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70" r:id="rId4"/>
    <p:sldId id="274" r:id="rId5"/>
    <p:sldId id="276" r:id="rId6"/>
    <p:sldId id="277" r:id="rId7"/>
    <p:sldId id="275" r:id="rId8"/>
    <p:sldId id="259" r:id="rId9"/>
  </p:sldIdLst>
  <p:sldSz cx="9144000" cy="6858000" type="screen4x3"/>
  <p:notesSz cx="6858000" cy="9144000"/>
  <p:custDataLst>
    <p:tags r:id="rId11"/>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982"/>
    <a:srgbClr val="2C475A"/>
    <a:srgbClr val="35566D"/>
    <a:srgbClr val="2A373A"/>
    <a:srgbClr val="384A4E"/>
    <a:srgbClr val="C9A33E"/>
    <a:srgbClr val="607D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0764" autoAdjust="0"/>
  </p:normalViewPr>
  <p:slideViewPr>
    <p:cSldViewPr snapToGrid="0" snapToObjects="1">
      <p:cViewPr>
        <p:scale>
          <a:sx n="75" d="100"/>
          <a:sy n="75" d="100"/>
        </p:scale>
        <p:origin x="-948" y="-59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28FC6-6A5F-444D-895E-0C636260B53D}" type="datetimeFigureOut">
              <a:rPr lang="en-US" smtClean="0"/>
              <a:pPr/>
              <a:t>11/16/2012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CEC64-44A6-480C-B0BD-54968F98852A}" type="slidenum">
              <a:rPr lang="en-US" smtClean="0"/>
              <a:pPr/>
              <a:t>‹#›</a:t>
            </a:fld>
            <a:endParaRPr lang="en-US" dirty="0"/>
          </a:p>
        </p:txBody>
      </p:sp>
    </p:spTree>
    <p:extLst>
      <p:ext uri="{BB962C8B-B14F-4D97-AF65-F5344CB8AC3E}">
        <p14:creationId xmlns:p14="http://schemas.microsoft.com/office/powerpoint/2010/main" xmlns="" val="25705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CEC64-44A6-480C-B0BD-54968F98852A}" type="slidenum">
              <a:rPr lang="en-US" smtClean="0"/>
              <a:pPr/>
              <a:t>1</a:t>
            </a:fld>
            <a:endParaRPr lang="en-US" dirty="0"/>
          </a:p>
        </p:txBody>
      </p:sp>
    </p:spTree>
    <p:extLst>
      <p:ext uri="{BB962C8B-B14F-4D97-AF65-F5344CB8AC3E}">
        <p14:creationId xmlns:p14="http://schemas.microsoft.com/office/powerpoint/2010/main" xmlns="" val="15423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ECEC64-44A6-480C-B0BD-54968F98852A}" type="slidenum">
              <a:rPr lang="en-US" smtClean="0"/>
              <a:pPr/>
              <a:t>2</a:t>
            </a:fld>
            <a:endParaRPr lang="en-US" dirty="0"/>
          </a:p>
        </p:txBody>
      </p:sp>
    </p:spTree>
    <p:extLst>
      <p:ext uri="{BB962C8B-B14F-4D97-AF65-F5344CB8AC3E}">
        <p14:creationId xmlns:p14="http://schemas.microsoft.com/office/powerpoint/2010/main" xmlns="" val="25387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CEC64-44A6-480C-B0BD-54968F98852A}" type="slidenum">
              <a:rPr lang="en-US" smtClean="0"/>
              <a:pPr/>
              <a:t>3</a:t>
            </a:fld>
            <a:endParaRPr lang="en-US" dirty="0"/>
          </a:p>
        </p:txBody>
      </p:sp>
    </p:spTree>
    <p:extLst>
      <p:ext uri="{BB962C8B-B14F-4D97-AF65-F5344CB8AC3E}">
        <p14:creationId xmlns:p14="http://schemas.microsoft.com/office/powerpoint/2010/main" xmlns="" val="141749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CEC64-44A6-480C-B0BD-54968F98852A}" type="slidenum">
              <a:rPr lang="en-US" smtClean="0"/>
              <a:pPr/>
              <a:t>4</a:t>
            </a:fld>
            <a:endParaRPr lang="en-US" dirty="0"/>
          </a:p>
        </p:txBody>
      </p:sp>
    </p:spTree>
    <p:extLst>
      <p:ext uri="{BB962C8B-B14F-4D97-AF65-F5344CB8AC3E}">
        <p14:creationId xmlns:p14="http://schemas.microsoft.com/office/powerpoint/2010/main" xmlns="" val="141749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CEC64-44A6-480C-B0BD-54968F98852A}" type="slidenum">
              <a:rPr lang="en-US" smtClean="0"/>
              <a:pPr/>
              <a:t>5</a:t>
            </a:fld>
            <a:endParaRPr lang="en-US"/>
          </a:p>
        </p:txBody>
      </p:sp>
    </p:spTree>
    <p:extLst>
      <p:ext uri="{BB962C8B-B14F-4D97-AF65-F5344CB8AC3E}">
        <p14:creationId xmlns:p14="http://schemas.microsoft.com/office/powerpoint/2010/main" xmlns="" val="141749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CEC64-44A6-480C-B0BD-54968F98852A}" type="slidenum">
              <a:rPr lang="en-US" smtClean="0"/>
              <a:pPr/>
              <a:t>7</a:t>
            </a:fld>
            <a:endParaRPr lang="en-US" dirty="0"/>
          </a:p>
        </p:txBody>
      </p:sp>
    </p:spTree>
    <p:extLst>
      <p:ext uri="{BB962C8B-B14F-4D97-AF65-F5344CB8AC3E}">
        <p14:creationId xmlns:p14="http://schemas.microsoft.com/office/powerpoint/2010/main" xmlns="" val="1417495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6" descr="PAGE4.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7" descr="Horizontal_CMYK.eps"/>
          <p:cNvPicPr>
            <a:picLocks noChangeAspect="1"/>
          </p:cNvPicPr>
          <p:nvPr userDrawn="1"/>
        </p:nvPicPr>
        <p:blipFill>
          <a:blip r:embed="rId3"/>
          <a:srcRect/>
          <a:stretch>
            <a:fillRect/>
          </a:stretch>
        </p:blipFill>
        <p:spPr bwMode="auto">
          <a:xfrm>
            <a:off x="4297363" y="5811838"/>
            <a:ext cx="2052637" cy="796925"/>
          </a:xfrm>
          <a:prstGeom prst="rect">
            <a:avLst/>
          </a:prstGeom>
          <a:noFill/>
          <a:ln w="9525">
            <a:noFill/>
            <a:miter lim="800000"/>
            <a:headEnd/>
            <a:tailEnd/>
          </a:ln>
        </p:spPr>
      </p:pic>
      <p:pic>
        <p:nvPicPr>
          <p:cNvPr id="4" name="Picture 8" descr="FSN final.eps"/>
          <p:cNvPicPr>
            <a:picLocks noChangeAspect="1"/>
          </p:cNvPicPr>
          <p:nvPr userDrawn="1"/>
        </p:nvPicPr>
        <p:blipFill>
          <a:blip r:embed="rId4"/>
          <a:srcRect/>
          <a:stretch>
            <a:fillRect/>
          </a:stretch>
        </p:blipFill>
        <p:spPr bwMode="auto">
          <a:xfrm>
            <a:off x="249238" y="5692775"/>
            <a:ext cx="2036762" cy="876300"/>
          </a:xfrm>
          <a:prstGeom prst="rect">
            <a:avLst/>
          </a:prstGeom>
          <a:noFill/>
          <a:ln w="9525">
            <a:noFill/>
            <a:miter lim="800000"/>
            <a:headEnd/>
            <a:tailEnd/>
          </a:ln>
        </p:spPr>
      </p:pic>
      <p:cxnSp>
        <p:nvCxnSpPr>
          <p:cNvPr id="5" name="Straight Connector 4"/>
          <p:cNvCxnSpPr/>
          <p:nvPr userDrawn="1"/>
        </p:nvCxnSpPr>
        <p:spPr>
          <a:xfrm rot="10800000">
            <a:off x="-11113" y="1592263"/>
            <a:ext cx="7353301"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pic>
        <p:nvPicPr>
          <p:cNvPr id="6" name="Picture 6" descr="TOPS logo final transparent.tif"/>
          <p:cNvPicPr>
            <a:picLocks noChangeAspect="1"/>
          </p:cNvPicPr>
          <p:nvPr userDrawn="1"/>
        </p:nvPicPr>
        <p:blipFill>
          <a:blip r:embed="rId5"/>
          <a:srcRect/>
          <a:stretch>
            <a:fillRect/>
          </a:stretch>
        </p:blipFill>
        <p:spPr bwMode="auto">
          <a:xfrm>
            <a:off x="2417763" y="5938838"/>
            <a:ext cx="1925637" cy="5318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AGE4.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7" name="Picture 7" descr="Horizontal_CMYK.eps"/>
          <p:cNvPicPr>
            <a:picLocks noChangeAspect="1"/>
          </p:cNvPicPr>
          <p:nvPr userDrawn="1"/>
        </p:nvPicPr>
        <p:blipFill>
          <a:blip r:embed="rId4"/>
          <a:srcRect/>
          <a:stretch>
            <a:fillRect/>
          </a:stretch>
        </p:blipFill>
        <p:spPr bwMode="auto">
          <a:xfrm>
            <a:off x="2587625" y="5849938"/>
            <a:ext cx="2052638" cy="796925"/>
          </a:xfrm>
          <a:prstGeom prst="rect">
            <a:avLst/>
          </a:prstGeom>
          <a:noFill/>
          <a:ln w="9525">
            <a:noFill/>
            <a:miter lim="800000"/>
            <a:headEnd/>
            <a:tailEnd/>
          </a:ln>
        </p:spPr>
      </p:pic>
      <p:pic>
        <p:nvPicPr>
          <p:cNvPr id="1028" name="Picture 8" descr="FSN final.eps"/>
          <p:cNvPicPr>
            <a:picLocks noChangeAspect="1"/>
          </p:cNvPicPr>
          <p:nvPr userDrawn="1"/>
        </p:nvPicPr>
        <p:blipFill>
          <a:blip r:embed="rId5"/>
          <a:srcRect/>
          <a:stretch>
            <a:fillRect/>
          </a:stretch>
        </p:blipFill>
        <p:spPr bwMode="auto">
          <a:xfrm>
            <a:off x="477838" y="5692775"/>
            <a:ext cx="2036762" cy="876300"/>
          </a:xfrm>
          <a:prstGeom prst="rect">
            <a:avLst/>
          </a:prstGeom>
          <a:noFill/>
          <a:ln w="9525">
            <a:noFill/>
            <a:miter lim="800000"/>
            <a:headEnd/>
            <a:tailEnd/>
          </a:ln>
        </p:spPr>
      </p:pic>
      <p:cxnSp>
        <p:nvCxnSpPr>
          <p:cNvPr id="10" name="Straight Connector 9"/>
          <p:cNvCxnSpPr/>
          <p:nvPr userDrawn="1"/>
        </p:nvCxnSpPr>
        <p:spPr>
          <a:xfrm rot="10800000">
            <a:off x="-11113" y="1592263"/>
            <a:ext cx="7353301"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2833688" y="900113"/>
            <a:ext cx="6350000" cy="692150"/>
          </a:xfrm>
          <a:prstGeom prst="rect">
            <a:avLst/>
          </a:prstGeom>
          <a:noFill/>
        </p:spPr>
        <p:txBody>
          <a:bodyPr>
            <a:spAutoFit/>
          </a:bodyPr>
          <a:lstStyle/>
          <a:p>
            <a:pPr fontAlgn="auto">
              <a:spcBef>
                <a:spcPts val="0"/>
              </a:spcBef>
              <a:spcAft>
                <a:spcPts val="0"/>
              </a:spcAft>
              <a:defRPr/>
            </a:pPr>
            <a:r>
              <a:rPr lang="en-US" sz="3900" spc="-150" dirty="0">
                <a:solidFill>
                  <a:srgbClr val="006982"/>
                </a:solidFill>
                <a:latin typeface="Geneva"/>
                <a:ea typeface="+mn-ea"/>
                <a:cs typeface="+mn-cs"/>
              </a:rPr>
              <a:t>About </a:t>
            </a:r>
            <a:r>
              <a:rPr lang="en-US" sz="3900" spc="-150" dirty="0">
                <a:solidFill>
                  <a:srgbClr val="C9A33E"/>
                </a:solidFill>
                <a:latin typeface="Geneva"/>
                <a:ea typeface="+mn-ea"/>
                <a:cs typeface="+mn-cs"/>
              </a:rPr>
              <a:t>the Network</a:t>
            </a:r>
          </a:p>
        </p:txBody>
      </p:sp>
      <p:sp>
        <p:nvSpPr>
          <p:cNvPr id="12" name="TextBox 11"/>
          <p:cNvSpPr txBox="1"/>
          <p:nvPr userDrawn="1"/>
        </p:nvSpPr>
        <p:spPr>
          <a:xfrm>
            <a:off x="1028700" y="1839913"/>
            <a:ext cx="5194300" cy="3170237"/>
          </a:xfrm>
          <a:prstGeom prst="rect">
            <a:avLst/>
          </a:prstGeom>
          <a:noFill/>
        </p:spPr>
        <p:txBody>
          <a:bodyPr>
            <a:spAutoFit/>
          </a:bodyPr>
          <a:lstStyle/>
          <a:p>
            <a:pPr fontAlgn="auto">
              <a:lnSpc>
                <a:spcPts val="2800"/>
              </a:lnSpc>
              <a:spcBef>
                <a:spcPts val="0"/>
              </a:spcBef>
              <a:spcAft>
                <a:spcPts val="0"/>
              </a:spcAft>
              <a:defRPr/>
            </a:pPr>
            <a:r>
              <a:rPr lang="en-US" sz="3800" baseline="30000" dirty="0">
                <a:solidFill>
                  <a:srgbClr val="607D83"/>
                </a:solidFill>
                <a:latin typeface="Geneva"/>
                <a:ea typeface="+mn-ea"/>
                <a:cs typeface="Geneva"/>
              </a:rPr>
              <a:t>It will also serve as a place for organizations and institutions to post relevant meeting, training or other event notices along with associated links to similar sites and resources.</a:t>
            </a:r>
          </a:p>
          <a:p>
            <a:pPr fontAlgn="auto">
              <a:spcBef>
                <a:spcPts val="0"/>
              </a:spcBef>
              <a:spcAft>
                <a:spcPts val="0"/>
              </a:spcAft>
              <a:defRPr/>
            </a:pPr>
            <a:endParaRPr lang="en-US" sz="3600" baseline="30000" dirty="0">
              <a:solidFill>
                <a:srgbClr val="607D83"/>
              </a:solidFill>
              <a:latin typeface="Geneva"/>
              <a:ea typeface="+mn-ea"/>
              <a:cs typeface="Geneva"/>
            </a:endParaRPr>
          </a:p>
          <a:p>
            <a:pPr fontAlgn="auto">
              <a:spcBef>
                <a:spcPts val="0"/>
              </a:spcBef>
              <a:spcAft>
                <a:spcPts val="0"/>
              </a:spcAft>
              <a:defRPr/>
            </a:pPr>
            <a:endParaRPr lang="en-US" sz="3600" dirty="0">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fsnnetwork.org/identification-tools-gender-integration-food-security-programming-discussion-summar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oneresponse.info/CROSSCUTTING/GENDER/Pages/The%20IASC%20Gender%20Marker.asp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gatesfoundation.org/learning/Documents/gender-responsive-orientation-document.pdf" TargetMode="External"/><Relationship Id="rId4" Type="http://schemas.openxmlformats.org/officeDocument/2006/relationships/hyperlink" Target="http://www.coregroup.org/our-technical-work/working-groups/social-and-behavior-change/11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ransition.usaid.gov/our_work/cross-cutting_programs/wid/pubs/GATE_Gender_Ag_Value_Chain_Handbook_summary_11-09.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kitpublishers.nl/net/KIT_Publicaties_output/ShowFile2.aspx?e=2008" TargetMode="External"/><Relationship Id="rId4" Type="http://schemas.openxmlformats.org/officeDocument/2006/relationships/hyperlink" Target="http://microlinks.kdid.org/library/field-report-11-behavior-change-perspectives-gender-and-value-chain-development-tools-resear"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ehogue@usaid.go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blog.lwr.org/2012/09/gender-integration-in-ugand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fuzemeeting.com/replay_meeting/16bfac72/2371129" TargetMode="External"/><Relationship Id="rId5" Type="http://schemas.openxmlformats.org/officeDocument/2006/relationships/hyperlink" Target="http://www.fsnnetwork.org/document/gender-%E2%80%9Clens%E2%80%9D-examples-introspective-steps-improving-gender-programming-organizations" TargetMode="External"/><Relationship Id="rId4" Type="http://schemas.openxmlformats.org/officeDocument/2006/relationships/hyperlink" Target="http://www.interaction.org/document/gender-audit-overvie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6" descr="00102658_edit2"/>
          <p:cNvPicPr>
            <a:picLocks noChangeAspect="1" noChangeArrowheads="1"/>
          </p:cNvPicPr>
          <p:nvPr/>
        </p:nvPicPr>
        <p:blipFill>
          <a:blip r:embed="rId3"/>
          <a:srcRect r="9105"/>
          <a:stretch>
            <a:fillRect/>
          </a:stretch>
        </p:blipFill>
        <p:spPr bwMode="auto">
          <a:xfrm>
            <a:off x="0" y="0"/>
            <a:ext cx="9144000" cy="6630988"/>
          </a:xfrm>
          <a:prstGeom prst="rect">
            <a:avLst/>
          </a:prstGeom>
          <a:noFill/>
          <a:ln w="9525">
            <a:noFill/>
            <a:miter lim="800000"/>
            <a:headEnd/>
            <a:tailEnd/>
          </a:ln>
        </p:spPr>
      </p:pic>
      <p:pic>
        <p:nvPicPr>
          <p:cNvPr id="3074" name="Picture 3" descr="Horizontal_CMYK.eps"/>
          <p:cNvPicPr>
            <a:picLocks noChangeAspect="1"/>
          </p:cNvPicPr>
          <p:nvPr/>
        </p:nvPicPr>
        <p:blipFill>
          <a:blip r:embed="rId4"/>
          <a:srcRect/>
          <a:stretch>
            <a:fillRect/>
          </a:stretch>
        </p:blipFill>
        <p:spPr bwMode="auto">
          <a:xfrm>
            <a:off x="6040438" y="5048250"/>
            <a:ext cx="2632075" cy="1023938"/>
          </a:xfrm>
          <a:prstGeom prst="rect">
            <a:avLst/>
          </a:prstGeom>
          <a:noFill/>
          <a:ln w="9525">
            <a:noFill/>
            <a:miter lim="800000"/>
            <a:headEnd/>
            <a:tailEnd/>
          </a:ln>
        </p:spPr>
      </p:pic>
      <p:pic>
        <p:nvPicPr>
          <p:cNvPr id="3075" name="Picture 4" descr="FSN final.eps"/>
          <p:cNvPicPr>
            <a:picLocks noChangeAspect="1"/>
          </p:cNvPicPr>
          <p:nvPr/>
        </p:nvPicPr>
        <p:blipFill>
          <a:blip r:embed="rId5"/>
          <a:srcRect/>
          <a:stretch>
            <a:fillRect/>
          </a:stretch>
        </p:blipFill>
        <p:spPr bwMode="auto">
          <a:xfrm>
            <a:off x="647700" y="4833938"/>
            <a:ext cx="2819400" cy="1211262"/>
          </a:xfrm>
          <a:prstGeom prst="rect">
            <a:avLst/>
          </a:prstGeom>
          <a:noFill/>
          <a:ln w="9525">
            <a:noFill/>
            <a:miter lim="800000"/>
            <a:headEnd/>
            <a:tailEnd/>
          </a:ln>
        </p:spPr>
      </p:pic>
      <p:sp>
        <p:nvSpPr>
          <p:cNvPr id="3077" name="Rectangle 9"/>
          <p:cNvSpPr>
            <a:spLocks noChangeArrowheads="1"/>
          </p:cNvSpPr>
          <p:nvPr/>
        </p:nvSpPr>
        <p:spPr bwMode="auto">
          <a:xfrm>
            <a:off x="0" y="6135688"/>
            <a:ext cx="9144000" cy="722312"/>
          </a:xfrm>
          <a:prstGeom prst="rect">
            <a:avLst/>
          </a:prstGeom>
          <a:solidFill>
            <a:schemeClr val="bg1"/>
          </a:solidFill>
          <a:ln w="0">
            <a:noFill/>
            <a:miter lim="800000"/>
            <a:headEnd/>
            <a:tailEnd/>
          </a:ln>
        </p:spPr>
        <p:txBody>
          <a:bodyPr wrap="none" anchor="ctr"/>
          <a:lstStyle/>
          <a:p>
            <a:endParaRPr lang="en-US" sz="1800" dirty="0"/>
          </a:p>
        </p:txBody>
      </p:sp>
      <p:pic>
        <p:nvPicPr>
          <p:cNvPr id="3079" name="Picture 7" descr="TOPS logo final transparent.tif"/>
          <p:cNvPicPr>
            <a:picLocks noChangeAspect="1"/>
          </p:cNvPicPr>
          <p:nvPr/>
        </p:nvPicPr>
        <p:blipFill>
          <a:blip r:embed="rId6"/>
          <a:srcRect/>
          <a:stretch>
            <a:fillRect/>
          </a:stretch>
        </p:blipFill>
        <p:spPr bwMode="auto">
          <a:xfrm>
            <a:off x="3702050" y="5233988"/>
            <a:ext cx="2527300" cy="696912"/>
          </a:xfrm>
          <a:prstGeom prst="rect">
            <a:avLst/>
          </a:prstGeom>
          <a:noFill/>
          <a:ln w="9525">
            <a:noFill/>
            <a:miter lim="800000"/>
            <a:headEnd/>
            <a:tailEnd/>
          </a:ln>
        </p:spPr>
      </p:pic>
      <p:sp>
        <p:nvSpPr>
          <p:cNvPr id="3081" name="Text Box 9"/>
          <p:cNvSpPr txBox="1">
            <a:spLocks noChangeArrowheads="1"/>
          </p:cNvSpPr>
          <p:nvPr/>
        </p:nvSpPr>
        <p:spPr bwMode="auto">
          <a:xfrm>
            <a:off x="5948363" y="1741488"/>
            <a:ext cx="184150" cy="457200"/>
          </a:xfrm>
          <a:prstGeom prst="rect">
            <a:avLst/>
          </a:prstGeom>
          <a:noFill/>
          <a:ln w="9525">
            <a:noFill/>
            <a:miter lim="800000"/>
            <a:headEnd/>
            <a:tailEnd/>
          </a:ln>
          <a:effectLst/>
        </p:spPr>
        <p:txBody>
          <a:bodyPr wrap="none">
            <a:spAutoFit/>
          </a:bodyPr>
          <a:lstStyle/>
          <a:p>
            <a:pPr defTabSz="914400"/>
            <a:endParaRPr lang="en-US" dirty="0">
              <a:solidFill>
                <a:srgbClr val="006982"/>
              </a:solidFill>
            </a:endParaRPr>
          </a:p>
        </p:txBody>
      </p:sp>
      <p:sp>
        <p:nvSpPr>
          <p:cNvPr id="2" name="TextBox 1"/>
          <p:cNvSpPr txBox="1"/>
          <p:nvPr/>
        </p:nvSpPr>
        <p:spPr>
          <a:xfrm>
            <a:off x="5143500" y="956658"/>
            <a:ext cx="3898900" cy="1754326"/>
          </a:xfrm>
          <a:prstGeom prst="rect">
            <a:avLst/>
          </a:prstGeom>
          <a:noFill/>
        </p:spPr>
        <p:txBody>
          <a:bodyPr wrap="square" rtlCol="0">
            <a:spAutoFit/>
          </a:bodyPr>
          <a:lstStyle/>
          <a:p>
            <a:r>
              <a:rPr lang="en-US" sz="3600" b="1" dirty="0" smtClean="0"/>
              <a:t>Strategies and Tools for Gender Integration</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20888" y="900113"/>
            <a:ext cx="6056312" cy="685800"/>
          </a:xfrm>
          <a:prstGeom prst="rect">
            <a:avLst/>
          </a:prstGeom>
          <a:noFill/>
        </p:spPr>
        <p:txBody>
          <a:bodyPr wrap="square">
            <a:spAutoFit/>
          </a:bodyPr>
          <a:lstStyle/>
          <a:p>
            <a:pPr fontAlgn="auto">
              <a:spcBef>
                <a:spcPts val="0"/>
              </a:spcBef>
              <a:spcAft>
                <a:spcPts val="0"/>
              </a:spcAft>
              <a:defRPr/>
            </a:pPr>
            <a:r>
              <a:rPr lang="en-US" sz="3900" spc="-150" dirty="0" smtClean="0">
                <a:solidFill>
                  <a:srgbClr val="006982"/>
                </a:solidFill>
                <a:latin typeface="Geneva"/>
                <a:ea typeface="+mn-ea"/>
                <a:cs typeface="+mn-cs"/>
              </a:rPr>
              <a:t>Session Objective</a:t>
            </a:r>
            <a:endParaRPr lang="en-US" sz="3900" spc="-150" dirty="0">
              <a:solidFill>
                <a:srgbClr val="C9A33E"/>
              </a:solidFill>
              <a:latin typeface="Geneva"/>
              <a:ea typeface="+mn-ea"/>
              <a:cs typeface="+mn-cs"/>
            </a:endParaRPr>
          </a:p>
        </p:txBody>
      </p:sp>
      <p:sp>
        <p:nvSpPr>
          <p:cNvPr id="5122" name="TextBox 11"/>
          <p:cNvSpPr txBox="1">
            <a:spLocks noChangeArrowheads="1"/>
          </p:cNvSpPr>
          <p:nvPr/>
        </p:nvSpPr>
        <p:spPr bwMode="auto">
          <a:xfrm>
            <a:off x="482600" y="1585913"/>
            <a:ext cx="8280400" cy="1815882"/>
          </a:xfrm>
          <a:prstGeom prst="rect">
            <a:avLst/>
          </a:prstGeom>
          <a:noFill/>
          <a:ln w="9525">
            <a:noFill/>
            <a:miter lim="800000"/>
            <a:headEnd/>
            <a:tailEnd/>
          </a:ln>
        </p:spPr>
        <p:txBody>
          <a:bodyPr wrap="square">
            <a:spAutoFit/>
          </a:bodyPr>
          <a:lstStyle/>
          <a:p>
            <a:endParaRPr lang="en-US" sz="2800" dirty="0" smtClean="0"/>
          </a:p>
          <a:p>
            <a:r>
              <a:rPr lang="en-US" sz="2800" dirty="0" smtClean="0"/>
              <a:t>To continue the discussion on useful tools for integrating gender in program design and implementation.</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3550" y="468861"/>
            <a:ext cx="8242300" cy="954107"/>
          </a:xfrm>
          <a:prstGeom prst="rect">
            <a:avLst/>
          </a:prstGeom>
          <a:noFill/>
        </p:spPr>
        <p:txBody>
          <a:bodyPr wrap="square">
            <a:spAutoFit/>
          </a:bodyPr>
          <a:lstStyle/>
          <a:p>
            <a:pPr fontAlgn="auto">
              <a:spcBef>
                <a:spcPts val="0"/>
              </a:spcBef>
              <a:spcAft>
                <a:spcPts val="0"/>
              </a:spcAft>
              <a:defRPr/>
            </a:pPr>
            <a:r>
              <a:rPr lang="en-US" sz="2800" spc="-150" dirty="0" smtClean="0">
                <a:solidFill>
                  <a:srgbClr val="006982"/>
                </a:solidFill>
                <a:latin typeface="Geneva"/>
                <a:ea typeface="+mn-ea"/>
                <a:cs typeface="+mn-cs"/>
              </a:rPr>
              <a:t>Online Discussion:  Identification of Tools for Gender Integration in Food Security Programming.</a:t>
            </a:r>
            <a:r>
              <a:rPr lang="en-US" sz="2800" spc="-150" dirty="0" smtClean="0">
                <a:solidFill>
                  <a:schemeClr val="accent1"/>
                </a:solidFill>
                <a:latin typeface="Geneva"/>
                <a:ea typeface="+mn-ea"/>
                <a:cs typeface="+mn-cs"/>
              </a:rPr>
              <a:t> </a:t>
            </a:r>
            <a:endParaRPr lang="en-US" sz="2800" spc="-150" dirty="0">
              <a:solidFill>
                <a:schemeClr val="accent1"/>
              </a:solidFill>
              <a:latin typeface="Geneva"/>
              <a:ea typeface="+mn-ea"/>
              <a:cs typeface="+mn-cs"/>
            </a:endParaRPr>
          </a:p>
        </p:txBody>
      </p:sp>
      <p:sp>
        <p:nvSpPr>
          <p:cNvPr id="5122" name="TextBox 11"/>
          <p:cNvSpPr txBox="1">
            <a:spLocks noChangeArrowheads="1"/>
          </p:cNvSpPr>
          <p:nvPr/>
        </p:nvSpPr>
        <p:spPr bwMode="auto">
          <a:xfrm>
            <a:off x="463550" y="1610294"/>
            <a:ext cx="8280400" cy="4431983"/>
          </a:xfrm>
          <a:prstGeom prst="rect">
            <a:avLst/>
          </a:prstGeom>
          <a:noFill/>
          <a:ln w="9525">
            <a:noFill/>
            <a:miter lim="800000"/>
            <a:headEnd/>
            <a:tailEnd/>
          </a:ln>
        </p:spPr>
        <p:txBody>
          <a:bodyPr wrap="square">
            <a:spAutoFit/>
          </a:bodyPr>
          <a:lstStyle/>
          <a:p>
            <a:r>
              <a:rPr lang="en-US" sz="2000" dirty="0" smtClean="0"/>
              <a:t>A summary of the online discussion can be found here:</a:t>
            </a:r>
          </a:p>
          <a:p>
            <a:r>
              <a:rPr lang="en-US" sz="2000" dirty="0">
                <a:hlinkClick r:id="rId3"/>
              </a:rPr>
              <a:t>http://</a:t>
            </a:r>
            <a:r>
              <a:rPr lang="en-US" sz="2000" dirty="0" smtClean="0">
                <a:hlinkClick r:id="rId3"/>
              </a:rPr>
              <a:t>www.fsnnetwork.org/identification-tools-gender-integration-food-security-programming-discussion-summary</a:t>
            </a:r>
            <a:endParaRPr lang="en-US" sz="2000" dirty="0" smtClean="0"/>
          </a:p>
          <a:p>
            <a:endParaRPr lang="en-US" sz="2000" dirty="0" smtClean="0"/>
          </a:p>
          <a:p>
            <a:r>
              <a:rPr lang="en-US" sz="2000" dirty="0" smtClean="0"/>
              <a:t>We asked two questions to start the online discussion:</a:t>
            </a:r>
          </a:p>
          <a:p>
            <a:pPr marL="914400" lvl="1" indent="-457200">
              <a:buFont typeface="+mj-lt"/>
              <a:buAutoNum type="arabicPeriod"/>
            </a:pPr>
            <a:r>
              <a:rPr lang="en-US" sz="2000" dirty="0"/>
              <a:t>What are the tools or guidance you turn to for conducting a gender analysis to inform food security program activities?</a:t>
            </a:r>
          </a:p>
          <a:p>
            <a:pPr marL="914400" lvl="1" indent="-457200">
              <a:buFont typeface="+mj-lt"/>
              <a:buAutoNum type="arabicPeriod"/>
            </a:pPr>
            <a:r>
              <a:rPr lang="en-US" sz="2000" dirty="0"/>
              <a:t>What other helpful tools for integrating gender into food security programs have you used in your work</a:t>
            </a:r>
            <a:r>
              <a:rPr lang="en-US" sz="2000" dirty="0" smtClean="0"/>
              <a:t>?</a:t>
            </a:r>
            <a:endParaRPr lang="en-US" sz="2000" dirty="0"/>
          </a:p>
          <a:p>
            <a:endParaRPr lang="en-US" sz="2000" dirty="0" smtClean="0"/>
          </a:p>
          <a:p>
            <a:r>
              <a:rPr lang="en-US" sz="2000" dirty="0" smtClean="0"/>
              <a:t>The results included </a:t>
            </a:r>
            <a:r>
              <a:rPr lang="en-US" sz="2000" dirty="0"/>
              <a:t>audits, analyses, checklists, and manuals as well as other types of media such as video to demonstrate capacity building exercises. </a:t>
            </a:r>
          </a:p>
          <a:p>
            <a:endParaRPr lang="en-US" sz="2200" dirty="0"/>
          </a:p>
        </p:txBody>
      </p:sp>
    </p:spTree>
    <p:extLst>
      <p:ext uri="{BB962C8B-B14F-4D97-AF65-F5344CB8AC3E}">
        <p14:creationId xmlns:p14="http://schemas.microsoft.com/office/powerpoint/2010/main" xmlns="" val="35135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3550" y="468861"/>
            <a:ext cx="8242300" cy="954107"/>
          </a:xfrm>
          <a:prstGeom prst="rect">
            <a:avLst/>
          </a:prstGeom>
          <a:noFill/>
        </p:spPr>
        <p:txBody>
          <a:bodyPr wrap="square">
            <a:spAutoFit/>
          </a:bodyPr>
          <a:lstStyle/>
          <a:p>
            <a:pPr fontAlgn="auto">
              <a:spcBef>
                <a:spcPts val="0"/>
              </a:spcBef>
              <a:spcAft>
                <a:spcPts val="0"/>
              </a:spcAft>
              <a:defRPr/>
            </a:pPr>
            <a:r>
              <a:rPr lang="en-US" sz="2800" spc="-150" dirty="0">
                <a:solidFill>
                  <a:srgbClr val="006982"/>
                </a:solidFill>
                <a:latin typeface="Geneva"/>
              </a:rPr>
              <a:t>Identification of Tools for Gender Integration in Food Security Programming</a:t>
            </a:r>
            <a:endParaRPr lang="en-US" sz="2800" spc="-150" dirty="0">
              <a:solidFill>
                <a:schemeClr val="accent1"/>
              </a:solidFill>
              <a:latin typeface="Geneva"/>
              <a:ea typeface="+mn-ea"/>
              <a:cs typeface="+mn-cs"/>
            </a:endParaRPr>
          </a:p>
        </p:txBody>
      </p:sp>
      <p:sp>
        <p:nvSpPr>
          <p:cNvPr id="5122" name="TextBox 11"/>
          <p:cNvSpPr txBox="1">
            <a:spLocks noChangeArrowheads="1"/>
          </p:cNvSpPr>
          <p:nvPr/>
        </p:nvSpPr>
        <p:spPr bwMode="auto">
          <a:xfrm>
            <a:off x="463550" y="1610294"/>
            <a:ext cx="8280400" cy="4185761"/>
          </a:xfrm>
          <a:prstGeom prst="rect">
            <a:avLst/>
          </a:prstGeom>
          <a:noFill/>
          <a:ln w="9525">
            <a:noFill/>
            <a:miter lim="800000"/>
            <a:headEnd/>
            <a:tailEnd/>
          </a:ln>
        </p:spPr>
        <p:txBody>
          <a:bodyPr wrap="square">
            <a:spAutoFit/>
          </a:bodyPr>
          <a:lstStyle/>
          <a:p>
            <a:r>
              <a:rPr lang="en-US" dirty="0" smtClean="0"/>
              <a:t>Program Design</a:t>
            </a:r>
          </a:p>
          <a:p>
            <a:pPr marL="342900" indent="-342900">
              <a:buFont typeface="Arial" pitchFamily="34" charset="0"/>
              <a:buChar char="•"/>
            </a:pPr>
            <a:r>
              <a:rPr lang="en-US" sz="2200" dirty="0" smtClean="0"/>
              <a:t>The Gender Marker for OCHA proposals addressing </a:t>
            </a:r>
            <a:r>
              <a:rPr lang="en-US" sz="2200" dirty="0"/>
              <a:t>humanitarian response: </a:t>
            </a:r>
            <a:r>
              <a:rPr lang="en-US" sz="2200" dirty="0">
                <a:hlinkClick r:id="rId3"/>
              </a:rPr>
              <a:t>http://</a:t>
            </a:r>
            <a:r>
              <a:rPr lang="en-US" sz="2200" dirty="0" smtClean="0">
                <a:hlinkClick r:id="rId3"/>
              </a:rPr>
              <a:t>oneresponse.info/CROSSCUTTING/GENDER/Pages/The%20IASC%20Gender%20Marker.aspx</a:t>
            </a:r>
            <a:endParaRPr lang="en-US" sz="2200" dirty="0" smtClean="0"/>
          </a:p>
          <a:p>
            <a:pPr marL="342900" indent="-342900">
              <a:buFont typeface="Arial" pitchFamily="34" charset="0"/>
              <a:buChar char="•"/>
            </a:pPr>
            <a:r>
              <a:rPr lang="en-US" sz="2200" dirty="0"/>
              <a:t>SBC framework: </a:t>
            </a:r>
            <a:r>
              <a:rPr lang="en-US" sz="2200" dirty="0">
                <a:hlinkClick r:id="rId4"/>
              </a:rPr>
              <a:t>http://</a:t>
            </a:r>
            <a:r>
              <a:rPr lang="en-US" sz="2200" dirty="0" smtClean="0">
                <a:hlinkClick r:id="rId4"/>
              </a:rPr>
              <a:t>www.coregroup.org/our-technical-work/working-groups/social-and-behavior-change/111</a:t>
            </a:r>
            <a:endParaRPr lang="en-US" sz="2200" dirty="0" smtClean="0"/>
          </a:p>
          <a:p>
            <a:pPr marL="342900" indent="-342900">
              <a:buFont typeface="Arial" pitchFamily="34" charset="0"/>
              <a:buChar char="•"/>
            </a:pPr>
            <a:r>
              <a:rPr lang="en-US" sz="2200" dirty="0" smtClean="0"/>
              <a:t>SC tool (upon request)</a:t>
            </a:r>
          </a:p>
          <a:p>
            <a:pPr marL="342900" indent="-342900">
              <a:buFont typeface="Arial" pitchFamily="34" charset="0"/>
              <a:buChar char="•"/>
            </a:pPr>
            <a:r>
              <a:rPr lang="en-US" sz="2200" dirty="0" smtClean="0"/>
              <a:t>Gates guidance (p21 </a:t>
            </a:r>
            <a:r>
              <a:rPr lang="en-US" sz="2200" dirty="0"/>
              <a:t>of this doc): </a:t>
            </a:r>
            <a:r>
              <a:rPr lang="en-US" sz="2200" dirty="0">
                <a:hlinkClick r:id="rId5"/>
              </a:rPr>
              <a:t>http://</a:t>
            </a:r>
            <a:r>
              <a:rPr lang="en-US" sz="2200" dirty="0" smtClean="0">
                <a:hlinkClick r:id="rId5"/>
              </a:rPr>
              <a:t>www.gatesfoundation.org/learning/Documents/gender-responsive-orientation-document.pdf</a:t>
            </a:r>
            <a:r>
              <a:rPr lang="en-US" sz="2200" dirty="0" smtClean="0"/>
              <a:t> </a:t>
            </a:r>
          </a:p>
          <a:p>
            <a:pPr marL="342900" indent="-342900">
              <a:buFont typeface="Arial" pitchFamily="34" charset="0"/>
              <a:buChar char="•"/>
            </a:pPr>
            <a:endParaRPr lang="en-US" sz="2200" dirty="0"/>
          </a:p>
        </p:txBody>
      </p:sp>
    </p:spTree>
    <p:extLst>
      <p:ext uri="{BB962C8B-B14F-4D97-AF65-F5344CB8AC3E}">
        <p14:creationId xmlns:p14="http://schemas.microsoft.com/office/powerpoint/2010/main" xmlns="" val="54235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3550" y="468861"/>
            <a:ext cx="8242300" cy="954107"/>
          </a:xfrm>
          <a:prstGeom prst="rect">
            <a:avLst/>
          </a:prstGeom>
          <a:noFill/>
        </p:spPr>
        <p:txBody>
          <a:bodyPr wrap="square">
            <a:spAutoFit/>
          </a:bodyPr>
          <a:lstStyle/>
          <a:p>
            <a:pPr fontAlgn="auto">
              <a:spcBef>
                <a:spcPts val="0"/>
              </a:spcBef>
              <a:spcAft>
                <a:spcPts val="0"/>
              </a:spcAft>
              <a:defRPr/>
            </a:pPr>
            <a:r>
              <a:rPr lang="en-US" sz="2800" spc="-150" dirty="0">
                <a:solidFill>
                  <a:srgbClr val="006982"/>
                </a:solidFill>
                <a:latin typeface="Geneva"/>
              </a:rPr>
              <a:t>Identification of Tools for Gender Integration in Food Security Programming</a:t>
            </a:r>
            <a:endParaRPr lang="en-US" sz="2800" spc="-150" dirty="0">
              <a:solidFill>
                <a:schemeClr val="accent1"/>
              </a:solidFill>
              <a:latin typeface="Geneva"/>
              <a:ea typeface="+mn-ea"/>
              <a:cs typeface="+mn-cs"/>
            </a:endParaRPr>
          </a:p>
        </p:txBody>
      </p:sp>
      <p:sp>
        <p:nvSpPr>
          <p:cNvPr id="5122" name="TextBox 11"/>
          <p:cNvSpPr txBox="1">
            <a:spLocks noChangeArrowheads="1"/>
          </p:cNvSpPr>
          <p:nvPr/>
        </p:nvSpPr>
        <p:spPr bwMode="auto">
          <a:xfrm>
            <a:off x="463550" y="1610294"/>
            <a:ext cx="8280400" cy="5478423"/>
          </a:xfrm>
          <a:prstGeom prst="rect">
            <a:avLst/>
          </a:prstGeom>
          <a:noFill/>
          <a:ln w="9525">
            <a:noFill/>
            <a:miter lim="800000"/>
            <a:headEnd/>
            <a:tailEnd/>
          </a:ln>
        </p:spPr>
        <p:txBody>
          <a:bodyPr wrap="square">
            <a:spAutoFit/>
          </a:bodyPr>
          <a:lstStyle/>
          <a:p>
            <a:r>
              <a:rPr lang="en-US" sz="2000" dirty="0" smtClean="0"/>
              <a:t>Value Chains</a:t>
            </a:r>
          </a:p>
          <a:p>
            <a:pPr marL="342900" indent="-342900">
              <a:buFont typeface="Arial" pitchFamily="34" charset="0"/>
              <a:buChar char="•"/>
            </a:pPr>
            <a:r>
              <a:rPr lang="en-US" sz="2000" dirty="0" smtClean="0"/>
              <a:t>Promoting Gender Equitable Opportunities in Agricultural Value Chains (USAID-funded GATE project): </a:t>
            </a:r>
            <a:r>
              <a:rPr lang="en-US" sz="2000" dirty="0">
                <a:hlinkClick r:id="rId3"/>
              </a:rPr>
              <a:t>http://</a:t>
            </a:r>
            <a:r>
              <a:rPr lang="en-US" sz="2000" dirty="0" smtClean="0">
                <a:hlinkClick r:id="rId3"/>
              </a:rPr>
              <a:t>transition.usaid.gov/our_work/cross-cutting_programs/wid/pubs/GATE_Gender_Ag_Value_Chain_Handbook_summary_11-09.pdf</a:t>
            </a:r>
            <a:endParaRPr lang="en-US" sz="2000" dirty="0" smtClean="0"/>
          </a:p>
          <a:p>
            <a:pPr marL="342900" indent="-342900">
              <a:buFont typeface="Arial" pitchFamily="34" charset="0"/>
              <a:buChar char="•"/>
            </a:pPr>
            <a:r>
              <a:rPr lang="en-US" sz="2000" dirty="0" smtClean="0"/>
              <a:t>FIELD </a:t>
            </a:r>
            <a:r>
              <a:rPr lang="en-US" sz="2000" dirty="0"/>
              <a:t>Report 11: Behavior Change Perspectives on Gender and Value Chain Development: Tools for Research and </a:t>
            </a:r>
            <a:r>
              <a:rPr lang="en-US" sz="2000" dirty="0" smtClean="0"/>
              <a:t>Assessment: </a:t>
            </a:r>
            <a:r>
              <a:rPr lang="en-US" sz="2000" dirty="0">
                <a:hlinkClick r:id="rId4"/>
              </a:rPr>
              <a:t>http://</a:t>
            </a:r>
            <a:r>
              <a:rPr lang="en-US" sz="2000" dirty="0" smtClean="0">
                <a:hlinkClick r:id="rId4"/>
              </a:rPr>
              <a:t>microlinks.kdid.org/library/field-report-11-behavior-change-perspectives-gender-and-value-chain-development-tools-resear</a:t>
            </a:r>
            <a:endParaRPr lang="en-US" sz="2000" dirty="0"/>
          </a:p>
          <a:p>
            <a:pPr marL="342900" indent="-342900">
              <a:buFont typeface="Arial" pitchFamily="34" charset="0"/>
              <a:buChar char="•"/>
            </a:pPr>
            <a:r>
              <a:rPr lang="en-US" sz="2000" dirty="0" smtClean="0"/>
              <a:t>Cha </a:t>
            </a:r>
            <a:r>
              <a:rPr lang="en-US" sz="2000" dirty="0" err="1" smtClean="0"/>
              <a:t>cha</a:t>
            </a:r>
            <a:r>
              <a:rPr lang="en-US" sz="2000" dirty="0" smtClean="0"/>
              <a:t> </a:t>
            </a:r>
            <a:r>
              <a:rPr lang="en-US" sz="2000" dirty="0" err="1" smtClean="0"/>
              <a:t>cha</a:t>
            </a:r>
            <a:r>
              <a:rPr lang="en-US" sz="2000" dirty="0" smtClean="0"/>
              <a:t> book: Challenging Chains </a:t>
            </a:r>
            <a:r>
              <a:rPr lang="en-US" sz="2000" dirty="0"/>
              <a:t>to Change: </a:t>
            </a:r>
            <a:r>
              <a:rPr lang="en-US" sz="2000" dirty="0">
                <a:hlinkClick r:id="rId5"/>
              </a:rPr>
              <a:t>http://</a:t>
            </a:r>
            <a:r>
              <a:rPr lang="en-US" sz="2000" dirty="0" smtClean="0">
                <a:hlinkClick r:id="rId5"/>
              </a:rPr>
              <a:t>www.kitpublishers.nl/net/KIT_Publicaties_output/ShowFile2.aspx?e=2008</a:t>
            </a:r>
            <a:r>
              <a:rPr lang="en-US" sz="2000" dirty="0" smtClean="0"/>
              <a:t> </a:t>
            </a:r>
          </a:p>
          <a:p>
            <a:pPr marL="342900" indent="-342900">
              <a:buFont typeface="Arial" pitchFamily="34" charset="0"/>
              <a:buChar char="•"/>
            </a:pPr>
            <a:r>
              <a:rPr lang="en-US" sz="2000" dirty="0"/>
              <a:t>Land O’Lakes training in Rwanda and Zambia </a:t>
            </a:r>
          </a:p>
          <a:p>
            <a:endParaRPr lang="en-US" sz="2200" dirty="0" smtClean="0"/>
          </a:p>
          <a:p>
            <a:endParaRPr lang="en-US" sz="2200" dirty="0" smtClean="0"/>
          </a:p>
          <a:p>
            <a:pPr marL="342900" indent="-342900">
              <a:buFont typeface="Arial" pitchFamily="34" charset="0"/>
              <a:buChar char="•"/>
            </a:pPr>
            <a:endParaRPr lang="en-US" sz="2200" dirty="0"/>
          </a:p>
        </p:txBody>
      </p:sp>
    </p:spTree>
    <p:extLst>
      <p:ext uri="{BB962C8B-B14F-4D97-AF65-F5344CB8AC3E}">
        <p14:creationId xmlns:p14="http://schemas.microsoft.com/office/powerpoint/2010/main" xmlns="" val="10612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180104"/>
            <a:ext cx="6350000" cy="1200329"/>
          </a:xfrm>
          <a:prstGeom prst="rect">
            <a:avLst/>
          </a:prstGeom>
        </p:spPr>
        <p:txBody>
          <a:bodyPr wrap="square">
            <a:spAutoFit/>
          </a:bodyPr>
          <a:lstStyle/>
          <a:p>
            <a:r>
              <a:rPr lang="en-US" dirty="0" smtClean="0"/>
              <a:t>Please </a:t>
            </a:r>
            <a:r>
              <a:rPr lang="en-US" dirty="0"/>
              <a:t>send your comments on its feasibility </a:t>
            </a:r>
            <a:r>
              <a:rPr lang="en-US" dirty="0" smtClean="0"/>
              <a:t>for use </a:t>
            </a:r>
            <a:r>
              <a:rPr lang="en-US" dirty="0"/>
              <a:t>in programming to Emily Hogue: </a:t>
            </a:r>
            <a:r>
              <a:rPr lang="en-US" dirty="0" smtClean="0">
                <a:hlinkClick r:id="rId2"/>
              </a:rPr>
              <a:t>ehogue@usaid.gov</a:t>
            </a:r>
            <a:r>
              <a:rPr lang="en-US" dirty="0" smtClean="0"/>
              <a:t> </a:t>
            </a:r>
            <a:endParaRPr lang="en-US" dirty="0"/>
          </a:p>
        </p:txBody>
      </p:sp>
      <p:sp>
        <p:nvSpPr>
          <p:cNvPr id="3" name="Rectangle 2"/>
          <p:cNvSpPr/>
          <p:nvPr/>
        </p:nvSpPr>
        <p:spPr>
          <a:xfrm>
            <a:off x="876300" y="916514"/>
            <a:ext cx="6781800" cy="523220"/>
          </a:xfrm>
          <a:prstGeom prst="rect">
            <a:avLst/>
          </a:prstGeom>
        </p:spPr>
        <p:txBody>
          <a:bodyPr wrap="square">
            <a:spAutoFit/>
          </a:bodyPr>
          <a:lstStyle/>
          <a:p>
            <a:r>
              <a:rPr lang="en-US" sz="2800" dirty="0">
                <a:solidFill>
                  <a:srgbClr val="006982"/>
                </a:solidFill>
                <a:latin typeface="Geneva"/>
              </a:rPr>
              <a:t>QUESTION: Who is piloting </a:t>
            </a:r>
            <a:r>
              <a:rPr lang="en-US" sz="2800" dirty="0" smtClean="0">
                <a:solidFill>
                  <a:srgbClr val="006982"/>
                </a:solidFill>
                <a:latin typeface="Geneva"/>
              </a:rPr>
              <a:t>the WEAI</a:t>
            </a:r>
            <a:r>
              <a:rPr lang="en-US" sz="2800" dirty="0">
                <a:solidFill>
                  <a:srgbClr val="006982"/>
                </a:solidFill>
                <a:latin typeface="Geneva"/>
              </a:rPr>
              <a:t>? </a:t>
            </a:r>
          </a:p>
        </p:txBody>
      </p:sp>
    </p:spTree>
    <p:extLst>
      <p:ext uri="{BB962C8B-B14F-4D97-AF65-F5344CB8AC3E}">
        <p14:creationId xmlns:p14="http://schemas.microsoft.com/office/powerpoint/2010/main" xmlns="" val="318751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3550" y="468861"/>
            <a:ext cx="8242300" cy="954107"/>
          </a:xfrm>
          <a:prstGeom prst="rect">
            <a:avLst/>
          </a:prstGeom>
          <a:noFill/>
        </p:spPr>
        <p:txBody>
          <a:bodyPr wrap="square">
            <a:spAutoFit/>
          </a:bodyPr>
          <a:lstStyle/>
          <a:p>
            <a:pPr fontAlgn="auto">
              <a:spcBef>
                <a:spcPts val="0"/>
              </a:spcBef>
              <a:spcAft>
                <a:spcPts val="0"/>
              </a:spcAft>
              <a:defRPr/>
            </a:pPr>
            <a:r>
              <a:rPr lang="en-US" sz="2800" spc="-150" dirty="0">
                <a:solidFill>
                  <a:srgbClr val="006982"/>
                </a:solidFill>
                <a:latin typeface="Geneva"/>
              </a:rPr>
              <a:t>Identification of Tools for Gender Integration in Food Security Programming</a:t>
            </a:r>
            <a:endParaRPr lang="en-US" sz="2800" spc="-150" dirty="0">
              <a:solidFill>
                <a:schemeClr val="accent1"/>
              </a:solidFill>
              <a:latin typeface="Geneva"/>
              <a:ea typeface="+mn-ea"/>
              <a:cs typeface="+mn-cs"/>
            </a:endParaRPr>
          </a:p>
        </p:txBody>
      </p:sp>
      <p:sp>
        <p:nvSpPr>
          <p:cNvPr id="5122" name="TextBox 11"/>
          <p:cNvSpPr txBox="1">
            <a:spLocks noChangeArrowheads="1"/>
          </p:cNvSpPr>
          <p:nvPr/>
        </p:nvSpPr>
        <p:spPr bwMode="auto">
          <a:xfrm>
            <a:off x="463550" y="1610294"/>
            <a:ext cx="8280400" cy="4739759"/>
          </a:xfrm>
          <a:prstGeom prst="rect">
            <a:avLst/>
          </a:prstGeom>
          <a:noFill/>
          <a:ln w="9525">
            <a:noFill/>
            <a:miter lim="800000"/>
            <a:headEnd/>
            <a:tailEnd/>
          </a:ln>
        </p:spPr>
        <p:txBody>
          <a:bodyPr wrap="square">
            <a:spAutoFit/>
          </a:bodyPr>
          <a:lstStyle/>
          <a:p>
            <a:r>
              <a:rPr lang="en-US" sz="2000" dirty="0" smtClean="0"/>
              <a:t>Staff and Partner Training</a:t>
            </a:r>
          </a:p>
          <a:p>
            <a:pPr marL="342900" indent="-342900">
              <a:buFont typeface="Arial" pitchFamily="34" charset="0"/>
              <a:buChar char="•"/>
            </a:pPr>
            <a:r>
              <a:rPr lang="en-US" sz="2000" dirty="0" smtClean="0"/>
              <a:t>LWR recently had a training in Uganda for staff of partner organizations: </a:t>
            </a:r>
            <a:r>
              <a:rPr lang="en-US" sz="2000" dirty="0">
                <a:hlinkClick r:id="rId3"/>
              </a:rPr>
              <a:t>http://blog.lwr.org/2012/09/gender-integration-in-uganda</a:t>
            </a:r>
            <a:r>
              <a:rPr lang="en-US" sz="2000" dirty="0" smtClean="0">
                <a:hlinkClick r:id="rId3"/>
              </a:rPr>
              <a:t>/</a:t>
            </a:r>
            <a:endParaRPr lang="en-US" sz="2000" dirty="0" smtClean="0"/>
          </a:p>
          <a:p>
            <a:pPr marL="342900" indent="-342900">
              <a:buFont typeface="Arial" pitchFamily="34" charset="0"/>
              <a:buChar char="•"/>
            </a:pPr>
            <a:r>
              <a:rPr lang="en-US" sz="2000" dirty="0" smtClean="0"/>
              <a:t>Audits</a:t>
            </a:r>
          </a:p>
          <a:p>
            <a:pPr marL="800100" lvl="1" indent="-342900">
              <a:buFont typeface="Arial" pitchFamily="34" charset="0"/>
              <a:buChar char="•"/>
            </a:pPr>
            <a:r>
              <a:rPr lang="en-US" sz="2000" dirty="0" err="1" smtClean="0"/>
              <a:t>InterAction</a:t>
            </a:r>
            <a:r>
              <a:rPr lang="en-US" sz="2000" dirty="0"/>
              <a:t>: </a:t>
            </a:r>
            <a:r>
              <a:rPr lang="en-US" sz="2000" dirty="0">
                <a:hlinkClick r:id="rId4"/>
              </a:rPr>
              <a:t>http://</a:t>
            </a:r>
            <a:r>
              <a:rPr lang="en-US" sz="2000" dirty="0" smtClean="0">
                <a:hlinkClick r:id="rId4"/>
              </a:rPr>
              <a:t>www.interaction.org/document/gender-audit-overview</a:t>
            </a:r>
            <a:endParaRPr lang="en-US" sz="2000" dirty="0"/>
          </a:p>
          <a:p>
            <a:pPr marL="800100" lvl="1" indent="-342900">
              <a:buFont typeface="Arial" pitchFamily="34" charset="0"/>
              <a:buChar char="•"/>
            </a:pPr>
            <a:r>
              <a:rPr lang="en-US" sz="2000" dirty="0" smtClean="0"/>
              <a:t>Ethiopia </a:t>
            </a:r>
            <a:r>
              <a:rPr lang="en-US" sz="2000" dirty="0"/>
              <a:t>example: </a:t>
            </a:r>
            <a:r>
              <a:rPr lang="en-US" sz="2000" dirty="0">
                <a:hlinkClick r:id="rId5"/>
              </a:rPr>
              <a:t>http://www.fsnnetwork.org/document/gender-%</a:t>
            </a:r>
            <a:r>
              <a:rPr lang="en-US" sz="2000" dirty="0" smtClean="0">
                <a:hlinkClick r:id="rId5"/>
              </a:rPr>
              <a:t>E2%80%9Clens%E2%80%9D-examples-introspective-steps-improving-gender-programming-organizations</a:t>
            </a:r>
            <a:r>
              <a:rPr lang="en-US" sz="2000" dirty="0" smtClean="0"/>
              <a:t>) </a:t>
            </a:r>
          </a:p>
          <a:p>
            <a:pPr marL="342900" indent="-342900">
              <a:buFont typeface="Arial" pitchFamily="34" charset="0"/>
              <a:buChar char="•"/>
            </a:pPr>
            <a:r>
              <a:rPr lang="en-US" sz="2000" dirty="0" smtClean="0"/>
              <a:t>Internal organizational policies, strategies, guidelines</a:t>
            </a:r>
          </a:p>
          <a:p>
            <a:pPr marL="800100" lvl="1" indent="-342900">
              <a:buFont typeface="Arial" pitchFamily="34" charset="0"/>
              <a:buChar char="•"/>
            </a:pPr>
            <a:r>
              <a:rPr lang="en-US" sz="2000" dirty="0" smtClean="0"/>
              <a:t>LWR, ACDI/VOCA, SC, CRS</a:t>
            </a:r>
          </a:p>
          <a:p>
            <a:pPr marL="800100" lvl="1" indent="-342900">
              <a:buFont typeface="Arial" pitchFamily="34" charset="0"/>
              <a:buChar char="•"/>
            </a:pPr>
            <a:r>
              <a:rPr lang="en-US" sz="2000" dirty="0" smtClean="0"/>
              <a:t>Land </a:t>
            </a:r>
            <a:r>
              <a:rPr lang="en-US" sz="2000" dirty="0"/>
              <a:t>O’Lakes presentation</a:t>
            </a:r>
            <a:r>
              <a:rPr lang="en-US" sz="2000" dirty="0" smtClean="0"/>
              <a:t>: </a:t>
            </a:r>
            <a:r>
              <a:rPr lang="en-US" sz="2000" dirty="0" smtClean="0">
                <a:hlinkClick r:id="rId6"/>
              </a:rPr>
              <a:t>https</a:t>
            </a:r>
            <a:r>
              <a:rPr lang="en-US" sz="2000">
                <a:hlinkClick r:id="rId6"/>
              </a:rPr>
              <a:t>://</a:t>
            </a:r>
            <a:r>
              <a:rPr lang="en-US" sz="2000" smtClean="0">
                <a:hlinkClick r:id="rId6"/>
              </a:rPr>
              <a:t>www.fuzemeeting.com/replay_meeting/16bfac72/2371129</a:t>
            </a:r>
            <a:r>
              <a:rPr lang="en-US" sz="2000" smtClean="0"/>
              <a:t>  </a:t>
            </a:r>
            <a:endParaRPr lang="en-US" sz="2000" dirty="0" smtClean="0"/>
          </a:p>
          <a:p>
            <a:pPr marL="342900" indent="-342900">
              <a:buFont typeface="Arial" pitchFamily="34" charset="0"/>
              <a:buChar char="•"/>
            </a:pPr>
            <a:endParaRPr lang="en-US" sz="2200" dirty="0"/>
          </a:p>
        </p:txBody>
      </p:sp>
    </p:spTree>
    <p:extLst>
      <p:ext uri="{BB962C8B-B14F-4D97-AF65-F5344CB8AC3E}">
        <p14:creationId xmlns:p14="http://schemas.microsoft.com/office/powerpoint/2010/main" xmlns="" val="8465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0" descr="wheat low res"/>
          <p:cNvPicPr>
            <a:picLocks noChangeAspect="1" noChangeArrowheads="1"/>
          </p:cNvPicPr>
          <p:nvPr/>
        </p:nvPicPr>
        <p:blipFill>
          <a:blip r:embed="rId2"/>
          <a:srcRect l="27367"/>
          <a:stretch>
            <a:fillRect/>
          </a:stretch>
        </p:blipFill>
        <p:spPr bwMode="auto">
          <a:xfrm>
            <a:off x="6188075" y="4483100"/>
            <a:ext cx="2951163" cy="2379663"/>
          </a:xfrm>
          <a:prstGeom prst="rect">
            <a:avLst/>
          </a:prstGeom>
          <a:noFill/>
          <a:ln w="9525">
            <a:noFill/>
            <a:miter lim="800000"/>
            <a:headEnd/>
            <a:tailEnd/>
          </a:ln>
        </p:spPr>
      </p:pic>
      <p:sp>
        <p:nvSpPr>
          <p:cNvPr id="6146" name="TextBox 11"/>
          <p:cNvSpPr txBox="1">
            <a:spLocks noChangeArrowheads="1"/>
          </p:cNvSpPr>
          <p:nvPr/>
        </p:nvSpPr>
        <p:spPr bwMode="auto">
          <a:xfrm>
            <a:off x="1028700" y="1854200"/>
            <a:ext cx="6159500" cy="2286000"/>
          </a:xfrm>
          <a:prstGeom prst="rect">
            <a:avLst/>
          </a:prstGeom>
          <a:noFill/>
          <a:ln w="9525">
            <a:noFill/>
            <a:miter lim="800000"/>
            <a:headEnd/>
            <a:tailEnd/>
          </a:ln>
        </p:spPr>
        <p:txBody>
          <a:bodyPr>
            <a:spAutoFit/>
          </a:bodyPr>
          <a:lstStyle/>
          <a:p>
            <a:r>
              <a:rPr lang="en-US" sz="2000" dirty="0">
                <a:solidFill>
                  <a:srgbClr val="607D83"/>
                </a:solidFill>
                <a:latin typeface="Geneva"/>
                <a:ea typeface="Geneva"/>
                <a:cs typeface="Geneva"/>
              </a:rPr>
              <a:t>This presentation was made possible by the generous support of the American people through the United States Agency for International Development (USAID). The contents are the responsibility of Save the Children and do not necessarily reflect the views of USAID or the United States Government.</a:t>
            </a:r>
            <a:r>
              <a:rPr lang="en-US" dirty="0">
                <a:solidFill>
                  <a:srgbClr val="607D83"/>
                </a:solidFill>
                <a:latin typeface="Geneva"/>
                <a:ea typeface="Geneva"/>
                <a:cs typeface="Geneva"/>
              </a:rPr>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4806</TotalTime>
  <Words>392</Words>
  <Application>Microsoft Office PowerPoint</Application>
  <PresentationFormat>On-screen Show (4:3)</PresentationFormat>
  <Paragraphs>44</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GO! Creative,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Oring</dc:creator>
  <cp:lastModifiedBy>nneumann</cp:lastModifiedBy>
  <cp:revision>87</cp:revision>
  <cp:lastPrinted>2011-05-16T15:17:03Z</cp:lastPrinted>
  <dcterms:created xsi:type="dcterms:W3CDTF">2011-05-16T14:12:23Z</dcterms:created>
  <dcterms:modified xsi:type="dcterms:W3CDTF">2012-11-16T20:20:33Z</dcterms:modified>
</cp:coreProperties>
</file>