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19C9E-D8E5-4242-A208-CC2738FD43C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DE400-999F-4378-840B-783611E95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7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BCE2E-BACD-4C1E-9D57-16D6C3463BC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2464"/>
            <a:ext cx="5028579" cy="411604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EB129-212E-4150-9A74-C18876F713D9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15CD8-B63A-4350-87D7-0220C1A42B78}" type="slidenum">
              <a:rPr lang="en-US"/>
              <a:pPr/>
              <a:t>26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986" y="4240967"/>
            <a:ext cx="6333090" cy="4601669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 smtClean="0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35446" y="8513164"/>
            <a:ext cx="5791097" cy="551201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270" tIns="45635" rIns="91270" bIns="45635">
            <a:spAutoFit/>
          </a:bodyPr>
          <a:lstStyle/>
          <a:p>
            <a:pPr defTabSz="912879">
              <a:spcBef>
                <a:spcPct val="50000"/>
              </a:spcBef>
            </a:pPr>
            <a:r>
              <a:rPr lang="en-US" sz="1000" dirty="0">
                <a:latin typeface="Arial" pitchFamily="34" charset="0"/>
              </a:rPr>
              <a:t>Story behind the background photograph: A young boy in </a:t>
            </a:r>
            <a:r>
              <a:rPr lang="en-US" sz="1000" dirty="0" err="1">
                <a:latin typeface="Arial" pitchFamily="34" charset="0"/>
              </a:rPr>
              <a:t>Jacmel</a:t>
            </a:r>
            <a:r>
              <a:rPr lang="en-US" sz="1000" dirty="0">
                <a:latin typeface="Arial" pitchFamily="34" charset="0"/>
              </a:rPr>
              <a:t>, Haiti looks on while HRC volunteers and community leaders discuss the needs of 700 people at a shelter displaced by the four hurricanes and tropical storms that ravaged the country.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6131D1-0D31-4F48-8933-C9FBF86B452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653" name="Tijdelijke aanduiding voor voettekst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Standard presentation II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As there is no external support impact of crisis goes deeper and </a:t>
            </a:r>
            <a:r>
              <a:rPr lang="en-US" dirty="0" smtClean="0"/>
              <a:t>bouncing back takes longer and does not go above critical resilience level.</a:t>
            </a:r>
            <a:endParaRPr lang="nl-NL" smtClean="0"/>
          </a:p>
        </p:txBody>
      </p:sp>
      <p:sp>
        <p:nvSpPr>
          <p:cNvPr id="327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C778EA-BAAE-49D1-8659-2B946993573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Relief interventions help to reduce the impact (as a result of search and rescue, better medical care(first aid), prepositioning of relief goods, contingency planning..). Also recovery interventions allows communities/households to bounce back better/further. </a:t>
            </a:r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7E7113-6F58-4026-A1EB-250EEB6F0559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1B47-6E0E-4590-A10E-BE7E6F4C4D5A}" type="datetimeFigureOut">
              <a:rPr lang="en-US" smtClean="0"/>
              <a:pPr/>
              <a:t>11/13/2012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73D17-01CE-4A26-8818-982416B1F5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 l="1385"/>
          <a:stretch>
            <a:fillRect/>
          </a:stretch>
        </p:blipFill>
        <p:spPr bwMode="auto">
          <a:xfrm>
            <a:off x="457200" y="3733800"/>
            <a:ext cx="2713038" cy="1828800"/>
          </a:xfrm>
          <a:noFill/>
          <a:ln w="38100">
            <a:miter lim="800000"/>
            <a:headEnd/>
            <a:tailEnd/>
          </a:ln>
        </p:spPr>
      </p:pic>
      <p:pic>
        <p:nvPicPr>
          <p:cNvPr id="4100" name="Picture 4"/>
          <p:cNvPicPr preferRelativeResize="0">
            <a:picLocks noChangeArrowheads="1"/>
          </p:cNvPicPr>
          <p:nvPr/>
        </p:nvPicPr>
        <p:blipFill>
          <a:blip r:embed="rId4" cstate="print"/>
          <a:srcRect l="2769"/>
          <a:stretch>
            <a:fillRect/>
          </a:stretch>
        </p:blipFill>
        <p:spPr bwMode="auto">
          <a:xfrm>
            <a:off x="3276600" y="3733800"/>
            <a:ext cx="2674938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101" name="Picture 5" descr="DefaultThumbnail"/>
          <p:cNvPicPr>
            <a:picLocks noChangeArrowheads="1"/>
          </p:cNvPicPr>
          <p:nvPr/>
        </p:nvPicPr>
        <p:blipFill>
          <a:blip r:embed="rId5" cstate="print"/>
          <a:srcRect l="7076"/>
          <a:stretch>
            <a:fillRect/>
          </a:stretch>
        </p:blipFill>
        <p:spPr bwMode="auto">
          <a:xfrm>
            <a:off x="6096000" y="3733800"/>
            <a:ext cx="27305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990600" y="1547812"/>
            <a:ext cx="7467600" cy="1195388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buSzTx/>
              <a:buFontTx/>
              <a:buNone/>
            </a:pPr>
            <a:r>
              <a:rPr lang="en-US" sz="1200" b="0" dirty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US" sz="1200" b="0" dirty="0">
                <a:solidFill>
                  <a:schemeClr val="tx2"/>
                </a:solidFill>
                <a:latin typeface="Arial" pitchFamily="34" charset="0"/>
              </a:rPr>
            </a:br>
            <a:r>
              <a:rPr lang="en-US" sz="6600" i="1" dirty="0" smtClean="0">
                <a:solidFill>
                  <a:srgbClr val="FF0000"/>
                </a:solidFill>
                <a:latin typeface="Arial" pitchFamily="34" charset="0"/>
              </a:rPr>
              <a:t>RESILIENCE</a:t>
            </a:r>
            <a:endParaRPr lang="en-US" sz="6600" i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8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hoek 79"/>
          <p:cNvSpPr/>
          <p:nvPr/>
        </p:nvSpPr>
        <p:spPr>
          <a:xfrm>
            <a:off x="1395413" y="4159250"/>
            <a:ext cx="7339012" cy="1423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 rot="16200000" flipH="1">
            <a:off x="5210969" y="4214019"/>
            <a:ext cx="839788" cy="1460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rot="5400000" flipH="1" flipV="1">
            <a:off x="-413544" y="3775869"/>
            <a:ext cx="3616325" cy="15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8307388" y="5583238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" name="Tekstvak 6"/>
          <p:cNvSpPr txBox="1"/>
          <p:nvPr/>
        </p:nvSpPr>
        <p:spPr>
          <a:xfrm rot="16200000">
            <a:off x="400050" y="2606675"/>
            <a:ext cx="1525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resilience level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395413" y="5583238"/>
            <a:ext cx="7521575" cy="793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e 1 27"/>
          <p:cNvSpPr/>
          <p:nvPr/>
        </p:nvSpPr>
        <p:spPr>
          <a:xfrm>
            <a:off x="5083175" y="2041525"/>
            <a:ext cx="620713" cy="36512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 capital</a:t>
            </a:r>
          </a:p>
        </p:txBody>
      </p:sp>
      <p:grpSp>
        <p:nvGrpSpPr>
          <p:cNvPr id="2" name="Groep 46"/>
          <p:cNvGrpSpPr>
            <a:grpSpLocks/>
          </p:cNvGrpSpPr>
          <p:nvPr/>
        </p:nvGrpSpPr>
        <p:grpSpPr bwMode="auto">
          <a:xfrm>
            <a:off x="5703888" y="3976688"/>
            <a:ext cx="2701925" cy="730250"/>
            <a:chOff x="5703903" y="3976695"/>
            <a:chExt cx="2701962" cy="730260"/>
          </a:xfrm>
        </p:grpSpPr>
        <p:cxnSp>
          <p:nvCxnSpPr>
            <p:cNvPr id="66" name="Rechte verbindingslijn 65"/>
            <p:cNvCxnSpPr/>
            <p:nvPr/>
          </p:nvCxnSpPr>
          <p:spPr>
            <a:xfrm flipV="1">
              <a:off x="5703903" y="4387863"/>
              <a:ext cx="1254142" cy="3190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rot="5876074">
              <a:off x="6917563" y="4423582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rot="476074" flipV="1">
              <a:off x="6981857" y="3976695"/>
              <a:ext cx="1424008" cy="58420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kstvak 89"/>
          <p:cNvSpPr txBox="1"/>
          <p:nvPr/>
        </p:nvSpPr>
        <p:spPr>
          <a:xfrm>
            <a:off x="1724025" y="5218113"/>
            <a:ext cx="32972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 term resilience programming</a:t>
            </a:r>
          </a:p>
        </p:txBody>
      </p:sp>
      <p:grpSp>
        <p:nvGrpSpPr>
          <p:cNvPr id="3" name="Groep 71"/>
          <p:cNvGrpSpPr>
            <a:grpSpLocks/>
          </p:cNvGrpSpPr>
          <p:nvPr/>
        </p:nvGrpSpPr>
        <p:grpSpPr bwMode="auto">
          <a:xfrm>
            <a:off x="1395413" y="2808288"/>
            <a:ext cx="7010400" cy="1497012"/>
            <a:chOff x="1395369" y="2808278"/>
            <a:chExt cx="7010496" cy="1497036"/>
          </a:xfrm>
        </p:grpSpPr>
        <p:cxnSp>
          <p:nvCxnSpPr>
            <p:cNvPr id="13" name="Rechte verbindingslijn 12"/>
            <p:cNvCxnSpPr/>
            <p:nvPr/>
          </p:nvCxnSpPr>
          <p:spPr>
            <a:xfrm flipV="1">
              <a:off x="1395369" y="3136895"/>
              <a:ext cx="730260" cy="10954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rot="5400000">
              <a:off x="2089115" y="3173409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2125629" y="2990843"/>
              <a:ext cx="1460520" cy="21907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rot="5400000">
              <a:off x="3549635" y="3027357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3586149" y="2808278"/>
              <a:ext cx="1789136" cy="255591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 rot="5876074">
              <a:off x="6917563" y="3547271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 rot="476074" flipV="1">
              <a:off x="6981857" y="3100383"/>
              <a:ext cx="1424008" cy="58420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 rot="16200000" flipH="1">
              <a:off x="4754563" y="3429000"/>
              <a:ext cx="1497036" cy="2555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92"/>
          <p:cNvGrpSpPr>
            <a:grpSpLocks/>
          </p:cNvGrpSpPr>
          <p:nvPr/>
        </p:nvGrpSpPr>
        <p:grpSpPr bwMode="auto">
          <a:xfrm>
            <a:off x="1431925" y="5765800"/>
            <a:ext cx="2044700" cy="1022350"/>
            <a:chOff x="1431882" y="5765832"/>
            <a:chExt cx="2044728" cy="1022364"/>
          </a:xfrm>
        </p:grpSpPr>
        <p:cxnSp>
          <p:nvCxnSpPr>
            <p:cNvPr id="97" name="Rechte verbindingslijn met pijl 96"/>
            <p:cNvCxnSpPr/>
            <p:nvPr/>
          </p:nvCxnSpPr>
          <p:spPr>
            <a:xfrm rot="5400000" flipH="1" flipV="1">
              <a:off x="1523164" y="6623888"/>
              <a:ext cx="255592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met pijl 97"/>
            <p:cNvCxnSpPr/>
            <p:nvPr/>
          </p:nvCxnSpPr>
          <p:spPr>
            <a:xfrm rot="5400000" flipH="1" flipV="1">
              <a:off x="1395370" y="6642144"/>
              <a:ext cx="220665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75" name="Tekstvak 98"/>
            <p:cNvSpPr txBox="1">
              <a:spLocks noChangeArrowheads="1"/>
            </p:cNvSpPr>
            <p:nvPr/>
          </p:nvSpPr>
          <p:spPr bwMode="auto">
            <a:xfrm>
              <a:off x="1760499" y="6541975"/>
              <a:ext cx="17161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intervention</a:t>
              </a:r>
            </a:p>
          </p:txBody>
        </p:sp>
        <p:grpSp>
          <p:nvGrpSpPr>
            <p:cNvPr id="9" name="Groep 96"/>
            <p:cNvGrpSpPr>
              <a:grpSpLocks/>
            </p:cNvGrpSpPr>
            <p:nvPr/>
          </p:nvGrpSpPr>
          <p:grpSpPr bwMode="auto">
            <a:xfrm>
              <a:off x="1587563" y="6021423"/>
              <a:ext cx="1195300" cy="246221"/>
              <a:chOff x="1149407" y="5802345"/>
              <a:chExt cx="1195300" cy="246221"/>
            </a:xfrm>
          </p:grpSpPr>
          <p:sp>
            <p:nvSpPr>
              <p:cNvPr id="73" name="PIJL-OMLAAG 72"/>
              <p:cNvSpPr/>
              <p:nvPr/>
            </p:nvSpPr>
            <p:spPr>
              <a:xfrm rot="18971006">
                <a:off x="1149303" y="5821395"/>
                <a:ext cx="130177" cy="185739"/>
              </a:xfrm>
              <a:prstGeom prst="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18484" name="Tekstvak 75"/>
              <p:cNvSpPr txBox="1">
                <a:spLocks noChangeArrowheads="1"/>
              </p:cNvSpPr>
              <p:nvPr/>
            </p:nvSpPr>
            <p:spPr bwMode="auto">
              <a:xfrm>
                <a:off x="1322343" y="5802345"/>
                <a:ext cx="102236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stresses</a:t>
                </a:r>
              </a:p>
            </p:txBody>
          </p:sp>
        </p:grpSp>
        <p:grpSp>
          <p:nvGrpSpPr>
            <p:cNvPr id="10" name="Groep 95"/>
            <p:cNvGrpSpPr>
              <a:grpSpLocks/>
            </p:cNvGrpSpPr>
            <p:nvPr/>
          </p:nvGrpSpPr>
          <p:grpSpPr bwMode="auto">
            <a:xfrm>
              <a:off x="1468395" y="6277014"/>
              <a:ext cx="1460521" cy="255591"/>
              <a:chOff x="1030239" y="6057936"/>
              <a:chExt cx="1460521" cy="255591"/>
            </a:xfrm>
          </p:grpSpPr>
          <p:sp>
            <p:nvSpPr>
              <p:cNvPr id="78" name="Explosie 1 77"/>
              <p:cNvSpPr/>
              <p:nvPr/>
            </p:nvSpPr>
            <p:spPr>
              <a:xfrm>
                <a:off x="1030239" y="6057936"/>
                <a:ext cx="328616" cy="255591"/>
              </a:xfrm>
              <a:prstGeom prst="irregularSeal1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18482" name="Tekstvak 78"/>
              <p:cNvSpPr txBox="1">
                <a:spLocks noChangeArrowheads="1"/>
              </p:cNvSpPr>
              <p:nvPr/>
            </p:nvSpPr>
            <p:spPr bwMode="auto">
              <a:xfrm>
                <a:off x="1322344" y="6057936"/>
                <a:ext cx="116841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disaster or crisis</a:t>
                </a:r>
              </a:p>
            </p:txBody>
          </p:sp>
        </p:grpSp>
        <p:grpSp>
          <p:nvGrpSpPr>
            <p:cNvPr id="12" name="Groep 94"/>
            <p:cNvGrpSpPr>
              <a:grpSpLocks/>
            </p:cNvGrpSpPr>
            <p:nvPr/>
          </p:nvGrpSpPr>
          <p:grpSpPr bwMode="auto">
            <a:xfrm>
              <a:off x="1431882" y="5765832"/>
              <a:ext cx="1570059" cy="246221"/>
              <a:chOff x="993726" y="6313527"/>
              <a:chExt cx="1570059" cy="246221"/>
            </a:xfrm>
          </p:grpSpPr>
          <p:cxnSp>
            <p:nvCxnSpPr>
              <p:cNvPr id="91" name="Rechte verbindingslijn 90"/>
              <p:cNvCxnSpPr/>
              <p:nvPr/>
            </p:nvCxnSpPr>
            <p:spPr>
              <a:xfrm flipV="1">
                <a:off x="993726" y="6423066"/>
                <a:ext cx="255591" cy="3651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80" name="Tekstvak 91"/>
              <p:cNvSpPr txBox="1">
                <a:spLocks noChangeArrowheads="1"/>
              </p:cNvSpPr>
              <p:nvPr/>
            </p:nvSpPr>
            <p:spPr bwMode="auto">
              <a:xfrm>
                <a:off x="1322343" y="6313527"/>
                <a:ext cx="12414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resilience level</a:t>
                </a:r>
              </a:p>
            </p:txBody>
          </p:sp>
        </p:grpSp>
      </p:grpSp>
      <p:grpSp>
        <p:nvGrpSpPr>
          <p:cNvPr id="14" name="Groep 73"/>
          <p:cNvGrpSpPr>
            <a:grpSpLocks/>
          </p:cNvGrpSpPr>
          <p:nvPr/>
        </p:nvGrpSpPr>
        <p:grpSpPr bwMode="auto">
          <a:xfrm>
            <a:off x="1431925" y="2370138"/>
            <a:ext cx="7010400" cy="1497012"/>
            <a:chOff x="1395369" y="2808278"/>
            <a:chExt cx="7010496" cy="1497036"/>
          </a:xfrm>
        </p:grpSpPr>
        <p:grpSp>
          <p:nvGrpSpPr>
            <p:cNvPr id="17" name="Groep 28"/>
            <p:cNvGrpSpPr>
              <a:grpSpLocks/>
            </p:cNvGrpSpPr>
            <p:nvPr/>
          </p:nvGrpSpPr>
          <p:grpSpPr bwMode="auto">
            <a:xfrm>
              <a:off x="1395369" y="2808279"/>
              <a:ext cx="3979917" cy="438156"/>
              <a:chOff x="957213" y="2808279"/>
              <a:chExt cx="3979917" cy="438156"/>
            </a:xfrm>
          </p:grpSpPr>
          <p:cxnSp>
            <p:nvCxnSpPr>
              <p:cNvPr id="93" name="Rechte verbindingslijn 92"/>
              <p:cNvCxnSpPr/>
              <p:nvPr/>
            </p:nvCxnSpPr>
            <p:spPr>
              <a:xfrm flipV="1">
                <a:off x="957213" y="3136895"/>
                <a:ext cx="730260" cy="10954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chte verbindingslijn 93"/>
              <p:cNvCxnSpPr/>
              <p:nvPr/>
            </p:nvCxnSpPr>
            <p:spPr>
              <a:xfrm rot="5400000">
                <a:off x="1650960" y="3173409"/>
                <a:ext cx="73026" cy="31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chte verbindingslijn 94"/>
              <p:cNvCxnSpPr/>
              <p:nvPr/>
            </p:nvCxnSpPr>
            <p:spPr>
              <a:xfrm flipV="1">
                <a:off x="1687473" y="2990843"/>
                <a:ext cx="1460520" cy="21907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 rot="5400000">
                <a:off x="3111480" y="3027357"/>
                <a:ext cx="73026" cy="31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chte verbindingslijn 99"/>
              <p:cNvCxnSpPr/>
              <p:nvPr/>
            </p:nvCxnSpPr>
            <p:spPr>
              <a:xfrm flipV="1">
                <a:off x="3147993" y="2808278"/>
                <a:ext cx="1789137" cy="2555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Rechte verbindingslijn 82"/>
            <p:cNvCxnSpPr/>
            <p:nvPr/>
          </p:nvCxnSpPr>
          <p:spPr>
            <a:xfrm rot="5876074">
              <a:off x="6917564" y="3547271"/>
              <a:ext cx="73026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/>
            <p:cNvCxnSpPr/>
            <p:nvPr/>
          </p:nvCxnSpPr>
          <p:spPr>
            <a:xfrm rot="476074" flipV="1">
              <a:off x="6981859" y="3100383"/>
              <a:ext cx="1424006" cy="5842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85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86"/>
            <p:cNvCxnSpPr/>
            <p:nvPr/>
          </p:nvCxnSpPr>
          <p:spPr>
            <a:xfrm rot="16200000" flipH="1">
              <a:off x="4754564" y="3429000"/>
              <a:ext cx="1497036" cy="2555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ep 100"/>
          <p:cNvGrpSpPr>
            <a:grpSpLocks/>
          </p:cNvGrpSpPr>
          <p:nvPr/>
        </p:nvGrpSpPr>
        <p:grpSpPr bwMode="auto">
          <a:xfrm>
            <a:off x="2854325" y="3027363"/>
            <a:ext cx="4529138" cy="2117725"/>
            <a:chOff x="2854302" y="2625714"/>
            <a:chExt cx="4529203" cy="2519400"/>
          </a:xfrm>
        </p:grpSpPr>
        <p:cxnSp>
          <p:nvCxnSpPr>
            <p:cNvPr id="102" name="Rechte verbindingslijn met pijl 101"/>
            <p:cNvCxnSpPr/>
            <p:nvPr/>
          </p:nvCxnSpPr>
          <p:spPr>
            <a:xfrm rot="16200000" flipV="1">
              <a:off x="6427871" y="4189480"/>
              <a:ext cx="1911269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met pijl 102"/>
            <p:cNvCxnSpPr/>
            <p:nvPr/>
          </p:nvCxnSpPr>
          <p:spPr>
            <a:xfrm rot="5400000" flipH="1" flipV="1">
              <a:off x="3201969" y="3884621"/>
              <a:ext cx="2519400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met pijl 103"/>
            <p:cNvCxnSpPr/>
            <p:nvPr/>
          </p:nvCxnSpPr>
          <p:spPr>
            <a:xfrm rot="5400000" flipH="1" flipV="1">
              <a:off x="1686993" y="3976217"/>
              <a:ext cx="2336206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Rechte verbindingslijn 67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vak 73"/>
          <p:cNvSpPr txBox="1"/>
          <p:nvPr/>
        </p:nvSpPr>
        <p:spPr>
          <a:xfrm>
            <a:off x="6324624" y="612037"/>
            <a:ext cx="8018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blocks</a:t>
            </a:r>
            <a:endParaRPr lang="nl-N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kstvak 74"/>
          <p:cNvSpPr txBox="1">
            <a:spLocks noChangeArrowheads="1"/>
          </p:cNvSpPr>
          <p:nvPr/>
        </p:nvSpPr>
        <p:spPr bwMode="auto">
          <a:xfrm>
            <a:off x="117414" y="1116643"/>
            <a:ext cx="1589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 smtClean="0">
                <a:solidFill>
                  <a:srgbClr val="C00000"/>
                </a:solidFill>
                <a:latin typeface="Arial" charset="0"/>
              </a:rPr>
              <a:t>4. Adapt</a:t>
            </a:r>
            <a:endParaRPr lang="nl-NL" sz="2800" b="1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21" name="Groep 54"/>
          <p:cNvGrpSpPr>
            <a:grpSpLocks/>
          </p:cNvGrpSpPr>
          <p:nvPr/>
        </p:nvGrpSpPr>
        <p:grpSpPr bwMode="auto">
          <a:xfrm>
            <a:off x="5160963" y="3794128"/>
            <a:ext cx="1544637" cy="1370008"/>
            <a:chOff x="5160824" y="3794112"/>
            <a:chExt cx="1544294" cy="1369605"/>
          </a:xfrm>
        </p:grpSpPr>
        <p:cxnSp>
          <p:nvCxnSpPr>
            <p:cNvPr id="77" name="Rechte verbindingslijn met pijl 76"/>
            <p:cNvCxnSpPr/>
            <p:nvPr/>
          </p:nvCxnSpPr>
          <p:spPr>
            <a:xfrm rot="5400000" flipH="1" flipV="1">
              <a:off x="5564779" y="4443995"/>
              <a:ext cx="350723" cy="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kstvak 61"/>
            <p:cNvSpPr txBox="1">
              <a:spLocks noChangeArrowheads="1"/>
            </p:cNvSpPr>
            <p:nvPr/>
          </p:nvSpPr>
          <p:spPr bwMode="auto">
            <a:xfrm rot="-2667493">
              <a:off x="5324680" y="4633575"/>
              <a:ext cx="570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relief</a:t>
              </a:r>
            </a:p>
          </p:txBody>
        </p:sp>
        <p:cxnSp>
          <p:nvCxnSpPr>
            <p:cNvPr id="81" name="Rechte verbindingslijn met pijl 80"/>
            <p:cNvCxnSpPr/>
            <p:nvPr/>
          </p:nvCxnSpPr>
          <p:spPr>
            <a:xfrm rot="5400000" flipH="1" flipV="1">
              <a:off x="5813177" y="4305126"/>
              <a:ext cx="584021" cy="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kstvak 63"/>
            <p:cNvSpPr txBox="1">
              <a:spLocks noChangeArrowheads="1"/>
            </p:cNvSpPr>
            <p:nvPr/>
          </p:nvSpPr>
          <p:spPr bwMode="auto">
            <a:xfrm rot="-2667493">
              <a:off x="5160824" y="4855940"/>
              <a:ext cx="1241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b="1">
                  <a:solidFill>
                    <a:srgbClr val="00B050"/>
                  </a:solidFill>
                </a:rPr>
                <a:t>early recovery</a:t>
              </a:r>
            </a:p>
          </p:txBody>
        </p:sp>
        <p:cxnSp>
          <p:nvCxnSpPr>
            <p:cNvPr id="84" name="Rechte verbindingslijn met pijl 83"/>
            <p:cNvCxnSpPr/>
            <p:nvPr/>
          </p:nvCxnSpPr>
          <p:spPr>
            <a:xfrm rot="5400000" flipH="1" flipV="1">
              <a:off x="6057608" y="4206725"/>
              <a:ext cx="825253" cy="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kstvak 67"/>
            <p:cNvSpPr txBox="1">
              <a:spLocks noChangeArrowheads="1"/>
            </p:cNvSpPr>
            <p:nvPr/>
          </p:nvSpPr>
          <p:spPr bwMode="auto">
            <a:xfrm rot="-2667493">
              <a:off x="5875532" y="4726278"/>
              <a:ext cx="829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recovery</a:t>
              </a:r>
            </a:p>
          </p:txBody>
        </p:sp>
      </p:grpSp>
      <p:pic>
        <p:nvPicPr>
          <p:cNvPr id="65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hoek 79"/>
          <p:cNvSpPr/>
          <p:nvPr/>
        </p:nvSpPr>
        <p:spPr>
          <a:xfrm>
            <a:off x="1395413" y="4159250"/>
            <a:ext cx="7339012" cy="1423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 rot="16200000" flipH="1">
            <a:off x="5210969" y="4214019"/>
            <a:ext cx="839788" cy="1460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rot="5400000" flipH="1" flipV="1">
            <a:off x="-413544" y="3775869"/>
            <a:ext cx="3616325" cy="15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8307388" y="5583238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" name="Tekstvak 6"/>
          <p:cNvSpPr txBox="1"/>
          <p:nvPr/>
        </p:nvSpPr>
        <p:spPr>
          <a:xfrm rot="16200000">
            <a:off x="400050" y="2606675"/>
            <a:ext cx="1525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resilience level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395413" y="5583238"/>
            <a:ext cx="7521575" cy="793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e 1 27"/>
          <p:cNvSpPr/>
          <p:nvPr/>
        </p:nvSpPr>
        <p:spPr>
          <a:xfrm>
            <a:off x="4827588" y="1858963"/>
            <a:ext cx="1022350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 capital</a:t>
            </a:r>
          </a:p>
        </p:txBody>
      </p:sp>
      <p:sp>
        <p:nvSpPr>
          <p:cNvPr id="60" name="PIJL-OMLAAG 59"/>
          <p:cNvSpPr/>
          <p:nvPr/>
        </p:nvSpPr>
        <p:spPr>
          <a:xfrm rot="18971006">
            <a:off x="3276600" y="1997075"/>
            <a:ext cx="280988" cy="3746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1" name="PIJL-OMLAAG 60"/>
          <p:cNvSpPr/>
          <p:nvPr/>
        </p:nvSpPr>
        <p:spPr>
          <a:xfrm rot="18971006">
            <a:off x="1831975" y="2149475"/>
            <a:ext cx="280988" cy="3746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2" name="Groep 46"/>
          <p:cNvGrpSpPr>
            <a:grpSpLocks/>
          </p:cNvGrpSpPr>
          <p:nvPr/>
        </p:nvGrpSpPr>
        <p:grpSpPr bwMode="auto">
          <a:xfrm>
            <a:off x="5703888" y="3976688"/>
            <a:ext cx="2701925" cy="730250"/>
            <a:chOff x="5703903" y="3976695"/>
            <a:chExt cx="2701962" cy="730260"/>
          </a:xfrm>
        </p:grpSpPr>
        <p:cxnSp>
          <p:nvCxnSpPr>
            <p:cNvPr id="66" name="Rechte verbindingslijn 65"/>
            <p:cNvCxnSpPr/>
            <p:nvPr/>
          </p:nvCxnSpPr>
          <p:spPr>
            <a:xfrm flipV="1">
              <a:off x="5703903" y="4387863"/>
              <a:ext cx="1254142" cy="3190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rot="5876074">
              <a:off x="6917563" y="4423582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rot="476074" flipV="1">
              <a:off x="6981857" y="3976695"/>
              <a:ext cx="1424008" cy="58420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71" name="Tekstvak 74"/>
          <p:cNvSpPr txBox="1">
            <a:spLocks noChangeArrowheads="1"/>
          </p:cNvSpPr>
          <p:nvPr/>
        </p:nvSpPr>
        <p:spPr bwMode="auto">
          <a:xfrm>
            <a:off x="117414" y="1116643"/>
            <a:ext cx="1589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C00000"/>
                </a:solidFill>
                <a:latin typeface="Arial" charset="0"/>
              </a:rPr>
              <a:t>4. Adapt</a:t>
            </a:r>
          </a:p>
        </p:txBody>
      </p:sp>
      <p:sp>
        <p:nvSpPr>
          <p:cNvPr id="58" name="PIJL-OMLAAG 57"/>
          <p:cNvSpPr/>
          <p:nvPr/>
        </p:nvSpPr>
        <p:spPr>
          <a:xfrm rot="18971006">
            <a:off x="6651625" y="2524125"/>
            <a:ext cx="280988" cy="37623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3" name="Groep 71"/>
          <p:cNvGrpSpPr>
            <a:grpSpLocks/>
          </p:cNvGrpSpPr>
          <p:nvPr/>
        </p:nvGrpSpPr>
        <p:grpSpPr bwMode="auto">
          <a:xfrm>
            <a:off x="1395413" y="2808288"/>
            <a:ext cx="7010400" cy="1497012"/>
            <a:chOff x="1395369" y="2808278"/>
            <a:chExt cx="7010496" cy="1497036"/>
          </a:xfrm>
        </p:grpSpPr>
        <p:cxnSp>
          <p:nvCxnSpPr>
            <p:cNvPr id="13" name="Rechte verbindingslijn 12"/>
            <p:cNvCxnSpPr/>
            <p:nvPr/>
          </p:nvCxnSpPr>
          <p:spPr>
            <a:xfrm flipV="1">
              <a:off x="1395369" y="3136895"/>
              <a:ext cx="730260" cy="10954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rot="5400000">
              <a:off x="2089115" y="3173409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2125629" y="2990843"/>
              <a:ext cx="1460520" cy="21907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rot="5400000">
              <a:off x="3549635" y="3027357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3586149" y="2808278"/>
              <a:ext cx="1789136" cy="255591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 rot="5876074">
              <a:off x="6917563" y="3547271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 rot="476074" flipV="1">
              <a:off x="6981857" y="3100383"/>
              <a:ext cx="1424008" cy="58420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 rot="16200000" flipH="1">
              <a:off x="4754563" y="3429000"/>
              <a:ext cx="1497036" cy="2555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ep 92"/>
          <p:cNvGrpSpPr>
            <a:grpSpLocks/>
          </p:cNvGrpSpPr>
          <p:nvPr/>
        </p:nvGrpSpPr>
        <p:grpSpPr bwMode="auto">
          <a:xfrm>
            <a:off x="1431925" y="5765800"/>
            <a:ext cx="2044700" cy="1022350"/>
            <a:chOff x="1431882" y="5765832"/>
            <a:chExt cx="2044728" cy="1022364"/>
          </a:xfrm>
        </p:grpSpPr>
        <p:cxnSp>
          <p:nvCxnSpPr>
            <p:cNvPr id="97" name="Rechte verbindingslijn met pijl 96"/>
            <p:cNvCxnSpPr/>
            <p:nvPr/>
          </p:nvCxnSpPr>
          <p:spPr>
            <a:xfrm rot="5400000" flipH="1" flipV="1">
              <a:off x="1523164" y="6623888"/>
              <a:ext cx="255592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met pijl 97"/>
            <p:cNvCxnSpPr/>
            <p:nvPr/>
          </p:nvCxnSpPr>
          <p:spPr>
            <a:xfrm rot="5400000" flipH="1" flipV="1">
              <a:off x="1395370" y="6642144"/>
              <a:ext cx="220665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09" name="Tekstvak 98"/>
            <p:cNvSpPr txBox="1">
              <a:spLocks noChangeArrowheads="1"/>
            </p:cNvSpPr>
            <p:nvPr/>
          </p:nvSpPr>
          <p:spPr bwMode="auto">
            <a:xfrm>
              <a:off x="1760499" y="6541975"/>
              <a:ext cx="17161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intervention</a:t>
              </a:r>
            </a:p>
          </p:txBody>
        </p:sp>
        <p:grpSp>
          <p:nvGrpSpPr>
            <p:cNvPr id="9" name="Groep 96"/>
            <p:cNvGrpSpPr>
              <a:grpSpLocks/>
            </p:cNvGrpSpPr>
            <p:nvPr/>
          </p:nvGrpSpPr>
          <p:grpSpPr bwMode="auto">
            <a:xfrm>
              <a:off x="1587563" y="6021423"/>
              <a:ext cx="1195300" cy="246221"/>
              <a:chOff x="1149407" y="5802345"/>
              <a:chExt cx="1195300" cy="246221"/>
            </a:xfrm>
          </p:grpSpPr>
          <p:sp>
            <p:nvSpPr>
              <p:cNvPr id="73" name="PIJL-OMLAAG 72"/>
              <p:cNvSpPr/>
              <p:nvPr/>
            </p:nvSpPr>
            <p:spPr>
              <a:xfrm rot="18971006">
                <a:off x="1149303" y="5821395"/>
                <a:ext cx="130177" cy="185739"/>
              </a:xfrm>
              <a:prstGeom prst="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19518" name="Tekstvak 75"/>
              <p:cNvSpPr txBox="1">
                <a:spLocks noChangeArrowheads="1"/>
              </p:cNvSpPr>
              <p:nvPr/>
            </p:nvSpPr>
            <p:spPr bwMode="auto">
              <a:xfrm>
                <a:off x="1322343" y="5802345"/>
                <a:ext cx="102236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stresses</a:t>
                </a:r>
              </a:p>
            </p:txBody>
          </p:sp>
        </p:grpSp>
        <p:grpSp>
          <p:nvGrpSpPr>
            <p:cNvPr id="10" name="Groep 95"/>
            <p:cNvGrpSpPr>
              <a:grpSpLocks/>
            </p:cNvGrpSpPr>
            <p:nvPr/>
          </p:nvGrpSpPr>
          <p:grpSpPr bwMode="auto">
            <a:xfrm>
              <a:off x="1468395" y="6277014"/>
              <a:ext cx="1460521" cy="255591"/>
              <a:chOff x="1030239" y="6057936"/>
              <a:chExt cx="1460521" cy="255591"/>
            </a:xfrm>
          </p:grpSpPr>
          <p:sp>
            <p:nvSpPr>
              <p:cNvPr id="78" name="Explosie 1 77"/>
              <p:cNvSpPr/>
              <p:nvPr/>
            </p:nvSpPr>
            <p:spPr>
              <a:xfrm>
                <a:off x="1030239" y="6057936"/>
                <a:ext cx="328616" cy="255591"/>
              </a:xfrm>
              <a:prstGeom prst="irregularSeal1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19516" name="Tekstvak 78"/>
              <p:cNvSpPr txBox="1">
                <a:spLocks noChangeArrowheads="1"/>
              </p:cNvSpPr>
              <p:nvPr/>
            </p:nvSpPr>
            <p:spPr bwMode="auto">
              <a:xfrm>
                <a:off x="1322344" y="6057936"/>
                <a:ext cx="116841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disaster or crisis</a:t>
                </a:r>
              </a:p>
            </p:txBody>
          </p:sp>
        </p:grpSp>
        <p:grpSp>
          <p:nvGrpSpPr>
            <p:cNvPr id="12" name="Groep 94"/>
            <p:cNvGrpSpPr>
              <a:grpSpLocks/>
            </p:cNvGrpSpPr>
            <p:nvPr/>
          </p:nvGrpSpPr>
          <p:grpSpPr bwMode="auto">
            <a:xfrm>
              <a:off x="1431882" y="5765832"/>
              <a:ext cx="1570059" cy="246221"/>
              <a:chOff x="993726" y="6313527"/>
              <a:chExt cx="1570059" cy="246221"/>
            </a:xfrm>
          </p:grpSpPr>
          <p:cxnSp>
            <p:nvCxnSpPr>
              <p:cNvPr id="91" name="Rechte verbindingslijn 90"/>
              <p:cNvCxnSpPr/>
              <p:nvPr/>
            </p:nvCxnSpPr>
            <p:spPr>
              <a:xfrm flipV="1">
                <a:off x="993726" y="6423066"/>
                <a:ext cx="255591" cy="3651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14" name="Tekstvak 91"/>
              <p:cNvSpPr txBox="1">
                <a:spLocks noChangeArrowheads="1"/>
              </p:cNvSpPr>
              <p:nvPr/>
            </p:nvSpPr>
            <p:spPr bwMode="auto">
              <a:xfrm>
                <a:off x="1322343" y="6313527"/>
                <a:ext cx="12414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resilience level</a:t>
                </a:r>
              </a:p>
            </p:txBody>
          </p:sp>
        </p:grpSp>
      </p:grpSp>
      <p:sp>
        <p:nvSpPr>
          <p:cNvPr id="71" name="Tekstvak 70"/>
          <p:cNvSpPr txBox="1"/>
          <p:nvPr/>
        </p:nvSpPr>
        <p:spPr>
          <a:xfrm>
            <a:off x="2603500" y="2078038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2" name="Tekstvak 71"/>
          <p:cNvSpPr txBox="1"/>
          <p:nvPr/>
        </p:nvSpPr>
        <p:spPr>
          <a:xfrm>
            <a:off x="4100513" y="1895475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5926138" y="2954338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7" name="Tekstvak 76"/>
          <p:cNvSpPr txBox="1"/>
          <p:nvPr/>
        </p:nvSpPr>
        <p:spPr>
          <a:xfrm>
            <a:off x="7423150" y="2333625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4" name="Groep 112"/>
          <p:cNvGrpSpPr>
            <a:grpSpLocks/>
          </p:cNvGrpSpPr>
          <p:nvPr/>
        </p:nvGrpSpPr>
        <p:grpSpPr bwMode="auto">
          <a:xfrm>
            <a:off x="2854325" y="3027363"/>
            <a:ext cx="4529138" cy="2117725"/>
            <a:chOff x="2854302" y="2625714"/>
            <a:chExt cx="4529203" cy="2519400"/>
          </a:xfrm>
        </p:grpSpPr>
        <p:cxnSp>
          <p:nvCxnSpPr>
            <p:cNvPr id="114" name="Rechte verbindingslijn met pijl 113"/>
            <p:cNvCxnSpPr/>
            <p:nvPr/>
          </p:nvCxnSpPr>
          <p:spPr>
            <a:xfrm rot="16200000" flipV="1">
              <a:off x="6427871" y="4189480"/>
              <a:ext cx="1911269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met pijl 114"/>
            <p:cNvCxnSpPr/>
            <p:nvPr/>
          </p:nvCxnSpPr>
          <p:spPr>
            <a:xfrm rot="5400000" flipH="1" flipV="1">
              <a:off x="3201969" y="3884621"/>
              <a:ext cx="2519400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met pijl 115"/>
            <p:cNvCxnSpPr/>
            <p:nvPr/>
          </p:nvCxnSpPr>
          <p:spPr>
            <a:xfrm rot="5400000" flipH="1" flipV="1">
              <a:off x="1686993" y="3976217"/>
              <a:ext cx="2336206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ep 120"/>
          <p:cNvGrpSpPr>
            <a:grpSpLocks/>
          </p:cNvGrpSpPr>
          <p:nvPr/>
        </p:nvGrpSpPr>
        <p:grpSpPr bwMode="auto">
          <a:xfrm>
            <a:off x="2855913" y="2698750"/>
            <a:ext cx="4529137" cy="2446338"/>
            <a:chOff x="3006702" y="3027357"/>
            <a:chExt cx="4529202" cy="2117757"/>
          </a:xfrm>
        </p:grpSpPr>
        <p:cxnSp>
          <p:nvCxnSpPr>
            <p:cNvPr id="118" name="Rechte verbindingslijn met pijl 117"/>
            <p:cNvCxnSpPr/>
            <p:nvPr/>
          </p:nvCxnSpPr>
          <p:spPr>
            <a:xfrm rot="16200000" flipV="1">
              <a:off x="6732641" y="4341851"/>
              <a:ext cx="1606527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chte verbindingslijn met pijl 118"/>
            <p:cNvCxnSpPr/>
            <p:nvPr/>
          </p:nvCxnSpPr>
          <p:spPr>
            <a:xfrm rot="5400000" flipH="1" flipV="1">
              <a:off x="3555191" y="4085442"/>
              <a:ext cx="2117757" cy="158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chte verbindingslijn met pijl 119"/>
            <p:cNvCxnSpPr/>
            <p:nvPr/>
          </p:nvCxnSpPr>
          <p:spPr>
            <a:xfrm rot="5400000" flipH="1" flipV="1">
              <a:off x="2025577" y="4162401"/>
              <a:ext cx="1963838" cy="158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ep 73"/>
          <p:cNvGrpSpPr>
            <a:grpSpLocks/>
          </p:cNvGrpSpPr>
          <p:nvPr/>
        </p:nvGrpSpPr>
        <p:grpSpPr bwMode="auto">
          <a:xfrm>
            <a:off x="1431925" y="2370138"/>
            <a:ext cx="7010400" cy="1497012"/>
            <a:chOff x="1395369" y="2808278"/>
            <a:chExt cx="7010496" cy="1497036"/>
          </a:xfrm>
        </p:grpSpPr>
        <p:grpSp>
          <p:nvGrpSpPr>
            <p:cNvPr id="21" name="Groep 28"/>
            <p:cNvGrpSpPr>
              <a:grpSpLocks/>
            </p:cNvGrpSpPr>
            <p:nvPr/>
          </p:nvGrpSpPr>
          <p:grpSpPr bwMode="auto">
            <a:xfrm>
              <a:off x="1395369" y="2808279"/>
              <a:ext cx="3979917" cy="438156"/>
              <a:chOff x="957213" y="2808279"/>
              <a:chExt cx="3979917" cy="438156"/>
            </a:xfrm>
          </p:grpSpPr>
          <p:cxnSp>
            <p:nvCxnSpPr>
              <p:cNvPr id="125" name="Rechte verbindingslijn 124"/>
              <p:cNvCxnSpPr/>
              <p:nvPr/>
            </p:nvCxnSpPr>
            <p:spPr>
              <a:xfrm flipV="1">
                <a:off x="957213" y="3136895"/>
                <a:ext cx="730260" cy="10954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Rechte verbindingslijn 125"/>
              <p:cNvCxnSpPr/>
              <p:nvPr/>
            </p:nvCxnSpPr>
            <p:spPr>
              <a:xfrm rot="5400000">
                <a:off x="1650960" y="3173409"/>
                <a:ext cx="73026" cy="31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Rechte verbindingslijn 126"/>
              <p:cNvCxnSpPr/>
              <p:nvPr/>
            </p:nvCxnSpPr>
            <p:spPr>
              <a:xfrm flipV="1">
                <a:off x="1687473" y="2990843"/>
                <a:ext cx="1460520" cy="21907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Rechte verbindingslijn 127"/>
              <p:cNvCxnSpPr/>
              <p:nvPr/>
            </p:nvCxnSpPr>
            <p:spPr>
              <a:xfrm rot="5400000">
                <a:off x="3111480" y="3027357"/>
                <a:ext cx="73026" cy="31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Rechte verbindingslijn 128"/>
              <p:cNvCxnSpPr/>
              <p:nvPr/>
            </p:nvCxnSpPr>
            <p:spPr>
              <a:xfrm flipV="1">
                <a:off x="3147993" y="2808278"/>
                <a:ext cx="1789137" cy="2555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Rechte verbindingslijn 116"/>
            <p:cNvCxnSpPr/>
            <p:nvPr/>
          </p:nvCxnSpPr>
          <p:spPr>
            <a:xfrm rot="5876074">
              <a:off x="6917564" y="3547271"/>
              <a:ext cx="73026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chte verbindingslijn 121"/>
            <p:cNvCxnSpPr/>
            <p:nvPr/>
          </p:nvCxnSpPr>
          <p:spPr>
            <a:xfrm rot="476074" flipV="1">
              <a:off x="6981859" y="3100383"/>
              <a:ext cx="1424006" cy="5842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chte verbindingslijn 122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chte verbindingslijn 123"/>
            <p:cNvCxnSpPr/>
            <p:nvPr/>
          </p:nvCxnSpPr>
          <p:spPr>
            <a:xfrm rot="16200000" flipH="1">
              <a:off x="4754564" y="3429000"/>
              <a:ext cx="1497036" cy="2555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kstvak 80"/>
          <p:cNvSpPr txBox="1"/>
          <p:nvPr/>
        </p:nvSpPr>
        <p:spPr>
          <a:xfrm>
            <a:off x="1724025" y="5218113"/>
            <a:ext cx="32972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 term resilience programming</a:t>
            </a:r>
          </a:p>
        </p:txBody>
      </p:sp>
      <p:cxnSp>
        <p:nvCxnSpPr>
          <p:cNvPr id="75" name="Rechte verbindingslijn 74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kstvak 83"/>
          <p:cNvSpPr txBox="1"/>
          <p:nvPr/>
        </p:nvSpPr>
        <p:spPr>
          <a:xfrm>
            <a:off x="6324624" y="612037"/>
            <a:ext cx="8018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blocs</a:t>
            </a:r>
            <a:endParaRPr lang="nl-N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ep 54"/>
          <p:cNvGrpSpPr>
            <a:grpSpLocks/>
          </p:cNvGrpSpPr>
          <p:nvPr/>
        </p:nvGrpSpPr>
        <p:grpSpPr bwMode="auto">
          <a:xfrm>
            <a:off x="5160963" y="3794128"/>
            <a:ext cx="1544637" cy="1370008"/>
            <a:chOff x="5160824" y="3794112"/>
            <a:chExt cx="1544294" cy="1369605"/>
          </a:xfrm>
        </p:grpSpPr>
        <p:cxnSp>
          <p:nvCxnSpPr>
            <p:cNvPr id="88" name="Rechte verbindingslijn met pijl 87"/>
            <p:cNvCxnSpPr/>
            <p:nvPr/>
          </p:nvCxnSpPr>
          <p:spPr>
            <a:xfrm rot="5400000" flipH="1" flipV="1">
              <a:off x="5564779" y="4443995"/>
              <a:ext cx="350723" cy="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kstvak 61"/>
            <p:cNvSpPr txBox="1">
              <a:spLocks noChangeArrowheads="1"/>
            </p:cNvSpPr>
            <p:nvPr/>
          </p:nvSpPr>
          <p:spPr bwMode="auto">
            <a:xfrm rot="-2667493">
              <a:off x="5324680" y="4633575"/>
              <a:ext cx="570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relief</a:t>
              </a:r>
            </a:p>
          </p:txBody>
        </p:sp>
        <p:cxnSp>
          <p:nvCxnSpPr>
            <p:cNvPr id="90" name="Rechte verbindingslijn met pijl 89"/>
            <p:cNvCxnSpPr/>
            <p:nvPr/>
          </p:nvCxnSpPr>
          <p:spPr>
            <a:xfrm rot="5400000" flipH="1" flipV="1">
              <a:off x="5813177" y="4305126"/>
              <a:ext cx="584021" cy="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kstvak 63"/>
            <p:cNvSpPr txBox="1">
              <a:spLocks noChangeArrowheads="1"/>
            </p:cNvSpPr>
            <p:nvPr/>
          </p:nvSpPr>
          <p:spPr bwMode="auto">
            <a:xfrm rot="-2667493">
              <a:off x="5160824" y="4855940"/>
              <a:ext cx="1241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b="1">
                  <a:solidFill>
                    <a:srgbClr val="00B050"/>
                  </a:solidFill>
                </a:rPr>
                <a:t>early recovery</a:t>
              </a:r>
            </a:p>
          </p:txBody>
        </p:sp>
        <p:cxnSp>
          <p:nvCxnSpPr>
            <p:cNvPr id="93" name="Rechte verbindingslijn met pijl 92"/>
            <p:cNvCxnSpPr/>
            <p:nvPr/>
          </p:nvCxnSpPr>
          <p:spPr>
            <a:xfrm rot="5400000" flipH="1" flipV="1">
              <a:off x="6057608" y="4206725"/>
              <a:ext cx="825253" cy="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kstvak 67"/>
            <p:cNvSpPr txBox="1">
              <a:spLocks noChangeArrowheads="1"/>
            </p:cNvSpPr>
            <p:nvPr/>
          </p:nvSpPr>
          <p:spPr bwMode="auto">
            <a:xfrm rot="-2667493">
              <a:off x="5875532" y="4726278"/>
              <a:ext cx="829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recovery</a:t>
              </a:r>
            </a:p>
          </p:txBody>
        </p:sp>
      </p:grpSp>
      <p:pic>
        <p:nvPicPr>
          <p:cNvPr id="76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4" grpId="0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73"/>
          <p:cNvGrpSpPr>
            <a:grpSpLocks/>
          </p:cNvGrpSpPr>
          <p:nvPr/>
        </p:nvGrpSpPr>
        <p:grpSpPr bwMode="auto">
          <a:xfrm>
            <a:off x="1431925" y="2370138"/>
            <a:ext cx="7010400" cy="1497012"/>
            <a:chOff x="1395369" y="2808278"/>
            <a:chExt cx="7010496" cy="1497036"/>
          </a:xfrm>
        </p:grpSpPr>
        <p:grpSp>
          <p:nvGrpSpPr>
            <p:cNvPr id="3" name="Groep 28"/>
            <p:cNvGrpSpPr>
              <a:grpSpLocks/>
            </p:cNvGrpSpPr>
            <p:nvPr/>
          </p:nvGrpSpPr>
          <p:grpSpPr bwMode="auto">
            <a:xfrm>
              <a:off x="1395369" y="2808279"/>
              <a:ext cx="3979917" cy="438156"/>
              <a:chOff x="957213" y="2808279"/>
              <a:chExt cx="3979917" cy="438156"/>
            </a:xfrm>
          </p:grpSpPr>
          <p:cxnSp>
            <p:nvCxnSpPr>
              <p:cNvPr id="103" name="Rechte verbindingslijn 102"/>
              <p:cNvCxnSpPr/>
              <p:nvPr/>
            </p:nvCxnSpPr>
            <p:spPr>
              <a:xfrm flipV="1">
                <a:off x="957213" y="3136895"/>
                <a:ext cx="730260" cy="109540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/>
              <p:cNvCxnSpPr/>
              <p:nvPr/>
            </p:nvCxnSpPr>
            <p:spPr>
              <a:xfrm rot="5400000">
                <a:off x="1650960" y="3173409"/>
                <a:ext cx="73026" cy="3175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/>
              <p:cNvCxnSpPr/>
              <p:nvPr/>
            </p:nvCxnSpPr>
            <p:spPr>
              <a:xfrm flipV="1">
                <a:off x="1687473" y="2990843"/>
                <a:ext cx="1460520" cy="219079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/>
              <p:cNvCxnSpPr/>
              <p:nvPr/>
            </p:nvCxnSpPr>
            <p:spPr>
              <a:xfrm rot="5400000">
                <a:off x="3111480" y="3027357"/>
                <a:ext cx="73026" cy="3175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/>
              <p:cNvCxnSpPr/>
              <p:nvPr/>
            </p:nvCxnSpPr>
            <p:spPr>
              <a:xfrm flipV="1">
                <a:off x="3147993" y="2808278"/>
                <a:ext cx="1789137" cy="255591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Rechte verbindingslijn 83"/>
            <p:cNvCxnSpPr/>
            <p:nvPr/>
          </p:nvCxnSpPr>
          <p:spPr>
            <a:xfrm rot="5876074">
              <a:off x="6917564" y="3547271"/>
              <a:ext cx="73026" cy="1587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/>
            <p:cNvCxnSpPr/>
            <p:nvPr/>
          </p:nvCxnSpPr>
          <p:spPr>
            <a:xfrm rot="476074" flipV="1">
              <a:off x="6981859" y="3100383"/>
              <a:ext cx="1424006" cy="58420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/>
            <p:nvPr/>
          </p:nvCxnSpPr>
          <p:spPr>
            <a:xfrm rot="16200000" flipH="1">
              <a:off x="4754564" y="3429000"/>
              <a:ext cx="1497036" cy="25559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hthoek 79"/>
          <p:cNvSpPr/>
          <p:nvPr/>
        </p:nvSpPr>
        <p:spPr>
          <a:xfrm>
            <a:off x="1395413" y="4159250"/>
            <a:ext cx="7339012" cy="1423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 rot="16200000" flipH="1">
            <a:off x="5210969" y="4214019"/>
            <a:ext cx="839788" cy="1460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rot="5400000" flipH="1" flipV="1">
            <a:off x="-413544" y="3775869"/>
            <a:ext cx="3616325" cy="15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8307388" y="5583238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" name="Tekstvak 6"/>
          <p:cNvSpPr txBox="1"/>
          <p:nvPr/>
        </p:nvSpPr>
        <p:spPr>
          <a:xfrm rot="16200000">
            <a:off x="400050" y="2606675"/>
            <a:ext cx="1525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resilience level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395413" y="5583238"/>
            <a:ext cx="7521575" cy="793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e 1 27"/>
          <p:cNvSpPr/>
          <p:nvPr/>
        </p:nvSpPr>
        <p:spPr>
          <a:xfrm>
            <a:off x="4827588" y="1858963"/>
            <a:ext cx="1022350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 capital</a:t>
            </a:r>
          </a:p>
        </p:txBody>
      </p:sp>
      <p:sp>
        <p:nvSpPr>
          <p:cNvPr id="60" name="PIJL-OMLAAG 59"/>
          <p:cNvSpPr/>
          <p:nvPr/>
        </p:nvSpPr>
        <p:spPr>
          <a:xfrm rot="18971006">
            <a:off x="3276600" y="1997075"/>
            <a:ext cx="280988" cy="3746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1" name="PIJL-OMLAAG 60"/>
          <p:cNvSpPr/>
          <p:nvPr/>
        </p:nvSpPr>
        <p:spPr>
          <a:xfrm rot="18971006">
            <a:off x="1831975" y="2149475"/>
            <a:ext cx="280988" cy="3746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4" name="Groep 46"/>
          <p:cNvGrpSpPr>
            <a:grpSpLocks/>
          </p:cNvGrpSpPr>
          <p:nvPr/>
        </p:nvGrpSpPr>
        <p:grpSpPr bwMode="auto">
          <a:xfrm>
            <a:off x="5703888" y="3976688"/>
            <a:ext cx="2701925" cy="730250"/>
            <a:chOff x="5703903" y="3976695"/>
            <a:chExt cx="2701962" cy="730260"/>
          </a:xfrm>
        </p:grpSpPr>
        <p:cxnSp>
          <p:nvCxnSpPr>
            <p:cNvPr id="66" name="Rechte verbindingslijn 65"/>
            <p:cNvCxnSpPr/>
            <p:nvPr/>
          </p:nvCxnSpPr>
          <p:spPr>
            <a:xfrm flipV="1">
              <a:off x="5703903" y="4387863"/>
              <a:ext cx="1254142" cy="3190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rot="5876074">
              <a:off x="6917563" y="4423582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rot="476074" flipV="1">
              <a:off x="6981857" y="3976695"/>
              <a:ext cx="1424008" cy="58420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PIJL-OMLAAG 57"/>
          <p:cNvSpPr/>
          <p:nvPr/>
        </p:nvSpPr>
        <p:spPr>
          <a:xfrm rot="18971006">
            <a:off x="6651625" y="2524125"/>
            <a:ext cx="280988" cy="37623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9" name="Groep 71"/>
          <p:cNvGrpSpPr>
            <a:grpSpLocks/>
          </p:cNvGrpSpPr>
          <p:nvPr/>
        </p:nvGrpSpPr>
        <p:grpSpPr bwMode="auto">
          <a:xfrm>
            <a:off x="1395413" y="2808288"/>
            <a:ext cx="7010400" cy="1497012"/>
            <a:chOff x="1395369" y="2808278"/>
            <a:chExt cx="7010496" cy="1497036"/>
          </a:xfrm>
        </p:grpSpPr>
        <p:cxnSp>
          <p:nvCxnSpPr>
            <p:cNvPr id="13" name="Rechte verbindingslijn 12"/>
            <p:cNvCxnSpPr/>
            <p:nvPr/>
          </p:nvCxnSpPr>
          <p:spPr>
            <a:xfrm flipV="1">
              <a:off x="1395369" y="3136895"/>
              <a:ext cx="730260" cy="10954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rot="5400000">
              <a:off x="2089115" y="3173409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2125629" y="2990843"/>
              <a:ext cx="1460520" cy="21907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rot="5400000">
              <a:off x="3549635" y="3027357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3586149" y="2808278"/>
              <a:ext cx="1789136" cy="255591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 rot="5876074">
              <a:off x="6917563" y="3547271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 rot="476074" flipV="1">
              <a:off x="6981857" y="3100383"/>
              <a:ext cx="1424008" cy="58420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 rot="16200000" flipH="1">
              <a:off x="4754563" y="3429000"/>
              <a:ext cx="1497036" cy="2555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ep 92"/>
          <p:cNvGrpSpPr>
            <a:grpSpLocks/>
          </p:cNvGrpSpPr>
          <p:nvPr/>
        </p:nvGrpSpPr>
        <p:grpSpPr bwMode="auto">
          <a:xfrm>
            <a:off x="1431925" y="5765800"/>
            <a:ext cx="2044700" cy="1022350"/>
            <a:chOff x="1431882" y="5765832"/>
            <a:chExt cx="2044728" cy="1022364"/>
          </a:xfrm>
        </p:grpSpPr>
        <p:cxnSp>
          <p:nvCxnSpPr>
            <p:cNvPr id="97" name="Rechte verbindingslijn met pijl 96"/>
            <p:cNvCxnSpPr/>
            <p:nvPr/>
          </p:nvCxnSpPr>
          <p:spPr>
            <a:xfrm rot="5400000" flipH="1" flipV="1">
              <a:off x="1523164" y="6623888"/>
              <a:ext cx="255592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met pijl 97"/>
            <p:cNvCxnSpPr/>
            <p:nvPr/>
          </p:nvCxnSpPr>
          <p:spPr>
            <a:xfrm rot="5400000" flipH="1" flipV="1">
              <a:off x="1395370" y="6642144"/>
              <a:ext cx="220665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8" name="Tekstvak 98"/>
            <p:cNvSpPr txBox="1">
              <a:spLocks noChangeArrowheads="1"/>
            </p:cNvSpPr>
            <p:nvPr/>
          </p:nvSpPr>
          <p:spPr bwMode="auto">
            <a:xfrm>
              <a:off x="1760499" y="6541975"/>
              <a:ext cx="17161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intervention</a:t>
              </a:r>
            </a:p>
          </p:txBody>
        </p:sp>
        <p:grpSp>
          <p:nvGrpSpPr>
            <p:cNvPr id="12" name="Groep 96"/>
            <p:cNvGrpSpPr>
              <a:grpSpLocks/>
            </p:cNvGrpSpPr>
            <p:nvPr/>
          </p:nvGrpSpPr>
          <p:grpSpPr bwMode="auto">
            <a:xfrm>
              <a:off x="1587563" y="6021423"/>
              <a:ext cx="1195300" cy="246221"/>
              <a:chOff x="1149407" y="5802345"/>
              <a:chExt cx="1195300" cy="246221"/>
            </a:xfrm>
          </p:grpSpPr>
          <p:sp>
            <p:nvSpPr>
              <p:cNvPr id="73" name="PIJL-OMLAAG 72"/>
              <p:cNvSpPr/>
              <p:nvPr/>
            </p:nvSpPr>
            <p:spPr>
              <a:xfrm rot="18971006">
                <a:off x="1149303" y="5821395"/>
                <a:ext cx="130177" cy="185739"/>
              </a:xfrm>
              <a:prstGeom prst="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20537" name="Tekstvak 75"/>
              <p:cNvSpPr txBox="1">
                <a:spLocks noChangeArrowheads="1"/>
              </p:cNvSpPr>
              <p:nvPr/>
            </p:nvSpPr>
            <p:spPr bwMode="auto">
              <a:xfrm>
                <a:off x="1322343" y="5802345"/>
                <a:ext cx="102236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stresses</a:t>
                </a:r>
              </a:p>
            </p:txBody>
          </p:sp>
        </p:grpSp>
        <p:grpSp>
          <p:nvGrpSpPr>
            <p:cNvPr id="14" name="Groep 95"/>
            <p:cNvGrpSpPr>
              <a:grpSpLocks/>
            </p:cNvGrpSpPr>
            <p:nvPr/>
          </p:nvGrpSpPr>
          <p:grpSpPr bwMode="auto">
            <a:xfrm>
              <a:off x="1468395" y="6277014"/>
              <a:ext cx="1460521" cy="255591"/>
              <a:chOff x="1030239" y="6057936"/>
              <a:chExt cx="1460521" cy="255591"/>
            </a:xfrm>
          </p:grpSpPr>
          <p:sp>
            <p:nvSpPr>
              <p:cNvPr id="78" name="Explosie 1 77"/>
              <p:cNvSpPr/>
              <p:nvPr/>
            </p:nvSpPr>
            <p:spPr>
              <a:xfrm>
                <a:off x="1030239" y="6057936"/>
                <a:ext cx="328616" cy="255591"/>
              </a:xfrm>
              <a:prstGeom prst="irregularSeal1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20535" name="Tekstvak 78"/>
              <p:cNvSpPr txBox="1">
                <a:spLocks noChangeArrowheads="1"/>
              </p:cNvSpPr>
              <p:nvPr/>
            </p:nvSpPr>
            <p:spPr bwMode="auto">
              <a:xfrm>
                <a:off x="1322344" y="6057936"/>
                <a:ext cx="116841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disaster or crisis</a:t>
                </a:r>
              </a:p>
            </p:txBody>
          </p:sp>
        </p:grpSp>
        <p:grpSp>
          <p:nvGrpSpPr>
            <p:cNvPr id="17" name="Groep 94"/>
            <p:cNvGrpSpPr>
              <a:grpSpLocks/>
            </p:cNvGrpSpPr>
            <p:nvPr/>
          </p:nvGrpSpPr>
          <p:grpSpPr bwMode="auto">
            <a:xfrm>
              <a:off x="1431882" y="5765832"/>
              <a:ext cx="1570059" cy="246221"/>
              <a:chOff x="993726" y="6313527"/>
              <a:chExt cx="1570059" cy="246221"/>
            </a:xfrm>
          </p:grpSpPr>
          <p:cxnSp>
            <p:nvCxnSpPr>
              <p:cNvPr id="91" name="Rechte verbindingslijn 90"/>
              <p:cNvCxnSpPr/>
              <p:nvPr/>
            </p:nvCxnSpPr>
            <p:spPr>
              <a:xfrm flipV="1">
                <a:off x="993726" y="6423066"/>
                <a:ext cx="255591" cy="3651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33" name="Tekstvak 91"/>
              <p:cNvSpPr txBox="1">
                <a:spLocks noChangeArrowheads="1"/>
              </p:cNvSpPr>
              <p:nvPr/>
            </p:nvSpPr>
            <p:spPr bwMode="auto">
              <a:xfrm>
                <a:off x="1322343" y="6313527"/>
                <a:ext cx="12414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resilience level</a:t>
                </a:r>
              </a:p>
            </p:txBody>
          </p:sp>
        </p:grpSp>
      </p:grpSp>
      <p:cxnSp>
        <p:nvCxnSpPr>
          <p:cNvPr id="93" name="Rechte verbindingslijn 92"/>
          <p:cNvCxnSpPr/>
          <p:nvPr/>
        </p:nvCxnSpPr>
        <p:spPr>
          <a:xfrm flipV="1">
            <a:off x="1431925" y="2698750"/>
            <a:ext cx="730250" cy="1095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/>
          <p:cNvCxnSpPr/>
          <p:nvPr/>
        </p:nvCxnSpPr>
        <p:spPr>
          <a:xfrm flipV="1">
            <a:off x="5667375" y="3073400"/>
            <a:ext cx="1327150" cy="7937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/>
          <p:cNvCxnSpPr/>
          <p:nvPr/>
        </p:nvCxnSpPr>
        <p:spPr>
          <a:xfrm rot="16200000" flipH="1">
            <a:off x="4791076" y="2990850"/>
            <a:ext cx="1497012" cy="255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70"/>
          <p:cNvSpPr txBox="1"/>
          <p:nvPr/>
        </p:nvSpPr>
        <p:spPr>
          <a:xfrm>
            <a:off x="2603500" y="2078038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2" name="Tekstvak 71"/>
          <p:cNvSpPr txBox="1"/>
          <p:nvPr/>
        </p:nvSpPr>
        <p:spPr>
          <a:xfrm>
            <a:off x="4100513" y="1895475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5926138" y="2954338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7" name="Tekstvak 76"/>
          <p:cNvSpPr txBox="1"/>
          <p:nvPr/>
        </p:nvSpPr>
        <p:spPr>
          <a:xfrm>
            <a:off x="7423150" y="2333625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7" name="Rechte verbindingslijn 106"/>
          <p:cNvCxnSpPr/>
          <p:nvPr/>
        </p:nvCxnSpPr>
        <p:spPr>
          <a:xfrm flipV="1">
            <a:off x="2162175" y="2552700"/>
            <a:ext cx="1460500" cy="4746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/>
          <p:nvPr/>
        </p:nvCxnSpPr>
        <p:spPr>
          <a:xfrm flipV="1">
            <a:off x="3622675" y="2370138"/>
            <a:ext cx="1789113" cy="4746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110"/>
          <p:cNvCxnSpPr/>
          <p:nvPr/>
        </p:nvCxnSpPr>
        <p:spPr>
          <a:xfrm flipV="1">
            <a:off x="7024688" y="2771775"/>
            <a:ext cx="1454150" cy="5778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ep 120"/>
          <p:cNvGrpSpPr>
            <a:grpSpLocks/>
          </p:cNvGrpSpPr>
          <p:nvPr/>
        </p:nvGrpSpPr>
        <p:grpSpPr bwMode="auto">
          <a:xfrm>
            <a:off x="2855913" y="2698750"/>
            <a:ext cx="4529137" cy="2446338"/>
            <a:chOff x="3006702" y="3027357"/>
            <a:chExt cx="4529202" cy="2117757"/>
          </a:xfrm>
        </p:grpSpPr>
        <p:cxnSp>
          <p:nvCxnSpPr>
            <p:cNvPr id="118" name="Rechte verbindingslijn met pijl 117"/>
            <p:cNvCxnSpPr/>
            <p:nvPr/>
          </p:nvCxnSpPr>
          <p:spPr>
            <a:xfrm rot="16200000" flipV="1">
              <a:off x="6732641" y="4341851"/>
              <a:ext cx="1606527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chte verbindingslijn met pijl 118"/>
            <p:cNvCxnSpPr/>
            <p:nvPr/>
          </p:nvCxnSpPr>
          <p:spPr>
            <a:xfrm rot="5400000" flipH="1" flipV="1">
              <a:off x="3555191" y="4085442"/>
              <a:ext cx="2117757" cy="158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chte verbindingslijn met pijl 119"/>
            <p:cNvCxnSpPr/>
            <p:nvPr/>
          </p:nvCxnSpPr>
          <p:spPr>
            <a:xfrm rot="5400000" flipH="1" flipV="1">
              <a:off x="2025577" y="4162401"/>
              <a:ext cx="1963838" cy="158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Rechte verbindingslijn 93"/>
          <p:cNvCxnSpPr/>
          <p:nvPr/>
        </p:nvCxnSpPr>
        <p:spPr>
          <a:xfrm rot="5400000">
            <a:off x="1997868" y="2863057"/>
            <a:ext cx="3286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/>
          <p:cNvCxnSpPr/>
          <p:nvPr/>
        </p:nvCxnSpPr>
        <p:spPr>
          <a:xfrm rot="5400000">
            <a:off x="3476625" y="2698750"/>
            <a:ext cx="2921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 rot="16200000" flipH="1">
            <a:off x="6846888" y="3198812"/>
            <a:ext cx="292100" cy="222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vak 80"/>
          <p:cNvSpPr txBox="1"/>
          <p:nvPr/>
        </p:nvSpPr>
        <p:spPr>
          <a:xfrm>
            <a:off x="1724025" y="5218113"/>
            <a:ext cx="32972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 term resilience programming</a:t>
            </a:r>
          </a:p>
        </p:txBody>
      </p:sp>
      <p:cxnSp>
        <p:nvCxnSpPr>
          <p:cNvPr id="82" name="Rechte verbindingslijn 81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vak 91"/>
          <p:cNvSpPr txBox="1"/>
          <p:nvPr/>
        </p:nvSpPr>
        <p:spPr>
          <a:xfrm>
            <a:off x="6324624" y="612037"/>
            <a:ext cx="8018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blocks</a:t>
            </a:r>
            <a:endParaRPr lang="nl-N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kstvak 74"/>
          <p:cNvSpPr txBox="1">
            <a:spLocks noChangeArrowheads="1"/>
          </p:cNvSpPr>
          <p:nvPr/>
        </p:nvSpPr>
        <p:spPr bwMode="auto">
          <a:xfrm>
            <a:off x="117414" y="1116643"/>
            <a:ext cx="1589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C00000"/>
                </a:solidFill>
                <a:latin typeface="Arial" charset="0"/>
              </a:rPr>
              <a:t>4. Adapt</a:t>
            </a:r>
          </a:p>
        </p:txBody>
      </p:sp>
      <p:grpSp>
        <p:nvGrpSpPr>
          <p:cNvPr id="21" name="Groep 98"/>
          <p:cNvGrpSpPr/>
          <p:nvPr/>
        </p:nvGrpSpPr>
        <p:grpSpPr>
          <a:xfrm>
            <a:off x="5817981" y="1143000"/>
            <a:ext cx="3478419" cy="1200329"/>
            <a:chOff x="5886450" y="1165225"/>
            <a:chExt cx="3478419" cy="1200329"/>
          </a:xfrm>
        </p:grpSpPr>
        <p:sp>
          <p:nvSpPr>
            <p:cNvPr id="100" name="Tekstvak 99"/>
            <p:cNvSpPr txBox="1">
              <a:spLocks noChangeArrowheads="1"/>
            </p:cNvSpPr>
            <p:nvPr/>
          </p:nvSpPr>
          <p:spPr bwMode="auto">
            <a:xfrm>
              <a:off x="5929313" y="1165225"/>
              <a:ext cx="343555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NL" sz="1200" b="1" dirty="0">
                  <a:latin typeface="Arial" charset="0"/>
                </a:rPr>
                <a:t>Adapt</a:t>
              </a:r>
            </a:p>
            <a:p>
              <a:pPr>
                <a:lnSpc>
                  <a:spcPct val="120000"/>
                </a:lnSpc>
              </a:pPr>
              <a:r>
                <a:rPr lang="nl-NL" sz="1200" dirty="0">
                  <a:latin typeface="Arial" charset="0"/>
                </a:rPr>
                <a:t>Climate-smart DRR, health and </a:t>
              </a:r>
              <a:r>
                <a:rPr lang="nl-NL" sz="1200" dirty="0" smtClean="0">
                  <a:latin typeface="Arial" charset="0"/>
                </a:rPr>
                <a:t>watsan </a:t>
              </a:r>
            </a:p>
            <a:p>
              <a:pPr>
                <a:lnSpc>
                  <a:spcPct val="120000"/>
                </a:lnSpc>
              </a:pPr>
              <a:r>
                <a:rPr lang="nl-NL" sz="1200" dirty="0" smtClean="0">
                  <a:latin typeface="Arial" charset="0"/>
                </a:rPr>
                <a:t>(water harvesting, mangroves/coral restoration, </a:t>
              </a:r>
            </a:p>
            <a:p>
              <a:pPr>
                <a:lnSpc>
                  <a:spcPct val="120000"/>
                </a:lnSpc>
              </a:pPr>
              <a:r>
                <a:rPr lang="nl-NL" sz="1200" dirty="0" smtClean="0">
                  <a:latin typeface="Arial" charset="0"/>
                </a:rPr>
                <a:t>relocation)</a:t>
              </a:r>
              <a:endParaRPr lang="nl-NL" sz="1200" dirty="0">
                <a:latin typeface="Arial" charset="0"/>
              </a:endParaRPr>
            </a:p>
            <a:p>
              <a:pPr>
                <a:lnSpc>
                  <a:spcPct val="120000"/>
                </a:lnSpc>
              </a:pPr>
              <a:r>
                <a:rPr lang="nl-NL" sz="1200" dirty="0">
                  <a:latin typeface="Arial" charset="0"/>
                </a:rPr>
                <a:t>Early warning early action</a:t>
              </a:r>
            </a:p>
          </p:txBody>
        </p:sp>
        <p:cxnSp>
          <p:nvCxnSpPr>
            <p:cNvPr id="110" name="Rechte verbindingslijn 109"/>
            <p:cNvCxnSpPr/>
            <p:nvPr/>
          </p:nvCxnSpPr>
          <p:spPr>
            <a:xfrm flipV="1">
              <a:off x="5886450" y="1420785"/>
              <a:ext cx="2738493" cy="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ep 54"/>
          <p:cNvGrpSpPr>
            <a:grpSpLocks/>
          </p:cNvGrpSpPr>
          <p:nvPr/>
        </p:nvGrpSpPr>
        <p:grpSpPr bwMode="auto">
          <a:xfrm>
            <a:off x="5160963" y="3794128"/>
            <a:ext cx="1544637" cy="1370008"/>
            <a:chOff x="5160824" y="3794112"/>
            <a:chExt cx="1544294" cy="1369605"/>
          </a:xfrm>
        </p:grpSpPr>
        <p:cxnSp>
          <p:nvCxnSpPr>
            <p:cNvPr id="113" name="Rechte verbindingslijn met pijl 112"/>
            <p:cNvCxnSpPr/>
            <p:nvPr/>
          </p:nvCxnSpPr>
          <p:spPr>
            <a:xfrm rot="5400000" flipH="1" flipV="1">
              <a:off x="5564779" y="4443995"/>
              <a:ext cx="350723" cy="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kstvak 61"/>
            <p:cNvSpPr txBox="1">
              <a:spLocks noChangeArrowheads="1"/>
            </p:cNvSpPr>
            <p:nvPr/>
          </p:nvSpPr>
          <p:spPr bwMode="auto">
            <a:xfrm rot="-2667493">
              <a:off x="5324680" y="4633575"/>
              <a:ext cx="570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relief</a:t>
              </a:r>
            </a:p>
          </p:txBody>
        </p:sp>
        <p:cxnSp>
          <p:nvCxnSpPr>
            <p:cNvPr id="115" name="Rechte verbindingslijn met pijl 114"/>
            <p:cNvCxnSpPr/>
            <p:nvPr/>
          </p:nvCxnSpPr>
          <p:spPr>
            <a:xfrm rot="5400000" flipH="1" flipV="1">
              <a:off x="5813177" y="4305126"/>
              <a:ext cx="584021" cy="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kstvak 63"/>
            <p:cNvSpPr txBox="1">
              <a:spLocks noChangeArrowheads="1"/>
            </p:cNvSpPr>
            <p:nvPr/>
          </p:nvSpPr>
          <p:spPr bwMode="auto">
            <a:xfrm rot="-2667493">
              <a:off x="5160824" y="4855940"/>
              <a:ext cx="1241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b="1">
                  <a:solidFill>
                    <a:srgbClr val="00B050"/>
                  </a:solidFill>
                </a:rPr>
                <a:t>early recovery</a:t>
              </a:r>
            </a:p>
          </p:txBody>
        </p:sp>
        <p:cxnSp>
          <p:nvCxnSpPr>
            <p:cNvPr id="117" name="Rechte verbindingslijn met pijl 116"/>
            <p:cNvCxnSpPr/>
            <p:nvPr/>
          </p:nvCxnSpPr>
          <p:spPr>
            <a:xfrm rot="5400000" flipH="1" flipV="1">
              <a:off x="6057608" y="4206725"/>
              <a:ext cx="825253" cy="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kstvak 67"/>
            <p:cNvSpPr txBox="1">
              <a:spLocks noChangeArrowheads="1"/>
            </p:cNvSpPr>
            <p:nvPr/>
          </p:nvSpPr>
          <p:spPr bwMode="auto">
            <a:xfrm rot="-2667493">
              <a:off x="5875532" y="4726278"/>
              <a:ext cx="829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recovery</a:t>
              </a:r>
            </a:p>
          </p:txBody>
        </p:sp>
      </p:grpSp>
      <p:pic>
        <p:nvPicPr>
          <p:cNvPr id="85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kstvak 74"/>
          <p:cNvSpPr txBox="1">
            <a:spLocks noChangeArrowheads="1"/>
          </p:cNvSpPr>
          <p:nvPr/>
        </p:nvSpPr>
        <p:spPr bwMode="auto">
          <a:xfrm>
            <a:off x="117414" y="1116643"/>
            <a:ext cx="2341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C00000"/>
                </a:solidFill>
                <a:latin typeface="Arial" charset="0"/>
              </a:rPr>
              <a:t>5. Transform</a:t>
            </a:r>
          </a:p>
        </p:txBody>
      </p:sp>
      <p:grpSp>
        <p:nvGrpSpPr>
          <p:cNvPr id="2" name="Groep 73"/>
          <p:cNvGrpSpPr>
            <a:grpSpLocks/>
          </p:cNvGrpSpPr>
          <p:nvPr/>
        </p:nvGrpSpPr>
        <p:grpSpPr bwMode="auto">
          <a:xfrm>
            <a:off x="1431925" y="2370138"/>
            <a:ext cx="7010400" cy="1497012"/>
            <a:chOff x="1395369" y="2808278"/>
            <a:chExt cx="7010496" cy="1497036"/>
          </a:xfrm>
        </p:grpSpPr>
        <p:grpSp>
          <p:nvGrpSpPr>
            <p:cNvPr id="3" name="Groep 28"/>
            <p:cNvGrpSpPr>
              <a:grpSpLocks/>
            </p:cNvGrpSpPr>
            <p:nvPr/>
          </p:nvGrpSpPr>
          <p:grpSpPr bwMode="auto">
            <a:xfrm>
              <a:off x="1395369" y="2808279"/>
              <a:ext cx="3979917" cy="438156"/>
              <a:chOff x="957213" y="2808279"/>
              <a:chExt cx="3979917" cy="438156"/>
            </a:xfrm>
          </p:grpSpPr>
          <p:cxnSp>
            <p:nvCxnSpPr>
              <p:cNvPr id="103" name="Rechte verbindingslijn 102"/>
              <p:cNvCxnSpPr/>
              <p:nvPr/>
            </p:nvCxnSpPr>
            <p:spPr>
              <a:xfrm flipV="1">
                <a:off x="957213" y="3136895"/>
                <a:ext cx="730260" cy="109540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/>
              <p:cNvCxnSpPr/>
              <p:nvPr/>
            </p:nvCxnSpPr>
            <p:spPr>
              <a:xfrm rot="5400000">
                <a:off x="1650960" y="3173409"/>
                <a:ext cx="73026" cy="3175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/>
              <p:cNvCxnSpPr/>
              <p:nvPr/>
            </p:nvCxnSpPr>
            <p:spPr>
              <a:xfrm flipV="1">
                <a:off x="1687473" y="2990843"/>
                <a:ext cx="1460520" cy="219079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/>
              <p:cNvCxnSpPr/>
              <p:nvPr/>
            </p:nvCxnSpPr>
            <p:spPr>
              <a:xfrm rot="5400000">
                <a:off x="3111480" y="3027357"/>
                <a:ext cx="73026" cy="3175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/>
              <p:cNvCxnSpPr/>
              <p:nvPr/>
            </p:nvCxnSpPr>
            <p:spPr>
              <a:xfrm flipV="1">
                <a:off x="3147993" y="2808278"/>
                <a:ext cx="1789137" cy="255591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Rechte verbindingslijn 83"/>
            <p:cNvCxnSpPr/>
            <p:nvPr/>
          </p:nvCxnSpPr>
          <p:spPr>
            <a:xfrm rot="5876074">
              <a:off x="6917564" y="3547271"/>
              <a:ext cx="73026" cy="1587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/>
            <p:cNvCxnSpPr/>
            <p:nvPr/>
          </p:nvCxnSpPr>
          <p:spPr>
            <a:xfrm rot="476074" flipV="1">
              <a:off x="6981859" y="3100383"/>
              <a:ext cx="1424006" cy="58420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/>
            <p:nvPr/>
          </p:nvCxnSpPr>
          <p:spPr>
            <a:xfrm rot="16200000" flipH="1">
              <a:off x="4754564" y="3429000"/>
              <a:ext cx="1497036" cy="25559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hthoek 79"/>
          <p:cNvSpPr/>
          <p:nvPr/>
        </p:nvSpPr>
        <p:spPr>
          <a:xfrm>
            <a:off x="1395413" y="4159250"/>
            <a:ext cx="7339012" cy="1423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 rot="16200000" flipH="1">
            <a:off x="5210969" y="4214019"/>
            <a:ext cx="839788" cy="1460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rot="5400000" flipH="1" flipV="1">
            <a:off x="-413544" y="3775869"/>
            <a:ext cx="3616325" cy="15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8307388" y="5583238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" name="Tekstvak 6"/>
          <p:cNvSpPr txBox="1"/>
          <p:nvPr/>
        </p:nvSpPr>
        <p:spPr>
          <a:xfrm rot="16200000">
            <a:off x="400050" y="2606675"/>
            <a:ext cx="1525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resilience level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395413" y="5583238"/>
            <a:ext cx="7521575" cy="793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e 1 27"/>
          <p:cNvSpPr/>
          <p:nvPr/>
        </p:nvSpPr>
        <p:spPr>
          <a:xfrm>
            <a:off x="4827588" y="1858963"/>
            <a:ext cx="1022350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 capital</a:t>
            </a:r>
          </a:p>
        </p:txBody>
      </p:sp>
      <p:sp>
        <p:nvSpPr>
          <p:cNvPr id="60" name="PIJL-OMLAAG 59"/>
          <p:cNvSpPr/>
          <p:nvPr/>
        </p:nvSpPr>
        <p:spPr>
          <a:xfrm rot="18971006">
            <a:off x="3276600" y="1997075"/>
            <a:ext cx="280988" cy="3746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1" name="PIJL-OMLAAG 60"/>
          <p:cNvSpPr/>
          <p:nvPr/>
        </p:nvSpPr>
        <p:spPr>
          <a:xfrm rot="18971006">
            <a:off x="1831975" y="2149475"/>
            <a:ext cx="280988" cy="3746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4" name="Groep 46"/>
          <p:cNvGrpSpPr>
            <a:grpSpLocks/>
          </p:cNvGrpSpPr>
          <p:nvPr/>
        </p:nvGrpSpPr>
        <p:grpSpPr bwMode="auto">
          <a:xfrm>
            <a:off x="5703888" y="3976688"/>
            <a:ext cx="2701925" cy="730250"/>
            <a:chOff x="5703903" y="3976695"/>
            <a:chExt cx="2701962" cy="730260"/>
          </a:xfrm>
        </p:grpSpPr>
        <p:cxnSp>
          <p:nvCxnSpPr>
            <p:cNvPr id="66" name="Rechte verbindingslijn 65"/>
            <p:cNvCxnSpPr/>
            <p:nvPr/>
          </p:nvCxnSpPr>
          <p:spPr>
            <a:xfrm flipV="1">
              <a:off x="5703903" y="4387863"/>
              <a:ext cx="1254142" cy="3190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rot="5876074">
              <a:off x="6917563" y="4423582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rot="476074" flipV="1">
              <a:off x="6981857" y="3976695"/>
              <a:ext cx="1424008" cy="58420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PIJL-OMLAAG 57"/>
          <p:cNvSpPr/>
          <p:nvPr/>
        </p:nvSpPr>
        <p:spPr>
          <a:xfrm rot="18971006">
            <a:off x="6651625" y="2524125"/>
            <a:ext cx="280988" cy="37623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9" name="Groep 71"/>
          <p:cNvGrpSpPr>
            <a:grpSpLocks/>
          </p:cNvGrpSpPr>
          <p:nvPr/>
        </p:nvGrpSpPr>
        <p:grpSpPr bwMode="auto">
          <a:xfrm>
            <a:off x="1395413" y="2808288"/>
            <a:ext cx="7010400" cy="1497012"/>
            <a:chOff x="1395369" y="2808278"/>
            <a:chExt cx="7010496" cy="1497036"/>
          </a:xfrm>
        </p:grpSpPr>
        <p:cxnSp>
          <p:nvCxnSpPr>
            <p:cNvPr id="13" name="Rechte verbindingslijn 12"/>
            <p:cNvCxnSpPr/>
            <p:nvPr/>
          </p:nvCxnSpPr>
          <p:spPr>
            <a:xfrm flipV="1">
              <a:off x="1395369" y="3136895"/>
              <a:ext cx="730260" cy="10954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rot="5400000">
              <a:off x="2089115" y="3173409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2125629" y="2990843"/>
              <a:ext cx="1460520" cy="21907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rot="5400000">
              <a:off x="3549635" y="3027357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3586149" y="2808278"/>
              <a:ext cx="1789136" cy="255591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 rot="5876074">
              <a:off x="6917563" y="3547271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 rot="476074" flipV="1">
              <a:off x="6981857" y="3100383"/>
              <a:ext cx="1424008" cy="58420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 rot="16200000" flipH="1">
              <a:off x="4754563" y="3429000"/>
              <a:ext cx="1497036" cy="2555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ep 92"/>
          <p:cNvGrpSpPr>
            <a:grpSpLocks/>
          </p:cNvGrpSpPr>
          <p:nvPr/>
        </p:nvGrpSpPr>
        <p:grpSpPr bwMode="auto">
          <a:xfrm>
            <a:off x="1431925" y="5765800"/>
            <a:ext cx="2044700" cy="1022350"/>
            <a:chOff x="1431882" y="5765832"/>
            <a:chExt cx="2044728" cy="1022364"/>
          </a:xfrm>
        </p:grpSpPr>
        <p:cxnSp>
          <p:nvCxnSpPr>
            <p:cNvPr id="97" name="Rechte verbindingslijn met pijl 96"/>
            <p:cNvCxnSpPr/>
            <p:nvPr/>
          </p:nvCxnSpPr>
          <p:spPr>
            <a:xfrm rot="5400000" flipH="1" flipV="1">
              <a:off x="1523164" y="6623888"/>
              <a:ext cx="255592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met pijl 97"/>
            <p:cNvCxnSpPr/>
            <p:nvPr/>
          </p:nvCxnSpPr>
          <p:spPr>
            <a:xfrm rot="5400000" flipH="1" flipV="1">
              <a:off x="1395370" y="6642144"/>
              <a:ext cx="220665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8" name="Tekstvak 98"/>
            <p:cNvSpPr txBox="1">
              <a:spLocks noChangeArrowheads="1"/>
            </p:cNvSpPr>
            <p:nvPr/>
          </p:nvSpPr>
          <p:spPr bwMode="auto">
            <a:xfrm>
              <a:off x="1760499" y="6541975"/>
              <a:ext cx="17161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intervention</a:t>
              </a:r>
            </a:p>
          </p:txBody>
        </p:sp>
        <p:grpSp>
          <p:nvGrpSpPr>
            <p:cNvPr id="12" name="Groep 96"/>
            <p:cNvGrpSpPr>
              <a:grpSpLocks/>
            </p:cNvGrpSpPr>
            <p:nvPr/>
          </p:nvGrpSpPr>
          <p:grpSpPr bwMode="auto">
            <a:xfrm>
              <a:off x="1587563" y="6021423"/>
              <a:ext cx="1195300" cy="246221"/>
              <a:chOff x="1149407" y="5802345"/>
              <a:chExt cx="1195300" cy="246221"/>
            </a:xfrm>
          </p:grpSpPr>
          <p:sp>
            <p:nvSpPr>
              <p:cNvPr id="73" name="PIJL-OMLAAG 72"/>
              <p:cNvSpPr/>
              <p:nvPr/>
            </p:nvSpPr>
            <p:spPr>
              <a:xfrm rot="18971006">
                <a:off x="1149303" y="5821395"/>
                <a:ext cx="130177" cy="185739"/>
              </a:xfrm>
              <a:prstGeom prst="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21557" name="Tekstvak 75"/>
              <p:cNvSpPr txBox="1">
                <a:spLocks noChangeArrowheads="1"/>
              </p:cNvSpPr>
              <p:nvPr/>
            </p:nvSpPr>
            <p:spPr bwMode="auto">
              <a:xfrm>
                <a:off x="1322343" y="5802345"/>
                <a:ext cx="102236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stresses</a:t>
                </a:r>
              </a:p>
            </p:txBody>
          </p:sp>
        </p:grpSp>
        <p:grpSp>
          <p:nvGrpSpPr>
            <p:cNvPr id="14" name="Groep 95"/>
            <p:cNvGrpSpPr>
              <a:grpSpLocks/>
            </p:cNvGrpSpPr>
            <p:nvPr/>
          </p:nvGrpSpPr>
          <p:grpSpPr bwMode="auto">
            <a:xfrm>
              <a:off x="1468395" y="6277014"/>
              <a:ext cx="1460521" cy="255591"/>
              <a:chOff x="1030239" y="6057936"/>
              <a:chExt cx="1460521" cy="255591"/>
            </a:xfrm>
          </p:grpSpPr>
          <p:sp>
            <p:nvSpPr>
              <p:cNvPr id="78" name="Explosie 1 77"/>
              <p:cNvSpPr/>
              <p:nvPr/>
            </p:nvSpPr>
            <p:spPr>
              <a:xfrm>
                <a:off x="1030239" y="6057936"/>
                <a:ext cx="328616" cy="255591"/>
              </a:xfrm>
              <a:prstGeom prst="irregularSeal1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21555" name="Tekstvak 78"/>
              <p:cNvSpPr txBox="1">
                <a:spLocks noChangeArrowheads="1"/>
              </p:cNvSpPr>
              <p:nvPr/>
            </p:nvSpPr>
            <p:spPr bwMode="auto">
              <a:xfrm>
                <a:off x="1322344" y="6057936"/>
                <a:ext cx="116841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disaster or crisis</a:t>
                </a:r>
              </a:p>
            </p:txBody>
          </p:sp>
        </p:grpSp>
        <p:grpSp>
          <p:nvGrpSpPr>
            <p:cNvPr id="17" name="Groep 94"/>
            <p:cNvGrpSpPr>
              <a:grpSpLocks/>
            </p:cNvGrpSpPr>
            <p:nvPr/>
          </p:nvGrpSpPr>
          <p:grpSpPr bwMode="auto">
            <a:xfrm>
              <a:off x="1431882" y="5765832"/>
              <a:ext cx="1570059" cy="246221"/>
              <a:chOff x="993726" y="6313527"/>
              <a:chExt cx="1570059" cy="246221"/>
            </a:xfrm>
          </p:grpSpPr>
          <p:cxnSp>
            <p:nvCxnSpPr>
              <p:cNvPr id="91" name="Rechte verbindingslijn 90"/>
              <p:cNvCxnSpPr/>
              <p:nvPr/>
            </p:nvCxnSpPr>
            <p:spPr>
              <a:xfrm flipV="1">
                <a:off x="993726" y="6423066"/>
                <a:ext cx="255591" cy="3651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53" name="Tekstvak 91"/>
              <p:cNvSpPr txBox="1">
                <a:spLocks noChangeArrowheads="1"/>
              </p:cNvSpPr>
              <p:nvPr/>
            </p:nvSpPr>
            <p:spPr bwMode="auto">
              <a:xfrm>
                <a:off x="1322343" y="6313527"/>
                <a:ext cx="12414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resilience level</a:t>
                </a:r>
              </a:p>
            </p:txBody>
          </p:sp>
        </p:grpSp>
      </p:grpSp>
      <p:cxnSp>
        <p:nvCxnSpPr>
          <p:cNvPr id="93" name="Rechte verbindingslijn 92"/>
          <p:cNvCxnSpPr/>
          <p:nvPr/>
        </p:nvCxnSpPr>
        <p:spPr>
          <a:xfrm flipV="1">
            <a:off x="1431925" y="2698750"/>
            <a:ext cx="730250" cy="1095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/>
          <p:cNvCxnSpPr/>
          <p:nvPr/>
        </p:nvCxnSpPr>
        <p:spPr>
          <a:xfrm flipV="1">
            <a:off x="5667375" y="3073400"/>
            <a:ext cx="1327150" cy="7937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/>
          <p:cNvCxnSpPr/>
          <p:nvPr/>
        </p:nvCxnSpPr>
        <p:spPr>
          <a:xfrm rot="16200000" flipH="1">
            <a:off x="4791076" y="2990850"/>
            <a:ext cx="1497012" cy="255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/>
          <p:cNvCxnSpPr/>
          <p:nvPr/>
        </p:nvCxnSpPr>
        <p:spPr>
          <a:xfrm flipV="1">
            <a:off x="2162175" y="2552700"/>
            <a:ext cx="1460500" cy="4746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/>
          <p:nvPr/>
        </p:nvCxnSpPr>
        <p:spPr>
          <a:xfrm flipV="1">
            <a:off x="3622675" y="2370138"/>
            <a:ext cx="1789113" cy="4746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110"/>
          <p:cNvCxnSpPr/>
          <p:nvPr/>
        </p:nvCxnSpPr>
        <p:spPr>
          <a:xfrm flipV="1">
            <a:off x="7024688" y="2771775"/>
            <a:ext cx="1454150" cy="5778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ep 120"/>
          <p:cNvGrpSpPr>
            <a:grpSpLocks/>
          </p:cNvGrpSpPr>
          <p:nvPr/>
        </p:nvGrpSpPr>
        <p:grpSpPr bwMode="auto">
          <a:xfrm>
            <a:off x="2855913" y="2698750"/>
            <a:ext cx="4529137" cy="2446338"/>
            <a:chOff x="3006702" y="3027357"/>
            <a:chExt cx="4529202" cy="2117757"/>
          </a:xfrm>
        </p:grpSpPr>
        <p:cxnSp>
          <p:nvCxnSpPr>
            <p:cNvPr id="118" name="Rechte verbindingslijn met pijl 117"/>
            <p:cNvCxnSpPr/>
            <p:nvPr/>
          </p:nvCxnSpPr>
          <p:spPr>
            <a:xfrm rot="16200000" flipV="1">
              <a:off x="6732641" y="4341851"/>
              <a:ext cx="1606527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chte verbindingslijn met pijl 118"/>
            <p:cNvCxnSpPr/>
            <p:nvPr/>
          </p:nvCxnSpPr>
          <p:spPr>
            <a:xfrm rot="5400000" flipH="1" flipV="1">
              <a:off x="3555191" y="4085442"/>
              <a:ext cx="2117757" cy="158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chte verbindingslijn met pijl 119"/>
            <p:cNvCxnSpPr/>
            <p:nvPr/>
          </p:nvCxnSpPr>
          <p:spPr>
            <a:xfrm rot="5400000" flipH="1" flipV="1">
              <a:off x="2025577" y="4162401"/>
              <a:ext cx="1963838" cy="1587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Rechte verbindingslijn 93"/>
          <p:cNvCxnSpPr/>
          <p:nvPr/>
        </p:nvCxnSpPr>
        <p:spPr>
          <a:xfrm rot="5400000">
            <a:off x="1997868" y="2863057"/>
            <a:ext cx="3286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/>
          <p:cNvCxnSpPr/>
          <p:nvPr/>
        </p:nvCxnSpPr>
        <p:spPr>
          <a:xfrm rot="5400000">
            <a:off x="3476625" y="2698750"/>
            <a:ext cx="2921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 rot="16200000" flipH="1">
            <a:off x="6846888" y="3198812"/>
            <a:ext cx="292100" cy="222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kstvak 76"/>
          <p:cNvSpPr txBox="1"/>
          <p:nvPr/>
        </p:nvSpPr>
        <p:spPr>
          <a:xfrm>
            <a:off x="1724025" y="5218113"/>
            <a:ext cx="32972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 term resilience programming</a:t>
            </a:r>
          </a:p>
        </p:txBody>
      </p:sp>
      <p:cxnSp>
        <p:nvCxnSpPr>
          <p:cNvPr id="76" name="Rechte verbindingslijn 75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kstvak 84"/>
          <p:cNvSpPr txBox="1"/>
          <p:nvPr/>
        </p:nvSpPr>
        <p:spPr>
          <a:xfrm>
            <a:off x="6324624" y="612037"/>
            <a:ext cx="8018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blocks</a:t>
            </a:r>
            <a:endParaRPr lang="nl-N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ep 54"/>
          <p:cNvGrpSpPr>
            <a:grpSpLocks/>
          </p:cNvGrpSpPr>
          <p:nvPr/>
        </p:nvGrpSpPr>
        <p:grpSpPr bwMode="auto">
          <a:xfrm>
            <a:off x="5160963" y="3794128"/>
            <a:ext cx="1544637" cy="1370008"/>
            <a:chOff x="5160824" y="3794112"/>
            <a:chExt cx="1544294" cy="1369605"/>
          </a:xfrm>
        </p:grpSpPr>
        <p:cxnSp>
          <p:nvCxnSpPr>
            <p:cNvPr id="92" name="Rechte verbindingslijn met pijl 91"/>
            <p:cNvCxnSpPr/>
            <p:nvPr/>
          </p:nvCxnSpPr>
          <p:spPr>
            <a:xfrm rot="5400000" flipH="1" flipV="1">
              <a:off x="5564779" y="4443995"/>
              <a:ext cx="350723" cy="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kstvak 61"/>
            <p:cNvSpPr txBox="1">
              <a:spLocks noChangeArrowheads="1"/>
            </p:cNvSpPr>
            <p:nvPr/>
          </p:nvSpPr>
          <p:spPr bwMode="auto">
            <a:xfrm rot="-2667493">
              <a:off x="5324680" y="4633575"/>
              <a:ext cx="570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relief</a:t>
              </a:r>
            </a:p>
          </p:txBody>
        </p:sp>
        <p:cxnSp>
          <p:nvCxnSpPr>
            <p:cNvPr id="100" name="Rechte verbindingslijn met pijl 99"/>
            <p:cNvCxnSpPr/>
            <p:nvPr/>
          </p:nvCxnSpPr>
          <p:spPr>
            <a:xfrm rot="5400000" flipH="1" flipV="1">
              <a:off x="5813177" y="4305126"/>
              <a:ext cx="584021" cy="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kstvak 63"/>
            <p:cNvSpPr txBox="1">
              <a:spLocks noChangeArrowheads="1"/>
            </p:cNvSpPr>
            <p:nvPr/>
          </p:nvSpPr>
          <p:spPr bwMode="auto">
            <a:xfrm rot="-2667493">
              <a:off x="5160824" y="4855940"/>
              <a:ext cx="1241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b="1">
                  <a:solidFill>
                    <a:srgbClr val="00B050"/>
                  </a:solidFill>
                </a:rPr>
                <a:t>early recovery</a:t>
              </a:r>
            </a:p>
          </p:txBody>
        </p:sp>
        <p:cxnSp>
          <p:nvCxnSpPr>
            <p:cNvPr id="112" name="Rechte verbindingslijn met pijl 111"/>
            <p:cNvCxnSpPr/>
            <p:nvPr/>
          </p:nvCxnSpPr>
          <p:spPr>
            <a:xfrm rot="5400000" flipH="1" flipV="1">
              <a:off x="6057608" y="4206725"/>
              <a:ext cx="825253" cy="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kstvak 67"/>
            <p:cNvSpPr txBox="1">
              <a:spLocks noChangeArrowheads="1"/>
            </p:cNvSpPr>
            <p:nvPr/>
          </p:nvSpPr>
          <p:spPr bwMode="auto">
            <a:xfrm rot="-2667493">
              <a:off x="5875532" y="4726278"/>
              <a:ext cx="829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recovery</a:t>
              </a:r>
            </a:p>
          </p:txBody>
        </p:sp>
      </p:grpSp>
      <p:pic>
        <p:nvPicPr>
          <p:cNvPr id="79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73"/>
          <p:cNvGrpSpPr>
            <a:grpSpLocks/>
          </p:cNvGrpSpPr>
          <p:nvPr/>
        </p:nvGrpSpPr>
        <p:grpSpPr bwMode="auto">
          <a:xfrm>
            <a:off x="1431925" y="2370138"/>
            <a:ext cx="7010400" cy="1497012"/>
            <a:chOff x="1395369" y="2808278"/>
            <a:chExt cx="7010496" cy="1497036"/>
          </a:xfrm>
        </p:grpSpPr>
        <p:grpSp>
          <p:nvGrpSpPr>
            <p:cNvPr id="3" name="Groep 28"/>
            <p:cNvGrpSpPr>
              <a:grpSpLocks/>
            </p:cNvGrpSpPr>
            <p:nvPr/>
          </p:nvGrpSpPr>
          <p:grpSpPr bwMode="auto">
            <a:xfrm>
              <a:off x="1395369" y="2808279"/>
              <a:ext cx="3979917" cy="438156"/>
              <a:chOff x="957213" y="2808279"/>
              <a:chExt cx="3979917" cy="438156"/>
            </a:xfrm>
          </p:grpSpPr>
          <p:cxnSp>
            <p:nvCxnSpPr>
              <p:cNvPr id="103" name="Rechte verbindingslijn 102"/>
              <p:cNvCxnSpPr/>
              <p:nvPr/>
            </p:nvCxnSpPr>
            <p:spPr>
              <a:xfrm flipV="1">
                <a:off x="957213" y="3136895"/>
                <a:ext cx="730260" cy="109540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/>
              <p:cNvCxnSpPr/>
              <p:nvPr/>
            </p:nvCxnSpPr>
            <p:spPr>
              <a:xfrm rot="5400000">
                <a:off x="1650960" y="3173409"/>
                <a:ext cx="73026" cy="3175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/>
              <p:cNvCxnSpPr/>
              <p:nvPr/>
            </p:nvCxnSpPr>
            <p:spPr>
              <a:xfrm flipV="1">
                <a:off x="1687473" y="2990843"/>
                <a:ext cx="1460520" cy="219079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/>
              <p:cNvCxnSpPr/>
              <p:nvPr/>
            </p:nvCxnSpPr>
            <p:spPr>
              <a:xfrm rot="5400000">
                <a:off x="3111480" y="3027357"/>
                <a:ext cx="73026" cy="3175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/>
              <p:cNvCxnSpPr/>
              <p:nvPr/>
            </p:nvCxnSpPr>
            <p:spPr>
              <a:xfrm flipV="1">
                <a:off x="3147993" y="2808278"/>
                <a:ext cx="1789137" cy="255591"/>
              </a:xfrm>
              <a:prstGeom prst="line">
                <a:avLst/>
              </a:prstGeom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Rechte verbindingslijn 83"/>
            <p:cNvCxnSpPr/>
            <p:nvPr/>
          </p:nvCxnSpPr>
          <p:spPr>
            <a:xfrm rot="5876074">
              <a:off x="6917564" y="3547271"/>
              <a:ext cx="73026" cy="1587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/>
            <p:cNvCxnSpPr/>
            <p:nvPr/>
          </p:nvCxnSpPr>
          <p:spPr>
            <a:xfrm rot="476074" flipV="1">
              <a:off x="6981859" y="3100383"/>
              <a:ext cx="1424006" cy="58420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/>
            <p:nvPr/>
          </p:nvCxnSpPr>
          <p:spPr>
            <a:xfrm rot="16200000" flipH="1">
              <a:off x="4754564" y="3429000"/>
              <a:ext cx="1497036" cy="25559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hthoek 79"/>
          <p:cNvSpPr/>
          <p:nvPr/>
        </p:nvSpPr>
        <p:spPr>
          <a:xfrm>
            <a:off x="1395413" y="4159250"/>
            <a:ext cx="7339012" cy="1423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 rot="16200000" flipH="1">
            <a:off x="5210969" y="4214019"/>
            <a:ext cx="839788" cy="1460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rot="5400000" flipH="1" flipV="1">
            <a:off x="-413544" y="3775869"/>
            <a:ext cx="3616325" cy="15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8307388" y="5583238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" name="Tekstvak 6"/>
          <p:cNvSpPr txBox="1"/>
          <p:nvPr/>
        </p:nvSpPr>
        <p:spPr>
          <a:xfrm rot="16200000">
            <a:off x="400050" y="2606675"/>
            <a:ext cx="1525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resilience level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395413" y="5583238"/>
            <a:ext cx="7521575" cy="793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e 1 27"/>
          <p:cNvSpPr/>
          <p:nvPr/>
        </p:nvSpPr>
        <p:spPr>
          <a:xfrm>
            <a:off x="4827588" y="1858963"/>
            <a:ext cx="1022350" cy="58420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 capital</a:t>
            </a:r>
          </a:p>
        </p:txBody>
      </p:sp>
      <p:sp>
        <p:nvSpPr>
          <p:cNvPr id="60" name="PIJL-OMLAAG 59"/>
          <p:cNvSpPr/>
          <p:nvPr/>
        </p:nvSpPr>
        <p:spPr>
          <a:xfrm rot="18971006">
            <a:off x="3276600" y="1997075"/>
            <a:ext cx="280988" cy="3746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1" name="PIJL-OMLAAG 60"/>
          <p:cNvSpPr/>
          <p:nvPr/>
        </p:nvSpPr>
        <p:spPr>
          <a:xfrm rot="18971006">
            <a:off x="1831975" y="2149475"/>
            <a:ext cx="280988" cy="3746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4" name="Groep 46"/>
          <p:cNvGrpSpPr>
            <a:grpSpLocks/>
          </p:cNvGrpSpPr>
          <p:nvPr/>
        </p:nvGrpSpPr>
        <p:grpSpPr bwMode="auto">
          <a:xfrm>
            <a:off x="5703888" y="3976688"/>
            <a:ext cx="2701925" cy="730250"/>
            <a:chOff x="5703903" y="3976695"/>
            <a:chExt cx="2701962" cy="730260"/>
          </a:xfrm>
        </p:grpSpPr>
        <p:cxnSp>
          <p:nvCxnSpPr>
            <p:cNvPr id="66" name="Rechte verbindingslijn 65"/>
            <p:cNvCxnSpPr/>
            <p:nvPr/>
          </p:nvCxnSpPr>
          <p:spPr>
            <a:xfrm flipV="1">
              <a:off x="5703903" y="4387863"/>
              <a:ext cx="1254142" cy="3190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rot="5876074">
              <a:off x="6917563" y="4423582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rot="476074" flipV="1">
              <a:off x="6981857" y="3976695"/>
              <a:ext cx="1424008" cy="58420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PIJL-OMLAAG 57"/>
          <p:cNvSpPr/>
          <p:nvPr/>
        </p:nvSpPr>
        <p:spPr>
          <a:xfrm rot="18971006">
            <a:off x="6651625" y="2524125"/>
            <a:ext cx="280988" cy="376238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9" name="Groep 71"/>
          <p:cNvGrpSpPr>
            <a:grpSpLocks/>
          </p:cNvGrpSpPr>
          <p:nvPr/>
        </p:nvGrpSpPr>
        <p:grpSpPr bwMode="auto">
          <a:xfrm>
            <a:off x="1395413" y="2808288"/>
            <a:ext cx="7010400" cy="1497012"/>
            <a:chOff x="1395369" y="2808278"/>
            <a:chExt cx="7010496" cy="1497036"/>
          </a:xfrm>
        </p:grpSpPr>
        <p:cxnSp>
          <p:nvCxnSpPr>
            <p:cNvPr id="13" name="Rechte verbindingslijn 12"/>
            <p:cNvCxnSpPr/>
            <p:nvPr/>
          </p:nvCxnSpPr>
          <p:spPr>
            <a:xfrm flipV="1">
              <a:off x="1395369" y="3136895"/>
              <a:ext cx="730260" cy="10954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rot="5400000">
              <a:off x="2089115" y="3173409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2125629" y="2990843"/>
              <a:ext cx="1460520" cy="21907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rot="5400000">
              <a:off x="3549635" y="3027357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3586149" y="2808278"/>
              <a:ext cx="1789136" cy="255591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 rot="5876074">
              <a:off x="6917563" y="3547271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 rot="476074" flipV="1">
              <a:off x="6981857" y="3100383"/>
              <a:ext cx="1424008" cy="58420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 rot="16200000" flipH="1">
              <a:off x="4754563" y="3429000"/>
              <a:ext cx="1497036" cy="2555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ep 92"/>
          <p:cNvGrpSpPr>
            <a:grpSpLocks/>
          </p:cNvGrpSpPr>
          <p:nvPr/>
        </p:nvGrpSpPr>
        <p:grpSpPr bwMode="auto">
          <a:xfrm>
            <a:off x="1431925" y="5765800"/>
            <a:ext cx="2044700" cy="1022350"/>
            <a:chOff x="1431882" y="5765832"/>
            <a:chExt cx="2044728" cy="1022364"/>
          </a:xfrm>
        </p:grpSpPr>
        <p:cxnSp>
          <p:nvCxnSpPr>
            <p:cNvPr id="97" name="Rechte verbindingslijn met pijl 96"/>
            <p:cNvCxnSpPr/>
            <p:nvPr/>
          </p:nvCxnSpPr>
          <p:spPr>
            <a:xfrm rot="5400000" flipH="1" flipV="1">
              <a:off x="1523164" y="6623888"/>
              <a:ext cx="255592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met pijl 97"/>
            <p:cNvCxnSpPr/>
            <p:nvPr/>
          </p:nvCxnSpPr>
          <p:spPr>
            <a:xfrm rot="5400000" flipH="1" flipV="1">
              <a:off x="1395370" y="6642144"/>
              <a:ext cx="220665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5" name="Tekstvak 98"/>
            <p:cNvSpPr txBox="1">
              <a:spLocks noChangeArrowheads="1"/>
            </p:cNvSpPr>
            <p:nvPr/>
          </p:nvSpPr>
          <p:spPr bwMode="auto">
            <a:xfrm>
              <a:off x="1760499" y="6541975"/>
              <a:ext cx="17161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intervention</a:t>
              </a:r>
            </a:p>
          </p:txBody>
        </p:sp>
        <p:grpSp>
          <p:nvGrpSpPr>
            <p:cNvPr id="12" name="Groep 96"/>
            <p:cNvGrpSpPr>
              <a:grpSpLocks/>
            </p:cNvGrpSpPr>
            <p:nvPr/>
          </p:nvGrpSpPr>
          <p:grpSpPr bwMode="auto">
            <a:xfrm>
              <a:off x="1587563" y="6021423"/>
              <a:ext cx="1195300" cy="246221"/>
              <a:chOff x="1149407" y="5802345"/>
              <a:chExt cx="1195300" cy="246221"/>
            </a:xfrm>
          </p:grpSpPr>
          <p:sp>
            <p:nvSpPr>
              <p:cNvPr id="73" name="PIJL-OMLAAG 72"/>
              <p:cNvSpPr/>
              <p:nvPr/>
            </p:nvSpPr>
            <p:spPr>
              <a:xfrm rot="18971006">
                <a:off x="1149303" y="5821395"/>
                <a:ext cx="130177" cy="185739"/>
              </a:xfrm>
              <a:prstGeom prst="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22584" name="Tekstvak 75"/>
              <p:cNvSpPr txBox="1">
                <a:spLocks noChangeArrowheads="1"/>
              </p:cNvSpPr>
              <p:nvPr/>
            </p:nvSpPr>
            <p:spPr bwMode="auto">
              <a:xfrm>
                <a:off x="1322343" y="5802345"/>
                <a:ext cx="102236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stresses</a:t>
                </a:r>
              </a:p>
            </p:txBody>
          </p:sp>
        </p:grpSp>
        <p:grpSp>
          <p:nvGrpSpPr>
            <p:cNvPr id="14" name="Groep 95"/>
            <p:cNvGrpSpPr>
              <a:grpSpLocks/>
            </p:cNvGrpSpPr>
            <p:nvPr/>
          </p:nvGrpSpPr>
          <p:grpSpPr bwMode="auto">
            <a:xfrm>
              <a:off x="1468395" y="6277014"/>
              <a:ext cx="1460521" cy="255591"/>
              <a:chOff x="1030239" y="6057936"/>
              <a:chExt cx="1460521" cy="255591"/>
            </a:xfrm>
          </p:grpSpPr>
          <p:sp>
            <p:nvSpPr>
              <p:cNvPr id="78" name="Explosie 1 77"/>
              <p:cNvSpPr/>
              <p:nvPr/>
            </p:nvSpPr>
            <p:spPr>
              <a:xfrm>
                <a:off x="1030239" y="6057936"/>
                <a:ext cx="328616" cy="255591"/>
              </a:xfrm>
              <a:prstGeom prst="irregularSeal1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22582" name="Tekstvak 78"/>
              <p:cNvSpPr txBox="1">
                <a:spLocks noChangeArrowheads="1"/>
              </p:cNvSpPr>
              <p:nvPr/>
            </p:nvSpPr>
            <p:spPr bwMode="auto">
              <a:xfrm>
                <a:off x="1322344" y="6057936"/>
                <a:ext cx="116841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disaster or crisis</a:t>
                </a:r>
              </a:p>
            </p:txBody>
          </p:sp>
        </p:grpSp>
        <p:grpSp>
          <p:nvGrpSpPr>
            <p:cNvPr id="17" name="Groep 94"/>
            <p:cNvGrpSpPr>
              <a:grpSpLocks/>
            </p:cNvGrpSpPr>
            <p:nvPr/>
          </p:nvGrpSpPr>
          <p:grpSpPr bwMode="auto">
            <a:xfrm>
              <a:off x="1431882" y="5765832"/>
              <a:ext cx="1570059" cy="246221"/>
              <a:chOff x="993726" y="6313527"/>
              <a:chExt cx="1570059" cy="246221"/>
            </a:xfrm>
          </p:grpSpPr>
          <p:cxnSp>
            <p:nvCxnSpPr>
              <p:cNvPr id="91" name="Rechte verbindingslijn 90"/>
              <p:cNvCxnSpPr/>
              <p:nvPr/>
            </p:nvCxnSpPr>
            <p:spPr>
              <a:xfrm flipV="1">
                <a:off x="993726" y="6423066"/>
                <a:ext cx="255591" cy="3651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80" name="Tekstvak 91"/>
              <p:cNvSpPr txBox="1">
                <a:spLocks noChangeArrowheads="1"/>
              </p:cNvSpPr>
              <p:nvPr/>
            </p:nvSpPr>
            <p:spPr bwMode="auto">
              <a:xfrm>
                <a:off x="1322343" y="6313527"/>
                <a:ext cx="12414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resilience level</a:t>
                </a:r>
              </a:p>
            </p:txBody>
          </p:sp>
        </p:grpSp>
      </p:grpSp>
      <p:cxnSp>
        <p:nvCxnSpPr>
          <p:cNvPr id="93" name="Rechte verbindingslijn 92"/>
          <p:cNvCxnSpPr/>
          <p:nvPr/>
        </p:nvCxnSpPr>
        <p:spPr>
          <a:xfrm flipV="1">
            <a:off x="1431925" y="2698750"/>
            <a:ext cx="730250" cy="1095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/>
          <p:cNvCxnSpPr/>
          <p:nvPr/>
        </p:nvCxnSpPr>
        <p:spPr>
          <a:xfrm flipV="1">
            <a:off x="5667375" y="3073400"/>
            <a:ext cx="1327150" cy="7937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/>
          <p:cNvCxnSpPr/>
          <p:nvPr/>
        </p:nvCxnSpPr>
        <p:spPr>
          <a:xfrm rot="16200000" flipH="1">
            <a:off x="4791076" y="2990850"/>
            <a:ext cx="1497012" cy="255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/>
          <p:cNvCxnSpPr/>
          <p:nvPr/>
        </p:nvCxnSpPr>
        <p:spPr>
          <a:xfrm flipV="1">
            <a:off x="2162175" y="2552700"/>
            <a:ext cx="1460500" cy="4746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/>
          <p:nvPr/>
        </p:nvCxnSpPr>
        <p:spPr>
          <a:xfrm flipV="1">
            <a:off x="3622675" y="2370138"/>
            <a:ext cx="1789113" cy="4746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110"/>
          <p:cNvCxnSpPr/>
          <p:nvPr/>
        </p:nvCxnSpPr>
        <p:spPr>
          <a:xfrm flipV="1">
            <a:off x="7024688" y="2771775"/>
            <a:ext cx="1454150" cy="5778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met pijl 117"/>
          <p:cNvCxnSpPr/>
          <p:nvPr/>
        </p:nvCxnSpPr>
        <p:spPr>
          <a:xfrm rot="16200000" flipV="1">
            <a:off x="6457156" y="4217194"/>
            <a:ext cx="185578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echte verbindingslijn met pijl 118"/>
          <p:cNvCxnSpPr/>
          <p:nvPr/>
        </p:nvCxnSpPr>
        <p:spPr>
          <a:xfrm rot="5400000" flipH="1" flipV="1">
            <a:off x="3240088" y="3921125"/>
            <a:ext cx="2446338" cy="15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/>
          <p:nvPr/>
        </p:nvCxnSpPr>
        <p:spPr>
          <a:xfrm rot="5400000" flipH="1" flipV="1">
            <a:off x="1722438" y="4010025"/>
            <a:ext cx="2268538" cy="15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/>
          <p:cNvCxnSpPr/>
          <p:nvPr/>
        </p:nvCxnSpPr>
        <p:spPr>
          <a:xfrm rot="5400000">
            <a:off x="1997868" y="2863057"/>
            <a:ext cx="3286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/>
          <p:cNvCxnSpPr/>
          <p:nvPr/>
        </p:nvCxnSpPr>
        <p:spPr>
          <a:xfrm rot="5400000">
            <a:off x="3476625" y="2698750"/>
            <a:ext cx="2921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 rot="16200000" flipH="1">
            <a:off x="6846888" y="3198812"/>
            <a:ext cx="292100" cy="2222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/>
          <p:nvPr/>
        </p:nvCxnSpPr>
        <p:spPr>
          <a:xfrm flipV="1">
            <a:off x="5667375" y="2844800"/>
            <a:ext cx="1314450" cy="1022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/>
          <p:nvPr/>
        </p:nvCxnSpPr>
        <p:spPr>
          <a:xfrm rot="16200000" flipH="1">
            <a:off x="6890543" y="2936082"/>
            <a:ext cx="1825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chte verbindingslijn 111"/>
          <p:cNvCxnSpPr/>
          <p:nvPr/>
        </p:nvCxnSpPr>
        <p:spPr>
          <a:xfrm flipV="1">
            <a:off x="6981825" y="2005013"/>
            <a:ext cx="1314450" cy="1022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vak 80"/>
          <p:cNvSpPr txBox="1"/>
          <p:nvPr/>
        </p:nvSpPr>
        <p:spPr>
          <a:xfrm>
            <a:off x="1724025" y="5218113"/>
            <a:ext cx="32972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 term resilience programming</a:t>
            </a:r>
          </a:p>
        </p:txBody>
      </p:sp>
      <p:cxnSp>
        <p:nvCxnSpPr>
          <p:cNvPr id="82" name="Rechte verbindingslijn met pijl 81"/>
          <p:cNvCxnSpPr/>
          <p:nvPr/>
        </p:nvCxnSpPr>
        <p:spPr>
          <a:xfrm rot="16200000" flipV="1">
            <a:off x="6218238" y="3973513"/>
            <a:ext cx="233045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kstvak 94"/>
          <p:cNvSpPr txBox="1"/>
          <p:nvPr/>
        </p:nvSpPr>
        <p:spPr>
          <a:xfrm>
            <a:off x="6324624" y="612037"/>
            <a:ext cx="8018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>
              <a:lnSpc>
                <a:spcPct val="90000"/>
              </a:lnSpc>
            </a:pPr>
            <a:r>
              <a:rPr lang="nl-NL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blocks</a:t>
            </a:r>
            <a:endParaRPr lang="nl-NL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kstvak 98"/>
          <p:cNvSpPr txBox="1">
            <a:spLocks noChangeArrowheads="1"/>
          </p:cNvSpPr>
          <p:nvPr/>
        </p:nvSpPr>
        <p:spPr bwMode="auto">
          <a:xfrm>
            <a:off x="117414" y="1116643"/>
            <a:ext cx="2341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C00000"/>
                </a:solidFill>
                <a:latin typeface="Arial" charset="0"/>
              </a:rPr>
              <a:t>5. Transform</a:t>
            </a:r>
          </a:p>
        </p:txBody>
      </p:sp>
      <p:grpSp>
        <p:nvGrpSpPr>
          <p:cNvPr id="20" name="Groep 99"/>
          <p:cNvGrpSpPr/>
          <p:nvPr/>
        </p:nvGrpSpPr>
        <p:grpSpPr>
          <a:xfrm>
            <a:off x="5776913" y="1165225"/>
            <a:ext cx="3529012" cy="979488"/>
            <a:chOff x="5776913" y="1165225"/>
            <a:chExt cx="3529012" cy="979488"/>
          </a:xfrm>
        </p:grpSpPr>
        <p:sp>
          <p:nvSpPr>
            <p:cNvPr id="110" name="Tekstvak 109"/>
            <p:cNvSpPr txBox="1">
              <a:spLocks noChangeArrowheads="1"/>
            </p:cNvSpPr>
            <p:nvPr/>
          </p:nvSpPr>
          <p:spPr bwMode="auto">
            <a:xfrm>
              <a:off x="5776913" y="1165225"/>
              <a:ext cx="3529012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NL" sz="1200" b="1">
                  <a:latin typeface="Arial" charset="0"/>
                </a:rPr>
                <a:t>Transform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Humanitarian diplomacy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Transforming vulnerabilities in capacities (VCA)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Hygiene behaviour change</a:t>
              </a:r>
            </a:p>
          </p:txBody>
        </p:sp>
        <p:cxnSp>
          <p:nvCxnSpPr>
            <p:cNvPr id="113" name="Rechte verbindingslijn 112"/>
            <p:cNvCxnSpPr/>
            <p:nvPr/>
          </p:nvCxnSpPr>
          <p:spPr>
            <a:xfrm>
              <a:off x="5886468" y="1420785"/>
              <a:ext cx="3176631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 54"/>
          <p:cNvGrpSpPr>
            <a:grpSpLocks/>
          </p:cNvGrpSpPr>
          <p:nvPr/>
        </p:nvGrpSpPr>
        <p:grpSpPr bwMode="auto">
          <a:xfrm>
            <a:off x="5160963" y="3794128"/>
            <a:ext cx="1544637" cy="1370008"/>
            <a:chOff x="5160824" y="3794112"/>
            <a:chExt cx="1544294" cy="1369605"/>
          </a:xfrm>
        </p:grpSpPr>
        <p:cxnSp>
          <p:nvCxnSpPr>
            <p:cNvPr id="115" name="Rechte verbindingslijn met pijl 114"/>
            <p:cNvCxnSpPr/>
            <p:nvPr/>
          </p:nvCxnSpPr>
          <p:spPr>
            <a:xfrm rot="5400000" flipH="1" flipV="1">
              <a:off x="5564779" y="4443995"/>
              <a:ext cx="350723" cy="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kstvak 61"/>
            <p:cNvSpPr txBox="1">
              <a:spLocks noChangeArrowheads="1"/>
            </p:cNvSpPr>
            <p:nvPr/>
          </p:nvSpPr>
          <p:spPr bwMode="auto">
            <a:xfrm rot="-2667493">
              <a:off x="5324680" y="4633575"/>
              <a:ext cx="570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relief</a:t>
              </a:r>
            </a:p>
          </p:txBody>
        </p:sp>
        <p:cxnSp>
          <p:nvCxnSpPr>
            <p:cNvPr id="117" name="Rechte verbindingslijn met pijl 116"/>
            <p:cNvCxnSpPr/>
            <p:nvPr/>
          </p:nvCxnSpPr>
          <p:spPr>
            <a:xfrm rot="5400000" flipH="1" flipV="1">
              <a:off x="5813177" y="4305126"/>
              <a:ext cx="584021" cy="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kstvak 63"/>
            <p:cNvSpPr txBox="1">
              <a:spLocks noChangeArrowheads="1"/>
            </p:cNvSpPr>
            <p:nvPr/>
          </p:nvSpPr>
          <p:spPr bwMode="auto">
            <a:xfrm rot="-2667493">
              <a:off x="5160824" y="4855940"/>
              <a:ext cx="1241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b="1">
                  <a:solidFill>
                    <a:srgbClr val="00B050"/>
                  </a:solidFill>
                </a:rPr>
                <a:t>early recovery</a:t>
              </a:r>
            </a:p>
          </p:txBody>
        </p:sp>
        <p:cxnSp>
          <p:nvCxnSpPr>
            <p:cNvPr id="122" name="Rechte verbindingslijn met pijl 121"/>
            <p:cNvCxnSpPr/>
            <p:nvPr/>
          </p:nvCxnSpPr>
          <p:spPr>
            <a:xfrm rot="5400000" flipH="1" flipV="1">
              <a:off x="6057608" y="4206725"/>
              <a:ext cx="825253" cy="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kstvak 67"/>
            <p:cNvSpPr txBox="1">
              <a:spLocks noChangeArrowheads="1"/>
            </p:cNvSpPr>
            <p:nvPr/>
          </p:nvSpPr>
          <p:spPr bwMode="auto">
            <a:xfrm rot="-2667493">
              <a:off x="5875532" y="4726278"/>
              <a:ext cx="829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recovery</a:t>
              </a:r>
            </a:p>
          </p:txBody>
        </p:sp>
      </p:grpSp>
      <p:pic>
        <p:nvPicPr>
          <p:cNvPr id="89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54"/>
          <p:cNvGrpSpPr/>
          <p:nvPr/>
        </p:nvGrpSpPr>
        <p:grpSpPr>
          <a:xfrm>
            <a:off x="153927" y="3327419"/>
            <a:ext cx="8763061" cy="2593956"/>
            <a:chOff x="153927" y="3327419"/>
            <a:chExt cx="8763061" cy="2593956"/>
          </a:xfrm>
        </p:grpSpPr>
        <p:cxnSp>
          <p:nvCxnSpPr>
            <p:cNvPr id="5" name="Rechte verbindingslijn met pijl 4"/>
            <p:cNvCxnSpPr/>
            <p:nvPr/>
          </p:nvCxnSpPr>
          <p:spPr>
            <a:xfrm rot="5400000" flipH="1" flipV="1">
              <a:off x="-523139" y="4506116"/>
              <a:ext cx="2155826" cy="1595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8307388" y="5583238"/>
              <a:ext cx="573087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time</a:t>
              </a:r>
            </a:p>
          </p:txBody>
        </p:sp>
        <p:sp>
          <p:nvSpPr>
            <p:cNvPr id="7" name="Tekstvak 6"/>
            <p:cNvSpPr txBox="1"/>
            <p:nvPr/>
          </p:nvSpPr>
          <p:spPr>
            <a:xfrm rot="16200000">
              <a:off x="-439798" y="3921144"/>
              <a:ext cx="1525588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resilience level</a:t>
              </a:r>
            </a:p>
          </p:txBody>
        </p:sp>
        <p:cxnSp>
          <p:nvCxnSpPr>
            <p:cNvPr id="8" name="Rechte verbindingslijn met pijl 7"/>
            <p:cNvCxnSpPr/>
            <p:nvPr/>
          </p:nvCxnSpPr>
          <p:spPr>
            <a:xfrm flipV="1">
              <a:off x="555570" y="5583239"/>
              <a:ext cx="8361418" cy="28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Rechte verbindingslijn 10"/>
          <p:cNvCxnSpPr/>
          <p:nvPr/>
        </p:nvCxnSpPr>
        <p:spPr>
          <a:xfrm>
            <a:off x="555570" y="4565668"/>
            <a:ext cx="8178912" cy="1588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kstvak 94"/>
          <p:cNvSpPr txBox="1"/>
          <p:nvPr/>
        </p:nvSpPr>
        <p:spPr>
          <a:xfrm>
            <a:off x="6324624" y="612037"/>
            <a:ext cx="8018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>
              <a:lnSpc>
                <a:spcPct val="90000"/>
              </a:lnSpc>
            </a:pPr>
            <a:r>
              <a:rPr lang="nl-NL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blocks</a:t>
            </a:r>
            <a:endParaRPr lang="nl-NL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kstvak 98"/>
          <p:cNvSpPr txBox="1">
            <a:spLocks noChangeArrowheads="1"/>
          </p:cNvSpPr>
          <p:nvPr/>
        </p:nvSpPr>
        <p:spPr bwMode="auto">
          <a:xfrm>
            <a:off x="117414" y="1116643"/>
            <a:ext cx="51363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 smtClean="0">
                <a:solidFill>
                  <a:srgbClr val="C00000"/>
                </a:solidFill>
                <a:latin typeface="Arial" charset="0"/>
              </a:rPr>
              <a:t>Building long-term resilience</a:t>
            </a:r>
            <a:endParaRPr lang="nl-NL" sz="2800" b="1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0" name="Tekstvak 99"/>
          <p:cNvSpPr txBox="1"/>
          <p:nvPr/>
        </p:nvSpPr>
        <p:spPr>
          <a:xfrm>
            <a:off x="7602538" y="4237056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grpSp>
        <p:nvGrpSpPr>
          <p:cNvPr id="3" name="Groep 36"/>
          <p:cNvGrpSpPr/>
          <p:nvPr/>
        </p:nvGrpSpPr>
        <p:grpSpPr>
          <a:xfrm>
            <a:off x="555570" y="3538539"/>
            <a:ext cx="8099538" cy="840589"/>
            <a:chOff x="555570" y="3538539"/>
            <a:chExt cx="8099538" cy="840589"/>
          </a:xfrm>
        </p:grpSpPr>
        <p:cxnSp>
          <p:nvCxnSpPr>
            <p:cNvPr id="93" name="Rechte verbindingslijn 92"/>
            <p:cNvCxnSpPr/>
            <p:nvPr/>
          </p:nvCxnSpPr>
          <p:spPr>
            <a:xfrm flipV="1">
              <a:off x="555570" y="4232287"/>
              <a:ext cx="730250" cy="1095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>
            <a:xfrm flipV="1">
              <a:off x="1285830" y="4195773"/>
              <a:ext cx="985851" cy="18256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/>
            <p:cNvCxnSpPr/>
            <p:nvPr/>
          </p:nvCxnSpPr>
          <p:spPr>
            <a:xfrm flipV="1">
              <a:off x="2271681" y="4159260"/>
              <a:ext cx="584208" cy="14604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93"/>
            <p:cNvCxnSpPr/>
            <p:nvPr/>
          </p:nvCxnSpPr>
          <p:spPr>
            <a:xfrm rot="5400000">
              <a:off x="1212807" y="4305311"/>
              <a:ext cx="146046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 rot="5400000">
              <a:off x="2216118" y="4250542"/>
              <a:ext cx="110333" cy="79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chte verbindingslijn 124"/>
            <p:cNvCxnSpPr/>
            <p:nvPr/>
          </p:nvCxnSpPr>
          <p:spPr>
            <a:xfrm rot="5400000">
              <a:off x="2747144" y="4268005"/>
              <a:ext cx="219078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chte verbindingslijn 125"/>
            <p:cNvCxnSpPr/>
            <p:nvPr/>
          </p:nvCxnSpPr>
          <p:spPr>
            <a:xfrm flipV="1">
              <a:off x="2855889" y="4086234"/>
              <a:ext cx="657234" cy="29209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chte verbindingslijn 127"/>
            <p:cNvCxnSpPr/>
            <p:nvPr/>
          </p:nvCxnSpPr>
          <p:spPr>
            <a:xfrm rot="5400000">
              <a:off x="3459148" y="4140209"/>
              <a:ext cx="109539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echte verbindingslijn 129"/>
            <p:cNvCxnSpPr/>
            <p:nvPr/>
          </p:nvCxnSpPr>
          <p:spPr>
            <a:xfrm flipV="1">
              <a:off x="3513123" y="4049721"/>
              <a:ext cx="803286" cy="14604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echte verbindingslijn 131"/>
            <p:cNvCxnSpPr/>
            <p:nvPr/>
          </p:nvCxnSpPr>
          <p:spPr>
            <a:xfrm rot="5400000">
              <a:off x="4260845" y="4103697"/>
              <a:ext cx="109539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echte verbindingslijn 132"/>
            <p:cNvCxnSpPr/>
            <p:nvPr/>
          </p:nvCxnSpPr>
          <p:spPr>
            <a:xfrm flipV="1">
              <a:off x="4316409" y="3940182"/>
              <a:ext cx="657234" cy="21907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chte verbindingslijn 134"/>
            <p:cNvCxnSpPr/>
            <p:nvPr/>
          </p:nvCxnSpPr>
          <p:spPr>
            <a:xfrm rot="5400000">
              <a:off x="4864898" y="4048928"/>
              <a:ext cx="219080" cy="15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/>
          </p:nvCxnSpPr>
          <p:spPr>
            <a:xfrm flipV="1">
              <a:off x="4973643" y="3830643"/>
              <a:ext cx="766773" cy="3286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/>
          </p:nvCxnSpPr>
          <p:spPr>
            <a:xfrm rot="5400000">
              <a:off x="5684852" y="3884619"/>
              <a:ext cx="109539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 flipV="1">
              <a:off x="5740416" y="3794130"/>
              <a:ext cx="803286" cy="14604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chte verbindingslijn 140"/>
            <p:cNvCxnSpPr/>
            <p:nvPr/>
          </p:nvCxnSpPr>
          <p:spPr>
            <a:xfrm rot="5400000">
              <a:off x="6453213" y="3884619"/>
              <a:ext cx="182567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Rechte verbindingslijn 142"/>
            <p:cNvCxnSpPr/>
            <p:nvPr/>
          </p:nvCxnSpPr>
          <p:spPr>
            <a:xfrm flipV="1">
              <a:off x="6543702" y="3648078"/>
              <a:ext cx="1058877" cy="3286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Rechte verbindingslijn 144"/>
            <p:cNvCxnSpPr/>
            <p:nvPr/>
          </p:nvCxnSpPr>
          <p:spPr>
            <a:xfrm rot="5400000">
              <a:off x="7548603" y="3702054"/>
              <a:ext cx="109539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Rechte verbindingslijn 145"/>
            <p:cNvCxnSpPr/>
            <p:nvPr/>
          </p:nvCxnSpPr>
          <p:spPr>
            <a:xfrm flipV="1">
              <a:off x="7602579" y="3611565"/>
              <a:ext cx="328617" cy="1460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Rechte verbindingslijn 147"/>
            <p:cNvCxnSpPr/>
            <p:nvPr/>
          </p:nvCxnSpPr>
          <p:spPr>
            <a:xfrm rot="5400000">
              <a:off x="7840706" y="3702055"/>
              <a:ext cx="182567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echte verbindingslijn 148"/>
            <p:cNvCxnSpPr/>
            <p:nvPr/>
          </p:nvCxnSpPr>
          <p:spPr>
            <a:xfrm flipV="1">
              <a:off x="7931196" y="3538539"/>
              <a:ext cx="723912" cy="26193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xplosie 1 37"/>
          <p:cNvSpPr/>
          <p:nvPr/>
        </p:nvSpPr>
        <p:spPr>
          <a:xfrm>
            <a:off x="2162142" y="3757617"/>
            <a:ext cx="401643" cy="25559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85" y="3788608"/>
            <a:ext cx="4270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79" y="3623580"/>
            <a:ext cx="4270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71" y="3538539"/>
            <a:ext cx="4270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98" y="3460807"/>
            <a:ext cx="4270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96" y="3333337"/>
            <a:ext cx="4270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65" y="3288506"/>
            <a:ext cx="4270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93" y="3732220"/>
            <a:ext cx="4270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1" y="3754002"/>
            <a:ext cx="4270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05" y="3836195"/>
            <a:ext cx="427037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52400"/>
          <a:ext cx="7696200" cy="6376507"/>
        </p:xfrm>
        <a:graphic>
          <a:graphicData uri="http://schemas.openxmlformats.org/drawingml/2006/table">
            <a:tbl>
              <a:tblPr/>
              <a:tblGrid>
                <a:gridCol w="3632468"/>
                <a:gridCol w="4063732"/>
              </a:tblGrid>
              <a:tr h="570396">
                <a:tc gridSpan="2">
                  <a:txBody>
                    <a:bodyPr/>
                    <a:lstStyle/>
                    <a:p>
                      <a:pPr marL="107950" marR="10795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850"/>
                        </a:spcBef>
                        <a:spcAft>
                          <a:spcPts val="56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dirty="0" smtClean="0">
                          <a:latin typeface="Times New Roman"/>
                          <a:ea typeface="Times New Roman"/>
                        </a:rPr>
                        <a:t>A safe and resilient community…              </a:t>
                      </a:r>
                      <a:r>
                        <a:rPr lang="en-GB" sz="1400" b="1" dirty="0" smtClean="0">
                          <a:latin typeface="Times New Roman"/>
                          <a:ea typeface="Times New Roman"/>
                        </a:rPr>
                        <a:t>The characteristics of a safe and resilient community</a:t>
                      </a:r>
                      <a:endParaRPr lang="en-US" sz="1400" dirty="0" smtClean="0">
                        <a:latin typeface="Times New Roman"/>
                        <a:ea typeface="Times New Roman"/>
                      </a:endParaRPr>
                    </a:p>
                    <a:p>
                      <a:pPr marL="107950" marR="107950">
                        <a:lnSpc>
                          <a:spcPts val="1100"/>
                        </a:lnSpc>
                        <a:spcBef>
                          <a:spcPts val="850"/>
                        </a:spcBef>
                        <a:spcAft>
                          <a:spcPts val="565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4187" marR="541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944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dirty="0">
                        <a:latin typeface="Times New Roman"/>
                        <a:ea typeface="Times New Roman"/>
                      </a:endParaRPr>
                    </a:p>
                  </a:txBody>
                  <a:tcPr marL="54187" marR="54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88900" lvl="0" indent="-342900">
                        <a:lnSpc>
                          <a:spcPts val="1300"/>
                        </a:lnSpc>
                        <a:spcBef>
                          <a:spcPts val="565"/>
                        </a:spcBef>
                        <a:spcAft>
                          <a:spcPts val="565"/>
                        </a:spcAft>
                        <a:buFont typeface="+mj-lt"/>
                        <a:buAutoNum type="arabicPeriod"/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…is </a:t>
                      </a:r>
                      <a:r>
                        <a:rPr lang="en-GB" sz="1400" b="1" dirty="0">
                          <a:latin typeface="Times New Roman"/>
                          <a:ea typeface="Times New Roman"/>
                        </a:rPr>
                        <a:t>knowledgeable and healthy</a:t>
                      </a: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. It has the ability to assess, manage and monitor its risks. It can learn new skills and build on past </a:t>
                      </a:r>
                      <a:r>
                        <a:rPr lang="en-GB" sz="1400" dirty="0" smtClean="0">
                          <a:latin typeface="Times New Roman"/>
                          <a:ea typeface="Times New Roman"/>
                        </a:rPr>
                        <a:t>experiences</a:t>
                      </a:r>
                    </a:p>
                    <a:p>
                      <a:pPr marL="342900" marR="88900" lvl="0" indent="-342900">
                        <a:lnSpc>
                          <a:spcPts val="1300"/>
                        </a:lnSpc>
                        <a:spcBef>
                          <a:spcPts val="565"/>
                        </a:spcBef>
                        <a:spcAft>
                          <a:spcPts val="565"/>
                        </a:spcAft>
                        <a:buFont typeface="+mj-lt"/>
                        <a:buNone/>
                      </a:pP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4187" marR="5418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75779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dirty="0">
                        <a:latin typeface="Times New Roman"/>
                        <a:ea typeface="Times New Roman"/>
                      </a:endParaRPr>
                    </a:p>
                  </a:txBody>
                  <a:tcPr marL="54187" marR="54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88900" lvl="0" indent="-342900">
                        <a:lnSpc>
                          <a:spcPts val="1300"/>
                        </a:lnSpc>
                        <a:spcBef>
                          <a:spcPts val="565"/>
                        </a:spcBef>
                        <a:spcAft>
                          <a:spcPts val="565"/>
                        </a:spcAft>
                        <a:buFont typeface="+mj-lt"/>
                        <a:buAutoNum type="arabicPeriod" startAt="2"/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…is </a:t>
                      </a:r>
                      <a:r>
                        <a:rPr lang="en-GB" sz="1400" b="1" dirty="0">
                          <a:latin typeface="Times New Roman"/>
                          <a:ea typeface="Times New Roman"/>
                        </a:rPr>
                        <a:t>organised</a:t>
                      </a: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. It has the capacity to identify problems, establish priorities and act.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88900" lvl="0" indent="-342900">
                        <a:lnSpc>
                          <a:spcPts val="1300"/>
                        </a:lnSpc>
                        <a:spcBef>
                          <a:spcPts val="565"/>
                        </a:spcBef>
                        <a:spcAft>
                          <a:spcPts val="565"/>
                        </a:spcAft>
                        <a:buFont typeface="+mj-lt"/>
                        <a:buAutoNum type="arabicPeriod" startAt="2"/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…has </a:t>
                      </a:r>
                      <a:r>
                        <a:rPr lang="en-GB" sz="1400" b="1" dirty="0">
                          <a:latin typeface="Times New Roman"/>
                          <a:ea typeface="Times New Roman"/>
                        </a:rPr>
                        <a:t>infrastructure and services</a:t>
                      </a: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. It has strong housing, transport, power, water and sanitation systems. It has the ability to maintain, repair and renovate them.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88900" lvl="0" indent="-342900">
                        <a:lnSpc>
                          <a:spcPts val="1300"/>
                        </a:lnSpc>
                        <a:spcBef>
                          <a:spcPts val="565"/>
                        </a:spcBef>
                        <a:spcAft>
                          <a:spcPts val="565"/>
                        </a:spcAft>
                        <a:buFont typeface="+mj-lt"/>
                        <a:buAutoNum type="arabicPeriod" startAt="2"/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…has </a:t>
                      </a:r>
                      <a:r>
                        <a:rPr lang="en-GB" sz="1400" b="1" dirty="0">
                          <a:latin typeface="Times New Roman"/>
                          <a:ea typeface="Times New Roman"/>
                        </a:rPr>
                        <a:t>economic opportunities</a:t>
                      </a: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. It has a diverse range of employment opportunities, income and financial services.  It is flexible, resourceful and has the capacity to accept uncertainty and respond (proactively) to change.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marL="342900" marR="88900" lvl="0" indent="-3429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565"/>
                        </a:spcBef>
                        <a:spcAft>
                          <a:spcPts val="565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…can manage its </a:t>
                      </a:r>
                      <a:r>
                        <a:rPr lang="en-GB" sz="1400" b="1" dirty="0">
                          <a:latin typeface="Times New Roman"/>
                          <a:ea typeface="Times New Roman"/>
                        </a:rPr>
                        <a:t>natural assets</a:t>
                      </a: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. It recognises their value and has </a:t>
                      </a:r>
                      <a:r>
                        <a:rPr lang="en-GB" sz="1400" dirty="0" smtClean="0">
                          <a:latin typeface="Times New Roman"/>
                          <a:ea typeface="Times New Roman"/>
                        </a:rPr>
                        <a:t>the ability to protect, enhance and maintain them</a:t>
                      </a:r>
                    </a:p>
                    <a:p>
                      <a:pPr marL="342900" marR="88900" lvl="0" indent="-3429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565"/>
                        </a:spcBef>
                        <a:spcAft>
                          <a:spcPts val="565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GB" sz="1400" dirty="0" smtClean="0">
                          <a:latin typeface="Times New Roman"/>
                          <a:ea typeface="Times New Roman"/>
                        </a:rPr>
                        <a:t>…is </a:t>
                      </a:r>
                      <a:r>
                        <a:rPr lang="en-GB" sz="1400" b="1" dirty="0" smtClean="0">
                          <a:latin typeface="Times New Roman"/>
                          <a:ea typeface="Times New Roman"/>
                        </a:rPr>
                        <a:t>connected</a:t>
                      </a:r>
                      <a:r>
                        <a:rPr lang="en-GB" sz="1400" dirty="0" smtClean="0">
                          <a:latin typeface="Times New Roman"/>
                          <a:ea typeface="Times New Roman"/>
                        </a:rPr>
                        <a:t>. It has relationships with external actors who provide a wider supportive environment, and supply goods and services when needed. 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4187" marR="5418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070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i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i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i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Times New Roman"/>
                          <a:ea typeface="Times New Roman"/>
                        </a:rPr>
                        <a:t>... </a:t>
                      </a:r>
                      <a:r>
                        <a:rPr lang="en-GB" sz="1600" b="1" i="1" dirty="0" smtClean="0">
                          <a:latin typeface="Times New Roman"/>
                          <a:ea typeface="Times New Roman"/>
                        </a:rPr>
                        <a:t>and is therefore better able prepare, prevent, respond to and recover from shocks and stresses.</a:t>
                      </a:r>
                      <a:endParaRPr lang="en-GB" sz="1600" b="1" dirty="0">
                        <a:latin typeface="Times New Roman"/>
                        <a:ea typeface="Times New Roman"/>
                      </a:endParaRPr>
                    </a:p>
                  </a:txBody>
                  <a:tcPr marL="54187" marR="54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88900" lvl="0" indent="-342900">
                        <a:lnSpc>
                          <a:spcPts val="1300"/>
                        </a:lnSpc>
                        <a:spcBef>
                          <a:spcPts val="565"/>
                        </a:spcBef>
                        <a:spcAft>
                          <a:spcPts val="565"/>
                        </a:spcAft>
                        <a:buFont typeface="+mj-lt"/>
                        <a:buNone/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54187" marR="5418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882" t="14749" r="79131" b="67419"/>
          <a:stretch>
            <a:fillRect/>
          </a:stretch>
        </p:blipFill>
        <p:spPr bwMode="auto">
          <a:xfrm>
            <a:off x="1905000" y="609600"/>
            <a:ext cx="762000" cy="88174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41" t="-3558" r="43585" b="54210"/>
          <a:stretch>
            <a:fillRect/>
          </a:stretch>
        </p:blipFill>
        <p:spPr bwMode="auto">
          <a:xfrm>
            <a:off x="1447800" y="1371600"/>
            <a:ext cx="1752600" cy="2133600"/>
          </a:xfrm>
          <a:prstGeom prst="rect">
            <a:avLst/>
          </a:prstGeom>
          <a:noFill/>
        </p:spPr>
      </p:pic>
      <p:pic>
        <p:nvPicPr>
          <p:cNvPr id="1025" name="Picture 5"/>
          <p:cNvPicPr>
            <a:picLocks noChangeAspect="1" noChangeArrowheads="1"/>
          </p:cNvPicPr>
          <p:nvPr/>
        </p:nvPicPr>
        <p:blipFill>
          <a:blip r:embed="rId2" cstate="print"/>
          <a:srcRect l="60017" t="-1512" b="49367"/>
          <a:stretch>
            <a:fillRect/>
          </a:stretch>
        </p:blipFill>
        <p:spPr bwMode="auto">
          <a:xfrm>
            <a:off x="1200150" y="3581400"/>
            <a:ext cx="222885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257175" y="2255838"/>
            <a:ext cx="838327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Arial"/>
                <a:cs typeface="+mn-cs"/>
              </a:rPr>
              <a:t>“ Community </a:t>
            </a: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empowerment and 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+mn-cs"/>
              </a:rPr>
              <a:t>local </a:t>
            </a: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ownership are essential for communities to be in the driving seat of developmental processes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+mn-cs"/>
              </a:rPr>
              <a:t>.” </a:t>
            </a:r>
            <a:endParaRPr lang="en-GB" b="1" i="1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eaLnBrk="0" hangingPunct="0"/>
            <a:endParaRPr lang="en-US" sz="2200" dirty="0" smtClean="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56323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1146175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  <a:latin typeface="Times" pitchFamily="-106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" y="1245557"/>
            <a:ext cx="7708902" cy="741363"/>
            <a:chOff x="131" y="632"/>
            <a:chExt cx="4733" cy="727"/>
          </a:xfrm>
        </p:grpSpPr>
        <p:sp>
          <p:nvSpPr>
            <p:cNvPr id="56326" name="Text Box 16"/>
            <p:cNvSpPr txBox="1">
              <a:spLocks noChangeArrowheads="1"/>
            </p:cNvSpPr>
            <p:nvPr/>
          </p:nvSpPr>
          <p:spPr bwMode="auto">
            <a:xfrm>
              <a:off x="131" y="632"/>
              <a:ext cx="4733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Arial Black" pitchFamily="34" charset="0"/>
                <a:buNone/>
              </a:pPr>
              <a:r>
                <a:rPr lang="nl-NL" sz="2800" b="1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1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. Promoting community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self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-management</a:t>
              </a:r>
              <a:endParaRPr lang="nl-NL" sz="2800" dirty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56327" name="Text Box 17"/>
            <p:cNvSpPr txBox="1">
              <a:spLocks noChangeArrowheads="1"/>
            </p:cNvSpPr>
            <p:nvPr/>
          </p:nvSpPr>
          <p:spPr bwMode="auto">
            <a:xfrm>
              <a:off x="4672" y="1029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nl-NL" sz="1600">
                <a:solidFill>
                  <a:srgbClr val="FFFFFF"/>
                </a:solidFill>
                <a:latin typeface="Times" pitchFamily="-106" charset="0"/>
                <a:ea typeface="MS PGothic" pitchFamily="34" charset="-128"/>
                <a:cs typeface="+mn-cs"/>
              </a:endParaRPr>
            </a:p>
          </p:txBody>
        </p:sp>
      </p:grpSp>
      <p:pic>
        <p:nvPicPr>
          <p:cNvPr id="8" name="Picture 2" descr="S:\Internationaal staf\Programmes\MFS2 11-15\PRJ10 MFS2 11-15 DRR\Communicatie, Events\Foto database\India\selected pictures\overzichtsfoto\Demonstartion of PRA tool in Oris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1" y="971550"/>
            <a:ext cx="1739899" cy="115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3104964"/>
            <a:ext cx="2935415" cy="334837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519772" y="6345324"/>
            <a:ext cx="322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ladder of </a:t>
            </a:r>
            <a:r>
              <a:rPr lang="nl-NL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participation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3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257175" y="2255838"/>
            <a:ext cx="877932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i="1" dirty="0">
                <a:solidFill>
                  <a:srgbClr val="000000"/>
                </a:solidFill>
                <a:latin typeface="Arial"/>
                <a:cs typeface="+mn-cs"/>
              </a:rPr>
              <a:t>“ </a:t>
            </a:r>
            <a:r>
              <a:rPr lang="en-GB" i="1" dirty="0" smtClean="0">
                <a:solidFill>
                  <a:srgbClr val="000000"/>
                </a:solidFill>
                <a:latin typeface="Arial"/>
                <a:cs typeface="+mn-cs"/>
              </a:rPr>
              <a:t>Resilience work requires building bridges across established thematical divides: therefore comprehensive assessments, planning and implementation across various sectors are called for .”  </a:t>
            </a:r>
            <a:endParaRPr lang="nl-NL" i="1" dirty="0">
              <a:solidFill>
                <a:srgbClr val="000000"/>
              </a:solidFill>
              <a:latin typeface="Arial"/>
              <a:cs typeface="+mn-cs"/>
            </a:endParaRPr>
          </a:p>
          <a:p>
            <a:pPr eaLnBrk="0" hangingPunct="0"/>
            <a:endParaRPr lang="en-US" sz="2200" dirty="0" smtClean="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56323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1173002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  <a:latin typeface="Times" pitchFamily="-106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5263" y="1245557"/>
            <a:ext cx="7392988" cy="741363"/>
            <a:chOff x="131" y="632"/>
            <a:chExt cx="4657" cy="727"/>
          </a:xfrm>
        </p:grpSpPr>
        <p:sp>
          <p:nvSpPr>
            <p:cNvPr id="56326" name="Text Box 16"/>
            <p:cNvSpPr txBox="1">
              <a:spLocks noChangeArrowheads="1"/>
            </p:cNvSpPr>
            <p:nvPr/>
          </p:nvSpPr>
          <p:spPr bwMode="auto">
            <a:xfrm>
              <a:off x="131" y="632"/>
              <a:ext cx="3290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Arial Black" pitchFamily="34" charset="0"/>
                <a:buNone/>
              </a:pPr>
              <a:r>
                <a:rPr lang="nl-NL" sz="2800" b="1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2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. </a:t>
              </a:r>
              <a:r>
                <a:rPr lang="nl-NL" sz="2800" b="1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C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ross-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sectoral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 approaches</a:t>
              </a:r>
              <a:endParaRPr lang="nl-NL" sz="2800" dirty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56327" name="Text Box 17"/>
            <p:cNvSpPr txBox="1">
              <a:spLocks noChangeArrowheads="1"/>
            </p:cNvSpPr>
            <p:nvPr/>
          </p:nvSpPr>
          <p:spPr bwMode="auto">
            <a:xfrm>
              <a:off x="4672" y="1029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nl-NL" sz="1600">
                <a:solidFill>
                  <a:srgbClr val="FFFFFF"/>
                </a:solidFill>
                <a:latin typeface="Times" pitchFamily="-10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3" name="Rechthoek 2"/>
          <p:cNvSpPr/>
          <p:nvPr/>
        </p:nvSpPr>
        <p:spPr bwMode="auto">
          <a:xfrm>
            <a:off x="2987824" y="3860758"/>
            <a:ext cx="2520280" cy="22322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nl-NL" sz="2400">
              <a:solidFill>
                <a:srgbClr val="000000"/>
              </a:solidFill>
              <a:latin typeface="Times" pitchFamily="-106" charset="0"/>
              <a:cs typeface="+mn-cs"/>
            </a:endParaRPr>
          </a:p>
        </p:txBody>
      </p:sp>
      <p:sp>
        <p:nvSpPr>
          <p:cNvPr id="4" name="Gelijkbenige driehoek 3"/>
          <p:cNvSpPr/>
          <p:nvPr/>
        </p:nvSpPr>
        <p:spPr bwMode="auto">
          <a:xfrm>
            <a:off x="2987824" y="2924944"/>
            <a:ext cx="2520280" cy="792088"/>
          </a:xfrm>
          <a:prstGeom prst="triangle">
            <a:avLst>
              <a:gd name="adj" fmla="val 50716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400" b="1" dirty="0" smtClean="0">
                <a:solidFill>
                  <a:srgbClr val="FFFFFF"/>
                </a:solidFill>
                <a:latin typeface="Arial"/>
                <a:cs typeface="+mn-cs"/>
              </a:rPr>
              <a:t>RESILIENCE</a:t>
            </a:r>
            <a:endParaRPr lang="nl-NL" sz="1400" b="1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cxnSp>
        <p:nvCxnSpPr>
          <p:cNvPr id="6" name="Rechte verbindingslijn 5"/>
          <p:cNvCxnSpPr/>
          <p:nvPr/>
        </p:nvCxnSpPr>
        <p:spPr bwMode="auto">
          <a:xfrm>
            <a:off x="3851920" y="3860758"/>
            <a:ext cx="0" cy="22322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Rechte verbindingslijn 12"/>
          <p:cNvCxnSpPr/>
          <p:nvPr/>
        </p:nvCxnSpPr>
        <p:spPr bwMode="auto">
          <a:xfrm>
            <a:off x="4680387" y="3860758"/>
            <a:ext cx="0" cy="22322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Rechte verbindingslijn met pijl 9"/>
          <p:cNvCxnSpPr/>
          <p:nvPr/>
        </p:nvCxnSpPr>
        <p:spPr bwMode="auto">
          <a:xfrm>
            <a:off x="3563888" y="4365104"/>
            <a:ext cx="14401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7" name="Rechte verbindingslijn met pijl 16"/>
          <p:cNvCxnSpPr/>
          <p:nvPr/>
        </p:nvCxnSpPr>
        <p:spPr bwMode="auto">
          <a:xfrm>
            <a:off x="3658149" y="5949936"/>
            <a:ext cx="37379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Rechte verbindingslijn met pijl 19"/>
          <p:cNvCxnSpPr/>
          <p:nvPr/>
        </p:nvCxnSpPr>
        <p:spPr bwMode="auto">
          <a:xfrm>
            <a:off x="4468555" y="5949936"/>
            <a:ext cx="4236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6" name="Tekstvak 15"/>
          <p:cNvSpPr txBox="1"/>
          <p:nvPr/>
        </p:nvSpPr>
        <p:spPr>
          <a:xfrm>
            <a:off x="3173540" y="4869160"/>
            <a:ext cx="4320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+mn-cs"/>
              </a:rPr>
              <a:t>DRR</a:t>
            </a:r>
            <a:endParaRPr lang="nl-NL" sz="14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891384" y="4869160"/>
            <a:ext cx="713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+mn-cs"/>
              </a:rPr>
              <a:t>HEALTH</a:t>
            </a:r>
            <a:endParaRPr lang="nl-NL" sz="14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4788024" y="4869160"/>
            <a:ext cx="68370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+mn-cs"/>
              </a:rPr>
              <a:t>WASH</a:t>
            </a:r>
            <a:endParaRPr lang="nl-NL" sz="14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29" name="Picture 2" descr="S:\Internationaal staf\Programmes\MFS2 11-15\PRJ10 MFS2 11-15 DRR\Communicatie, Events\Foto database\Mali\Dune stabilization  in Sobé village By fofana ibrahima sad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1" y="977742"/>
            <a:ext cx="1555747" cy="11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vak 21"/>
          <p:cNvSpPr txBox="1"/>
          <p:nvPr/>
        </p:nvSpPr>
        <p:spPr>
          <a:xfrm>
            <a:off x="3588810" y="5679035"/>
            <a:ext cx="605148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cs typeface="+mn-cs"/>
              </a:rPr>
              <a:t>CBHFA</a:t>
            </a:r>
            <a:endParaRPr lang="nl-NL" sz="10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835938" y="4126172"/>
            <a:ext cx="824052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cs typeface="+mn-cs"/>
              </a:rPr>
              <a:t>PHAST/VCA</a:t>
            </a:r>
            <a:endParaRPr lang="nl-NL" sz="10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32" name="Rechte verbindingslijn met pijl 31"/>
          <p:cNvCxnSpPr/>
          <p:nvPr/>
        </p:nvCxnSpPr>
        <p:spPr bwMode="auto">
          <a:xfrm>
            <a:off x="4468555" y="5229200"/>
            <a:ext cx="4236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33" name="Rechte verbindingslijn met pijl 32"/>
          <p:cNvCxnSpPr/>
          <p:nvPr/>
        </p:nvCxnSpPr>
        <p:spPr bwMode="auto">
          <a:xfrm>
            <a:off x="3643700" y="5229200"/>
            <a:ext cx="4236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Tekstvak 25"/>
          <p:cNvSpPr txBox="1"/>
          <p:nvPr/>
        </p:nvSpPr>
        <p:spPr>
          <a:xfrm>
            <a:off x="3311860" y="618825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>
                    <a:lumMod val="50000"/>
                  </a:srgbClr>
                </a:solidFill>
                <a:latin typeface="Arial"/>
                <a:cs typeface="+mn-cs"/>
              </a:rPr>
              <a:t>CROSS-SECTORAL</a:t>
            </a:r>
            <a:endParaRPr lang="nl-NL" sz="1400" b="1" dirty="0">
              <a:solidFill>
                <a:srgbClr val="FFFFFF">
                  <a:lumMod val="50000"/>
                </a:srgbClr>
              </a:solidFill>
              <a:latin typeface="Arial"/>
              <a:cs typeface="+mn-cs"/>
            </a:endParaRPr>
          </a:p>
        </p:txBody>
      </p:sp>
      <p:cxnSp>
        <p:nvCxnSpPr>
          <p:cNvPr id="35" name="Rechte verbindingslijn met pijl 34"/>
          <p:cNvCxnSpPr/>
          <p:nvPr/>
        </p:nvCxnSpPr>
        <p:spPr bwMode="auto">
          <a:xfrm>
            <a:off x="3630544" y="6496030"/>
            <a:ext cx="4236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7" name="Tekstvak 26"/>
          <p:cNvSpPr txBox="1"/>
          <p:nvPr/>
        </p:nvSpPr>
        <p:spPr>
          <a:xfrm>
            <a:off x="4054208" y="637292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/>
                <a:cs typeface="+mn-cs"/>
              </a:rPr>
              <a:t>= connectors</a:t>
            </a:r>
            <a:endParaRPr lang="nl-NL" sz="10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28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1752599" cy="796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0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14"/>
          <p:cNvSpPr>
            <a:spLocks noChangeArrowheads="1"/>
          </p:cNvSpPr>
          <p:nvPr/>
        </p:nvSpPr>
        <p:spPr bwMode="auto">
          <a:xfrm>
            <a:off x="-5040" y="971257"/>
            <a:ext cx="9144000" cy="1153992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  <a:latin typeface="Times" pitchFamily="-106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5263" y="1245557"/>
            <a:ext cx="7392988" cy="741363"/>
            <a:chOff x="131" y="632"/>
            <a:chExt cx="4657" cy="727"/>
          </a:xfrm>
        </p:grpSpPr>
        <p:sp>
          <p:nvSpPr>
            <p:cNvPr id="56326" name="Text Box 16"/>
            <p:cNvSpPr txBox="1">
              <a:spLocks noChangeArrowheads="1"/>
            </p:cNvSpPr>
            <p:nvPr/>
          </p:nvSpPr>
          <p:spPr bwMode="auto">
            <a:xfrm>
              <a:off x="131" y="632"/>
              <a:ext cx="2771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Arial Black" pitchFamily="34" charset="0"/>
                <a:buNone/>
              </a:pPr>
              <a:r>
                <a:rPr lang="nl-NL" sz="2800" b="1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3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. Partnership approach </a:t>
              </a:r>
              <a:endParaRPr lang="nl-NL" sz="2800" dirty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56327" name="Text Box 17"/>
            <p:cNvSpPr txBox="1">
              <a:spLocks noChangeArrowheads="1"/>
            </p:cNvSpPr>
            <p:nvPr/>
          </p:nvSpPr>
          <p:spPr bwMode="auto">
            <a:xfrm>
              <a:off x="4672" y="1029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nl-NL" sz="1600">
                <a:solidFill>
                  <a:srgbClr val="FFFFFF"/>
                </a:solidFill>
                <a:latin typeface="Times" pitchFamily="-106" charset="0"/>
                <a:ea typeface="MS PGothic" pitchFamily="34" charset="-128"/>
                <a:cs typeface="+mn-cs"/>
              </a:endParaRPr>
            </a:p>
          </p:txBody>
        </p:sp>
      </p:grpSp>
      <p:pic>
        <p:nvPicPr>
          <p:cNvPr id="34" name="Picture 2" descr="S:\Internationaal staf\Programmes\MFS2 11-15\PRJ10 MFS2 11-15 DRR\Communicatie, Events\Foto database\Ethiopia\Bruno Photos Ethiopia Dire Dawa\IMAG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71257"/>
            <a:ext cx="1271194" cy="11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895599"/>
            <a:ext cx="2837141" cy="237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3675" y="225562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“</a:t>
            </a:r>
            <a:r>
              <a:rPr lang="en-US" i="1" dirty="0" smtClean="0">
                <a:latin typeface="+mn-lt"/>
              </a:rPr>
              <a:t>Partnerships </a:t>
            </a:r>
            <a:r>
              <a:rPr lang="en-US" i="1" dirty="0">
                <a:latin typeface="+mn-lt"/>
              </a:rPr>
              <a:t>based on mutual complementarity are essential in order to strengthen community </a:t>
            </a:r>
            <a:r>
              <a:rPr lang="en-US" i="1" dirty="0" smtClean="0">
                <a:latin typeface="+mn-lt"/>
              </a:rPr>
              <a:t>resilience. National Societies </a:t>
            </a:r>
            <a:r>
              <a:rPr lang="en-US" i="1" dirty="0">
                <a:latin typeface="+mn-lt"/>
              </a:rPr>
              <a:t>should seek </a:t>
            </a:r>
            <a:r>
              <a:rPr lang="en-US" i="1" dirty="0" smtClean="0">
                <a:latin typeface="+mn-lt"/>
              </a:rPr>
              <a:t>collaboration </a:t>
            </a:r>
            <a:r>
              <a:rPr lang="en-US" i="1" dirty="0">
                <a:latin typeface="+mn-lt"/>
              </a:rPr>
              <a:t>with local government</a:t>
            </a:r>
            <a:r>
              <a:rPr lang="en-US" i="1" dirty="0" smtClean="0">
                <a:latin typeface="+mn-lt"/>
              </a:rPr>
              <a:t>, NGOs, </a:t>
            </a:r>
            <a:r>
              <a:rPr lang="en-US" i="1" dirty="0">
                <a:latin typeface="+mn-lt"/>
              </a:rPr>
              <a:t>businesses and knowledge </a:t>
            </a:r>
            <a:r>
              <a:rPr lang="en-US" i="1" dirty="0" smtClean="0">
                <a:latin typeface="+mn-lt"/>
              </a:rPr>
              <a:t>centers </a:t>
            </a:r>
            <a:r>
              <a:rPr lang="en-US" i="1" dirty="0">
                <a:latin typeface="+mn-lt"/>
              </a:rPr>
              <a:t>in areas which are not their specific expertise or </a:t>
            </a:r>
            <a:r>
              <a:rPr lang="en-US" i="1" dirty="0" smtClean="0">
                <a:latin typeface="+mn-lt"/>
              </a:rPr>
              <a:t>mandate</a:t>
            </a:r>
            <a:r>
              <a:rPr lang="en-US" dirty="0" smtClean="0">
                <a:latin typeface="+mn-lt"/>
              </a:rPr>
              <a:t>”.</a:t>
            </a:r>
            <a:endParaRPr lang="nl-NL" dirty="0">
              <a:latin typeface="+mn-lt"/>
            </a:endParaRPr>
          </a:p>
        </p:txBody>
      </p:sp>
      <p:pic>
        <p:nvPicPr>
          <p:cNvPr id="9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6200"/>
            <a:ext cx="1752599" cy="796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1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67"/>
          <p:cNvGrpSpPr/>
          <p:nvPr/>
        </p:nvGrpSpPr>
        <p:grpSpPr>
          <a:xfrm>
            <a:off x="49213" y="1968500"/>
            <a:ext cx="8867775" cy="4819650"/>
            <a:chOff x="49213" y="1968500"/>
            <a:chExt cx="8867775" cy="4819650"/>
          </a:xfrm>
        </p:grpSpPr>
        <p:sp>
          <p:nvSpPr>
            <p:cNvPr id="69" name="Rechthoek 68"/>
            <p:cNvSpPr/>
            <p:nvPr/>
          </p:nvSpPr>
          <p:spPr>
            <a:xfrm>
              <a:off x="1395413" y="4159250"/>
              <a:ext cx="7339012" cy="1423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cxnSp>
          <p:nvCxnSpPr>
            <p:cNvPr id="5" name="Rechte verbindingslijn met pijl 4"/>
            <p:cNvCxnSpPr/>
            <p:nvPr/>
          </p:nvCxnSpPr>
          <p:spPr>
            <a:xfrm rot="5400000" flipH="1" flipV="1">
              <a:off x="-413544" y="3775869"/>
              <a:ext cx="3616325" cy="1588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8307388" y="5583238"/>
              <a:ext cx="573087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time</a:t>
              </a:r>
            </a:p>
          </p:txBody>
        </p:sp>
        <p:sp>
          <p:nvSpPr>
            <p:cNvPr id="7" name="Tekstvak 6"/>
            <p:cNvSpPr txBox="1"/>
            <p:nvPr/>
          </p:nvSpPr>
          <p:spPr>
            <a:xfrm rot="16200000">
              <a:off x="400050" y="2606675"/>
              <a:ext cx="1525588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resilience level</a:t>
              </a:r>
            </a:p>
          </p:txBody>
        </p:sp>
        <p:cxnSp>
          <p:nvCxnSpPr>
            <p:cNvPr id="8" name="Rechte verbindingslijn met pijl 7"/>
            <p:cNvCxnSpPr/>
            <p:nvPr/>
          </p:nvCxnSpPr>
          <p:spPr>
            <a:xfrm flipV="1">
              <a:off x="1395413" y="5583238"/>
              <a:ext cx="7521575" cy="7937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chte verbindingslijn 10"/>
            <p:cNvCxnSpPr/>
            <p:nvPr/>
          </p:nvCxnSpPr>
          <p:spPr>
            <a:xfrm>
              <a:off x="1395413" y="3392488"/>
              <a:ext cx="7375525" cy="1587"/>
            </a:xfrm>
            <a:prstGeom prst="line">
              <a:avLst/>
            </a:prstGeom>
            <a:ln w="158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ep 28"/>
            <p:cNvGrpSpPr>
              <a:grpSpLocks/>
            </p:cNvGrpSpPr>
            <p:nvPr/>
          </p:nvGrpSpPr>
          <p:grpSpPr bwMode="auto">
            <a:xfrm>
              <a:off x="1395413" y="2808288"/>
              <a:ext cx="3979862" cy="438150"/>
              <a:chOff x="957213" y="2808279"/>
              <a:chExt cx="3979917" cy="438156"/>
            </a:xfrm>
          </p:grpSpPr>
          <p:cxnSp>
            <p:nvCxnSpPr>
              <p:cNvPr id="13" name="Rechte verbindingslijn 12"/>
              <p:cNvCxnSpPr/>
              <p:nvPr/>
            </p:nvCxnSpPr>
            <p:spPr>
              <a:xfrm flipV="1">
                <a:off x="957213" y="3136895"/>
                <a:ext cx="730260" cy="10954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/>
            </p:nvCxnSpPr>
            <p:spPr>
              <a:xfrm rot="5400000">
                <a:off x="1650960" y="3173409"/>
                <a:ext cx="73026" cy="31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/>
              <p:cNvCxnSpPr/>
              <p:nvPr/>
            </p:nvCxnSpPr>
            <p:spPr>
              <a:xfrm flipV="1">
                <a:off x="1687473" y="2990843"/>
                <a:ext cx="1460520" cy="21907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/>
              <p:cNvCxnSpPr/>
              <p:nvPr/>
            </p:nvCxnSpPr>
            <p:spPr>
              <a:xfrm rot="5400000">
                <a:off x="3111480" y="3027357"/>
                <a:ext cx="73026" cy="31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/>
            </p:nvCxnSpPr>
            <p:spPr>
              <a:xfrm flipV="1">
                <a:off x="3147993" y="2808279"/>
                <a:ext cx="1789137" cy="25559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Rechte verbindingslijn 21"/>
            <p:cNvCxnSpPr/>
            <p:nvPr/>
          </p:nvCxnSpPr>
          <p:spPr>
            <a:xfrm rot="16200000" flipH="1">
              <a:off x="5046662" y="3136901"/>
              <a:ext cx="803275" cy="1460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ep 29"/>
            <p:cNvGrpSpPr>
              <a:grpSpLocks/>
            </p:cNvGrpSpPr>
            <p:nvPr/>
          </p:nvGrpSpPr>
          <p:grpSpPr bwMode="auto">
            <a:xfrm>
              <a:off x="5521325" y="2516188"/>
              <a:ext cx="2847975" cy="1095375"/>
              <a:chOff x="5083182" y="2516175"/>
              <a:chExt cx="2848014" cy="1095392"/>
            </a:xfrm>
          </p:grpSpPr>
          <p:cxnSp>
            <p:nvCxnSpPr>
              <p:cNvPr id="23" name="Rechte verbindingslijn 22"/>
              <p:cNvCxnSpPr/>
              <p:nvPr/>
            </p:nvCxnSpPr>
            <p:spPr>
              <a:xfrm flipV="1">
                <a:off x="5083182" y="3027358"/>
                <a:ext cx="1424008" cy="58420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/>
            </p:nvCxnSpPr>
            <p:spPr>
              <a:xfrm rot="5400000">
                <a:off x="6471470" y="3063077"/>
                <a:ext cx="73026" cy="158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/>
            </p:nvCxnSpPr>
            <p:spPr>
              <a:xfrm flipV="1">
                <a:off x="6507190" y="2516175"/>
                <a:ext cx="1424006" cy="58420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Explosie 1 27"/>
            <p:cNvSpPr/>
            <p:nvPr/>
          </p:nvSpPr>
          <p:spPr>
            <a:xfrm>
              <a:off x="5083175" y="2041525"/>
              <a:ext cx="620713" cy="365125"/>
            </a:xfrm>
            <a:prstGeom prst="irregularSeal1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1" name="PIJL-OMLAAG 30"/>
            <p:cNvSpPr/>
            <p:nvPr/>
          </p:nvSpPr>
          <p:spPr>
            <a:xfrm rot="18971006">
              <a:off x="1870075" y="2733675"/>
              <a:ext cx="255588" cy="365125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2" name="PIJL-OMLAAG 31"/>
            <p:cNvSpPr/>
            <p:nvPr/>
          </p:nvSpPr>
          <p:spPr>
            <a:xfrm rot="18971006">
              <a:off x="3313113" y="2587625"/>
              <a:ext cx="255587" cy="365125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3" name="PIJL-OMLAAG 32"/>
            <p:cNvSpPr/>
            <p:nvPr/>
          </p:nvSpPr>
          <p:spPr>
            <a:xfrm rot="18971006">
              <a:off x="6672263" y="2627313"/>
              <a:ext cx="255587" cy="365125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7602538" y="3063875"/>
              <a:ext cx="1230312" cy="5794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critical resilience level</a:t>
              </a:r>
            </a:p>
          </p:txBody>
        </p:sp>
        <p:cxnSp>
          <p:nvCxnSpPr>
            <p:cNvPr id="38" name="Rechte verbindingslijn met pijl 37"/>
            <p:cNvCxnSpPr/>
            <p:nvPr/>
          </p:nvCxnSpPr>
          <p:spPr>
            <a:xfrm rot="5400000" flipH="1" flipV="1">
              <a:off x="5468144" y="3994944"/>
              <a:ext cx="546100" cy="158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kstvak 38"/>
            <p:cNvSpPr txBox="1"/>
            <p:nvPr/>
          </p:nvSpPr>
          <p:spPr>
            <a:xfrm rot="18932507">
              <a:off x="5329238" y="4283075"/>
              <a:ext cx="560387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relief</a:t>
              </a:r>
            </a:p>
          </p:txBody>
        </p:sp>
        <p:cxnSp>
          <p:nvCxnSpPr>
            <p:cNvPr id="40" name="Rechte verbindingslijn met pijl 39"/>
            <p:cNvCxnSpPr/>
            <p:nvPr/>
          </p:nvCxnSpPr>
          <p:spPr>
            <a:xfrm rot="5400000" flipH="1" flipV="1">
              <a:off x="5759450" y="3922713"/>
              <a:ext cx="693737" cy="158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kstvak 40"/>
            <p:cNvSpPr txBox="1"/>
            <p:nvPr/>
          </p:nvSpPr>
          <p:spPr>
            <a:xfrm rot="18932507">
              <a:off x="5172075" y="4505325"/>
              <a:ext cx="121920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early recovery</a:t>
              </a:r>
            </a:p>
          </p:txBody>
        </p:sp>
        <p:cxnSp>
          <p:nvCxnSpPr>
            <p:cNvPr id="42" name="Rechte verbindingslijn met pijl 41"/>
            <p:cNvCxnSpPr/>
            <p:nvPr/>
          </p:nvCxnSpPr>
          <p:spPr>
            <a:xfrm rot="5400000" flipH="1" flipV="1">
              <a:off x="6051550" y="3849688"/>
              <a:ext cx="839787" cy="158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kstvak 42"/>
            <p:cNvSpPr txBox="1"/>
            <p:nvPr/>
          </p:nvSpPr>
          <p:spPr>
            <a:xfrm rot="18932507">
              <a:off x="5881688" y="4376738"/>
              <a:ext cx="817562" cy="306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recovery</a:t>
              </a:r>
            </a:p>
          </p:txBody>
        </p:sp>
        <p:cxnSp>
          <p:nvCxnSpPr>
            <p:cNvPr id="56" name="Rechte verbindingslijn met pijl 55"/>
            <p:cNvCxnSpPr/>
            <p:nvPr/>
          </p:nvCxnSpPr>
          <p:spPr>
            <a:xfrm rot="5400000" flipH="1" flipV="1">
              <a:off x="6342856" y="4104482"/>
              <a:ext cx="2081213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met pijl 61"/>
            <p:cNvCxnSpPr/>
            <p:nvPr/>
          </p:nvCxnSpPr>
          <p:spPr>
            <a:xfrm rot="5400000" flipH="1" flipV="1">
              <a:off x="3402806" y="4085432"/>
              <a:ext cx="2117725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met pijl 62"/>
            <p:cNvCxnSpPr/>
            <p:nvPr/>
          </p:nvCxnSpPr>
          <p:spPr>
            <a:xfrm rot="5400000" flipH="1" flipV="1">
              <a:off x="1887537" y="4176713"/>
              <a:ext cx="1935163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ep 96"/>
            <p:cNvGrpSpPr>
              <a:grpSpLocks/>
            </p:cNvGrpSpPr>
            <p:nvPr/>
          </p:nvGrpSpPr>
          <p:grpSpPr bwMode="auto">
            <a:xfrm>
              <a:off x="1587500" y="5802313"/>
              <a:ext cx="2290763" cy="246062"/>
              <a:chOff x="1149407" y="5802345"/>
              <a:chExt cx="2290690" cy="246221"/>
            </a:xfrm>
          </p:grpSpPr>
          <p:sp>
            <p:nvSpPr>
              <p:cNvPr id="71" name="PIJL-OMLAAG 70"/>
              <p:cNvSpPr/>
              <p:nvPr/>
            </p:nvSpPr>
            <p:spPr>
              <a:xfrm rot="18971006">
                <a:off x="1149407" y="5821407"/>
                <a:ext cx="130171" cy="185857"/>
              </a:xfrm>
              <a:prstGeom prst="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5161" name="Tekstvak 84"/>
              <p:cNvSpPr txBox="1">
                <a:spLocks noChangeArrowheads="1"/>
              </p:cNvSpPr>
              <p:nvPr/>
            </p:nvSpPr>
            <p:spPr bwMode="auto">
              <a:xfrm>
                <a:off x="1322343" y="5802345"/>
                <a:ext cx="211775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stresses</a:t>
                </a:r>
              </a:p>
            </p:txBody>
          </p:sp>
        </p:grpSp>
        <p:grpSp>
          <p:nvGrpSpPr>
            <p:cNvPr id="10" name="Groep 95"/>
            <p:cNvGrpSpPr>
              <a:grpSpLocks/>
            </p:cNvGrpSpPr>
            <p:nvPr/>
          </p:nvGrpSpPr>
          <p:grpSpPr bwMode="auto">
            <a:xfrm>
              <a:off x="1468438" y="6057900"/>
              <a:ext cx="2008187" cy="255588"/>
              <a:chOff x="1030239" y="6057936"/>
              <a:chExt cx="2008215" cy="255591"/>
            </a:xfrm>
          </p:grpSpPr>
          <p:sp>
            <p:nvSpPr>
              <p:cNvPr id="72" name="Explosie 1 71"/>
              <p:cNvSpPr/>
              <p:nvPr/>
            </p:nvSpPr>
            <p:spPr>
              <a:xfrm>
                <a:off x="1030239" y="6057936"/>
                <a:ext cx="328617" cy="255591"/>
              </a:xfrm>
              <a:prstGeom prst="irregularSeal1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5159" name="Tekstvak 85"/>
              <p:cNvSpPr txBox="1">
                <a:spLocks noChangeArrowheads="1"/>
              </p:cNvSpPr>
              <p:nvPr/>
            </p:nvSpPr>
            <p:spPr bwMode="auto">
              <a:xfrm>
                <a:off x="1322343" y="6057936"/>
                <a:ext cx="171611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disaster or crisis</a:t>
                </a:r>
              </a:p>
            </p:txBody>
          </p:sp>
        </p:grpSp>
        <p:grpSp>
          <p:nvGrpSpPr>
            <p:cNvPr id="12" name="Groep 94"/>
            <p:cNvGrpSpPr>
              <a:grpSpLocks/>
            </p:cNvGrpSpPr>
            <p:nvPr/>
          </p:nvGrpSpPr>
          <p:grpSpPr bwMode="auto">
            <a:xfrm>
              <a:off x="1431925" y="6313488"/>
              <a:ext cx="3395663" cy="246062"/>
              <a:chOff x="993726" y="6313527"/>
              <a:chExt cx="3395709" cy="246221"/>
            </a:xfrm>
          </p:grpSpPr>
          <p:cxnSp>
            <p:nvCxnSpPr>
              <p:cNvPr id="74" name="Rechte verbindingslijn 73"/>
              <p:cNvCxnSpPr/>
              <p:nvPr/>
            </p:nvCxnSpPr>
            <p:spPr>
              <a:xfrm flipV="1">
                <a:off x="993726" y="6423135"/>
                <a:ext cx="255591" cy="3653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7" name="Tekstvak 86"/>
              <p:cNvSpPr txBox="1">
                <a:spLocks noChangeArrowheads="1"/>
              </p:cNvSpPr>
              <p:nvPr/>
            </p:nvSpPr>
            <p:spPr bwMode="auto">
              <a:xfrm>
                <a:off x="1322343" y="6313527"/>
                <a:ext cx="306709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resilience level</a:t>
                </a:r>
              </a:p>
            </p:txBody>
          </p:sp>
        </p:grpSp>
        <p:grpSp>
          <p:nvGrpSpPr>
            <p:cNvPr id="14" name="Groep 93"/>
            <p:cNvGrpSpPr>
              <a:grpSpLocks/>
            </p:cNvGrpSpPr>
            <p:nvPr/>
          </p:nvGrpSpPr>
          <p:grpSpPr bwMode="auto">
            <a:xfrm>
              <a:off x="1504950" y="6496050"/>
              <a:ext cx="1971675" cy="292100"/>
              <a:chOff x="1066753" y="6496093"/>
              <a:chExt cx="1971701" cy="292103"/>
            </a:xfrm>
          </p:grpSpPr>
          <p:cxnSp>
            <p:nvCxnSpPr>
              <p:cNvPr id="80" name="Rechte verbindingslijn met pijl 79"/>
              <p:cNvCxnSpPr/>
              <p:nvPr/>
            </p:nvCxnSpPr>
            <p:spPr>
              <a:xfrm rot="5400000" flipH="1" flipV="1">
                <a:off x="1085010" y="6623888"/>
                <a:ext cx="255591" cy="0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chte verbindingslijn met pijl 82"/>
              <p:cNvCxnSpPr/>
              <p:nvPr/>
            </p:nvCxnSpPr>
            <p:spPr>
              <a:xfrm rot="5400000" flipH="1" flipV="1">
                <a:off x="957215" y="6642144"/>
                <a:ext cx="220664" cy="158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5" name="Tekstvak 87"/>
              <p:cNvSpPr txBox="1">
                <a:spLocks noChangeArrowheads="1"/>
              </p:cNvSpPr>
              <p:nvPr/>
            </p:nvSpPr>
            <p:spPr bwMode="auto">
              <a:xfrm>
                <a:off x="1322343" y="6541975"/>
                <a:ext cx="171611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intervention</a:t>
                </a:r>
              </a:p>
            </p:txBody>
          </p:sp>
        </p:grpSp>
        <p:sp>
          <p:nvSpPr>
            <p:cNvPr id="49" name="Tekstvak 48"/>
            <p:cNvSpPr txBox="1"/>
            <p:nvPr/>
          </p:nvSpPr>
          <p:spPr>
            <a:xfrm>
              <a:off x="49213" y="2041525"/>
              <a:ext cx="1050925" cy="1200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social capital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natural capital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physical capital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financial capital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human capital</a:t>
              </a: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political capital</a:t>
              </a:r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1724025" y="5218113"/>
              <a:ext cx="3297238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Long term resilience programming</a:t>
              </a:r>
            </a:p>
          </p:txBody>
        </p:sp>
      </p:grpSp>
      <p:cxnSp>
        <p:nvCxnSpPr>
          <p:cNvPr id="59" name="Rechte verbindingslijn 58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vak 66"/>
          <p:cNvSpPr txBox="1"/>
          <p:nvPr/>
        </p:nvSpPr>
        <p:spPr>
          <a:xfrm>
            <a:off x="132069" y="1019142"/>
            <a:ext cx="383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Visualising resilience</a:t>
            </a:r>
            <a:endParaRPr lang="nl-NL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257175" y="2255838"/>
            <a:ext cx="877932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/>
                <a:cs typeface="+mn-cs"/>
              </a:rPr>
              <a:t>“ </a:t>
            </a:r>
            <a:r>
              <a:rPr lang="en-GB" i="1" dirty="0" smtClean="0">
                <a:solidFill>
                  <a:srgbClr val="000000"/>
                </a:solidFill>
                <a:latin typeface="Arial"/>
                <a:cs typeface="+mn-cs"/>
              </a:rPr>
              <a:t>Making </a:t>
            </a:r>
            <a:r>
              <a:rPr lang="en-GB" i="1" dirty="0">
                <a:solidFill>
                  <a:srgbClr val="000000"/>
                </a:solidFill>
                <a:latin typeface="Arial"/>
                <a:cs typeface="+mn-cs"/>
              </a:rPr>
              <a:t>full use of climate information available for the short-, medium-, and long-term to routinely take action in anticipation of a future disaster risk</a:t>
            </a:r>
            <a:r>
              <a:rPr lang="en-GB" i="1" dirty="0" smtClean="0">
                <a:solidFill>
                  <a:srgbClr val="000000"/>
                </a:solidFill>
                <a:latin typeface="Arial"/>
                <a:cs typeface="+mn-cs"/>
              </a:rPr>
              <a:t>.” </a:t>
            </a:r>
            <a:endParaRPr lang="en-GB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GB" sz="240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200" dirty="0" smtClean="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  <a:p>
            <a:pPr eaLnBrk="0" hangingPunct="0"/>
            <a:endParaRPr lang="en-US" sz="2200" dirty="0" smtClean="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56323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1146175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  <a:latin typeface="Times" pitchFamily="-106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5263" y="1245557"/>
            <a:ext cx="7392988" cy="741363"/>
            <a:chOff x="131" y="632"/>
            <a:chExt cx="4657" cy="727"/>
          </a:xfrm>
        </p:grpSpPr>
        <p:sp>
          <p:nvSpPr>
            <p:cNvPr id="56326" name="Text Box 16"/>
            <p:cNvSpPr txBox="1">
              <a:spLocks noChangeArrowheads="1"/>
            </p:cNvSpPr>
            <p:nvPr/>
          </p:nvSpPr>
          <p:spPr bwMode="auto">
            <a:xfrm>
              <a:off x="131" y="632"/>
              <a:ext cx="372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Arial Black" pitchFamily="34" charset="0"/>
                <a:buNone/>
              </a:pP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4.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Working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accross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 </a:t>
              </a:r>
              <a:r>
                <a:rPr lang="nl-NL" sz="2800" b="1" dirty="0" err="1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all</a:t>
              </a:r>
              <a:r>
                <a:rPr lang="nl-NL" sz="2800" b="1" dirty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 </a:t>
              </a:r>
              <a:r>
                <a:rPr lang="nl-NL" sz="2800" b="1" dirty="0" err="1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timescales</a:t>
              </a:r>
              <a:endParaRPr lang="nl-NL" sz="2800" dirty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56327" name="Text Box 17"/>
            <p:cNvSpPr txBox="1">
              <a:spLocks noChangeArrowheads="1"/>
            </p:cNvSpPr>
            <p:nvPr/>
          </p:nvSpPr>
          <p:spPr bwMode="auto">
            <a:xfrm>
              <a:off x="4672" y="1029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nl-NL" sz="1600">
                <a:solidFill>
                  <a:srgbClr val="FFFFFF"/>
                </a:solidFill>
                <a:latin typeface="Times" pitchFamily="-106" charset="0"/>
                <a:ea typeface="MS PGothic" pitchFamily="34" charset="-128"/>
                <a:cs typeface="+mn-cs"/>
              </a:endParaRPr>
            </a:p>
          </p:txBody>
        </p:sp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34" y="3212976"/>
            <a:ext cx="4177059" cy="2728700"/>
          </a:xfrm>
          <a:prstGeom prst="rect">
            <a:avLst/>
          </a:prstGeom>
        </p:spPr>
      </p:pic>
      <p:pic>
        <p:nvPicPr>
          <p:cNvPr id="10" name="Picture 2" descr="S:\Internationaal staf\Programmes\MFS2 11-15\PRJ10 MFS2 11-15 DRR\Communicatie, Events\Foto database\Ethiopia\selected pictures\illustratie\Ethiopia Dire Dawa July 2012 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31" y="971550"/>
            <a:ext cx="1692767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1752599" cy="796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528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265274" y="2262816"/>
            <a:ext cx="877932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i="1" dirty="0" smtClean="0">
                <a:solidFill>
                  <a:srgbClr val="000000"/>
                </a:solidFill>
                <a:latin typeface="Arial"/>
              </a:rPr>
              <a:t>“A resilience approach requires understanding the interconnectedness of levels : </a:t>
            </a:r>
            <a:r>
              <a:rPr lang="en-GB" i="1" dirty="0">
                <a:solidFill>
                  <a:srgbClr val="000000"/>
                </a:solidFill>
                <a:latin typeface="Arial"/>
              </a:rPr>
              <a:t>from </a:t>
            </a:r>
            <a:r>
              <a:rPr lang="en-GB" i="1" dirty="0" smtClean="0">
                <a:solidFill>
                  <a:srgbClr val="000000"/>
                </a:solidFill>
                <a:latin typeface="Arial"/>
              </a:rPr>
              <a:t>individual to household and community </a:t>
            </a:r>
            <a:r>
              <a:rPr lang="en-GB" i="1" dirty="0">
                <a:solidFill>
                  <a:srgbClr val="000000"/>
                </a:solidFill>
                <a:latin typeface="Arial"/>
              </a:rPr>
              <a:t>to </a:t>
            </a:r>
            <a:r>
              <a:rPr lang="en-GB" i="1" dirty="0" smtClean="0">
                <a:solidFill>
                  <a:srgbClr val="000000"/>
                </a:solidFill>
                <a:latin typeface="Arial"/>
              </a:rPr>
              <a:t>national and global  level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. “</a:t>
            </a:r>
            <a:endParaRPr lang="en-US" i="1" dirty="0" smtClean="0">
              <a:solidFill>
                <a:srgbClr val="000000"/>
              </a:solidFill>
              <a:latin typeface="Arial"/>
              <a:ea typeface="MS PGothic" pitchFamily="34" charset="-128"/>
            </a:endParaRPr>
          </a:p>
          <a:p>
            <a:pPr eaLnBrk="0" hangingPunct="0"/>
            <a:endParaRPr lang="en-US" sz="2200" dirty="0" smtClean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6323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1160017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  <a:latin typeface="Times" pitchFamily="-106" charset="0"/>
              <a:ea typeface="MS PGothic" pitchFamily="34" charset="-128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5263" y="1245557"/>
            <a:ext cx="7392988" cy="741363"/>
            <a:chOff x="131" y="632"/>
            <a:chExt cx="4657" cy="727"/>
          </a:xfrm>
        </p:grpSpPr>
        <p:sp>
          <p:nvSpPr>
            <p:cNvPr id="56326" name="Text Box 16"/>
            <p:cNvSpPr txBox="1">
              <a:spLocks noChangeArrowheads="1"/>
            </p:cNvSpPr>
            <p:nvPr/>
          </p:nvSpPr>
          <p:spPr bwMode="auto">
            <a:xfrm>
              <a:off x="131" y="632"/>
              <a:ext cx="3599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Arial Black" pitchFamily="34" charset="0"/>
                <a:buNone/>
              </a:pPr>
              <a:r>
                <a:rPr lang="nl-NL" sz="2800" b="1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5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.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Working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across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spatial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scales</a:t>
              </a:r>
              <a:endParaRPr lang="nl-NL" sz="280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56327" name="Text Box 17"/>
            <p:cNvSpPr txBox="1">
              <a:spLocks noChangeArrowheads="1"/>
            </p:cNvSpPr>
            <p:nvPr/>
          </p:nvSpPr>
          <p:spPr bwMode="auto">
            <a:xfrm>
              <a:off x="4672" y="1029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nl-NL" sz="1600">
                <a:solidFill>
                  <a:srgbClr val="FFFFFF"/>
                </a:solidFill>
                <a:latin typeface="Times" pitchFamily="-106" charset="0"/>
                <a:ea typeface="MS PGothic" pitchFamily="34" charset="-128"/>
              </a:endParaRPr>
            </a:p>
          </p:txBody>
        </p:sp>
      </p:grpSp>
      <p:pic>
        <p:nvPicPr>
          <p:cNvPr id="9" name="Picture 2" descr="S:\Internationaal staf\Programmes\MFS2 11-15\PRJ10 MFS2 11-15 DRR\Communicatie, Events\Foto database\Ethiopia\selected pictures\illustratie\Ethiopia Dire Dawa July 2012 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1" y="971550"/>
            <a:ext cx="1739899" cy="11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Internationaal staf\Programmes\MFS2 11-15\PRJ10 MFS2 11-15 DRR\Communicatie, Events\Foto database\India\selected pictures\overzichtsfoto\Orissa s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1" y="971550"/>
            <a:ext cx="1740026" cy="11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1" y="3524700"/>
            <a:ext cx="3996444" cy="235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8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257174" y="2019908"/>
            <a:ext cx="8779321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R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esilience work in essence focuses  on strengthening livelihood capitals in their human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, social, physical, financial, natural and political 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dimensions through a variety of interventions”.</a:t>
            </a:r>
            <a:endParaRPr lang="en-GB" i="1" dirty="0">
              <a:solidFill>
                <a:srgbClr val="000000"/>
              </a:solidFill>
              <a:latin typeface="Arial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200" dirty="0" smtClean="0">
              <a:solidFill>
                <a:srgbClr val="000000"/>
              </a:solidFill>
              <a:latin typeface="Arial"/>
              <a:ea typeface="MS PGothic" pitchFamily="34" charset="-128"/>
            </a:endParaRPr>
          </a:p>
          <a:p>
            <a:pPr eaLnBrk="0" hangingPunct="0"/>
            <a:endParaRPr lang="en-US" sz="2200" dirty="0" smtClean="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6323" name="Rectangle 14"/>
          <p:cNvSpPr>
            <a:spLocks noChangeArrowheads="1"/>
          </p:cNvSpPr>
          <p:nvPr/>
        </p:nvSpPr>
        <p:spPr bwMode="auto">
          <a:xfrm>
            <a:off x="0" y="971257"/>
            <a:ext cx="9144000" cy="1146175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  <a:latin typeface="Times" pitchFamily="-106" charset="0"/>
              <a:ea typeface="MS PGothic" pitchFamily="34" charset="-128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5263" y="1245557"/>
            <a:ext cx="7392988" cy="741363"/>
            <a:chOff x="131" y="632"/>
            <a:chExt cx="4657" cy="727"/>
          </a:xfrm>
        </p:grpSpPr>
        <p:sp>
          <p:nvSpPr>
            <p:cNvPr id="56326" name="Text Box 16"/>
            <p:cNvSpPr txBox="1">
              <a:spLocks noChangeArrowheads="1"/>
            </p:cNvSpPr>
            <p:nvPr/>
          </p:nvSpPr>
          <p:spPr bwMode="auto">
            <a:xfrm>
              <a:off x="131" y="632"/>
              <a:ext cx="3539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Arial Black" pitchFamily="34" charset="0"/>
                <a:buNone/>
              </a:pP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6. </a:t>
              </a:r>
              <a:r>
                <a:rPr lang="nl-NL" sz="2800" b="1" dirty="0" err="1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L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ivelihood-centred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 approach </a:t>
              </a:r>
              <a:endParaRPr lang="nl-NL" sz="280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56327" name="Text Box 17"/>
            <p:cNvSpPr txBox="1">
              <a:spLocks noChangeArrowheads="1"/>
            </p:cNvSpPr>
            <p:nvPr/>
          </p:nvSpPr>
          <p:spPr bwMode="auto">
            <a:xfrm>
              <a:off x="4672" y="1029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nl-NL" sz="1600">
                <a:solidFill>
                  <a:srgbClr val="FFFFFF"/>
                </a:solidFill>
                <a:latin typeface="Times" pitchFamily="-106" charset="0"/>
                <a:ea typeface="MS PGothic" pitchFamily="34" charset="-128"/>
              </a:endParaRPr>
            </a:p>
          </p:txBody>
        </p:sp>
      </p:grpSp>
      <p:pic>
        <p:nvPicPr>
          <p:cNvPr id="9" name="Picture 2" descr="S:\Internationaal staf\Programmes\MFS2 11-15\PRJ10 MFS2 11-15 DRR\Communicatie, Events\Foto database\Uganda\foto's Cordaid\DSCF7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60" y="978903"/>
            <a:ext cx="1518039" cy="11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3405676"/>
            <a:ext cx="5750671" cy="308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1752599" cy="796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257176" y="2255838"/>
            <a:ext cx="801687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+mn-cs"/>
              </a:rPr>
              <a:t>“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+mn-cs"/>
              </a:rPr>
              <a:t>Resilient 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itchFamily="34" charset="-128"/>
                <a:cs typeface="+mn-cs"/>
              </a:rPr>
              <a:t>institutions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+mn-cs"/>
              </a:rPr>
              <a:t>reinforce 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itchFamily="34" charset="-128"/>
                <a:cs typeface="+mn-cs"/>
              </a:rPr>
              <a:t>community resilience, meaning that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+mn-cs"/>
              </a:rPr>
              <a:t>programs  will better embedded </a:t>
            </a:r>
            <a:r>
              <a:rPr lang="en-US" i="1" dirty="0">
                <a:solidFill>
                  <a:srgbClr val="000000"/>
                </a:solidFill>
                <a:latin typeface="Arial"/>
                <a:ea typeface="MS PGothic" pitchFamily="34" charset="-128"/>
                <a:cs typeface="+mn-cs"/>
              </a:rPr>
              <a:t>into the local context and focused on long-term, sustainable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+mn-cs"/>
              </a:rPr>
              <a:t>impact”.</a:t>
            </a:r>
          </a:p>
        </p:txBody>
      </p:sp>
      <p:sp>
        <p:nvSpPr>
          <p:cNvPr id="56323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1159934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  <a:latin typeface="Times" pitchFamily="-106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5263" y="1245557"/>
            <a:ext cx="7392988" cy="741363"/>
            <a:chOff x="131" y="632"/>
            <a:chExt cx="4657" cy="727"/>
          </a:xfrm>
        </p:grpSpPr>
        <p:sp>
          <p:nvSpPr>
            <p:cNvPr id="56326" name="Text Box 16"/>
            <p:cNvSpPr txBox="1">
              <a:spLocks noChangeArrowheads="1"/>
            </p:cNvSpPr>
            <p:nvPr/>
          </p:nvSpPr>
          <p:spPr bwMode="auto">
            <a:xfrm>
              <a:off x="131" y="632"/>
              <a:ext cx="4356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Arial Black" pitchFamily="34" charset="0"/>
                <a:buNone/>
              </a:pP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7.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Strengthening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institutional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resilience</a:t>
              </a:r>
              <a:endParaRPr lang="nl-NL" sz="2800" dirty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56327" name="Text Box 17"/>
            <p:cNvSpPr txBox="1">
              <a:spLocks noChangeArrowheads="1"/>
            </p:cNvSpPr>
            <p:nvPr/>
          </p:nvSpPr>
          <p:spPr bwMode="auto">
            <a:xfrm>
              <a:off x="4672" y="1029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nl-NL" sz="1600">
                <a:solidFill>
                  <a:srgbClr val="FFFFFF"/>
                </a:solidFill>
                <a:latin typeface="Times" pitchFamily="-106" charset="0"/>
                <a:ea typeface="MS PGothic" pitchFamily="34" charset="-128"/>
                <a:cs typeface="+mn-cs"/>
              </a:endParaRPr>
            </a:p>
          </p:txBody>
        </p:sp>
      </p:grpSp>
      <p:pic>
        <p:nvPicPr>
          <p:cNvPr id="8" name="Picture 2" descr="S:\Internationaal staf\Programmes\MFS2 11-15\PRJ10 MFS2 11-15 DRR\Communicatie, Events\Foto database\Ethiopia\Foto's Ethiopië Addis Ababa 20120716\Ethiopia Addis Ababa July 2012 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1" y="971552"/>
            <a:ext cx="1739898" cy="11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4025962"/>
            <a:ext cx="3053441" cy="2526986"/>
          </a:xfrm>
          <a:prstGeom prst="rect">
            <a:avLst/>
          </a:prstGeom>
        </p:spPr>
      </p:pic>
      <p:pic>
        <p:nvPicPr>
          <p:cNvPr id="9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76200"/>
            <a:ext cx="1752599" cy="796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6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257174" y="2320555"/>
            <a:ext cx="877932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“A strong learning culture is 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+mn-cs"/>
              </a:rPr>
              <a:t>key </a:t>
            </a: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to enhancing community resilience: sharing lessons learned and 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+mn-cs"/>
              </a:rPr>
              <a:t>good/bad </a:t>
            </a: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practices  within and between communities, between CSOs and communities as well as with external actors, such as knowledge 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+mn-cs"/>
              </a:rPr>
              <a:t>centers </a:t>
            </a:r>
            <a:r>
              <a:rPr lang="en-US" i="1" dirty="0">
                <a:solidFill>
                  <a:srgbClr val="000000"/>
                </a:solidFill>
                <a:latin typeface="Arial"/>
                <a:cs typeface="+mn-cs"/>
              </a:rPr>
              <a:t>and local 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+mn-cs"/>
              </a:rPr>
              <a:t>authorities”.</a:t>
            </a:r>
            <a:endParaRPr lang="en-GB" sz="240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GB" sz="240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200" dirty="0" smtClean="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  <a:p>
            <a:pPr eaLnBrk="0" hangingPunct="0"/>
            <a:endParaRPr lang="en-US" sz="2200" dirty="0" smtClean="0">
              <a:solidFill>
                <a:srgbClr val="000000"/>
              </a:solidFill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56323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1166994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2400">
              <a:solidFill>
                <a:srgbClr val="000000"/>
              </a:solidFill>
              <a:latin typeface="Times" pitchFamily="-106" charset="0"/>
              <a:ea typeface="MS PGothic" pitchFamily="34" charset="-128"/>
              <a:cs typeface="+mn-cs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5263" y="1245557"/>
            <a:ext cx="7392988" cy="741363"/>
            <a:chOff x="131" y="632"/>
            <a:chExt cx="4657" cy="727"/>
          </a:xfrm>
        </p:grpSpPr>
        <p:sp>
          <p:nvSpPr>
            <p:cNvPr id="56326" name="Text Box 16"/>
            <p:cNvSpPr txBox="1">
              <a:spLocks noChangeArrowheads="1"/>
            </p:cNvSpPr>
            <p:nvPr/>
          </p:nvSpPr>
          <p:spPr bwMode="auto">
            <a:xfrm>
              <a:off x="131" y="632"/>
              <a:ext cx="3449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>
                <a:buFont typeface="Arial Black" pitchFamily="34" charset="0"/>
                <a:buNone/>
              </a:pP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8. Promoting a </a:t>
              </a:r>
              <a:r>
                <a:rPr lang="nl-NL" sz="2800" b="1" dirty="0" err="1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learning</a:t>
              </a:r>
              <a:r>
                <a:rPr lang="nl-NL" sz="2800" b="1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cs typeface="+mn-cs"/>
                </a:rPr>
                <a:t> culture</a:t>
              </a:r>
              <a:endParaRPr lang="nl-NL" sz="2800" dirty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endParaRPr>
            </a:p>
          </p:txBody>
        </p:sp>
        <p:sp>
          <p:nvSpPr>
            <p:cNvPr id="56327" name="Text Box 17"/>
            <p:cNvSpPr txBox="1">
              <a:spLocks noChangeArrowheads="1"/>
            </p:cNvSpPr>
            <p:nvPr/>
          </p:nvSpPr>
          <p:spPr bwMode="auto">
            <a:xfrm>
              <a:off x="4672" y="1029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endParaRPr lang="nl-NL" sz="1600">
                <a:solidFill>
                  <a:srgbClr val="FFFFFF"/>
                </a:solidFill>
                <a:latin typeface="Times" pitchFamily="-106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3" name="Groep 28"/>
          <p:cNvGrpSpPr>
            <a:grpSpLocks noChangeAspect="1"/>
          </p:cNvGrpSpPr>
          <p:nvPr/>
        </p:nvGrpSpPr>
        <p:grpSpPr bwMode="auto">
          <a:xfrm>
            <a:off x="775490" y="4806196"/>
            <a:ext cx="558083" cy="558083"/>
            <a:chOff x="1772" y="8784"/>
            <a:chExt cx="720" cy="720"/>
          </a:xfrm>
        </p:grpSpPr>
        <p:cxnSp>
          <p:nvCxnSpPr>
            <p:cNvPr id="30" name="Line 14"/>
            <p:cNvCxnSpPr/>
            <p:nvPr/>
          </p:nvCxnSpPr>
          <p:spPr bwMode="auto">
            <a:xfrm>
              <a:off x="1772" y="8784"/>
              <a:ext cx="360" cy="3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5"/>
            <p:cNvCxnSpPr/>
            <p:nvPr/>
          </p:nvCxnSpPr>
          <p:spPr bwMode="auto">
            <a:xfrm flipH="1" flipV="1">
              <a:off x="2132" y="9144"/>
              <a:ext cx="360" cy="3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6"/>
            <p:cNvCxnSpPr/>
            <p:nvPr/>
          </p:nvCxnSpPr>
          <p:spPr bwMode="auto">
            <a:xfrm flipH="1">
              <a:off x="2132" y="8784"/>
              <a:ext cx="360" cy="3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7"/>
            <p:cNvCxnSpPr/>
            <p:nvPr/>
          </p:nvCxnSpPr>
          <p:spPr bwMode="auto">
            <a:xfrm flipV="1">
              <a:off x="1772" y="9144"/>
              <a:ext cx="360" cy="3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ep 33"/>
          <p:cNvGrpSpPr>
            <a:grpSpLocks noChangeAspect="1"/>
          </p:cNvGrpSpPr>
          <p:nvPr/>
        </p:nvGrpSpPr>
        <p:grpSpPr bwMode="auto">
          <a:xfrm>
            <a:off x="797941" y="3875358"/>
            <a:ext cx="535632" cy="535632"/>
            <a:chOff x="3754" y="10365"/>
            <a:chExt cx="900" cy="900"/>
          </a:xfrm>
        </p:grpSpPr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>
              <a:off x="3754" y="10365"/>
              <a:ext cx="900" cy="72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auto">
            <a:xfrm rot="10800000">
              <a:off x="3754" y="10545"/>
              <a:ext cx="900" cy="72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799 w 21600"/>
                <a:gd name="T5" fmla="*/ 0 h 21600"/>
                <a:gd name="T6" fmla="*/ 2700 w 21600"/>
                <a:gd name="T7" fmla="*/ 10800 h 21600"/>
                <a:gd name="T8" fmla="*/ 10799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nl-NL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37" name="Vrije vorm 36"/>
          <p:cNvSpPr>
            <a:spLocks noChangeAspect="1" noChangeArrowheads="1"/>
          </p:cNvSpPr>
          <p:nvPr/>
        </p:nvSpPr>
        <p:spPr bwMode="auto">
          <a:xfrm>
            <a:off x="786715" y="5661248"/>
            <a:ext cx="607640" cy="607640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Tekstvak 5"/>
          <p:cNvSpPr txBox="1"/>
          <p:nvPr/>
        </p:nvSpPr>
        <p:spPr>
          <a:xfrm rot="10800000" flipV="1">
            <a:off x="1656074" y="4900572"/>
            <a:ext cx="720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cs typeface="+mn-cs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+mn-cs"/>
              </a:rPr>
              <a:t>. External to internal -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+mn-cs"/>
              </a:rPr>
              <a:t>“Incorporating external knowledge.” </a:t>
            </a:r>
            <a:endParaRPr lang="nl-NL" sz="16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1702392" y="4012071"/>
            <a:ext cx="598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  <a:cs typeface="+mn-cs"/>
              </a:rPr>
              <a:t>1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+mn-cs"/>
              </a:rPr>
              <a:t>. Internal to internal -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+mn-cs"/>
              </a:rPr>
              <a:t>“Learning from each other”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endParaRPr lang="nl-NL" sz="16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1656075" y="5780402"/>
            <a:ext cx="720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+mn-cs"/>
              </a:rPr>
              <a:t>3. Internal to external -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+mn-cs"/>
              </a:rPr>
              <a:t>“Documenting and communicating </a:t>
            </a:r>
            <a:r>
              <a:rPr lang="en-US" sz="1600" i="1" dirty="0">
                <a:solidFill>
                  <a:srgbClr val="000000"/>
                </a:solidFill>
                <a:latin typeface="Arial"/>
                <a:cs typeface="+mn-cs"/>
              </a:rPr>
              <a:t>to others”</a:t>
            </a:r>
            <a:endParaRPr lang="nl-NL" sz="16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41" name="Picture 2" descr="S:\Internationaal staf\Programmes\MFS2 11-15\PRJ10 MFS2 11-15 DRR\Communicatie, Events\Foto database\Nicaragua\selected pictures\overzichtsfoto\games nice qual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1" y="971733"/>
            <a:ext cx="1555748" cy="11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752599" cy="796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22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76200"/>
            <a:ext cx="8640960" cy="42319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Resilience Lends Toward: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520" y="685800"/>
            <a:ext cx="5844480" cy="23622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GB" b="1" dirty="0" smtClean="0"/>
              <a:t>Integration (Breaking Down Silos)</a:t>
            </a:r>
            <a:r>
              <a:rPr lang="en-GB" dirty="0" smtClean="0"/>
              <a:t>			</a:t>
            </a:r>
            <a:endParaRPr lang="en-GB" b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r="70250"/>
          <a:stretch>
            <a:fillRect/>
          </a:stretch>
        </p:blipFill>
        <p:spPr bwMode="auto">
          <a:xfrm>
            <a:off x="2895600" y="15240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>
            <a:grpSpLocks noChangeAspect="1"/>
          </p:cNvGrpSpPr>
          <p:nvPr/>
        </p:nvGrpSpPr>
        <p:grpSpPr bwMode="auto">
          <a:xfrm>
            <a:off x="5181600" y="3648648"/>
            <a:ext cx="2590800" cy="2599752"/>
            <a:chOff x="1803" y="1472"/>
            <a:chExt cx="1447" cy="1452"/>
          </a:xfrm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2170" y="1840"/>
              <a:ext cx="733" cy="731"/>
            </a:xfrm>
            <a:custGeom>
              <a:avLst/>
              <a:gdLst/>
              <a:ahLst/>
              <a:cxnLst>
                <a:cxn ang="0">
                  <a:pos x="0" y="1208"/>
                </a:cxn>
                <a:cxn ang="0">
                  <a:pos x="1216" y="0"/>
                </a:cxn>
                <a:cxn ang="0">
                  <a:pos x="1216" y="0"/>
                </a:cxn>
                <a:cxn ang="0">
                  <a:pos x="1216" y="0"/>
                </a:cxn>
                <a:cxn ang="0">
                  <a:pos x="2432" y="1208"/>
                </a:cxn>
                <a:cxn ang="0">
                  <a:pos x="2432" y="1208"/>
                </a:cxn>
                <a:cxn ang="0">
                  <a:pos x="2432" y="1208"/>
                </a:cxn>
                <a:cxn ang="0">
                  <a:pos x="1216" y="2416"/>
                </a:cxn>
                <a:cxn ang="0">
                  <a:pos x="1216" y="2416"/>
                </a:cxn>
                <a:cxn ang="0">
                  <a:pos x="1216" y="2416"/>
                </a:cxn>
                <a:cxn ang="0">
                  <a:pos x="0" y="1208"/>
                </a:cxn>
                <a:cxn ang="0">
                  <a:pos x="0" y="1208"/>
                </a:cxn>
              </a:cxnLst>
              <a:rect l="0" t="0" r="r" b="b"/>
              <a:pathLst>
                <a:path w="2432" h="2416">
                  <a:moveTo>
                    <a:pt x="0" y="1208"/>
                  </a:moveTo>
                  <a:cubicBezTo>
                    <a:pt x="0" y="541"/>
                    <a:pt x="545" y="0"/>
                    <a:pt x="1216" y="0"/>
                  </a:cubicBezTo>
                  <a:cubicBezTo>
                    <a:pt x="1216" y="0"/>
                    <a:pt x="1216" y="0"/>
                    <a:pt x="1216" y="0"/>
                  </a:cubicBezTo>
                  <a:lnTo>
                    <a:pt x="1216" y="0"/>
                  </a:lnTo>
                  <a:cubicBezTo>
                    <a:pt x="1888" y="0"/>
                    <a:pt x="2432" y="541"/>
                    <a:pt x="2432" y="1208"/>
                  </a:cubicBezTo>
                  <a:cubicBezTo>
                    <a:pt x="2432" y="1208"/>
                    <a:pt x="2432" y="1208"/>
                    <a:pt x="2432" y="1208"/>
                  </a:cubicBezTo>
                  <a:lnTo>
                    <a:pt x="2432" y="1208"/>
                  </a:lnTo>
                  <a:cubicBezTo>
                    <a:pt x="2432" y="1876"/>
                    <a:pt x="1888" y="2416"/>
                    <a:pt x="1216" y="2416"/>
                  </a:cubicBezTo>
                  <a:cubicBezTo>
                    <a:pt x="1216" y="2416"/>
                    <a:pt x="1216" y="2416"/>
                    <a:pt x="1216" y="2416"/>
                  </a:cubicBezTo>
                  <a:lnTo>
                    <a:pt x="1216" y="2416"/>
                  </a:lnTo>
                  <a:cubicBezTo>
                    <a:pt x="545" y="2416"/>
                    <a:pt x="0" y="1876"/>
                    <a:pt x="0" y="1208"/>
                  </a:cubicBezTo>
                  <a:cubicBezTo>
                    <a:pt x="0" y="1208"/>
                    <a:pt x="0" y="1208"/>
                    <a:pt x="0" y="1208"/>
                  </a:cubicBez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314" y="2000"/>
              <a:ext cx="425" cy="425"/>
            </a:xfrm>
            <a:custGeom>
              <a:avLst/>
              <a:gdLst/>
              <a:ahLst/>
              <a:cxnLst>
                <a:cxn ang="0">
                  <a:pos x="0" y="704"/>
                </a:cxn>
                <a:cxn ang="0">
                  <a:pos x="704" y="0"/>
                </a:cxn>
                <a:cxn ang="0">
                  <a:pos x="704" y="0"/>
                </a:cxn>
                <a:cxn ang="0">
                  <a:pos x="704" y="0"/>
                </a:cxn>
                <a:cxn ang="0">
                  <a:pos x="1408" y="704"/>
                </a:cxn>
                <a:cxn ang="0">
                  <a:pos x="1408" y="704"/>
                </a:cxn>
                <a:cxn ang="0">
                  <a:pos x="1408" y="704"/>
                </a:cxn>
                <a:cxn ang="0">
                  <a:pos x="704" y="1408"/>
                </a:cxn>
                <a:cxn ang="0">
                  <a:pos x="704" y="1408"/>
                </a:cxn>
                <a:cxn ang="0">
                  <a:pos x="704" y="1408"/>
                </a:cxn>
                <a:cxn ang="0">
                  <a:pos x="0" y="704"/>
                </a:cxn>
                <a:cxn ang="0">
                  <a:pos x="0" y="704"/>
                </a:cxn>
              </a:cxnLst>
              <a:rect l="0" t="0" r="r" b="b"/>
              <a:pathLst>
                <a:path w="1408" h="1408">
                  <a:moveTo>
                    <a:pt x="0" y="704"/>
                  </a:moveTo>
                  <a:cubicBezTo>
                    <a:pt x="0" y="316"/>
                    <a:pt x="316" y="0"/>
                    <a:pt x="704" y="0"/>
                  </a:cubicBezTo>
                  <a:cubicBezTo>
                    <a:pt x="704" y="0"/>
                    <a:pt x="704" y="0"/>
                    <a:pt x="704" y="0"/>
                  </a:cubicBezTo>
                  <a:lnTo>
                    <a:pt x="704" y="0"/>
                  </a:lnTo>
                  <a:cubicBezTo>
                    <a:pt x="1093" y="0"/>
                    <a:pt x="1408" y="316"/>
                    <a:pt x="1408" y="704"/>
                  </a:cubicBezTo>
                  <a:cubicBezTo>
                    <a:pt x="1408" y="704"/>
                    <a:pt x="1408" y="704"/>
                    <a:pt x="1408" y="704"/>
                  </a:cubicBezTo>
                  <a:lnTo>
                    <a:pt x="1408" y="704"/>
                  </a:lnTo>
                  <a:cubicBezTo>
                    <a:pt x="1408" y="1093"/>
                    <a:pt x="1093" y="1408"/>
                    <a:pt x="704" y="1408"/>
                  </a:cubicBezTo>
                  <a:cubicBezTo>
                    <a:pt x="704" y="1408"/>
                    <a:pt x="704" y="1408"/>
                    <a:pt x="704" y="1408"/>
                  </a:cubicBezTo>
                  <a:lnTo>
                    <a:pt x="704" y="1408"/>
                  </a:lnTo>
                  <a:cubicBezTo>
                    <a:pt x="316" y="1408"/>
                    <a:pt x="0" y="1093"/>
                    <a:pt x="0" y="704"/>
                  </a:cubicBezTo>
                  <a:cubicBezTo>
                    <a:pt x="0" y="704"/>
                    <a:pt x="0" y="704"/>
                    <a:pt x="0" y="704"/>
                  </a:cubicBezTo>
                  <a:close/>
                </a:path>
              </a:pathLst>
            </a:custGeom>
            <a:solidFill>
              <a:srgbClr val="92CDD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2437" y="2130"/>
              <a:ext cx="188" cy="189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624" y="312"/>
                </a:cxn>
                <a:cxn ang="0">
                  <a:pos x="624" y="312"/>
                </a:cxn>
                <a:cxn ang="0">
                  <a:pos x="624" y="312"/>
                </a:cxn>
                <a:cxn ang="0">
                  <a:pos x="312" y="624"/>
                </a:cxn>
                <a:cxn ang="0">
                  <a:pos x="312" y="624"/>
                </a:cxn>
                <a:cxn ang="0">
                  <a:pos x="312" y="624"/>
                </a:cxn>
                <a:cxn ang="0">
                  <a:pos x="0" y="312"/>
                </a:cxn>
                <a:cxn ang="0">
                  <a:pos x="0" y="312"/>
                </a:cxn>
              </a:cxnLst>
              <a:rect l="0" t="0" r="r" b="b"/>
              <a:pathLst>
                <a:path w="624" h="624">
                  <a:moveTo>
                    <a:pt x="0" y="312"/>
                  </a:moveTo>
                  <a:cubicBezTo>
                    <a:pt x="0" y="140"/>
                    <a:pt x="140" y="0"/>
                    <a:pt x="312" y="0"/>
                  </a:cubicBezTo>
                  <a:cubicBezTo>
                    <a:pt x="312" y="0"/>
                    <a:pt x="312" y="0"/>
                    <a:pt x="312" y="0"/>
                  </a:cubicBezTo>
                  <a:lnTo>
                    <a:pt x="312" y="0"/>
                  </a:lnTo>
                  <a:cubicBezTo>
                    <a:pt x="485" y="0"/>
                    <a:pt x="624" y="140"/>
                    <a:pt x="624" y="312"/>
                  </a:cubicBezTo>
                  <a:cubicBezTo>
                    <a:pt x="624" y="312"/>
                    <a:pt x="624" y="312"/>
                    <a:pt x="624" y="312"/>
                  </a:cubicBezTo>
                  <a:lnTo>
                    <a:pt x="624" y="312"/>
                  </a:lnTo>
                  <a:cubicBezTo>
                    <a:pt x="624" y="485"/>
                    <a:pt x="485" y="624"/>
                    <a:pt x="312" y="624"/>
                  </a:cubicBezTo>
                  <a:cubicBezTo>
                    <a:pt x="312" y="624"/>
                    <a:pt x="312" y="624"/>
                    <a:pt x="312" y="624"/>
                  </a:cubicBezTo>
                  <a:lnTo>
                    <a:pt x="312" y="624"/>
                  </a:lnTo>
                  <a:cubicBezTo>
                    <a:pt x="140" y="624"/>
                    <a:pt x="0" y="485"/>
                    <a:pt x="0" y="312"/>
                  </a:cubicBezTo>
                  <a:cubicBezTo>
                    <a:pt x="0" y="312"/>
                    <a:pt x="0" y="312"/>
                    <a:pt x="0" y="31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1972" y="1642"/>
              <a:ext cx="1123" cy="1122"/>
            </a:xfrm>
            <a:custGeom>
              <a:avLst/>
              <a:gdLst/>
              <a:ahLst/>
              <a:cxnLst>
                <a:cxn ang="0">
                  <a:pos x="12" y="448"/>
                </a:cxn>
                <a:cxn ang="0">
                  <a:pos x="68" y="294"/>
                </a:cxn>
                <a:cxn ang="0">
                  <a:pos x="165" y="164"/>
                </a:cxn>
                <a:cxn ang="0">
                  <a:pos x="294" y="68"/>
                </a:cxn>
                <a:cxn ang="0">
                  <a:pos x="449" y="11"/>
                </a:cxn>
                <a:cxn ang="0">
                  <a:pos x="619" y="3"/>
                </a:cxn>
                <a:cxn ang="0">
                  <a:pos x="780" y="44"/>
                </a:cxn>
                <a:cxn ang="0">
                  <a:pos x="919" y="128"/>
                </a:cxn>
                <a:cxn ang="0">
                  <a:pos x="1028" y="247"/>
                </a:cxn>
                <a:cxn ang="0">
                  <a:pos x="1098" y="394"/>
                </a:cxn>
                <a:cxn ang="0">
                  <a:pos x="1123" y="561"/>
                </a:cxn>
                <a:cxn ang="0">
                  <a:pos x="1098" y="728"/>
                </a:cxn>
                <a:cxn ang="0">
                  <a:pos x="1028" y="875"/>
                </a:cxn>
                <a:cxn ang="0">
                  <a:pos x="919" y="994"/>
                </a:cxn>
                <a:cxn ang="0">
                  <a:pos x="781" y="1078"/>
                </a:cxn>
                <a:cxn ang="0">
                  <a:pos x="620" y="1119"/>
                </a:cxn>
                <a:cxn ang="0">
                  <a:pos x="449" y="1111"/>
                </a:cxn>
                <a:cxn ang="0">
                  <a:pos x="294" y="1055"/>
                </a:cxn>
                <a:cxn ang="0">
                  <a:pos x="165" y="958"/>
                </a:cxn>
                <a:cxn ang="0">
                  <a:pos x="68" y="829"/>
                </a:cxn>
                <a:cxn ang="0">
                  <a:pos x="12" y="674"/>
                </a:cxn>
                <a:cxn ang="0">
                  <a:pos x="8" y="618"/>
                </a:cxn>
                <a:cxn ang="0">
                  <a:pos x="49" y="777"/>
                </a:cxn>
                <a:cxn ang="0">
                  <a:pos x="132" y="915"/>
                </a:cxn>
                <a:cxn ang="0">
                  <a:pos x="250" y="1022"/>
                </a:cxn>
                <a:cxn ang="0">
                  <a:pos x="396" y="1093"/>
                </a:cxn>
                <a:cxn ang="0">
                  <a:pos x="562" y="1117"/>
                </a:cxn>
                <a:cxn ang="0">
                  <a:pos x="727" y="1093"/>
                </a:cxn>
                <a:cxn ang="0">
                  <a:pos x="873" y="1022"/>
                </a:cxn>
                <a:cxn ang="0">
                  <a:pos x="991" y="915"/>
                </a:cxn>
                <a:cxn ang="0">
                  <a:pos x="1075" y="778"/>
                </a:cxn>
                <a:cxn ang="0">
                  <a:pos x="1116" y="618"/>
                </a:cxn>
                <a:cxn ang="0">
                  <a:pos x="1107" y="449"/>
                </a:cxn>
                <a:cxn ang="0">
                  <a:pos x="1052" y="296"/>
                </a:cxn>
                <a:cxn ang="0">
                  <a:pos x="956" y="168"/>
                </a:cxn>
                <a:cxn ang="0">
                  <a:pos x="827" y="72"/>
                </a:cxn>
                <a:cxn ang="0">
                  <a:pos x="674" y="16"/>
                </a:cxn>
                <a:cxn ang="0">
                  <a:pos x="505" y="7"/>
                </a:cxn>
                <a:cxn ang="0">
                  <a:pos x="345" y="48"/>
                </a:cxn>
                <a:cxn ang="0">
                  <a:pos x="208" y="131"/>
                </a:cxn>
                <a:cxn ang="0">
                  <a:pos x="100" y="250"/>
                </a:cxn>
                <a:cxn ang="0">
                  <a:pos x="30" y="395"/>
                </a:cxn>
                <a:cxn ang="0">
                  <a:pos x="5" y="561"/>
                </a:cxn>
              </a:cxnLst>
              <a:rect l="0" t="0" r="r" b="b"/>
              <a:pathLst>
                <a:path w="1123" h="1122">
                  <a:moveTo>
                    <a:pt x="0" y="561"/>
                  </a:moveTo>
                  <a:lnTo>
                    <a:pt x="3" y="504"/>
                  </a:lnTo>
                  <a:lnTo>
                    <a:pt x="12" y="448"/>
                  </a:lnTo>
                  <a:lnTo>
                    <a:pt x="25" y="394"/>
                  </a:lnTo>
                  <a:lnTo>
                    <a:pt x="44" y="343"/>
                  </a:lnTo>
                  <a:lnTo>
                    <a:pt x="68" y="294"/>
                  </a:lnTo>
                  <a:lnTo>
                    <a:pt x="96" y="247"/>
                  </a:lnTo>
                  <a:lnTo>
                    <a:pt x="128" y="204"/>
                  </a:lnTo>
                  <a:lnTo>
                    <a:pt x="165" y="164"/>
                  </a:lnTo>
                  <a:lnTo>
                    <a:pt x="204" y="128"/>
                  </a:lnTo>
                  <a:lnTo>
                    <a:pt x="248" y="96"/>
                  </a:lnTo>
                  <a:lnTo>
                    <a:pt x="294" y="68"/>
                  </a:lnTo>
                  <a:lnTo>
                    <a:pt x="343" y="44"/>
                  </a:lnTo>
                  <a:lnTo>
                    <a:pt x="395" y="25"/>
                  </a:lnTo>
                  <a:lnTo>
                    <a:pt x="449" y="11"/>
                  </a:lnTo>
                  <a:lnTo>
                    <a:pt x="504" y="3"/>
                  </a:lnTo>
                  <a:lnTo>
                    <a:pt x="562" y="0"/>
                  </a:lnTo>
                  <a:lnTo>
                    <a:pt x="619" y="3"/>
                  </a:lnTo>
                  <a:lnTo>
                    <a:pt x="675" y="11"/>
                  </a:lnTo>
                  <a:lnTo>
                    <a:pt x="729" y="25"/>
                  </a:lnTo>
                  <a:lnTo>
                    <a:pt x="780" y="44"/>
                  </a:lnTo>
                  <a:lnTo>
                    <a:pt x="830" y="67"/>
                  </a:lnTo>
                  <a:lnTo>
                    <a:pt x="876" y="96"/>
                  </a:lnTo>
                  <a:lnTo>
                    <a:pt x="919" y="128"/>
                  </a:lnTo>
                  <a:lnTo>
                    <a:pt x="959" y="164"/>
                  </a:lnTo>
                  <a:lnTo>
                    <a:pt x="995" y="204"/>
                  </a:lnTo>
                  <a:lnTo>
                    <a:pt x="1028" y="247"/>
                  </a:lnTo>
                  <a:lnTo>
                    <a:pt x="1056" y="293"/>
                  </a:lnTo>
                  <a:lnTo>
                    <a:pt x="1079" y="343"/>
                  </a:lnTo>
                  <a:lnTo>
                    <a:pt x="1098" y="394"/>
                  </a:lnTo>
                  <a:lnTo>
                    <a:pt x="1112" y="448"/>
                  </a:lnTo>
                  <a:lnTo>
                    <a:pt x="1120" y="503"/>
                  </a:lnTo>
                  <a:lnTo>
                    <a:pt x="1123" y="561"/>
                  </a:lnTo>
                  <a:lnTo>
                    <a:pt x="1120" y="618"/>
                  </a:lnTo>
                  <a:lnTo>
                    <a:pt x="1112" y="674"/>
                  </a:lnTo>
                  <a:lnTo>
                    <a:pt x="1098" y="728"/>
                  </a:lnTo>
                  <a:lnTo>
                    <a:pt x="1079" y="779"/>
                  </a:lnTo>
                  <a:lnTo>
                    <a:pt x="1056" y="829"/>
                  </a:lnTo>
                  <a:lnTo>
                    <a:pt x="1028" y="875"/>
                  </a:lnTo>
                  <a:lnTo>
                    <a:pt x="995" y="918"/>
                  </a:lnTo>
                  <a:lnTo>
                    <a:pt x="959" y="958"/>
                  </a:lnTo>
                  <a:lnTo>
                    <a:pt x="919" y="994"/>
                  </a:lnTo>
                  <a:lnTo>
                    <a:pt x="876" y="1026"/>
                  </a:lnTo>
                  <a:lnTo>
                    <a:pt x="830" y="1054"/>
                  </a:lnTo>
                  <a:lnTo>
                    <a:pt x="781" y="1078"/>
                  </a:lnTo>
                  <a:lnTo>
                    <a:pt x="729" y="1097"/>
                  </a:lnTo>
                  <a:lnTo>
                    <a:pt x="675" y="1111"/>
                  </a:lnTo>
                  <a:lnTo>
                    <a:pt x="620" y="1119"/>
                  </a:lnTo>
                  <a:lnTo>
                    <a:pt x="562" y="1122"/>
                  </a:lnTo>
                  <a:lnTo>
                    <a:pt x="504" y="1119"/>
                  </a:lnTo>
                  <a:lnTo>
                    <a:pt x="449" y="1111"/>
                  </a:lnTo>
                  <a:lnTo>
                    <a:pt x="395" y="1097"/>
                  </a:lnTo>
                  <a:lnTo>
                    <a:pt x="344" y="1078"/>
                  </a:lnTo>
                  <a:lnTo>
                    <a:pt x="294" y="1055"/>
                  </a:lnTo>
                  <a:lnTo>
                    <a:pt x="248" y="1026"/>
                  </a:lnTo>
                  <a:lnTo>
                    <a:pt x="205" y="994"/>
                  </a:lnTo>
                  <a:lnTo>
                    <a:pt x="165" y="958"/>
                  </a:lnTo>
                  <a:lnTo>
                    <a:pt x="129" y="918"/>
                  </a:lnTo>
                  <a:lnTo>
                    <a:pt x="96" y="875"/>
                  </a:lnTo>
                  <a:lnTo>
                    <a:pt x="68" y="829"/>
                  </a:lnTo>
                  <a:lnTo>
                    <a:pt x="44" y="780"/>
                  </a:lnTo>
                  <a:lnTo>
                    <a:pt x="25" y="728"/>
                  </a:lnTo>
                  <a:lnTo>
                    <a:pt x="12" y="674"/>
                  </a:lnTo>
                  <a:lnTo>
                    <a:pt x="3" y="619"/>
                  </a:lnTo>
                  <a:lnTo>
                    <a:pt x="0" y="561"/>
                  </a:lnTo>
                  <a:close/>
                  <a:moveTo>
                    <a:pt x="8" y="618"/>
                  </a:moveTo>
                  <a:lnTo>
                    <a:pt x="16" y="673"/>
                  </a:lnTo>
                  <a:lnTo>
                    <a:pt x="30" y="727"/>
                  </a:lnTo>
                  <a:lnTo>
                    <a:pt x="49" y="777"/>
                  </a:lnTo>
                  <a:lnTo>
                    <a:pt x="72" y="826"/>
                  </a:lnTo>
                  <a:lnTo>
                    <a:pt x="100" y="872"/>
                  </a:lnTo>
                  <a:lnTo>
                    <a:pt x="132" y="915"/>
                  </a:lnTo>
                  <a:lnTo>
                    <a:pt x="168" y="955"/>
                  </a:lnTo>
                  <a:lnTo>
                    <a:pt x="207" y="990"/>
                  </a:lnTo>
                  <a:lnTo>
                    <a:pt x="250" y="1022"/>
                  </a:lnTo>
                  <a:lnTo>
                    <a:pt x="296" y="1050"/>
                  </a:lnTo>
                  <a:lnTo>
                    <a:pt x="345" y="1074"/>
                  </a:lnTo>
                  <a:lnTo>
                    <a:pt x="396" y="1093"/>
                  </a:lnTo>
                  <a:lnTo>
                    <a:pt x="450" y="1106"/>
                  </a:lnTo>
                  <a:lnTo>
                    <a:pt x="505" y="1114"/>
                  </a:lnTo>
                  <a:lnTo>
                    <a:pt x="562" y="1117"/>
                  </a:lnTo>
                  <a:lnTo>
                    <a:pt x="619" y="1115"/>
                  </a:lnTo>
                  <a:lnTo>
                    <a:pt x="674" y="1106"/>
                  </a:lnTo>
                  <a:lnTo>
                    <a:pt x="727" y="1093"/>
                  </a:lnTo>
                  <a:lnTo>
                    <a:pt x="779" y="1074"/>
                  </a:lnTo>
                  <a:lnTo>
                    <a:pt x="827" y="1050"/>
                  </a:lnTo>
                  <a:lnTo>
                    <a:pt x="873" y="1022"/>
                  </a:lnTo>
                  <a:lnTo>
                    <a:pt x="916" y="991"/>
                  </a:lnTo>
                  <a:lnTo>
                    <a:pt x="956" y="955"/>
                  </a:lnTo>
                  <a:lnTo>
                    <a:pt x="991" y="915"/>
                  </a:lnTo>
                  <a:lnTo>
                    <a:pt x="1024" y="872"/>
                  </a:lnTo>
                  <a:lnTo>
                    <a:pt x="1051" y="826"/>
                  </a:lnTo>
                  <a:lnTo>
                    <a:pt x="1075" y="778"/>
                  </a:lnTo>
                  <a:lnTo>
                    <a:pt x="1094" y="727"/>
                  </a:lnTo>
                  <a:lnTo>
                    <a:pt x="1107" y="673"/>
                  </a:lnTo>
                  <a:lnTo>
                    <a:pt x="1116" y="618"/>
                  </a:lnTo>
                  <a:lnTo>
                    <a:pt x="1119" y="561"/>
                  </a:lnTo>
                  <a:lnTo>
                    <a:pt x="1116" y="504"/>
                  </a:lnTo>
                  <a:lnTo>
                    <a:pt x="1107" y="449"/>
                  </a:lnTo>
                  <a:lnTo>
                    <a:pt x="1094" y="396"/>
                  </a:lnTo>
                  <a:lnTo>
                    <a:pt x="1075" y="345"/>
                  </a:lnTo>
                  <a:lnTo>
                    <a:pt x="1052" y="296"/>
                  </a:lnTo>
                  <a:lnTo>
                    <a:pt x="1024" y="250"/>
                  </a:lnTo>
                  <a:lnTo>
                    <a:pt x="992" y="207"/>
                  </a:lnTo>
                  <a:lnTo>
                    <a:pt x="956" y="168"/>
                  </a:lnTo>
                  <a:lnTo>
                    <a:pt x="916" y="132"/>
                  </a:lnTo>
                  <a:lnTo>
                    <a:pt x="873" y="100"/>
                  </a:lnTo>
                  <a:lnTo>
                    <a:pt x="827" y="72"/>
                  </a:lnTo>
                  <a:lnTo>
                    <a:pt x="779" y="48"/>
                  </a:lnTo>
                  <a:lnTo>
                    <a:pt x="728" y="30"/>
                  </a:lnTo>
                  <a:lnTo>
                    <a:pt x="674" y="16"/>
                  </a:lnTo>
                  <a:lnTo>
                    <a:pt x="619" y="7"/>
                  </a:lnTo>
                  <a:lnTo>
                    <a:pt x="562" y="4"/>
                  </a:lnTo>
                  <a:lnTo>
                    <a:pt x="505" y="7"/>
                  </a:lnTo>
                  <a:lnTo>
                    <a:pt x="450" y="16"/>
                  </a:lnTo>
                  <a:lnTo>
                    <a:pt x="396" y="30"/>
                  </a:lnTo>
                  <a:lnTo>
                    <a:pt x="345" y="48"/>
                  </a:lnTo>
                  <a:lnTo>
                    <a:pt x="297" y="72"/>
                  </a:lnTo>
                  <a:lnTo>
                    <a:pt x="250" y="100"/>
                  </a:lnTo>
                  <a:lnTo>
                    <a:pt x="208" y="131"/>
                  </a:lnTo>
                  <a:lnTo>
                    <a:pt x="168" y="168"/>
                  </a:lnTo>
                  <a:lnTo>
                    <a:pt x="132" y="207"/>
                  </a:lnTo>
                  <a:lnTo>
                    <a:pt x="100" y="250"/>
                  </a:lnTo>
                  <a:lnTo>
                    <a:pt x="72" y="296"/>
                  </a:lnTo>
                  <a:lnTo>
                    <a:pt x="49" y="344"/>
                  </a:lnTo>
                  <a:lnTo>
                    <a:pt x="30" y="395"/>
                  </a:lnTo>
                  <a:lnTo>
                    <a:pt x="16" y="449"/>
                  </a:lnTo>
                  <a:lnTo>
                    <a:pt x="8" y="504"/>
                  </a:lnTo>
                  <a:lnTo>
                    <a:pt x="5" y="561"/>
                  </a:lnTo>
                  <a:lnTo>
                    <a:pt x="8" y="61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470" y="1540"/>
              <a:ext cx="22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global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2255" y="1702"/>
              <a:ext cx="337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Multiple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450" y="1702"/>
              <a:ext cx="392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b="1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c</a:t>
              </a: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ommunities,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i.e. city or region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1803" y="1472"/>
              <a:ext cx="1447" cy="1452"/>
            </a:xfrm>
            <a:custGeom>
              <a:avLst/>
              <a:gdLst/>
              <a:ahLst/>
              <a:cxnLst>
                <a:cxn ang="0">
                  <a:pos x="1" y="692"/>
                </a:cxn>
                <a:cxn ang="0">
                  <a:pos x="9" y="624"/>
                </a:cxn>
                <a:cxn ang="0">
                  <a:pos x="21" y="558"/>
                </a:cxn>
                <a:cxn ang="0">
                  <a:pos x="40" y="492"/>
                </a:cxn>
                <a:cxn ang="0">
                  <a:pos x="64" y="429"/>
                </a:cxn>
                <a:cxn ang="0">
                  <a:pos x="123" y="323"/>
                </a:cxn>
                <a:cxn ang="0">
                  <a:pos x="155" y="287"/>
                </a:cxn>
                <a:cxn ang="0">
                  <a:pos x="219" y="207"/>
                </a:cxn>
                <a:cxn ang="0">
                  <a:pos x="288" y="154"/>
                </a:cxn>
                <a:cxn ang="0">
                  <a:pos x="324" y="121"/>
                </a:cxn>
                <a:cxn ang="0">
                  <a:pos x="430" y="63"/>
                </a:cxn>
                <a:cxn ang="0">
                  <a:pos x="476" y="50"/>
                </a:cxn>
                <a:cxn ang="0">
                  <a:pos x="540" y="30"/>
                </a:cxn>
                <a:cxn ang="0">
                  <a:pos x="606" y="16"/>
                </a:cxn>
                <a:cxn ang="0">
                  <a:pos x="692" y="6"/>
                </a:cxn>
                <a:cxn ang="0">
                  <a:pos x="723" y="5"/>
                </a:cxn>
                <a:cxn ang="0">
                  <a:pos x="808" y="6"/>
                </a:cxn>
                <a:cxn ang="0">
                  <a:pos x="892" y="26"/>
                </a:cxn>
                <a:cxn ang="0">
                  <a:pos x="940" y="34"/>
                </a:cxn>
                <a:cxn ang="0">
                  <a:pos x="1004" y="57"/>
                </a:cxn>
                <a:cxn ang="0">
                  <a:pos x="1065" y="86"/>
                </a:cxn>
                <a:cxn ang="0">
                  <a:pos x="1123" y="121"/>
                </a:cxn>
                <a:cxn ang="0">
                  <a:pos x="1178" y="162"/>
                </a:cxn>
                <a:cxn ang="0">
                  <a:pos x="1228" y="207"/>
                </a:cxn>
                <a:cxn ang="0">
                  <a:pos x="1275" y="257"/>
                </a:cxn>
                <a:cxn ang="0">
                  <a:pos x="1316" y="311"/>
                </a:cxn>
                <a:cxn ang="0">
                  <a:pos x="1352" y="368"/>
                </a:cxn>
                <a:cxn ang="0">
                  <a:pos x="1383" y="429"/>
                </a:cxn>
                <a:cxn ang="0">
                  <a:pos x="1423" y="543"/>
                </a:cxn>
                <a:cxn ang="0">
                  <a:pos x="1429" y="591"/>
                </a:cxn>
                <a:cxn ang="0">
                  <a:pos x="1446" y="692"/>
                </a:cxn>
                <a:cxn ang="0">
                  <a:pos x="1442" y="745"/>
                </a:cxn>
                <a:cxn ang="0">
                  <a:pos x="1441" y="813"/>
                </a:cxn>
                <a:cxn ang="0">
                  <a:pos x="1430" y="880"/>
                </a:cxn>
                <a:cxn ang="0">
                  <a:pos x="1413" y="946"/>
                </a:cxn>
                <a:cxn ang="0">
                  <a:pos x="1389" y="1010"/>
                </a:cxn>
                <a:cxn ang="0">
                  <a:pos x="1356" y="1069"/>
                </a:cxn>
                <a:cxn ang="0">
                  <a:pos x="1335" y="1113"/>
                </a:cxn>
                <a:cxn ang="0">
                  <a:pos x="1263" y="1209"/>
                </a:cxn>
                <a:cxn ang="0">
                  <a:pos x="1226" y="1241"/>
                </a:cxn>
                <a:cxn ang="0">
                  <a:pos x="1152" y="1311"/>
                </a:cxn>
                <a:cxn ang="0">
                  <a:pos x="1076" y="1354"/>
                </a:cxn>
                <a:cxn ang="0">
                  <a:pos x="1036" y="1380"/>
                </a:cxn>
                <a:cxn ang="0">
                  <a:pos x="939" y="1419"/>
                </a:cxn>
                <a:cxn ang="0">
                  <a:pos x="869" y="1437"/>
                </a:cxn>
                <a:cxn ang="0">
                  <a:pos x="798" y="1448"/>
                </a:cxn>
                <a:cxn ang="0">
                  <a:pos x="775" y="1450"/>
                </a:cxn>
                <a:cxn ang="0">
                  <a:pos x="688" y="1451"/>
                </a:cxn>
                <a:cxn ang="0">
                  <a:pos x="641" y="1442"/>
                </a:cxn>
                <a:cxn ang="0">
                  <a:pos x="540" y="1428"/>
                </a:cxn>
                <a:cxn ang="0">
                  <a:pos x="459" y="1396"/>
                </a:cxn>
                <a:cxn ang="0">
                  <a:pos x="398" y="1368"/>
                </a:cxn>
                <a:cxn ang="0">
                  <a:pos x="340" y="1335"/>
                </a:cxn>
                <a:cxn ang="0">
                  <a:pos x="284" y="1296"/>
                </a:cxn>
                <a:cxn ang="0">
                  <a:pos x="233" y="1252"/>
                </a:cxn>
                <a:cxn ang="0">
                  <a:pos x="186" y="1204"/>
                </a:cxn>
                <a:cxn ang="0">
                  <a:pos x="144" y="1151"/>
                </a:cxn>
                <a:cxn ang="0">
                  <a:pos x="107" y="1095"/>
                </a:cxn>
                <a:cxn ang="0">
                  <a:pos x="75" y="1035"/>
                </a:cxn>
                <a:cxn ang="0">
                  <a:pos x="49" y="973"/>
                </a:cxn>
                <a:cxn ang="0">
                  <a:pos x="29" y="929"/>
                </a:cxn>
                <a:cxn ang="0">
                  <a:pos x="5" y="810"/>
                </a:cxn>
                <a:cxn ang="0">
                  <a:pos x="6" y="761"/>
                </a:cxn>
              </a:cxnLst>
              <a:rect l="0" t="0" r="r" b="b"/>
              <a:pathLst>
                <a:path w="1447" h="1452">
                  <a:moveTo>
                    <a:pt x="0" y="726"/>
                  </a:moveTo>
                  <a:lnTo>
                    <a:pt x="1" y="707"/>
                  </a:lnTo>
                  <a:lnTo>
                    <a:pt x="6" y="707"/>
                  </a:lnTo>
                  <a:lnTo>
                    <a:pt x="5" y="726"/>
                  </a:lnTo>
                  <a:lnTo>
                    <a:pt x="0" y="726"/>
                  </a:lnTo>
                  <a:close/>
                  <a:moveTo>
                    <a:pt x="1" y="692"/>
                  </a:moveTo>
                  <a:lnTo>
                    <a:pt x="1" y="689"/>
                  </a:lnTo>
                  <a:lnTo>
                    <a:pt x="2" y="673"/>
                  </a:lnTo>
                  <a:lnTo>
                    <a:pt x="7" y="673"/>
                  </a:lnTo>
                  <a:lnTo>
                    <a:pt x="6" y="689"/>
                  </a:lnTo>
                  <a:lnTo>
                    <a:pt x="6" y="692"/>
                  </a:lnTo>
                  <a:lnTo>
                    <a:pt x="1" y="692"/>
                  </a:lnTo>
                  <a:close/>
                  <a:moveTo>
                    <a:pt x="4" y="658"/>
                  </a:moveTo>
                  <a:lnTo>
                    <a:pt x="4" y="652"/>
                  </a:lnTo>
                  <a:lnTo>
                    <a:pt x="6" y="639"/>
                  </a:lnTo>
                  <a:lnTo>
                    <a:pt x="11" y="640"/>
                  </a:lnTo>
                  <a:lnTo>
                    <a:pt x="9" y="652"/>
                  </a:lnTo>
                  <a:lnTo>
                    <a:pt x="9" y="659"/>
                  </a:lnTo>
                  <a:lnTo>
                    <a:pt x="4" y="658"/>
                  </a:lnTo>
                  <a:close/>
                  <a:moveTo>
                    <a:pt x="9" y="624"/>
                  </a:moveTo>
                  <a:lnTo>
                    <a:pt x="11" y="605"/>
                  </a:lnTo>
                  <a:lnTo>
                    <a:pt x="16" y="606"/>
                  </a:lnTo>
                  <a:lnTo>
                    <a:pt x="13" y="625"/>
                  </a:lnTo>
                  <a:lnTo>
                    <a:pt x="9" y="624"/>
                  </a:lnTo>
                  <a:close/>
                  <a:moveTo>
                    <a:pt x="14" y="591"/>
                  </a:moveTo>
                  <a:lnTo>
                    <a:pt x="15" y="580"/>
                  </a:lnTo>
                  <a:lnTo>
                    <a:pt x="18" y="572"/>
                  </a:lnTo>
                  <a:lnTo>
                    <a:pt x="22" y="573"/>
                  </a:lnTo>
                  <a:lnTo>
                    <a:pt x="20" y="581"/>
                  </a:lnTo>
                  <a:lnTo>
                    <a:pt x="18" y="592"/>
                  </a:lnTo>
                  <a:lnTo>
                    <a:pt x="14" y="591"/>
                  </a:lnTo>
                  <a:close/>
                  <a:moveTo>
                    <a:pt x="21" y="558"/>
                  </a:moveTo>
                  <a:lnTo>
                    <a:pt x="26" y="539"/>
                  </a:lnTo>
                  <a:lnTo>
                    <a:pt x="30" y="540"/>
                  </a:lnTo>
                  <a:lnTo>
                    <a:pt x="26" y="559"/>
                  </a:lnTo>
                  <a:lnTo>
                    <a:pt x="21" y="558"/>
                  </a:lnTo>
                  <a:close/>
                  <a:moveTo>
                    <a:pt x="29" y="525"/>
                  </a:moveTo>
                  <a:lnTo>
                    <a:pt x="33" y="510"/>
                  </a:lnTo>
                  <a:lnTo>
                    <a:pt x="35" y="506"/>
                  </a:lnTo>
                  <a:lnTo>
                    <a:pt x="39" y="508"/>
                  </a:lnTo>
                  <a:lnTo>
                    <a:pt x="38" y="512"/>
                  </a:lnTo>
                  <a:lnTo>
                    <a:pt x="34" y="526"/>
                  </a:lnTo>
                  <a:lnTo>
                    <a:pt x="29" y="525"/>
                  </a:lnTo>
                  <a:close/>
                  <a:moveTo>
                    <a:pt x="40" y="492"/>
                  </a:moveTo>
                  <a:lnTo>
                    <a:pt x="46" y="474"/>
                  </a:lnTo>
                  <a:lnTo>
                    <a:pt x="51" y="476"/>
                  </a:lnTo>
                  <a:lnTo>
                    <a:pt x="44" y="494"/>
                  </a:lnTo>
                  <a:lnTo>
                    <a:pt x="40" y="492"/>
                  </a:lnTo>
                  <a:close/>
                  <a:moveTo>
                    <a:pt x="51" y="461"/>
                  </a:moveTo>
                  <a:lnTo>
                    <a:pt x="57" y="444"/>
                  </a:lnTo>
                  <a:lnTo>
                    <a:pt x="58" y="442"/>
                  </a:lnTo>
                  <a:lnTo>
                    <a:pt x="62" y="444"/>
                  </a:lnTo>
                  <a:lnTo>
                    <a:pt x="62" y="445"/>
                  </a:lnTo>
                  <a:lnTo>
                    <a:pt x="56" y="462"/>
                  </a:lnTo>
                  <a:lnTo>
                    <a:pt x="51" y="461"/>
                  </a:lnTo>
                  <a:close/>
                  <a:moveTo>
                    <a:pt x="64" y="429"/>
                  </a:moveTo>
                  <a:lnTo>
                    <a:pt x="73" y="412"/>
                  </a:lnTo>
                  <a:lnTo>
                    <a:pt x="77" y="414"/>
                  </a:lnTo>
                  <a:lnTo>
                    <a:pt x="69" y="431"/>
                  </a:lnTo>
                  <a:lnTo>
                    <a:pt x="64" y="429"/>
                  </a:lnTo>
                  <a:close/>
                  <a:moveTo>
                    <a:pt x="79" y="399"/>
                  </a:moveTo>
                  <a:lnTo>
                    <a:pt x="87" y="381"/>
                  </a:lnTo>
                  <a:lnTo>
                    <a:pt x="92" y="383"/>
                  </a:lnTo>
                  <a:lnTo>
                    <a:pt x="84" y="401"/>
                  </a:lnTo>
                  <a:lnTo>
                    <a:pt x="79" y="399"/>
                  </a:lnTo>
                  <a:close/>
                  <a:moveTo>
                    <a:pt x="95" y="369"/>
                  </a:moveTo>
                  <a:lnTo>
                    <a:pt x="105" y="352"/>
                  </a:lnTo>
                  <a:lnTo>
                    <a:pt x="109" y="354"/>
                  </a:lnTo>
                  <a:lnTo>
                    <a:pt x="99" y="371"/>
                  </a:lnTo>
                  <a:lnTo>
                    <a:pt x="95" y="369"/>
                  </a:lnTo>
                  <a:close/>
                  <a:moveTo>
                    <a:pt x="113" y="340"/>
                  </a:moveTo>
                  <a:lnTo>
                    <a:pt x="123" y="323"/>
                  </a:lnTo>
                  <a:lnTo>
                    <a:pt x="127" y="325"/>
                  </a:lnTo>
                  <a:lnTo>
                    <a:pt x="117" y="342"/>
                  </a:lnTo>
                  <a:lnTo>
                    <a:pt x="113" y="340"/>
                  </a:lnTo>
                  <a:close/>
                  <a:moveTo>
                    <a:pt x="131" y="311"/>
                  </a:moveTo>
                  <a:lnTo>
                    <a:pt x="143" y="295"/>
                  </a:lnTo>
                  <a:lnTo>
                    <a:pt x="147" y="298"/>
                  </a:lnTo>
                  <a:lnTo>
                    <a:pt x="135" y="314"/>
                  </a:lnTo>
                  <a:lnTo>
                    <a:pt x="131" y="311"/>
                  </a:lnTo>
                  <a:close/>
                  <a:moveTo>
                    <a:pt x="151" y="284"/>
                  </a:moveTo>
                  <a:lnTo>
                    <a:pt x="163" y="268"/>
                  </a:lnTo>
                  <a:lnTo>
                    <a:pt x="167" y="271"/>
                  </a:lnTo>
                  <a:lnTo>
                    <a:pt x="155" y="287"/>
                  </a:lnTo>
                  <a:lnTo>
                    <a:pt x="151" y="284"/>
                  </a:lnTo>
                  <a:close/>
                  <a:moveTo>
                    <a:pt x="172" y="257"/>
                  </a:moveTo>
                  <a:lnTo>
                    <a:pt x="185" y="243"/>
                  </a:lnTo>
                  <a:lnTo>
                    <a:pt x="189" y="246"/>
                  </a:lnTo>
                  <a:lnTo>
                    <a:pt x="176" y="260"/>
                  </a:lnTo>
                  <a:lnTo>
                    <a:pt x="172" y="257"/>
                  </a:lnTo>
                  <a:close/>
                  <a:moveTo>
                    <a:pt x="195" y="232"/>
                  </a:moveTo>
                  <a:lnTo>
                    <a:pt x="208" y="218"/>
                  </a:lnTo>
                  <a:lnTo>
                    <a:pt x="212" y="221"/>
                  </a:lnTo>
                  <a:lnTo>
                    <a:pt x="199" y="235"/>
                  </a:lnTo>
                  <a:lnTo>
                    <a:pt x="195" y="232"/>
                  </a:lnTo>
                  <a:close/>
                  <a:moveTo>
                    <a:pt x="219" y="207"/>
                  </a:moveTo>
                  <a:lnTo>
                    <a:pt x="233" y="194"/>
                  </a:lnTo>
                  <a:lnTo>
                    <a:pt x="236" y="198"/>
                  </a:lnTo>
                  <a:lnTo>
                    <a:pt x="222" y="211"/>
                  </a:lnTo>
                  <a:lnTo>
                    <a:pt x="219" y="207"/>
                  </a:lnTo>
                  <a:close/>
                  <a:moveTo>
                    <a:pt x="244" y="184"/>
                  </a:moveTo>
                  <a:lnTo>
                    <a:pt x="258" y="171"/>
                  </a:lnTo>
                  <a:lnTo>
                    <a:pt x="261" y="175"/>
                  </a:lnTo>
                  <a:lnTo>
                    <a:pt x="247" y="188"/>
                  </a:lnTo>
                  <a:lnTo>
                    <a:pt x="244" y="184"/>
                  </a:lnTo>
                  <a:close/>
                  <a:moveTo>
                    <a:pt x="269" y="162"/>
                  </a:moveTo>
                  <a:lnTo>
                    <a:pt x="284" y="150"/>
                  </a:lnTo>
                  <a:lnTo>
                    <a:pt x="288" y="154"/>
                  </a:lnTo>
                  <a:lnTo>
                    <a:pt x="272" y="166"/>
                  </a:lnTo>
                  <a:lnTo>
                    <a:pt x="269" y="162"/>
                  </a:lnTo>
                  <a:close/>
                  <a:moveTo>
                    <a:pt x="296" y="141"/>
                  </a:moveTo>
                  <a:lnTo>
                    <a:pt x="312" y="130"/>
                  </a:lnTo>
                  <a:lnTo>
                    <a:pt x="315" y="134"/>
                  </a:lnTo>
                  <a:lnTo>
                    <a:pt x="299" y="145"/>
                  </a:lnTo>
                  <a:lnTo>
                    <a:pt x="296" y="141"/>
                  </a:lnTo>
                  <a:close/>
                  <a:moveTo>
                    <a:pt x="324" y="121"/>
                  </a:moveTo>
                  <a:lnTo>
                    <a:pt x="340" y="112"/>
                  </a:lnTo>
                  <a:lnTo>
                    <a:pt x="343" y="116"/>
                  </a:lnTo>
                  <a:lnTo>
                    <a:pt x="326" y="126"/>
                  </a:lnTo>
                  <a:lnTo>
                    <a:pt x="324" y="121"/>
                  </a:lnTo>
                  <a:close/>
                  <a:moveTo>
                    <a:pt x="353" y="104"/>
                  </a:moveTo>
                  <a:lnTo>
                    <a:pt x="369" y="94"/>
                  </a:lnTo>
                  <a:lnTo>
                    <a:pt x="372" y="98"/>
                  </a:lnTo>
                  <a:lnTo>
                    <a:pt x="355" y="108"/>
                  </a:lnTo>
                  <a:lnTo>
                    <a:pt x="353" y="104"/>
                  </a:lnTo>
                  <a:close/>
                  <a:moveTo>
                    <a:pt x="382" y="87"/>
                  </a:moveTo>
                  <a:lnTo>
                    <a:pt x="399" y="78"/>
                  </a:lnTo>
                  <a:lnTo>
                    <a:pt x="401" y="82"/>
                  </a:lnTo>
                  <a:lnTo>
                    <a:pt x="384" y="91"/>
                  </a:lnTo>
                  <a:lnTo>
                    <a:pt x="382" y="87"/>
                  </a:lnTo>
                  <a:close/>
                  <a:moveTo>
                    <a:pt x="412" y="72"/>
                  </a:moveTo>
                  <a:lnTo>
                    <a:pt x="430" y="63"/>
                  </a:lnTo>
                  <a:lnTo>
                    <a:pt x="432" y="68"/>
                  </a:lnTo>
                  <a:lnTo>
                    <a:pt x="414" y="76"/>
                  </a:lnTo>
                  <a:lnTo>
                    <a:pt x="412" y="72"/>
                  </a:lnTo>
                  <a:close/>
                  <a:moveTo>
                    <a:pt x="443" y="57"/>
                  </a:moveTo>
                  <a:lnTo>
                    <a:pt x="461" y="50"/>
                  </a:lnTo>
                  <a:lnTo>
                    <a:pt x="463" y="55"/>
                  </a:lnTo>
                  <a:lnTo>
                    <a:pt x="444" y="62"/>
                  </a:lnTo>
                  <a:lnTo>
                    <a:pt x="443" y="57"/>
                  </a:lnTo>
                  <a:close/>
                  <a:moveTo>
                    <a:pt x="475" y="45"/>
                  </a:moveTo>
                  <a:lnTo>
                    <a:pt x="493" y="39"/>
                  </a:lnTo>
                  <a:lnTo>
                    <a:pt x="495" y="43"/>
                  </a:lnTo>
                  <a:lnTo>
                    <a:pt x="476" y="50"/>
                  </a:lnTo>
                  <a:lnTo>
                    <a:pt x="475" y="45"/>
                  </a:lnTo>
                  <a:close/>
                  <a:moveTo>
                    <a:pt x="506" y="34"/>
                  </a:moveTo>
                  <a:lnTo>
                    <a:pt x="509" y="33"/>
                  </a:lnTo>
                  <a:lnTo>
                    <a:pt x="525" y="29"/>
                  </a:lnTo>
                  <a:lnTo>
                    <a:pt x="526" y="33"/>
                  </a:lnTo>
                  <a:lnTo>
                    <a:pt x="510" y="37"/>
                  </a:lnTo>
                  <a:lnTo>
                    <a:pt x="508" y="38"/>
                  </a:lnTo>
                  <a:lnTo>
                    <a:pt x="506" y="34"/>
                  </a:lnTo>
                  <a:close/>
                  <a:moveTo>
                    <a:pt x="539" y="25"/>
                  </a:moveTo>
                  <a:lnTo>
                    <a:pt x="558" y="20"/>
                  </a:lnTo>
                  <a:lnTo>
                    <a:pt x="559" y="25"/>
                  </a:lnTo>
                  <a:lnTo>
                    <a:pt x="540" y="30"/>
                  </a:lnTo>
                  <a:lnTo>
                    <a:pt x="539" y="25"/>
                  </a:lnTo>
                  <a:close/>
                  <a:moveTo>
                    <a:pt x="572" y="17"/>
                  </a:moveTo>
                  <a:lnTo>
                    <a:pt x="578" y="15"/>
                  </a:lnTo>
                  <a:lnTo>
                    <a:pt x="591" y="13"/>
                  </a:lnTo>
                  <a:lnTo>
                    <a:pt x="592" y="18"/>
                  </a:lnTo>
                  <a:lnTo>
                    <a:pt x="579" y="20"/>
                  </a:lnTo>
                  <a:lnTo>
                    <a:pt x="573" y="21"/>
                  </a:lnTo>
                  <a:lnTo>
                    <a:pt x="572" y="17"/>
                  </a:lnTo>
                  <a:close/>
                  <a:moveTo>
                    <a:pt x="605" y="11"/>
                  </a:moveTo>
                  <a:lnTo>
                    <a:pt x="624" y="8"/>
                  </a:lnTo>
                  <a:lnTo>
                    <a:pt x="625" y="13"/>
                  </a:lnTo>
                  <a:lnTo>
                    <a:pt x="606" y="16"/>
                  </a:lnTo>
                  <a:lnTo>
                    <a:pt x="605" y="11"/>
                  </a:lnTo>
                  <a:close/>
                  <a:moveTo>
                    <a:pt x="639" y="6"/>
                  </a:moveTo>
                  <a:lnTo>
                    <a:pt x="649" y="4"/>
                  </a:lnTo>
                  <a:lnTo>
                    <a:pt x="658" y="3"/>
                  </a:lnTo>
                  <a:lnTo>
                    <a:pt x="658" y="8"/>
                  </a:lnTo>
                  <a:lnTo>
                    <a:pt x="650" y="9"/>
                  </a:lnTo>
                  <a:lnTo>
                    <a:pt x="639" y="11"/>
                  </a:lnTo>
                  <a:lnTo>
                    <a:pt x="639" y="6"/>
                  </a:lnTo>
                  <a:close/>
                  <a:moveTo>
                    <a:pt x="673" y="2"/>
                  </a:moveTo>
                  <a:lnTo>
                    <a:pt x="686" y="1"/>
                  </a:lnTo>
                  <a:lnTo>
                    <a:pt x="692" y="1"/>
                  </a:lnTo>
                  <a:lnTo>
                    <a:pt x="692" y="6"/>
                  </a:lnTo>
                  <a:lnTo>
                    <a:pt x="687" y="6"/>
                  </a:lnTo>
                  <a:lnTo>
                    <a:pt x="673" y="7"/>
                  </a:lnTo>
                  <a:lnTo>
                    <a:pt x="673" y="2"/>
                  </a:lnTo>
                  <a:close/>
                  <a:moveTo>
                    <a:pt x="706" y="1"/>
                  </a:moveTo>
                  <a:lnTo>
                    <a:pt x="723" y="0"/>
                  </a:lnTo>
                  <a:lnTo>
                    <a:pt x="724" y="5"/>
                  </a:lnTo>
                  <a:lnTo>
                    <a:pt x="707" y="6"/>
                  </a:lnTo>
                  <a:lnTo>
                    <a:pt x="706" y="1"/>
                  </a:lnTo>
                  <a:close/>
                  <a:moveTo>
                    <a:pt x="724" y="0"/>
                  </a:moveTo>
                  <a:lnTo>
                    <a:pt x="726" y="1"/>
                  </a:lnTo>
                  <a:lnTo>
                    <a:pt x="726" y="5"/>
                  </a:lnTo>
                  <a:lnTo>
                    <a:pt x="723" y="5"/>
                  </a:lnTo>
                  <a:lnTo>
                    <a:pt x="724" y="0"/>
                  </a:lnTo>
                  <a:close/>
                  <a:moveTo>
                    <a:pt x="740" y="1"/>
                  </a:moveTo>
                  <a:lnTo>
                    <a:pt x="760" y="1"/>
                  </a:lnTo>
                  <a:lnTo>
                    <a:pt x="760" y="6"/>
                  </a:lnTo>
                  <a:lnTo>
                    <a:pt x="740" y="6"/>
                  </a:lnTo>
                  <a:lnTo>
                    <a:pt x="740" y="1"/>
                  </a:lnTo>
                  <a:close/>
                  <a:moveTo>
                    <a:pt x="774" y="2"/>
                  </a:moveTo>
                  <a:lnTo>
                    <a:pt x="793" y="4"/>
                  </a:lnTo>
                  <a:lnTo>
                    <a:pt x="793" y="8"/>
                  </a:lnTo>
                  <a:lnTo>
                    <a:pt x="774" y="7"/>
                  </a:lnTo>
                  <a:lnTo>
                    <a:pt x="774" y="2"/>
                  </a:lnTo>
                  <a:close/>
                  <a:moveTo>
                    <a:pt x="808" y="6"/>
                  </a:moveTo>
                  <a:lnTo>
                    <a:pt x="827" y="9"/>
                  </a:lnTo>
                  <a:lnTo>
                    <a:pt x="826" y="14"/>
                  </a:lnTo>
                  <a:lnTo>
                    <a:pt x="807" y="11"/>
                  </a:lnTo>
                  <a:lnTo>
                    <a:pt x="808" y="6"/>
                  </a:lnTo>
                  <a:close/>
                  <a:moveTo>
                    <a:pt x="841" y="11"/>
                  </a:moveTo>
                  <a:lnTo>
                    <a:pt x="860" y="14"/>
                  </a:lnTo>
                  <a:lnTo>
                    <a:pt x="860" y="19"/>
                  </a:lnTo>
                  <a:lnTo>
                    <a:pt x="841" y="16"/>
                  </a:lnTo>
                  <a:lnTo>
                    <a:pt x="841" y="11"/>
                  </a:lnTo>
                  <a:close/>
                  <a:moveTo>
                    <a:pt x="875" y="17"/>
                  </a:moveTo>
                  <a:lnTo>
                    <a:pt x="893" y="21"/>
                  </a:lnTo>
                  <a:lnTo>
                    <a:pt x="892" y="26"/>
                  </a:lnTo>
                  <a:lnTo>
                    <a:pt x="874" y="21"/>
                  </a:lnTo>
                  <a:lnTo>
                    <a:pt x="875" y="17"/>
                  </a:lnTo>
                  <a:close/>
                  <a:moveTo>
                    <a:pt x="908" y="25"/>
                  </a:moveTo>
                  <a:lnTo>
                    <a:pt x="926" y="30"/>
                  </a:lnTo>
                  <a:lnTo>
                    <a:pt x="925" y="35"/>
                  </a:lnTo>
                  <a:lnTo>
                    <a:pt x="906" y="30"/>
                  </a:lnTo>
                  <a:lnTo>
                    <a:pt x="908" y="25"/>
                  </a:lnTo>
                  <a:close/>
                  <a:moveTo>
                    <a:pt x="940" y="34"/>
                  </a:moveTo>
                  <a:lnTo>
                    <a:pt x="959" y="40"/>
                  </a:lnTo>
                  <a:lnTo>
                    <a:pt x="957" y="45"/>
                  </a:lnTo>
                  <a:lnTo>
                    <a:pt x="939" y="38"/>
                  </a:lnTo>
                  <a:lnTo>
                    <a:pt x="940" y="34"/>
                  </a:lnTo>
                  <a:close/>
                  <a:moveTo>
                    <a:pt x="972" y="45"/>
                  </a:moveTo>
                  <a:lnTo>
                    <a:pt x="990" y="52"/>
                  </a:lnTo>
                  <a:lnTo>
                    <a:pt x="989" y="56"/>
                  </a:lnTo>
                  <a:lnTo>
                    <a:pt x="971" y="50"/>
                  </a:lnTo>
                  <a:lnTo>
                    <a:pt x="972" y="45"/>
                  </a:lnTo>
                  <a:close/>
                  <a:moveTo>
                    <a:pt x="1004" y="57"/>
                  </a:moveTo>
                  <a:lnTo>
                    <a:pt x="1005" y="57"/>
                  </a:lnTo>
                  <a:lnTo>
                    <a:pt x="1021" y="65"/>
                  </a:lnTo>
                  <a:lnTo>
                    <a:pt x="1019" y="70"/>
                  </a:lnTo>
                  <a:lnTo>
                    <a:pt x="1003" y="62"/>
                  </a:lnTo>
                  <a:lnTo>
                    <a:pt x="1002" y="62"/>
                  </a:lnTo>
                  <a:lnTo>
                    <a:pt x="1004" y="57"/>
                  </a:lnTo>
                  <a:close/>
                  <a:moveTo>
                    <a:pt x="1035" y="72"/>
                  </a:moveTo>
                  <a:lnTo>
                    <a:pt x="1052" y="80"/>
                  </a:lnTo>
                  <a:lnTo>
                    <a:pt x="1050" y="84"/>
                  </a:lnTo>
                  <a:lnTo>
                    <a:pt x="1033" y="76"/>
                  </a:lnTo>
                  <a:lnTo>
                    <a:pt x="1035" y="72"/>
                  </a:lnTo>
                  <a:close/>
                  <a:moveTo>
                    <a:pt x="1065" y="86"/>
                  </a:moveTo>
                  <a:lnTo>
                    <a:pt x="1068" y="88"/>
                  </a:lnTo>
                  <a:lnTo>
                    <a:pt x="1082" y="96"/>
                  </a:lnTo>
                  <a:lnTo>
                    <a:pt x="1079" y="100"/>
                  </a:lnTo>
                  <a:lnTo>
                    <a:pt x="1066" y="92"/>
                  </a:lnTo>
                  <a:lnTo>
                    <a:pt x="1063" y="91"/>
                  </a:lnTo>
                  <a:lnTo>
                    <a:pt x="1065" y="86"/>
                  </a:lnTo>
                  <a:close/>
                  <a:moveTo>
                    <a:pt x="1094" y="104"/>
                  </a:moveTo>
                  <a:lnTo>
                    <a:pt x="1111" y="114"/>
                  </a:lnTo>
                  <a:lnTo>
                    <a:pt x="1108" y="118"/>
                  </a:lnTo>
                  <a:lnTo>
                    <a:pt x="1092" y="108"/>
                  </a:lnTo>
                  <a:lnTo>
                    <a:pt x="1094" y="104"/>
                  </a:lnTo>
                  <a:close/>
                  <a:moveTo>
                    <a:pt x="1123" y="121"/>
                  </a:moveTo>
                  <a:lnTo>
                    <a:pt x="1128" y="125"/>
                  </a:lnTo>
                  <a:lnTo>
                    <a:pt x="1139" y="133"/>
                  </a:lnTo>
                  <a:lnTo>
                    <a:pt x="1136" y="137"/>
                  </a:lnTo>
                  <a:lnTo>
                    <a:pt x="1125" y="128"/>
                  </a:lnTo>
                  <a:lnTo>
                    <a:pt x="1121" y="125"/>
                  </a:lnTo>
                  <a:lnTo>
                    <a:pt x="1123" y="121"/>
                  </a:lnTo>
                  <a:close/>
                  <a:moveTo>
                    <a:pt x="1151" y="141"/>
                  </a:moveTo>
                  <a:lnTo>
                    <a:pt x="1166" y="153"/>
                  </a:lnTo>
                  <a:lnTo>
                    <a:pt x="1163" y="157"/>
                  </a:lnTo>
                  <a:lnTo>
                    <a:pt x="1148" y="145"/>
                  </a:lnTo>
                  <a:lnTo>
                    <a:pt x="1151" y="141"/>
                  </a:lnTo>
                  <a:close/>
                  <a:moveTo>
                    <a:pt x="1178" y="162"/>
                  </a:moveTo>
                  <a:lnTo>
                    <a:pt x="1184" y="166"/>
                  </a:lnTo>
                  <a:lnTo>
                    <a:pt x="1193" y="174"/>
                  </a:lnTo>
                  <a:lnTo>
                    <a:pt x="1190" y="178"/>
                  </a:lnTo>
                  <a:lnTo>
                    <a:pt x="1181" y="170"/>
                  </a:lnTo>
                  <a:lnTo>
                    <a:pt x="1175" y="166"/>
                  </a:lnTo>
                  <a:lnTo>
                    <a:pt x="1178" y="162"/>
                  </a:lnTo>
                  <a:close/>
                  <a:moveTo>
                    <a:pt x="1203" y="184"/>
                  </a:moveTo>
                  <a:lnTo>
                    <a:pt x="1218" y="197"/>
                  </a:lnTo>
                  <a:lnTo>
                    <a:pt x="1214" y="201"/>
                  </a:lnTo>
                  <a:lnTo>
                    <a:pt x="1200" y="188"/>
                  </a:lnTo>
                  <a:lnTo>
                    <a:pt x="1203" y="184"/>
                  </a:lnTo>
                  <a:close/>
                  <a:moveTo>
                    <a:pt x="1228" y="207"/>
                  </a:moveTo>
                  <a:lnTo>
                    <a:pt x="1235" y="213"/>
                  </a:lnTo>
                  <a:lnTo>
                    <a:pt x="1242" y="221"/>
                  </a:lnTo>
                  <a:lnTo>
                    <a:pt x="1239" y="224"/>
                  </a:lnTo>
                  <a:lnTo>
                    <a:pt x="1232" y="216"/>
                  </a:lnTo>
                  <a:lnTo>
                    <a:pt x="1225" y="210"/>
                  </a:lnTo>
                  <a:lnTo>
                    <a:pt x="1228" y="207"/>
                  </a:lnTo>
                  <a:close/>
                  <a:moveTo>
                    <a:pt x="1252" y="232"/>
                  </a:moveTo>
                  <a:lnTo>
                    <a:pt x="1265" y="246"/>
                  </a:lnTo>
                  <a:lnTo>
                    <a:pt x="1261" y="249"/>
                  </a:lnTo>
                  <a:lnTo>
                    <a:pt x="1248" y="235"/>
                  </a:lnTo>
                  <a:lnTo>
                    <a:pt x="1252" y="232"/>
                  </a:lnTo>
                  <a:close/>
                  <a:moveTo>
                    <a:pt x="1275" y="257"/>
                  </a:moveTo>
                  <a:lnTo>
                    <a:pt x="1282" y="264"/>
                  </a:lnTo>
                  <a:lnTo>
                    <a:pt x="1287" y="272"/>
                  </a:lnTo>
                  <a:lnTo>
                    <a:pt x="1283" y="275"/>
                  </a:lnTo>
                  <a:lnTo>
                    <a:pt x="1278" y="268"/>
                  </a:lnTo>
                  <a:lnTo>
                    <a:pt x="1271" y="260"/>
                  </a:lnTo>
                  <a:lnTo>
                    <a:pt x="1275" y="257"/>
                  </a:lnTo>
                  <a:close/>
                  <a:moveTo>
                    <a:pt x="1296" y="283"/>
                  </a:moveTo>
                  <a:lnTo>
                    <a:pt x="1307" y="299"/>
                  </a:lnTo>
                  <a:lnTo>
                    <a:pt x="1304" y="302"/>
                  </a:lnTo>
                  <a:lnTo>
                    <a:pt x="1292" y="286"/>
                  </a:lnTo>
                  <a:lnTo>
                    <a:pt x="1296" y="283"/>
                  </a:lnTo>
                  <a:close/>
                  <a:moveTo>
                    <a:pt x="1316" y="311"/>
                  </a:moveTo>
                  <a:lnTo>
                    <a:pt x="1323" y="320"/>
                  </a:lnTo>
                  <a:lnTo>
                    <a:pt x="1327" y="327"/>
                  </a:lnTo>
                  <a:lnTo>
                    <a:pt x="1323" y="329"/>
                  </a:lnTo>
                  <a:lnTo>
                    <a:pt x="1319" y="323"/>
                  </a:lnTo>
                  <a:lnTo>
                    <a:pt x="1312" y="313"/>
                  </a:lnTo>
                  <a:lnTo>
                    <a:pt x="1316" y="311"/>
                  </a:lnTo>
                  <a:close/>
                  <a:moveTo>
                    <a:pt x="1335" y="339"/>
                  </a:moveTo>
                  <a:lnTo>
                    <a:pt x="1344" y="356"/>
                  </a:lnTo>
                  <a:lnTo>
                    <a:pt x="1341" y="358"/>
                  </a:lnTo>
                  <a:lnTo>
                    <a:pt x="1330" y="342"/>
                  </a:lnTo>
                  <a:lnTo>
                    <a:pt x="1335" y="339"/>
                  </a:lnTo>
                  <a:close/>
                  <a:moveTo>
                    <a:pt x="1352" y="368"/>
                  </a:moveTo>
                  <a:lnTo>
                    <a:pt x="1359" y="380"/>
                  </a:lnTo>
                  <a:lnTo>
                    <a:pt x="1362" y="385"/>
                  </a:lnTo>
                  <a:lnTo>
                    <a:pt x="1357" y="387"/>
                  </a:lnTo>
                  <a:lnTo>
                    <a:pt x="1355" y="383"/>
                  </a:lnTo>
                  <a:lnTo>
                    <a:pt x="1348" y="371"/>
                  </a:lnTo>
                  <a:lnTo>
                    <a:pt x="1352" y="368"/>
                  </a:lnTo>
                  <a:close/>
                  <a:moveTo>
                    <a:pt x="1368" y="398"/>
                  </a:moveTo>
                  <a:lnTo>
                    <a:pt x="1376" y="415"/>
                  </a:lnTo>
                  <a:lnTo>
                    <a:pt x="1372" y="418"/>
                  </a:lnTo>
                  <a:lnTo>
                    <a:pt x="1364" y="400"/>
                  </a:lnTo>
                  <a:lnTo>
                    <a:pt x="1368" y="398"/>
                  </a:lnTo>
                  <a:close/>
                  <a:moveTo>
                    <a:pt x="1383" y="429"/>
                  </a:moveTo>
                  <a:lnTo>
                    <a:pt x="1390" y="444"/>
                  </a:lnTo>
                  <a:lnTo>
                    <a:pt x="1391" y="446"/>
                  </a:lnTo>
                  <a:lnTo>
                    <a:pt x="1386" y="448"/>
                  </a:lnTo>
                  <a:lnTo>
                    <a:pt x="1385" y="446"/>
                  </a:lnTo>
                  <a:lnTo>
                    <a:pt x="1378" y="431"/>
                  </a:lnTo>
                  <a:lnTo>
                    <a:pt x="1383" y="429"/>
                  </a:lnTo>
                  <a:close/>
                  <a:moveTo>
                    <a:pt x="1396" y="460"/>
                  </a:moveTo>
                  <a:lnTo>
                    <a:pt x="1403" y="478"/>
                  </a:lnTo>
                  <a:lnTo>
                    <a:pt x="1398" y="480"/>
                  </a:lnTo>
                  <a:lnTo>
                    <a:pt x="1391" y="462"/>
                  </a:lnTo>
                  <a:lnTo>
                    <a:pt x="1396" y="460"/>
                  </a:lnTo>
                  <a:close/>
                  <a:moveTo>
                    <a:pt x="1408" y="492"/>
                  </a:moveTo>
                  <a:lnTo>
                    <a:pt x="1414" y="510"/>
                  </a:lnTo>
                  <a:lnTo>
                    <a:pt x="1410" y="512"/>
                  </a:lnTo>
                  <a:lnTo>
                    <a:pt x="1403" y="493"/>
                  </a:lnTo>
                  <a:lnTo>
                    <a:pt x="1408" y="492"/>
                  </a:lnTo>
                  <a:close/>
                  <a:moveTo>
                    <a:pt x="1418" y="524"/>
                  </a:moveTo>
                  <a:lnTo>
                    <a:pt x="1423" y="543"/>
                  </a:lnTo>
                  <a:lnTo>
                    <a:pt x="1418" y="544"/>
                  </a:lnTo>
                  <a:lnTo>
                    <a:pt x="1413" y="526"/>
                  </a:lnTo>
                  <a:lnTo>
                    <a:pt x="1418" y="524"/>
                  </a:lnTo>
                  <a:close/>
                  <a:moveTo>
                    <a:pt x="1426" y="557"/>
                  </a:moveTo>
                  <a:lnTo>
                    <a:pt x="1431" y="576"/>
                  </a:lnTo>
                  <a:lnTo>
                    <a:pt x="1426" y="577"/>
                  </a:lnTo>
                  <a:lnTo>
                    <a:pt x="1422" y="558"/>
                  </a:lnTo>
                  <a:lnTo>
                    <a:pt x="1426" y="557"/>
                  </a:lnTo>
                  <a:close/>
                  <a:moveTo>
                    <a:pt x="1434" y="591"/>
                  </a:moveTo>
                  <a:lnTo>
                    <a:pt x="1437" y="610"/>
                  </a:lnTo>
                  <a:lnTo>
                    <a:pt x="1432" y="611"/>
                  </a:lnTo>
                  <a:lnTo>
                    <a:pt x="1429" y="591"/>
                  </a:lnTo>
                  <a:lnTo>
                    <a:pt x="1434" y="591"/>
                  </a:lnTo>
                  <a:close/>
                  <a:moveTo>
                    <a:pt x="1439" y="624"/>
                  </a:moveTo>
                  <a:lnTo>
                    <a:pt x="1442" y="643"/>
                  </a:lnTo>
                  <a:lnTo>
                    <a:pt x="1437" y="644"/>
                  </a:lnTo>
                  <a:lnTo>
                    <a:pt x="1434" y="625"/>
                  </a:lnTo>
                  <a:lnTo>
                    <a:pt x="1439" y="624"/>
                  </a:lnTo>
                  <a:close/>
                  <a:moveTo>
                    <a:pt x="1444" y="658"/>
                  </a:moveTo>
                  <a:lnTo>
                    <a:pt x="1445" y="677"/>
                  </a:lnTo>
                  <a:lnTo>
                    <a:pt x="1440" y="677"/>
                  </a:lnTo>
                  <a:lnTo>
                    <a:pt x="1439" y="658"/>
                  </a:lnTo>
                  <a:lnTo>
                    <a:pt x="1444" y="658"/>
                  </a:lnTo>
                  <a:close/>
                  <a:moveTo>
                    <a:pt x="1446" y="692"/>
                  </a:moveTo>
                  <a:lnTo>
                    <a:pt x="1446" y="711"/>
                  </a:lnTo>
                  <a:lnTo>
                    <a:pt x="1442" y="711"/>
                  </a:lnTo>
                  <a:lnTo>
                    <a:pt x="1441" y="692"/>
                  </a:lnTo>
                  <a:lnTo>
                    <a:pt x="1446" y="692"/>
                  </a:lnTo>
                  <a:close/>
                  <a:moveTo>
                    <a:pt x="1447" y="726"/>
                  </a:moveTo>
                  <a:lnTo>
                    <a:pt x="1447" y="726"/>
                  </a:lnTo>
                  <a:lnTo>
                    <a:pt x="1442" y="726"/>
                  </a:lnTo>
                  <a:lnTo>
                    <a:pt x="1442" y="726"/>
                  </a:lnTo>
                  <a:lnTo>
                    <a:pt x="1447" y="726"/>
                  </a:lnTo>
                  <a:close/>
                  <a:moveTo>
                    <a:pt x="1447" y="726"/>
                  </a:moveTo>
                  <a:lnTo>
                    <a:pt x="1446" y="745"/>
                  </a:lnTo>
                  <a:lnTo>
                    <a:pt x="1442" y="745"/>
                  </a:lnTo>
                  <a:lnTo>
                    <a:pt x="1442" y="726"/>
                  </a:lnTo>
                  <a:lnTo>
                    <a:pt x="1447" y="726"/>
                  </a:lnTo>
                  <a:close/>
                  <a:moveTo>
                    <a:pt x="1446" y="760"/>
                  </a:moveTo>
                  <a:lnTo>
                    <a:pt x="1446" y="764"/>
                  </a:lnTo>
                  <a:lnTo>
                    <a:pt x="1445" y="779"/>
                  </a:lnTo>
                  <a:lnTo>
                    <a:pt x="1440" y="779"/>
                  </a:lnTo>
                  <a:lnTo>
                    <a:pt x="1441" y="763"/>
                  </a:lnTo>
                  <a:lnTo>
                    <a:pt x="1441" y="760"/>
                  </a:lnTo>
                  <a:lnTo>
                    <a:pt x="1446" y="760"/>
                  </a:lnTo>
                  <a:close/>
                  <a:moveTo>
                    <a:pt x="1444" y="793"/>
                  </a:moveTo>
                  <a:lnTo>
                    <a:pt x="1443" y="800"/>
                  </a:lnTo>
                  <a:lnTo>
                    <a:pt x="1441" y="813"/>
                  </a:lnTo>
                  <a:lnTo>
                    <a:pt x="1436" y="812"/>
                  </a:lnTo>
                  <a:lnTo>
                    <a:pt x="1438" y="800"/>
                  </a:lnTo>
                  <a:lnTo>
                    <a:pt x="1439" y="793"/>
                  </a:lnTo>
                  <a:lnTo>
                    <a:pt x="1444" y="793"/>
                  </a:lnTo>
                  <a:close/>
                  <a:moveTo>
                    <a:pt x="1439" y="827"/>
                  </a:moveTo>
                  <a:lnTo>
                    <a:pt x="1436" y="846"/>
                  </a:lnTo>
                  <a:lnTo>
                    <a:pt x="1431" y="846"/>
                  </a:lnTo>
                  <a:lnTo>
                    <a:pt x="1434" y="826"/>
                  </a:lnTo>
                  <a:lnTo>
                    <a:pt x="1439" y="827"/>
                  </a:lnTo>
                  <a:close/>
                  <a:moveTo>
                    <a:pt x="1434" y="861"/>
                  </a:moveTo>
                  <a:lnTo>
                    <a:pt x="1432" y="872"/>
                  </a:lnTo>
                  <a:lnTo>
                    <a:pt x="1430" y="880"/>
                  </a:lnTo>
                  <a:lnTo>
                    <a:pt x="1425" y="879"/>
                  </a:lnTo>
                  <a:lnTo>
                    <a:pt x="1427" y="871"/>
                  </a:lnTo>
                  <a:lnTo>
                    <a:pt x="1429" y="860"/>
                  </a:lnTo>
                  <a:lnTo>
                    <a:pt x="1434" y="861"/>
                  </a:lnTo>
                  <a:close/>
                  <a:moveTo>
                    <a:pt x="1426" y="894"/>
                  </a:moveTo>
                  <a:lnTo>
                    <a:pt x="1422" y="913"/>
                  </a:lnTo>
                  <a:lnTo>
                    <a:pt x="1417" y="912"/>
                  </a:lnTo>
                  <a:lnTo>
                    <a:pt x="1422" y="893"/>
                  </a:lnTo>
                  <a:lnTo>
                    <a:pt x="1426" y="894"/>
                  </a:lnTo>
                  <a:close/>
                  <a:moveTo>
                    <a:pt x="1418" y="927"/>
                  </a:moveTo>
                  <a:lnTo>
                    <a:pt x="1414" y="942"/>
                  </a:lnTo>
                  <a:lnTo>
                    <a:pt x="1413" y="946"/>
                  </a:lnTo>
                  <a:lnTo>
                    <a:pt x="1409" y="944"/>
                  </a:lnTo>
                  <a:lnTo>
                    <a:pt x="1410" y="941"/>
                  </a:lnTo>
                  <a:lnTo>
                    <a:pt x="1413" y="926"/>
                  </a:lnTo>
                  <a:lnTo>
                    <a:pt x="1418" y="927"/>
                  </a:lnTo>
                  <a:close/>
                  <a:moveTo>
                    <a:pt x="1408" y="960"/>
                  </a:moveTo>
                  <a:lnTo>
                    <a:pt x="1401" y="978"/>
                  </a:lnTo>
                  <a:lnTo>
                    <a:pt x="1397" y="976"/>
                  </a:lnTo>
                  <a:lnTo>
                    <a:pt x="1404" y="958"/>
                  </a:lnTo>
                  <a:lnTo>
                    <a:pt x="1408" y="960"/>
                  </a:lnTo>
                  <a:close/>
                  <a:moveTo>
                    <a:pt x="1396" y="991"/>
                  </a:moveTo>
                  <a:lnTo>
                    <a:pt x="1390" y="1008"/>
                  </a:lnTo>
                  <a:lnTo>
                    <a:pt x="1389" y="1010"/>
                  </a:lnTo>
                  <a:lnTo>
                    <a:pt x="1385" y="1008"/>
                  </a:lnTo>
                  <a:lnTo>
                    <a:pt x="1385" y="1007"/>
                  </a:lnTo>
                  <a:lnTo>
                    <a:pt x="1392" y="990"/>
                  </a:lnTo>
                  <a:lnTo>
                    <a:pt x="1396" y="991"/>
                  </a:lnTo>
                  <a:close/>
                  <a:moveTo>
                    <a:pt x="1383" y="1023"/>
                  </a:moveTo>
                  <a:lnTo>
                    <a:pt x="1375" y="1040"/>
                  </a:lnTo>
                  <a:lnTo>
                    <a:pt x="1370" y="1038"/>
                  </a:lnTo>
                  <a:lnTo>
                    <a:pt x="1379" y="1021"/>
                  </a:lnTo>
                  <a:lnTo>
                    <a:pt x="1383" y="1023"/>
                  </a:lnTo>
                  <a:close/>
                  <a:moveTo>
                    <a:pt x="1369" y="1053"/>
                  </a:moveTo>
                  <a:lnTo>
                    <a:pt x="1360" y="1071"/>
                  </a:lnTo>
                  <a:lnTo>
                    <a:pt x="1356" y="1069"/>
                  </a:lnTo>
                  <a:lnTo>
                    <a:pt x="1364" y="1051"/>
                  </a:lnTo>
                  <a:lnTo>
                    <a:pt x="1369" y="1053"/>
                  </a:lnTo>
                  <a:close/>
                  <a:moveTo>
                    <a:pt x="1353" y="1083"/>
                  </a:moveTo>
                  <a:lnTo>
                    <a:pt x="1343" y="1100"/>
                  </a:lnTo>
                  <a:lnTo>
                    <a:pt x="1338" y="1098"/>
                  </a:lnTo>
                  <a:lnTo>
                    <a:pt x="1349" y="1081"/>
                  </a:lnTo>
                  <a:lnTo>
                    <a:pt x="1353" y="1083"/>
                  </a:lnTo>
                  <a:close/>
                  <a:moveTo>
                    <a:pt x="1335" y="1113"/>
                  </a:moveTo>
                  <a:lnTo>
                    <a:pt x="1325" y="1129"/>
                  </a:lnTo>
                  <a:lnTo>
                    <a:pt x="1321" y="1127"/>
                  </a:lnTo>
                  <a:lnTo>
                    <a:pt x="1331" y="1110"/>
                  </a:lnTo>
                  <a:lnTo>
                    <a:pt x="1335" y="1113"/>
                  </a:lnTo>
                  <a:close/>
                  <a:moveTo>
                    <a:pt x="1317" y="1141"/>
                  </a:moveTo>
                  <a:lnTo>
                    <a:pt x="1305" y="1157"/>
                  </a:lnTo>
                  <a:lnTo>
                    <a:pt x="1301" y="1154"/>
                  </a:lnTo>
                  <a:lnTo>
                    <a:pt x="1313" y="1138"/>
                  </a:lnTo>
                  <a:lnTo>
                    <a:pt x="1317" y="1141"/>
                  </a:lnTo>
                  <a:close/>
                  <a:moveTo>
                    <a:pt x="1297" y="1168"/>
                  </a:moveTo>
                  <a:lnTo>
                    <a:pt x="1285" y="1184"/>
                  </a:lnTo>
                  <a:lnTo>
                    <a:pt x="1281" y="1181"/>
                  </a:lnTo>
                  <a:lnTo>
                    <a:pt x="1293" y="1165"/>
                  </a:lnTo>
                  <a:lnTo>
                    <a:pt x="1297" y="1168"/>
                  </a:lnTo>
                  <a:close/>
                  <a:moveTo>
                    <a:pt x="1275" y="1195"/>
                  </a:moveTo>
                  <a:lnTo>
                    <a:pt x="1263" y="1209"/>
                  </a:lnTo>
                  <a:lnTo>
                    <a:pt x="1259" y="1206"/>
                  </a:lnTo>
                  <a:lnTo>
                    <a:pt x="1272" y="1192"/>
                  </a:lnTo>
                  <a:lnTo>
                    <a:pt x="1275" y="1195"/>
                  </a:lnTo>
                  <a:close/>
                  <a:moveTo>
                    <a:pt x="1253" y="1220"/>
                  </a:moveTo>
                  <a:lnTo>
                    <a:pt x="1240" y="1234"/>
                  </a:lnTo>
                  <a:lnTo>
                    <a:pt x="1236" y="1231"/>
                  </a:lnTo>
                  <a:lnTo>
                    <a:pt x="1249" y="1217"/>
                  </a:lnTo>
                  <a:lnTo>
                    <a:pt x="1253" y="1220"/>
                  </a:lnTo>
                  <a:close/>
                  <a:moveTo>
                    <a:pt x="1229" y="1245"/>
                  </a:moveTo>
                  <a:lnTo>
                    <a:pt x="1215" y="1258"/>
                  </a:lnTo>
                  <a:lnTo>
                    <a:pt x="1212" y="1254"/>
                  </a:lnTo>
                  <a:lnTo>
                    <a:pt x="1226" y="1241"/>
                  </a:lnTo>
                  <a:lnTo>
                    <a:pt x="1229" y="1245"/>
                  </a:lnTo>
                  <a:close/>
                  <a:moveTo>
                    <a:pt x="1204" y="1268"/>
                  </a:moveTo>
                  <a:lnTo>
                    <a:pt x="1190" y="1281"/>
                  </a:lnTo>
                  <a:lnTo>
                    <a:pt x="1187" y="1277"/>
                  </a:lnTo>
                  <a:lnTo>
                    <a:pt x="1201" y="1264"/>
                  </a:lnTo>
                  <a:lnTo>
                    <a:pt x="1204" y="1268"/>
                  </a:lnTo>
                  <a:close/>
                  <a:moveTo>
                    <a:pt x="1179" y="1290"/>
                  </a:moveTo>
                  <a:lnTo>
                    <a:pt x="1163" y="1302"/>
                  </a:lnTo>
                  <a:lnTo>
                    <a:pt x="1160" y="1298"/>
                  </a:lnTo>
                  <a:lnTo>
                    <a:pt x="1176" y="1286"/>
                  </a:lnTo>
                  <a:lnTo>
                    <a:pt x="1179" y="1290"/>
                  </a:lnTo>
                  <a:close/>
                  <a:moveTo>
                    <a:pt x="1152" y="1311"/>
                  </a:moveTo>
                  <a:lnTo>
                    <a:pt x="1136" y="1322"/>
                  </a:lnTo>
                  <a:lnTo>
                    <a:pt x="1133" y="1318"/>
                  </a:lnTo>
                  <a:lnTo>
                    <a:pt x="1149" y="1307"/>
                  </a:lnTo>
                  <a:lnTo>
                    <a:pt x="1152" y="1311"/>
                  </a:lnTo>
                  <a:close/>
                  <a:moveTo>
                    <a:pt x="1124" y="1331"/>
                  </a:moveTo>
                  <a:lnTo>
                    <a:pt x="1108" y="1341"/>
                  </a:lnTo>
                  <a:lnTo>
                    <a:pt x="1105" y="1336"/>
                  </a:lnTo>
                  <a:lnTo>
                    <a:pt x="1122" y="1326"/>
                  </a:lnTo>
                  <a:lnTo>
                    <a:pt x="1124" y="1331"/>
                  </a:lnTo>
                  <a:close/>
                  <a:moveTo>
                    <a:pt x="1095" y="1348"/>
                  </a:moveTo>
                  <a:lnTo>
                    <a:pt x="1079" y="1358"/>
                  </a:lnTo>
                  <a:lnTo>
                    <a:pt x="1076" y="1354"/>
                  </a:lnTo>
                  <a:lnTo>
                    <a:pt x="1093" y="1344"/>
                  </a:lnTo>
                  <a:lnTo>
                    <a:pt x="1095" y="1348"/>
                  </a:lnTo>
                  <a:close/>
                  <a:moveTo>
                    <a:pt x="1066" y="1366"/>
                  </a:moveTo>
                  <a:lnTo>
                    <a:pt x="1049" y="1374"/>
                  </a:lnTo>
                  <a:lnTo>
                    <a:pt x="1046" y="1370"/>
                  </a:lnTo>
                  <a:lnTo>
                    <a:pt x="1064" y="1361"/>
                  </a:lnTo>
                  <a:lnTo>
                    <a:pt x="1066" y="1366"/>
                  </a:lnTo>
                  <a:close/>
                  <a:moveTo>
                    <a:pt x="1036" y="1380"/>
                  </a:moveTo>
                  <a:lnTo>
                    <a:pt x="1018" y="1389"/>
                  </a:lnTo>
                  <a:lnTo>
                    <a:pt x="1016" y="1384"/>
                  </a:lnTo>
                  <a:lnTo>
                    <a:pt x="1034" y="1376"/>
                  </a:lnTo>
                  <a:lnTo>
                    <a:pt x="1036" y="1380"/>
                  </a:lnTo>
                  <a:close/>
                  <a:moveTo>
                    <a:pt x="1005" y="1395"/>
                  </a:moveTo>
                  <a:lnTo>
                    <a:pt x="987" y="1402"/>
                  </a:lnTo>
                  <a:lnTo>
                    <a:pt x="985" y="1397"/>
                  </a:lnTo>
                  <a:lnTo>
                    <a:pt x="1003" y="1390"/>
                  </a:lnTo>
                  <a:lnTo>
                    <a:pt x="1005" y="1395"/>
                  </a:lnTo>
                  <a:close/>
                  <a:moveTo>
                    <a:pt x="973" y="1407"/>
                  </a:moveTo>
                  <a:lnTo>
                    <a:pt x="955" y="1413"/>
                  </a:lnTo>
                  <a:lnTo>
                    <a:pt x="953" y="1409"/>
                  </a:lnTo>
                  <a:lnTo>
                    <a:pt x="971" y="1402"/>
                  </a:lnTo>
                  <a:lnTo>
                    <a:pt x="973" y="1407"/>
                  </a:lnTo>
                  <a:close/>
                  <a:moveTo>
                    <a:pt x="942" y="1419"/>
                  </a:moveTo>
                  <a:lnTo>
                    <a:pt x="939" y="1419"/>
                  </a:lnTo>
                  <a:lnTo>
                    <a:pt x="923" y="1424"/>
                  </a:lnTo>
                  <a:lnTo>
                    <a:pt x="921" y="1419"/>
                  </a:lnTo>
                  <a:lnTo>
                    <a:pt x="937" y="1415"/>
                  </a:lnTo>
                  <a:lnTo>
                    <a:pt x="940" y="1414"/>
                  </a:lnTo>
                  <a:lnTo>
                    <a:pt x="942" y="1419"/>
                  </a:lnTo>
                  <a:close/>
                  <a:moveTo>
                    <a:pt x="909" y="1427"/>
                  </a:moveTo>
                  <a:lnTo>
                    <a:pt x="890" y="1432"/>
                  </a:lnTo>
                  <a:lnTo>
                    <a:pt x="889" y="1427"/>
                  </a:lnTo>
                  <a:lnTo>
                    <a:pt x="908" y="1423"/>
                  </a:lnTo>
                  <a:lnTo>
                    <a:pt x="909" y="1427"/>
                  </a:lnTo>
                  <a:close/>
                  <a:moveTo>
                    <a:pt x="876" y="1436"/>
                  </a:moveTo>
                  <a:lnTo>
                    <a:pt x="869" y="1437"/>
                  </a:lnTo>
                  <a:lnTo>
                    <a:pt x="857" y="1439"/>
                  </a:lnTo>
                  <a:lnTo>
                    <a:pt x="856" y="1434"/>
                  </a:lnTo>
                  <a:lnTo>
                    <a:pt x="868" y="1432"/>
                  </a:lnTo>
                  <a:lnTo>
                    <a:pt x="875" y="1431"/>
                  </a:lnTo>
                  <a:lnTo>
                    <a:pt x="876" y="1436"/>
                  </a:lnTo>
                  <a:close/>
                  <a:moveTo>
                    <a:pt x="843" y="1441"/>
                  </a:moveTo>
                  <a:lnTo>
                    <a:pt x="824" y="1444"/>
                  </a:lnTo>
                  <a:lnTo>
                    <a:pt x="823" y="1439"/>
                  </a:lnTo>
                  <a:lnTo>
                    <a:pt x="842" y="1436"/>
                  </a:lnTo>
                  <a:lnTo>
                    <a:pt x="843" y="1441"/>
                  </a:lnTo>
                  <a:close/>
                  <a:moveTo>
                    <a:pt x="809" y="1447"/>
                  </a:moveTo>
                  <a:lnTo>
                    <a:pt x="798" y="1448"/>
                  </a:lnTo>
                  <a:lnTo>
                    <a:pt x="790" y="1449"/>
                  </a:lnTo>
                  <a:lnTo>
                    <a:pt x="789" y="1444"/>
                  </a:lnTo>
                  <a:lnTo>
                    <a:pt x="797" y="1444"/>
                  </a:lnTo>
                  <a:lnTo>
                    <a:pt x="808" y="1442"/>
                  </a:lnTo>
                  <a:lnTo>
                    <a:pt x="809" y="1447"/>
                  </a:lnTo>
                  <a:close/>
                  <a:moveTo>
                    <a:pt x="775" y="1450"/>
                  </a:moveTo>
                  <a:lnTo>
                    <a:pt x="761" y="1451"/>
                  </a:lnTo>
                  <a:lnTo>
                    <a:pt x="756" y="1451"/>
                  </a:lnTo>
                  <a:lnTo>
                    <a:pt x="756" y="1446"/>
                  </a:lnTo>
                  <a:lnTo>
                    <a:pt x="761" y="1446"/>
                  </a:lnTo>
                  <a:lnTo>
                    <a:pt x="775" y="1445"/>
                  </a:lnTo>
                  <a:lnTo>
                    <a:pt x="775" y="1450"/>
                  </a:lnTo>
                  <a:close/>
                  <a:moveTo>
                    <a:pt x="742" y="1452"/>
                  </a:moveTo>
                  <a:lnTo>
                    <a:pt x="724" y="1452"/>
                  </a:lnTo>
                  <a:lnTo>
                    <a:pt x="723" y="1447"/>
                  </a:lnTo>
                  <a:lnTo>
                    <a:pt x="741" y="1447"/>
                  </a:lnTo>
                  <a:lnTo>
                    <a:pt x="742" y="1452"/>
                  </a:lnTo>
                  <a:close/>
                  <a:moveTo>
                    <a:pt x="723" y="1452"/>
                  </a:moveTo>
                  <a:lnTo>
                    <a:pt x="722" y="1452"/>
                  </a:lnTo>
                  <a:lnTo>
                    <a:pt x="722" y="1447"/>
                  </a:lnTo>
                  <a:lnTo>
                    <a:pt x="724" y="1447"/>
                  </a:lnTo>
                  <a:lnTo>
                    <a:pt x="723" y="1452"/>
                  </a:lnTo>
                  <a:close/>
                  <a:moveTo>
                    <a:pt x="708" y="1452"/>
                  </a:moveTo>
                  <a:lnTo>
                    <a:pt x="688" y="1451"/>
                  </a:lnTo>
                  <a:lnTo>
                    <a:pt x="688" y="1446"/>
                  </a:lnTo>
                  <a:lnTo>
                    <a:pt x="708" y="1447"/>
                  </a:lnTo>
                  <a:lnTo>
                    <a:pt x="708" y="1452"/>
                  </a:lnTo>
                  <a:close/>
                  <a:moveTo>
                    <a:pt x="674" y="1450"/>
                  </a:moveTo>
                  <a:lnTo>
                    <a:pt x="654" y="1449"/>
                  </a:lnTo>
                  <a:lnTo>
                    <a:pt x="655" y="1444"/>
                  </a:lnTo>
                  <a:lnTo>
                    <a:pt x="674" y="1445"/>
                  </a:lnTo>
                  <a:lnTo>
                    <a:pt x="674" y="1450"/>
                  </a:lnTo>
                  <a:close/>
                  <a:moveTo>
                    <a:pt x="640" y="1447"/>
                  </a:moveTo>
                  <a:lnTo>
                    <a:pt x="621" y="1444"/>
                  </a:lnTo>
                  <a:lnTo>
                    <a:pt x="622" y="1439"/>
                  </a:lnTo>
                  <a:lnTo>
                    <a:pt x="641" y="1442"/>
                  </a:lnTo>
                  <a:lnTo>
                    <a:pt x="640" y="1447"/>
                  </a:lnTo>
                  <a:close/>
                  <a:moveTo>
                    <a:pt x="607" y="1442"/>
                  </a:moveTo>
                  <a:lnTo>
                    <a:pt x="588" y="1439"/>
                  </a:lnTo>
                  <a:lnTo>
                    <a:pt x="588" y="1434"/>
                  </a:lnTo>
                  <a:lnTo>
                    <a:pt x="607" y="1437"/>
                  </a:lnTo>
                  <a:lnTo>
                    <a:pt x="607" y="1442"/>
                  </a:lnTo>
                  <a:close/>
                  <a:moveTo>
                    <a:pt x="573" y="1436"/>
                  </a:moveTo>
                  <a:lnTo>
                    <a:pt x="554" y="1431"/>
                  </a:lnTo>
                  <a:lnTo>
                    <a:pt x="555" y="1426"/>
                  </a:lnTo>
                  <a:lnTo>
                    <a:pt x="574" y="1431"/>
                  </a:lnTo>
                  <a:lnTo>
                    <a:pt x="573" y="1436"/>
                  </a:lnTo>
                  <a:close/>
                  <a:moveTo>
                    <a:pt x="540" y="1428"/>
                  </a:moveTo>
                  <a:lnTo>
                    <a:pt x="522" y="1423"/>
                  </a:lnTo>
                  <a:lnTo>
                    <a:pt x="523" y="1418"/>
                  </a:lnTo>
                  <a:lnTo>
                    <a:pt x="542" y="1423"/>
                  </a:lnTo>
                  <a:lnTo>
                    <a:pt x="540" y="1428"/>
                  </a:lnTo>
                  <a:close/>
                  <a:moveTo>
                    <a:pt x="507" y="1419"/>
                  </a:moveTo>
                  <a:lnTo>
                    <a:pt x="489" y="1412"/>
                  </a:lnTo>
                  <a:lnTo>
                    <a:pt x="491" y="1408"/>
                  </a:lnTo>
                  <a:lnTo>
                    <a:pt x="509" y="1414"/>
                  </a:lnTo>
                  <a:lnTo>
                    <a:pt x="507" y="1419"/>
                  </a:lnTo>
                  <a:close/>
                  <a:moveTo>
                    <a:pt x="476" y="1407"/>
                  </a:moveTo>
                  <a:lnTo>
                    <a:pt x="457" y="1401"/>
                  </a:lnTo>
                  <a:lnTo>
                    <a:pt x="459" y="1396"/>
                  </a:lnTo>
                  <a:lnTo>
                    <a:pt x="477" y="1403"/>
                  </a:lnTo>
                  <a:lnTo>
                    <a:pt x="476" y="1407"/>
                  </a:lnTo>
                  <a:close/>
                  <a:moveTo>
                    <a:pt x="444" y="1396"/>
                  </a:moveTo>
                  <a:lnTo>
                    <a:pt x="442" y="1395"/>
                  </a:lnTo>
                  <a:lnTo>
                    <a:pt x="426" y="1387"/>
                  </a:lnTo>
                  <a:lnTo>
                    <a:pt x="429" y="1383"/>
                  </a:lnTo>
                  <a:lnTo>
                    <a:pt x="444" y="1390"/>
                  </a:lnTo>
                  <a:lnTo>
                    <a:pt x="446" y="1391"/>
                  </a:lnTo>
                  <a:lnTo>
                    <a:pt x="444" y="1396"/>
                  </a:lnTo>
                  <a:close/>
                  <a:moveTo>
                    <a:pt x="413" y="1381"/>
                  </a:moveTo>
                  <a:lnTo>
                    <a:pt x="396" y="1373"/>
                  </a:lnTo>
                  <a:lnTo>
                    <a:pt x="398" y="1368"/>
                  </a:lnTo>
                  <a:lnTo>
                    <a:pt x="415" y="1377"/>
                  </a:lnTo>
                  <a:lnTo>
                    <a:pt x="413" y="1381"/>
                  </a:lnTo>
                  <a:close/>
                  <a:moveTo>
                    <a:pt x="383" y="1366"/>
                  </a:moveTo>
                  <a:lnTo>
                    <a:pt x="379" y="1364"/>
                  </a:lnTo>
                  <a:lnTo>
                    <a:pt x="366" y="1356"/>
                  </a:lnTo>
                  <a:lnTo>
                    <a:pt x="369" y="1352"/>
                  </a:lnTo>
                  <a:lnTo>
                    <a:pt x="381" y="1360"/>
                  </a:lnTo>
                  <a:lnTo>
                    <a:pt x="385" y="1362"/>
                  </a:lnTo>
                  <a:lnTo>
                    <a:pt x="383" y="1366"/>
                  </a:lnTo>
                  <a:close/>
                  <a:moveTo>
                    <a:pt x="353" y="1349"/>
                  </a:moveTo>
                  <a:lnTo>
                    <a:pt x="337" y="1339"/>
                  </a:lnTo>
                  <a:lnTo>
                    <a:pt x="340" y="1335"/>
                  </a:lnTo>
                  <a:lnTo>
                    <a:pt x="356" y="1345"/>
                  </a:lnTo>
                  <a:lnTo>
                    <a:pt x="353" y="1349"/>
                  </a:lnTo>
                  <a:close/>
                  <a:moveTo>
                    <a:pt x="325" y="1331"/>
                  </a:moveTo>
                  <a:lnTo>
                    <a:pt x="319" y="1328"/>
                  </a:lnTo>
                  <a:lnTo>
                    <a:pt x="309" y="1320"/>
                  </a:lnTo>
                  <a:lnTo>
                    <a:pt x="312" y="1316"/>
                  </a:lnTo>
                  <a:lnTo>
                    <a:pt x="322" y="1324"/>
                  </a:lnTo>
                  <a:lnTo>
                    <a:pt x="327" y="1327"/>
                  </a:lnTo>
                  <a:lnTo>
                    <a:pt x="325" y="1331"/>
                  </a:lnTo>
                  <a:close/>
                  <a:moveTo>
                    <a:pt x="297" y="1312"/>
                  </a:moveTo>
                  <a:lnTo>
                    <a:pt x="281" y="1300"/>
                  </a:lnTo>
                  <a:lnTo>
                    <a:pt x="284" y="1296"/>
                  </a:lnTo>
                  <a:lnTo>
                    <a:pt x="300" y="1308"/>
                  </a:lnTo>
                  <a:lnTo>
                    <a:pt x="297" y="1312"/>
                  </a:lnTo>
                  <a:close/>
                  <a:moveTo>
                    <a:pt x="270" y="1291"/>
                  </a:moveTo>
                  <a:lnTo>
                    <a:pt x="264" y="1286"/>
                  </a:lnTo>
                  <a:lnTo>
                    <a:pt x="255" y="1279"/>
                  </a:lnTo>
                  <a:lnTo>
                    <a:pt x="258" y="1275"/>
                  </a:lnTo>
                  <a:lnTo>
                    <a:pt x="266" y="1282"/>
                  </a:lnTo>
                  <a:lnTo>
                    <a:pt x="273" y="1287"/>
                  </a:lnTo>
                  <a:lnTo>
                    <a:pt x="270" y="1291"/>
                  </a:lnTo>
                  <a:close/>
                  <a:moveTo>
                    <a:pt x="244" y="1269"/>
                  </a:moveTo>
                  <a:lnTo>
                    <a:pt x="230" y="1256"/>
                  </a:lnTo>
                  <a:lnTo>
                    <a:pt x="233" y="1252"/>
                  </a:lnTo>
                  <a:lnTo>
                    <a:pt x="247" y="1265"/>
                  </a:lnTo>
                  <a:lnTo>
                    <a:pt x="244" y="1269"/>
                  </a:lnTo>
                  <a:close/>
                  <a:moveTo>
                    <a:pt x="219" y="1246"/>
                  </a:moveTo>
                  <a:lnTo>
                    <a:pt x="212" y="1240"/>
                  </a:lnTo>
                  <a:lnTo>
                    <a:pt x="206" y="1232"/>
                  </a:lnTo>
                  <a:lnTo>
                    <a:pt x="209" y="1229"/>
                  </a:lnTo>
                  <a:lnTo>
                    <a:pt x="216" y="1236"/>
                  </a:lnTo>
                  <a:lnTo>
                    <a:pt x="223" y="1242"/>
                  </a:lnTo>
                  <a:lnTo>
                    <a:pt x="219" y="1246"/>
                  </a:lnTo>
                  <a:close/>
                  <a:moveTo>
                    <a:pt x="196" y="1221"/>
                  </a:moveTo>
                  <a:lnTo>
                    <a:pt x="183" y="1207"/>
                  </a:lnTo>
                  <a:lnTo>
                    <a:pt x="186" y="1204"/>
                  </a:lnTo>
                  <a:lnTo>
                    <a:pt x="199" y="1218"/>
                  </a:lnTo>
                  <a:lnTo>
                    <a:pt x="196" y="1221"/>
                  </a:lnTo>
                  <a:close/>
                  <a:moveTo>
                    <a:pt x="173" y="1196"/>
                  </a:moveTo>
                  <a:lnTo>
                    <a:pt x="166" y="1188"/>
                  </a:lnTo>
                  <a:lnTo>
                    <a:pt x="161" y="1181"/>
                  </a:lnTo>
                  <a:lnTo>
                    <a:pt x="164" y="1178"/>
                  </a:lnTo>
                  <a:lnTo>
                    <a:pt x="169" y="1185"/>
                  </a:lnTo>
                  <a:lnTo>
                    <a:pt x="177" y="1193"/>
                  </a:lnTo>
                  <a:lnTo>
                    <a:pt x="173" y="1196"/>
                  </a:lnTo>
                  <a:close/>
                  <a:moveTo>
                    <a:pt x="152" y="1170"/>
                  </a:moveTo>
                  <a:lnTo>
                    <a:pt x="140" y="1154"/>
                  </a:lnTo>
                  <a:lnTo>
                    <a:pt x="144" y="1151"/>
                  </a:lnTo>
                  <a:lnTo>
                    <a:pt x="156" y="1167"/>
                  </a:lnTo>
                  <a:lnTo>
                    <a:pt x="152" y="1170"/>
                  </a:lnTo>
                  <a:close/>
                  <a:moveTo>
                    <a:pt x="131" y="1142"/>
                  </a:moveTo>
                  <a:lnTo>
                    <a:pt x="124" y="1132"/>
                  </a:lnTo>
                  <a:lnTo>
                    <a:pt x="120" y="1126"/>
                  </a:lnTo>
                  <a:lnTo>
                    <a:pt x="125" y="1124"/>
                  </a:lnTo>
                  <a:lnTo>
                    <a:pt x="128" y="1129"/>
                  </a:lnTo>
                  <a:lnTo>
                    <a:pt x="135" y="1139"/>
                  </a:lnTo>
                  <a:lnTo>
                    <a:pt x="131" y="1142"/>
                  </a:lnTo>
                  <a:close/>
                  <a:moveTo>
                    <a:pt x="113" y="1114"/>
                  </a:moveTo>
                  <a:lnTo>
                    <a:pt x="103" y="1097"/>
                  </a:lnTo>
                  <a:lnTo>
                    <a:pt x="107" y="1095"/>
                  </a:lnTo>
                  <a:lnTo>
                    <a:pt x="117" y="1112"/>
                  </a:lnTo>
                  <a:lnTo>
                    <a:pt x="113" y="1114"/>
                  </a:lnTo>
                  <a:close/>
                  <a:moveTo>
                    <a:pt x="96" y="1085"/>
                  </a:moveTo>
                  <a:lnTo>
                    <a:pt x="88" y="1073"/>
                  </a:lnTo>
                  <a:lnTo>
                    <a:pt x="86" y="1068"/>
                  </a:lnTo>
                  <a:lnTo>
                    <a:pt x="90" y="1066"/>
                  </a:lnTo>
                  <a:lnTo>
                    <a:pt x="92" y="1070"/>
                  </a:lnTo>
                  <a:lnTo>
                    <a:pt x="99" y="1083"/>
                  </a:lnTo>
                  <a:lnTo>
                    <a:pt x="96" y="1085"/>
                  </a:lnTo>
                  <a:close/>
                  <a:moveTo>
                    <a:pt x="80" y="1055"/>
                  </a:moveTo>
                  <a:lnTo>
                    <a:pt x="71" y="1038"/>
                  </a:lnTo>
                  <a:lnTo>
                    <a:pt x="75" y="1035"/>
                  </a:lnTo>
                  <a:lnTo>
                    <a:pt x="84" y="1053"/>
                  </a:lnTo>
                  <a:lnTo>
                    <a:pt x="80" y="1055"/>
                  </a:lnTo>
                  <a:close/>
                  <a:moveTo>
                    <a:pt x="65" y="1024"/>
                  </a:moveTo>
                  <a:lnTo>
                    <a:pt x="57" y="1009"/>
                  </a:lnTo>
                  <a:lnTo>
                    <a:pt x="56" y="1007"/>
                  </a:lnTo>
                  <a:lnTo>
                    <a:pt x="61" y="1005"/>
                  </a:lnTo>
                  <a:lnTo>
                    <a:pt x="62" y="1007"/>
                  </a:lnTo>
                  <a:lnTo>
                    <a:pt x="69" y="1022"/>
                  </a:lnTo>
                  <a:lnTo>
                    <a:pt x="65" y="1024"/>
                  </a:lnTo>
                  <a:close/>
                  <a:moveTo>
                    <a:pt x="52" y="993"/>
                  </a:moveTo>
                  <a:lnTo>
                    <a:pt x="45" y="975"/>
                  </a:lnTo>
                  <a:lnTo>
                    <a:pt x="49" y="973"/>
                  </a:lnTo>
                  <a:lnTo>
                    <a:pt x="56" y="991"/>
                  </a:lnTo>
                  <a:lnTo>
                    <a:pt x="52" y="993"/>
                  </a:lnTo>
                  <a:close/>
                  <a:moveTo>
                    <a:pt x="40" y="961"/>
                  </a:moveTo>
                  <a:lnTo>
                    <a:pt x="33" y="943"/>
                  </a:lnTo>
                  <a:lnTo>
                    <a:pt x="38" y="941"/>
                  </a:lnTo>
                  <a:lnTo>
                    <a:pt x="44" y="960"/>
                  </a:lnTo>
                  <a:lnTo>
                    <a:pt x="40" y="961"/>
                  </a:lnTo>
                  <a:close/>
                  <a:moveTo>
                    <a:pt x="29" y="929"/>
                  </a:moveTo>
                  <a:lnTo>
                    <a:pt x="24" y="910"/>
                  </a:lnTo>
                  <a:lnTo>
                    <a:pt x="29" y="909"/>
                  </a:lnTo>
                  <a:lnTo>
                    <a:pt x="34" y="927"/>
                  </a:lnTo>
                  <a:lnTo>
                    <a:pt x="29" y="929"/>
                  </a:lnTo>
                  <a:close/>
                  <a:moveTo>
                    <a:pt x="21" y="896"/>
                  </a:moveTo>
                  <a:lnTo>
                    <a:pt x="16" y="877"/>
                  </a:lnTo>
                  <a:lnTo>
                    <a:pt x="21" y="876"/>
                  </a:lnTo>
                  <a:lnTo>
                    <a:pt x="26" y="894"/>
                  </a:lnTo>
                  <a:lnTo>
                    <a:pt x="21" y="896"/>
                  </a:lnTo>
                  <a:close/>
                  <a:moveTo>
                    <a:pt x="14" y="862"/>
                  </a:moveTo>
                  <a:lnTo>
                    <a:pt x="11" y="843"/>
                  </a:lnTo>
                  <a:lnTo>
                    <a:pt x="15" y="843"/>
                  </a:lnTo>
                  <a:lnTo>
                    <a:pt x="18" y="862"/>
                  </a:lnTo>
                  <a:lnTo>
                    <a:pt x="14" y="862"/>
                  </a:lnTo>
                  <a:close/>
                  <a:moveTo>
                    <a:pt x="9" y="829"/>
                  </a:moveTo>
                  <a:lnTo>
                    <a:pt x="5" y="810"/>
                  </a:lnTo>
                  <a:lnTo>
                    <a:pt x="10" y="809"/>
                  </a:lnTo>
                  <a:lnTo>
                    <a:pt x="13" y="828"/>
                  </a:lnTo>
                  <a:lnTo>
                    <a:pt x="9" y="829"/>
                  </a:lnTo>
                  <a:close/>
                  <a:moveTo>
                    <a:pt x="4" y="795"/>
                  </a:moveTo>
                  <a:lnTo>
                    <a:pt x="2" y="776"/>
                  </a:lnTo>
                  <a:lnTo>
                    <a:pt x="7" y="776"/>
                  </a:lnTo>
                  <a:lnTo>
                    <a:pt x="9" y="795"/>
                  </a:lnTo>
                  <a:lnTo>
                    <a:pt x="4" y="795"/>
                  </a:lnTo>
                  <a:close/>
                  <a:moveTo>
                    <a:pt x="1" y="761"/>
                  </a:moveTo>
                  <a:lnTo>
                    <a:pt x="1" y="742"/>
                  </a:lnTo>
                  <a:lnTo>
                    <a:pt x="6" y="742"/>
                  </a:lnTo>
                  <a:lnTo>
                    <a:pt x="6" y="761"/>
                  </a:lnTo>
                  <a:lnTo>
                    <a:pt x="1" y="761"/>
                  </a:lnTo>
                  <a:close/>
                  <a:moveTo>
                    <a:pt x="1" y="728"/>
                  </a:moveTo>
                  <a:lnTo>
                    <a:pt x="0" y="726"/>
                  </a:lnTo>
                  <a:lnTo>
                    <a:pt x="5" y="726"/>
                  </a:lnTo>
                  <a:lnTo>
                    <a:pt x="5" y="727"/>
                  </a:lnTo>
                  <a:lnTo>
                    <a:pt x="1" y="72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2377" y="1900"/>
              <a:ext cx="38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community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2432" y="2052"/>
              <a:ext cx="390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household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1806" y="2222"/>
              <a:ext cx="690" cy="39"/>
            </a:xfrm>
            <a:custGeom>
              <a:avLst/>
              <a:gdLst/>
              <a:ahLst/>
              <a:cxnLst>
                <a:cxn ang="0">
                  <a:pos x="658" y="22"/>
                </a:cxn>
                <a:cxn ang="0">
                  <a:pos x="32" y="22"/>
                </a:cxn>
                <a:cxn ang="0">
                  <a:pos x="32" y="17"/>
                </a:cxn>
                <a:cxn ang="0">
                  <a:pos x="658" y="17"/>
                </a:cxn>
                <a:cxn ang="0">
                  <a:pos x="658" y="22"/>
                </a:cxn>
                <a:cxn ang="0">
                  <a:pos x="652" y="0"/>
                </a:cxn>
                <a:cxn ang="0">
                  <a:pos x="690" y="19"/>
                </a:cxn>
                <a:cxn ang="0">
                  <a:pos x="652" y="39"/>
                </a:cxn>
                <a:cxn ang="0">
                  <a:pos x="652" y="0"/>
                </a:cxn>
                <a:cxn ang="0">
                  <a:pos x="39" y="39"/>
                </a:cxn>
                <a:cxn ang="0">
                  <a:pos x="0" y="19"/>
                </a:cxn>
                <a:cxn ang="0">
                  <a:pos x="39" y="0"/>
                </a:cxn>
                <a:cxn ang="0">
                  <a:pos x="39" y="39"/>
                </a:cxn>
              </a:cxnLst>
              <a:rect l="0" t="0" r="r" b="b"/>
              <a:pathLst>
                <a:path w="690" h="39">
                  <a:moveTo>
                    <a:pt x="658" y="22"/>
                  </a:moveTo>
                  <a:lnTo>
                    <a:pt x="32" y="22"/>
                  </a:lnTo>
                  <a:lnTo>
                    <a:pt x="32" y="17"/>
                  </a:lnTo>
                  <a:lnTo>
                    <a:pt x="658" y="17"/>
                  </a:lnTo>
                  <a:lnTo>
                    <a:pt x="658" y="22"/>
                  </a:lnTo>
                  <a:close/>
                  <a:moveTo>
                    <a:pt x="652" y="0"/>
                  </a:moveTo>
                  <a:lnTo>
                    <a:pt x="690" y="19"/>
                  </a:lnTo>
                  <a:lnTo>
                    <a:pt x="652" y="39"/>
                  </a:lnTo>
                  <a:lnTo>
                    <a:pt x="652" y="0"/>
                  </a:lnTo>
                  <a:close/>
                  <a:moveTo>
                    <a:pt x="39" y="39"/>
                  </a:moveTo>
                  <a:lnTo>
                    <a:pt x="0" y="19"/>
                  </a:lnTo>
                  <a:lnTo>
                    <a:pt x="39" y="0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1950" y="2267"/>
              <a:ext cx="37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resilience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733800" y="3072825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600"/>
              </a:spcAft>
              <a:buClr>
                <a:srgbClr val="C00000"/>
              </a:buClr>
              <a:defRPr/>
            </a:pPr>
            <a:r>
              <a:rPr lang="nl-NL" sz="3200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Focus on Capacity and Ability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" y="3352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Conflate </a:t>
            </a:r>
          </a:p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Humanitarian and Development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11" descr="Picture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4876800"/>
            <a:ext cx="2052638" cy="15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ubtitle 2"/>
          <p:cNvSpPr txBox="1">
            <a:spLocks/>
          </p:cNvSpPr>
          <p:nvPr/>
        </p:nvSpPr>
        <p:spPr>
          <a:xfrm>
            <a:off x="3733800" y="3124200"/>
            <a:ext cx="5105400" cy="35052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52400" y="3124200"/>
            <a:ext cx="3352800" cy="35052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371600" cy="62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solidFill>
            <a:srgbClr val="B5D0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SzTx/>
              <a:buFontTx/>
              <a:buNone/>
            </a:pPr>
            <a:r>
              <a:rPr lang="en-US" sz="3000" b="0" dirty="0" smtClean="0">
                <a:latin typeface="Akzidenz-Grotesk Std Bold" pitchFamily="2" charset="0"/>
              </a:rPr>
              <a:t>THANK YOU</a:t>
            </a:r>
            <a:endParaRPr lang="en-US" sz="3000" b="0" dirty="0">
              <a:latin typeface="Akzidenz-Grotesk Std Bold" pitchFamily="2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D1C99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SzTx/>
              <a:buFontTx/>
              <a:buNone/>
            </a:pPr>
            <a:endParaRPr lang="en-US" sz="2800">
              <a:latin typeface="Arial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5243513"/>
            <a:ext cx="3414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1000" b="0">
                <a:solidFill>
                  <a:schemeClr val="bg1"/>
                </a:solidFill>
                <a:latin typeface="Arial" pitchFamily="34" charset="0"/>
              </a:rPr>
              <a:t>Matt Marek/American Red Cross</a:t>
            </a:r>
          </a:p>
        </p:txBody>
      </p:sp>
      <p:pic>
        <p:nvPicPr>
          <p:cNvPr id="7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061652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hoek 46"/>
          <p:cNvSpPr/>
          <p:nvPr/>
        </p:nvSpPr>
        <p:spPr>
          <a:xfrm>
            <a:off x="2184400" y="3479844"/>
            <a:ext cx="3900488" cy="587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48" name="Rechthoek 47"/>
          <p:cNvSpPr/>
          <p:nvPr/>
        </p:nvSpPr>
        <p:spPr>
          <a:xfrm rot="1941032">
            <a:off x="2103438" y="5121319"/>
            <a:ext cx="1814512" cy="75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</a:endParaRPr>
          </a:p>
        </p:txBody>
      </p:sp>
      <p:pic>
        <p:nvPicPr>
          <p:cNvPr id="54" name="Tijdelijke aanduiding voor inhoud 5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27200" y="2092369"/>
            <a:ext cx="5689600" cy="4265612"/>
          </a:xfrm>
          <a:effectLst>
            <a:outerShdw blurRad="622300" dist="50800" dir="5400000" algn="ctr" rotWithShape="0">
              <a:srgbClr val="000000">
                <a:alpha val="53000"/>
              </a:srgbClr>
            </a:outerShdw>
          </a:effectLst>
        </p:spPr>
      </p:pic>
      <p:grpSp>
        <p:nvGrpSpPr>
          <p:cNvPr id="2" name="Groep 31"/>
          <p:cNvGrpSpPr/>
          <p:nvPr/>
        </p:nvGrpSpPr>
        <p:grpSpPr>
          <a:xfrm>
            <a:off x="325438" y="5562600"/>
            <a:ext cx="8575675" cy="1012825"/>
            <a:chOff x="312738" y="5592806"/>
            <a:chExt cx="8575675" cy="1012825"/>
          </a:xfrm>
        </p:grpSpPr>
        <p:grpSp>
          <p:nvGrpSpPr>
            <p:cNvPr id="3" name="Groep 27"/>
            <p:cNvGrpSpPr/>
            <p:nvPr/>
          </p:nvGrpSpPr>
          <p:grpSpPr>
            <a:xfrm>
              <a:off x="312738" y="5618206"/>
              <a:ext cx="4003910" cy="987425"/>
              <a:chOff x="312738" y="5618206"/>
              <a:chExt cx="4003910" cy="987425"/>
            </a:xfrm>
          </p:grpSpPr>
          <p:sp>
            <p:nvSpPr>
              <p:cNvPr id="21" name="Stroomdiagram: Alternatief proces 20"/>
              <p:cNvSpPr/>
              <p:nvPr/>
            </p:nvSpPr>
            <p:spPr bwMode="auto">
              <a:xfrm>
                <a:off x="312738" y="5618206"/>
                <a:ext cx="1843087" cy="987425"/>
              </a:xfrm>
              <a:prstGeom prst="flowChartAlternateProces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7177" name="Rechthoek 16"/>
              <p:cNvSpPr>
                <a:spLocks noChangeArrowheads="1"/>
              </p:cNvSpPr>
              <p:nvPr/>
            </p:nvSpPr>
            <p:spPr bwMode="auto">
              <a:xfrm>
                <a:off x="2349500" y="5973806"/>
                <a:ext cx="1967148" cy="400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nl-NL" sz="2000" b="1" dirty="0">
                    <a:solidFill>
                      <a:srgbClr val="C00000"/>
                    </a:solidFill>
                    <a:latin typeface="Arial" charset="0"/>
                  </a:rPr>
                  <a:t> </a:t>
                </a:r>
                <a:r>
                  <a:rPr lang="nl-NL" sz="2000" b="1" dirty="0" smtClean="0">
                    <a:solidFill>
                      <a:srgbClr val="C00000"/>
                    </a:solidFill>
                    <a:latin typeface="Arial" charset="0"/>
                  </a:rPr>
                  <a:t>RESPOND</a:t>
                </a:r>
                <a:endParaRPr lang="nl-NL" sz="20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ep 28"/>
            <p:cNvGrpSpPr/>
            <p:nvPr/>
          </p:nvGrpSpPr>
          <p:grpSpPr>
            <a:xfrm>
              <a:off x="368300" y="5618206"/>
              <a:ext cx="4019550" cy="987425"/>
              <a:chOff x="368300" y="5618206"/>
              <a:chExt cx="4019550" cy="987425"/>
            </a:xfrm>
          </p:grpSpPr>
          <p:sp>
            <p:nvSpPr>
              <p:cNvPr id="23" name="Stroomdiagram: Alternatief proces 22"/>
              <p:cNvSpPr/>
              <p:nvPr/>
            </p:nvSpPr>
            <p:spPr bwMode="auto">
              <a:xfrm>
                <a:off x="2336800" y="5618206"/>
                <a:ext cx="2051050" cy="987425"/>
              </a:xfrm>
              <a:prstGeom prst="flowChartAlternateProces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7179" name="Tekstvak 18"/>
              <p:cNvSpPr txBox="1">
                <a:spLocks noChangeArrowheads="1"/>
              </p:cNvSpPr>
              <p:nvPr/>
            </p:nvSpPr>
            <p:spPr bwMode="auto">
              <a:xfrm>
                <a:off x="368300" y="5897606"/>
                <a:ext cx="168866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nl-NL" sz="2000" b="1" dirty="0" smtClean="0">
                    <a:solidFill>
                      <a:srgbClr val="C00000"/>
                    </a:solidFill>
                    <a:latin typeface="Arial" charset="0"/>
                  </a:rPr>
                  <a:t>ANTICIPATE</a:t>
                </a:r>
                <a:endParaRPr lang="nl-NL" sz="2000" b="1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ep 29"/>
            <p:cNvGrpSpPr/>
            <p:nvPr/>
          </p:nvGrpSpPr>
          <p:grpSpPr>
            <a:xfrm>
              <a:off x="4572000" y="5607094"/>
              <a:ext cx="1944688" cy="998537"/>
              <a:chOff x="4572000" y="5607094"/>
              <a:chExt cx="1944688" cy="998537"/>
            </a:xfrm>
          </p:grpSpPr>
          <p:sp>
            <p:nvSpPr>
              <p:cNvPr id="22" name="Stroomdiagram: Alternatief proces 21"/>
              <p:cNvSpPr/>
              <p:nvPr/>
            </p:nvSpPr>
            <p:spPr bwMode="auto">
              <a:xfrm>
                <a:off x="4572000" y="5607094"/>
                <a:ext cx="1944688" cy="998537"/>
              </a:xfrm>
              <a:prstGeom prst="flowChartAlternateProces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7181" name="Tekstvak 19"/>
              <p:cNvSpPr txBox="1">
                <a:spLocks noChangeArrowheads="1"/>
              </p:cNvSpPr>
              <p:nvPr/>
            </p:nvSpPr>
            <p:spPr bwMode="auto">
              <a:xfrm>
                <a:off x="4900220" y="5906692"/>
                <a:ext cx="1345719" cy="400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nl-NL" sz="2000" b="1">
                    <a:solidFill>
                      <a:srgbClr val="C00000"/>
                    </a:solidFill>
                    <a:latin typeface="Arial" charset="0"/>
                  </a:rPr>
                  <a:t>ADAPT</a:t>
                </a:r>
              </a:p>
            </p:txBody>
          </p:sp>
        </p:grpSp>
        <p:grpSp>
          <p:nvGrpSpPr>
            <p:cNvPr id="6" name="Groep 30"/>
            <p:cNvGrpSpPr/>
            <p:nvPr/>
          </p:nvGrpSpPr>
          <p:grpSpPr>
            <a:xfrm>
              <a:off x="6705600" y="5592806"/>
              <a:ext cx="2182813" cy="993775"/>
              <a:chOff x="6705600" y="5592806"/>
              <a:chExt cx="2182813" cy="993775"/>
            </a:xfrm>
          </p:grpSpPr>
          <p:sp>
            <p:nvSpPr>
              <p:cNvPr id="24" name="Stroomdiagram: Alternatief proces 23"/>
              <p:cNvSpPr/>
              <p:nvPr/>
            </p:nvSpPr>
            <p:spPr bwMode="auto">
              <a:xfrm>
                <a:off x="6705600" y="5592806"/>
                <a:ext cx="2182813" cy="993775"/>
              </a:xfrm>
              <a:prstGeom prst="flowChartAlternateProces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7183" name="Tekstvak 58"/>
              <p:cNvSpPr txBox="1">
                <a:spLocks noChangeArrowheads="1"/>
              </p:cNvSpPr>
              <p:nvPr/>
            </p:nvSpPr>
            <p:spPr bwMode="auto">
              <a:xfrm>
                <a:off x="6922517" y="5863619"/>
                <a:ext cx="1811845" cy="400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nl-NL" sz="2000" b="1">
                    <a:solidFill>
                      <a:srgbClr val="C00000"/>
                    </a:solidFill>
                    <a:latin typeface="Arial" charset="0"/>
                  </a:rPr>
                  <a:t>TRANSFORM</a:t>
                </a:r>
              </a:p>
            </p:txBody>
          </p:sp>
        </p:grpSp>
      </p:grpSp>
      <p:cxnSp>
        <p:nvCxnSpPr>
          <p:cNvPr id="16" name="Rechte verbindingslijn 15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6324624" y="612037"/>
            <a:ext cx="101983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Intervntion</a:t>
            </a:r>
          </a:p>
          <a:p>
            <a:pPr>
              <a:lnSpc>
                <a:spcPct val="90000"/>
              </a:lnSpc>
            </a:pPr>
            <a:r>
              <a:rPr lang="nl-NL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strategies</a:t>
            </a:r>
            <a:endParaRPr lang="nl-N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32069" y="1019142"/>
            <a:ext cx="5620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Possible Intervention Strategies</a:t>
            </a:r>
            <a:endParaRPr lang="nl-NL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kstvak 18"/>
          <p:cNvSpPr txBox="1">
            <a:spLocks noChangeArrowheads="1"/>
          </p:cNvSpPr>
          <p:nvPr/>
        </p:nvSpPr>
        <p:spPr bwMode="auto">
          <a:xfrm>
            <a:off x="2631009" y="5924490"/>
            <a:ext cx="1455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 dirty="0" smtClean="0">
                <a:solidFill>
                  <a:srgbClr val="C00000"/>
                </a:solidFill>
                <a:latin typeface="Arial" charset="0"/>
              </a:rPr>
              <a:t>RESPOND</a:t>
            </a:r>
            <a:endParaRPr lang="nl-NL" sz="20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8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Rechte verbindingslijn 49"/>
          <p:cNvCxnSpPr/>
          <p:nvPr/>
        </p:nvCxnSpPr>
        <p:spPr>
          <a:xfrm rot="16200000" flipH="1">
            <a:off x="4590257" y="3593306"/>
            <a:ext cx="1898650" cy="3286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75"/>
          <p:cNvGrpSpPr>
            <a:grpSpLocks/>
          </p:cNvGrpSpPr>
          <p:nvPr/>
        </p:nvGrpSpPr>
        <p:grpSpPr bwMode="auto">
          <a:xfrm>
            <a:off x="993775" y="1968500"/>
            <a:ext cx="7923213" cy="3952875"/>
            <a:chOff x="993727" y="1969274"/>
            <a:chExt cx="7923320" cy="3952547"/>
          </a:xfrm>
        </p:grpSpPr>
        <p:cxnSp>
          <p:nvCxnSpPr>
            <p:cNvPr id="5" name="Rechte verbindingslijn met pijl 4"/>
            <p:cNvCxnSpPr/>
            <p:nvPr/>
          </p:nvCxnSpPr>
          <p:spPr>
            <a:xfrm rot="5400000" flipH="1" flipV="1">
              <a:off x="-411849" y="3774905"/>
              <a:ext cx="3614438" cy="3175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8307439" y="5583712"/>
              <a:ext cx="573095" cy="338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time</a:t>
              </a:r>
            </a:p>
          </p:txBody>
        </p:sp>
        <p:sp>
          <p:nvSpPr>
            <p:cNvPr id="7" name="Tekstvak 6"/>
            <p:cNvSpPr txBox="1"/>
            <p:nvPr/>
          </p:nvSpPr>
          <p:spPr>
            <a:xfrm rot="16200000">
              <a:off x="399274" y="2606587"/>
              <a:ext cx="1527048" cy="3381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resilience level</a:t>
              </a:r>
            </a:p>
          </p:txBody>
        </p:sp>
        <p:cxnSp>
          <p:nvCxnSpPr>
            <p:cNvPr id="8" name="Rechte verbindingslijn met pijl 7"/>
            <p:cNvCxnSpPr/>
            <p:nvPr/>
          </p:nvCxnSpPr>
          <p:spPr>
            <a:xfrm flipV="1">
              <a:off x="1395370" y="5583712"/>
              <a:ext cx="7521677" cy="6349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1395413" y="3136900"/>
            <a:ext cx="730250" cy="1095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rot="5400000">
            <a:off x="2088356" y="3172619"/>
            <a:ext cx="730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V="1">
            <a:off x="2125663" y="2990850"/>
            <a:ext cx="1460500" cy="2190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rot="5400000">
            <a:off x="3548856" y="3026569"/>
            <a:ext cx="730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V="1">
            <a:off x="3586163" y="2808288"/>
            <a:ext cx="1789112" cy="255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e 1 27"/>
          <p:cNvSpPr/>
          <p:nvPr/>
        </p:nvSpPr>
        <p:spPr>
          <a:xfrm>
            <a:off x="5083175" y="2041525"/>
            <a:ext cx="620713" cy="36512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3" name="PIJL-OMLAAG 32"/>
          <p:cNvSpPr/>
          <p:nvPr/>
        </p:nvSpPr>
        <p:spPr>
          <a:xfrm rot="18971006">
            <a:off x="6777038" y="4106863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grpSp>
        <p:nvGrpSpPr>
          <p:cNvPr id="3" name="Groep 96"/>
          <p:cNvGrpSpPr>
            <a:grpSpLocks/>
          </p:cNvGrpSpPr>
          <p:nvPr/>
        </p:nvGrpSpPr>
        <p:grpSpPr bwMode="auto">
          <a:xfrm>
            <a:off x="1587500" y="6021388"/>
            <a:ext cx="1195388" cy="246062"/>
            <a:chOff x="1149407" y="5802345"/>
            <a:chExt cx="1195300" cy="246221"/>
          </a:xfrm>
        </p:grpSpPr>
        <p:sp>
          <p:nvSpPr>
            <p:cNvPr id="71" name="PIJL-OMLAAG 70"/>
            <p:cNvSpPr/>
            <p:nvPr/>
          </p:nvSpPr>
          <p:spPr>
            <a:xfrm rot="18971006">
              <a:off x="1149407" y="5821407"/>
              <a:ext cx="130165" cy="185857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317" name="Tekstvak 84"/>
            <p:cNvSpPr txBox="1">
              <a:spLocks noChangeArrowheads="1"/>
            </p:cNvSpPr>
            <p:nvPr/>
          </p:nvSpPr>
          <p:spPr bwMode="auto">
            <a:xfrm>
              <a:off x="1322343" y="5802345"/>
              <a:ext cx="10223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stresses</a:t>
              </a:r>
            </a:p>
          </p:txBody>
        </p:sp>
      </p:grpSp>
      <p:grpSp>
        <p:nvGrpSpPr>
          <p:cNvPr id="4" name="Groep 95"/>
          <p:cNvGrpSpPr>
            <a:grpSpLocks/>
          </p:cNvGrpSpPr>
          <p:nvPr/>
        </p:nvGrpSpPr>
        <p:grpSpPr bwMode="auto">
          <a:xfrm>
            <a:off x="1468438" y="6276975"/>
            <a:ext cx="1460500" cy="255588"/>
            <a:chOff x="1030239" y="6057936"/>
            <a:chExt cx="1460521" cy="255591"/>
          </a:xfrm>
        </p:grpSpPr>
        <p:sp>
          <p:nvSpPr>
            <p:cNvPr id="72" name="Explosie 1 71"/>
            <p:cNvSpPr/>
            <p:nvPr/>
          </p:nvSpPr>
          <p:spPr>
            <a:xfrm>
              <a:off x="1030239" y="6057936"/>
              <a:ext cx="328617" cy="255591"/>
            </a:xfrm>
            <a:prstGeom prst="irregularSeal1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2315" name="Tekstvak 85"/>
            <p:cNvSpPr txBox="1">
              <a:spLocks noChangeArrowheads="1"/>
            </p:cNvSpPr>
            <p:nvPr/>
          </p:nvSpPr>
          <p:spPr bwMode="auto">
            <a:xfrm>
              <a:off x="1322344" y="6057936"/>
              <a:ext cx="11684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disaster or crisis</a:t>
              </a:r>
            </a:p>
          </p:txBody>
        </p:sp>
      </p:grpSp>
      <p:grpSp>
        <p:nvGrpSpPr>
          <p:cNvPr id="9" name="Groep 94"/>
          <p:cNvGrpSpPr>
            <a:grpSpLocks/>
          </p:cNvGrpSpPr>
          <p:nvPr/>
        </p:nvGrpSpPr>
        <p:grpSpPr bwMode="auto">
          <a:xfrm>
            <a:off x="1431925" y="5765800"/>
            <a:ext cx="1570038" cy="246063"/>
            <a:chOff x="993726" y="6313527"/>
            <a:chExt cx="1570059" cy="246221"/>
          </a:xfrm>
        </p:grpSpPr>
        <p:cxnSp>
          <p:nvCxnSpPr>
            <p:cNvPr id="74" name="Rechte verbindingslijn 73"/>
            <p:cNvCxnSpPr/>
            <p:nvPr/>
          </p:nvCxnSpPr>
          <p:spPr>
            <a:xfrm flipV="1">
              <a:off x="993726" y="6423135"/>
              <a:ext cx="255591" cy="365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3" name="Tekstvak 86"/>
            <p:cNvSpPr txBox="1">
              <a:spLocks noChangeArrowheads="1"/>
            </p:cNvSpPr>
            <p:nvPr/>
          </p:nvSpPr>
          <p:spPr bwMode="auto">
            <a:xfrm>
              <a:off x="1322343" y="6313527"/>
              <a:ext cx="12414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resilience level</a:t>
              </a:r>
            </a:p>
          </p:txBody>
        </p:sp>
      </p:grp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capital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capital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capital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capital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capital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</a:t>
            </a:r>
            <a:r>
              <a:rPr lang="nl-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capital</a:t>
            </a:r>
            <a:endParaRPr lang="nl-NL" sz="1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PIJL-OMLAAG 59"/>
          <p:cNvSpPr/>
          <p:nvPr/>
        </p:nvSpPr>
        <p:spPr>
          <a:xfrm rot="18971006">
            <a:off x="3417888" y="2701925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1" name="PIJL-OMLAAG 60"/>
          <p:cNvSpPr/>
          <p:nvPr/>
        </p:nvSpPr>
        <p:spPr>
          <a:xfrm rot="18971006">
            <a:off x="1973263" y="2854325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66" name="Rechte verbindingslijn 65"/>
          <p:cNvCxnSpPr/>
          <p:nvPr/>
        </p:nvCxnSpPr>
        <p:spPr>
          <a:xfrm flipV="1">
            <a:off x="5703888" y="4387850"/>
            <a:ext cx="1254125" cy="319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rot="5876074">
            <a:off x="6917531" y="4423569"/>
            <a:ext cx="730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/>
          <p:cNvCxnSpPr/>
          <p:nvPr/>
        </p:nvCxnSpPr>
        <p:spPr>
          <a:xfrm rot="476074" flipV="1">
            <a:off x="6981825" y="3976688"/>
            <a:ext cx="1423988" cy="584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vak 74"/>
          <p:cNvSpPr txBox="1">
            <a:spLocks noChangeArrowheads="1"/>
          </p:cNvSpPr>
          <p:nvPr/>
        </p:nvSpPr>
        <p:spPr bwMode="auto">
          <a:xfrm>
            <a:off x="117414" y="1116643"/>
            <a:ext cx="3220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C00000"/>
                </a:solidFill>
                <a:latin typeface="Arial" charset="0"/>
              </a:rPr>
              <a:t>1. No intervention</a:t>
            </a:r>
          </a:p>
        </p:txBody>
      </p:sp>
      <p:cxnSp>
        <p:nvCxnSpPr>
          <p:cNvPr id="35" name="Rechte verbindingslijn 34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/>
      <p:bldP spid="49" grpId="0"/>
      <p:bldP spid="60" grpId="0" animBg="1"/>
      <p:bldP spid="61" grpId="0" animBg="1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Rechte verbindingslijn 49"/>
          <p:cNvCxnSpPr/>
          <p:nvPr/>
        </p:nvCxnSpPr>
        <p:spPr>
          <a:xfrm rot="16200000" flipH="1">
            <a:off x="4590257" y="3593306"/>
            <a:ext cx="1898650" cy="3286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75"/>
          <p:cNvGrpSpPr>
            <a:grpSpLocks/>
          </p:cNvGrpSpPr>
          <p:nvPr/>
        </p:nvGrpSpPr>
        <p:grpSpPr bwMode="auto">
          <a:xfrm>
            <a:off x="993775" y="1968500"/>
            <a:ext cx="7923213" cy="3952875"/>
            <a:chOff x="993727" y="1969274"/>
            <a:chExt cx="7923320" cy="3952547"/>
          </a:xfrm>
        </p:grpSpPr>
        <p:cxnSp>
          <p:nvCxnSpPr>
            <p:cNvPr id="5" name="Rechte verbindingslijn met pijl 4"/>
            <p:cNvCxnSpPr/>
            <p:nvPr/>
          </p:nvCxnSpPr>
          <p:spPr>
            <a:xfrm rot="5400000" flipH="1" flipV="1">
              <a:off x="-411849" y="3774905"/>
              <a:ext cx="3614438" cy="3175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vak 5"/>
            <p:cNvSpPr txBox="1"/>
            <p:nvPr/>
          </p:nvSpPr>
          <p:spPr>
            <a:xfrm>
              <a:off x="8307439" y="5583712"/>
              <a:ext cx="573095" cy="338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time</a:t>
              </a:r>
            </a:p>
          </p:txBody>
        </p:sp>
        <p:sp>
          <p:nvSpPr>
            <p:cNvPr id="7" name="Tekstvak 6"/>
            <p:cNvSpPr txBox="1"/>
            <p:nvPr/>
          </p:nvSpPr>
          <p:spPr>
            <a:xfrm rot="16200000">
              <a:off x="399274" y="2606587"/>
              <a:ext cx="1527048" cy="3381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resilience level</a:t>
              </a:r>
            </a:p>
          </p:txBody>
        </p:sp>
        <p:cxnSp>
          <p:nvCxnSpPr>
            <p:cNvPr id="8" name="Rechte verbindingslijn met pijl 7"/>
            <p:cNvCxnSpPr/>
            <p:nvPr/>
          </p:nvCxnSpPr>
          <p:spPr>
            <a:xfrm flipV="1">
              <a:off x="1395370" y="5583712"/>
              <a:ext cx="7521677" cy="6349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1395413" y="3136900"/>
            <a:ext cx="730250" cy="1095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rot="5400000">
            <a:off x="2088356" y="3172619"/>
            <a:ext cx="730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 flipV="1">
            <a:off x="2125663" y="2990850"/>
            <a:ext cx="1460500" cy="2190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rot="5400000">
            <a:off x="3548856" y="3026569"/>
            <a:ext cx="730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V="1">
            <a:off x="3586163" y="2808288"/>
            <a:ext cx="1789112" cy="255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e 1 27"/>
          <p:cNvSpPr/>
          <p:nvPr/>
        </p:nvSpPr>
        <p:spPr>
          <a:xfrm>
            <a:off x="5083175" y="2041525"/>
            <a:ext cx="620713" cy="36512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3" name="PIJL-OMLAAG 32"/>
          <p:cNvSpPr/>
          <p:nvPr/>
        </p:nvSpPr>
        <p:spPr>
          <a:xfrm rot="18971006">
            <a:off x="6777038" y="4106863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grpSp>
        <p:nvGrpSpPr>
          <p:cNvPr id="3" name="Groep 96"/>
          <p:cNvGrpSpPr>
            <a:grpSpLocks/>
          </p:cNvGrpSpPr>
          <p:nvPr/>
        </p:nvGrpSpPr>
        <p:grpSpPr bwMode="auto">
          <a:xfrm>
            <a:off x="1587500" y="6021388"/>
            <a:ext cx="1195388" cy="246062"/>
            <a:chOff x="1149407" y="5802345"/>
            <a:chExt cx="1195300" cy="246221"/>
          </a:xfrm>
        </p:grpSpPr>
        <p:sp>
          <p:nvSpPr>
            <p:cNvPr id="71" name="PIJL-OMLAAG 70"/>
            <p:cNvSpPr/>
            <p:nvPr/>
          </p:nvSpPr>
          <p:spPr>
            <a:xfrm rot="18971006">
              <a:off x="1149407" y="5821407"/>
              <a:ext cx="130165" cy="185857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356" name="Tekstvak 84"/>
            <p:cNvSpPr txBox="1">
              <a:spLocks noChangeArrowheads="1"/>
            </p:cNvSpPr>
            <p:nvPr/>
          </p:nvSpPr>
          <p:spPr bwMode="auto">
            <a:xfrm>
              <a:off x="1322343" y="5802345"/>
              <a:ext cx="10223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stresses</a:t>
              </a:r>
            </a:p>
          </p:txBody>
        </p:sp>
      </p:grpSp>
      <p:grpSp>
        <p:nvGrpSpPr>
          <p:cNvPr id="4" name="Groep 95"/>
          <p:cNvGrpSpPr>
            <a:grpSpLocks/>
          </p:cNvGrpSpPr>
          <p:nvPr/>
        </p:nvGrpSpPr>
        <p:grpSpPr bwMode="auto">
          <a:xfrm>
            <a:off x="1468438" y="6276975"/>
            <a:ext cx="1460500" cy="255588"/>
            <a:chOff x="1030239" y="6057936"/>
            <a:chExt cx="1460521" cy="255591"/>
          </a:xfrm>
        </p:grpSpPr>
        <p:sp>
          <p:nvSpPr>
            <p:cNvPr id="72" name="Explosie 1 71"/>
            <p:cNvSpPr/>
            <p:nvPr/>
          </p:nvSpPr>
          <p:spPr>
            <a:xfrm>
              <a:off x="1030239" y="6057936"/>
              <a:ext cx="328617" cy="255591"/>
            </a:xfrm>
            <a:prstGeom prst="irregularSeal1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354" name="Tekstvak 85"/>
            <p:cNvSpPr txBox="1">
              <a:spLocks noChangeArrowheads="1"/>
            </p:cNvSpPr>
            <p:nvPr/>
          </p:nvSpPr>
          <p:spPr bwMode="auto">
            <a:xfrm>
              <a:off x="1322344" y="6057936"/>
              <a:ext cx="11684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disaster or crisis</a:t>
              </a:r>
            </a:p>
          </p:txBody>
        </p:sp>
      </p:grpSp>
      <p:grpSp>
        <p:nvGrpSpPr>
          <p:cNvPr id="9" name="Groep 94"/>
          <p:cNvGrpSpPr>
            <a:grpSpLocks/>
          </p:cNvGrpSpPr>
          <p:nvPr/>
        </p:nvGrpSpPr>
        <p:grpSpPr bwMode="auto">
          <a:xfrm>
            <a:off x="1431925" y="5765800"/>
            <a:ext cx="1570038" cy="246063"/>
            <a:chOff x="993726" y="6313527"/>
            <a:chExt cx="1570059" cy="246221"/>
          </a:xfrm>
        </p:grpSpPr>
        <p:cxnSp>
          <p:nvCxnSpPr>
            <p:cNvPr id="74" name="Rechte verbindingslijn 73"/>
            <p:cNvCxnSpPr/>
            <p:nvPr/>
          </p:nvCxnSpPr>
          <p:spPr>
            <a:xfrm flipV="1">
              <a:off x="993726" y="6423135"/>
              <a:ext cx="255591" cy="365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52" name="Tekstvak 86"/>
            <p:cNvSpPr txBox="1">
              <a:spLocks noChangeArrowheads="1"/>
            </p:cNvSpPr>
            <p:nvPr/>
          </p:nvSpPr>
          <p:spPr bwMode="auto">
            <a:xfrm>
              <a:off x="1322343" y="6313527"/>
              <a:ext cx="12414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resilience level</a:t>
              </a:r>
            </a:p>
          </p:txBody>
        </p:sp>
      </p:grp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 capital</a:t>
            </a:r>
          </a:p>
        </p:txBody>
      </p:sp>
      <p:sp>
        <p:nvSpPr>
          <p:cNvPr id="60" name="PIJL-OMLAAG 59"/>
          <p:cNvSpPr/>
          <p:nvPr/>
        </p:nvSpPr>
        <p:spPr>
          <a:xfrm rot="18971006">
            <a:off x="3417888" y="2701925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1" name="PIJL-OMLAAG 60"/>
          <p:cNvSpPr/>
          <p:nvPr/>
        </p:nvSpPr>
        <p:spPr>
          <a:xfrm rot="18971006">
            <a:off x="1973263" y="2854325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66" name="Rechte verbindingslijn 65"/>
          <p:cNvCxnSpPr/>
          <p:nvPr/>
        </p:nvCxnSpPr>
        <p:spPr>
          <a:xfrm flipV="1">
            <a:off x="5703888" y="4387850"/>
            <a:ext cx="1254125" cy="3190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rot="5876074">
            <a:off x="6917531" y="4423569"/>
            <a:ext cx="730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/>
          <p:cNvCxnSpPr/>
          <p:nvPr/>
        </p:nvCxnSpPr>
        <p:spPr>
          <a:xfrm rot="476074" flipV="1">
            <a:off x="6981825" y="3976688"/>
            <a:ext cx="1423988" cy="584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vak 74"/>
          <p:cNvSpPr txBox="1">
            <a:spLocks noChangeArrowheads="1"/>
          </p:cNvSpPr>
          <p:nvPr/>
        </p:nvSpPr>
        <p:spPr bwMode="auto">
          <a:xfrm>
            <a:off x="113897" y="1116643"/>
            <a:ext cx="2303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C00000"/>
                </a:solidFill>
                <a:latin typeface="Arial" charset="0"/>
              </a:rPr>
              <a:t>2. Response</a:t>
            </a:r>
          </a:p>
        </p:txBody>
      </p:sp>
      <p:grpSp>
        <p:nvGrpSpPr>
          <p:cNvPr id="10" name="Groep 42"/>
          <p:cNvGrpSpPr>
            <a:grpSpLocks/>
          </p:cNvGrpSpPr>
          <p:nvPr/>
        </p:nvGrpSpPr>
        <p:grpSpPr bwMode="auto">
          <a:xfrm>
            <a:off x="1651000" y="6496050"/>
            <a:ext cx="1825625" cy="292100"/>
            <a:chOff x="1212802" y="6496093"/>
            <a:chExt cx="1825652" cy="292103"/>
          </a:xfrm>
        </p:grpSpPr>
        <p:cxnSp>
          <p:nvCxnSpPr>
            <p:cNvPr id="44" name="Rechte verbindingslijn met pijl 43"/>
            <p:cNvCxnSpPr/>
            <p:nvPr/>
          </p:nvCxnSpPr>
          <p:spPr>
            <a:xfrm rot="5400000" flipH="1" flipV="1">
              <a:off x="1085007" y="6623888"/>
              <a:ext cx="255591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4" name="Tekstvak 44"/>
            <p:cNvSpPr txBox="1">
              <a:spLocks noChangeArrowheads="1"/>
            </p:cNvSpPr>
            <p:nvPr/>
          </p:nvSpPr>
          <p:spPr bwMode="auto">
            <a:xfrm>
              <a:off x="1322343" y="6541975"/>
              <a:ext cx="17161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intervention</a:t>
              </a:r>
            </a:p>
          </p:txBody>
        </p:sp>
      </p:grpSp>
      <p:cxnSp>
        <p:nvCxnSpPr>
          <p:cNvPr id="51" name="Rechte verbindingslijn 50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/>
          <p:cNvSpPr txBox="1"/>
          <p:nvPr/>
        </p:nvSpPr>
        <p:spPr>
          <a:xfrm>
            <a:off x="6324624" y="612037"/>
            <a:ext cx="8018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>
              <a:lnSpc>
                <a:spcPct val="90000"/>
              </a:lnSpc>
            </a:pPr>
            <a:r>
              <a:rPr lang="nl-NL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blocks</a:t>
            </a:r>
            <a:endParaRPr lang="nl-NL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ep 54"/>
          <p:cNvGrpSpPr>
            <a:grpSpLocks/>
          </p:cNvGrpSpPr>
          <p:nvPr/>
        </p:nvGrpSpPr>
        <p:grpSpPr bwMode="auto">
          <a:xfrm>
            <a:off x="5160963" y="3794128"/>
            <a:ext cx="1544637" cy="1370008"/>
            <a:chOff x="5160824" y="3794112"/>
            <a:chExt cx="1544294" cy="1369605"/>
          </a:xfrm>
        </p:grpSpPr>
        <p:cxnSp>
          <p:nvCxnSpPr>
            <p:cNvPr id="63" name="Rechte verbindingslijn met pijl 62"/>
            <p:cNvCxnSpPr/>
            <p:nvPr/>
          </p:nvCxnSpPr>
          <p:spPr>
            <a:xfrm rot="5400000" flipH="1" flipV="1">
              <a:off x="5564779" y="4443995"/>
              <a:ext cx="350723" cy="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vak 61"/>
            <p:cNvSpPr txBox="1">
              <a:spLocks noChangeArrowheads="1"/>
            </p:cNvSpPr>
            <p:nvPr/>
          </p:nvSpPr>
          <p:spPr bwMode="auto">
            <a:xfrm rot="-2667493">
              <a:off x="5324680" y="4633575"/>
              <a:ext cx="570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relief</a:t>
              </a:r>
            </a:p>
          </p:txBody>
        </p:sp>
        <p:cxnSp>
          <p:nvCxnSpPr>
            <p:cNvPr id="65" name="Rechte verbindingslijn met pijl 64"/>
            <p:cNvCxnSpPr/>
            <p:nvPr/>
          </p:nvCxnSpPr>
          <p:spPr>
            <a:xfrm rot="5400000" flipH="1" flipV="1">
              <a:off x="5813177" y="4305126"/>
              <a:ext cx="584021" cy="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kstvak 63"/>
            <p:cNvSpPr txBox="1">
              <a:spLocks noChangeArrowheads="1"/>
            </p:cNvSpPr>
            <p:nvPr/>
          </p:nvSpPr>
          <p:spPr bwMode="auto">
            <a:xfrm rot="-2667493">
              <a:off x="5160824" y="4855940"/>
              <a:ext cx="1241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b="1">
                  <a:solidFill>
                    <a:srgbClr val="00B050"/>
                  </a:solidFill>
                </a:rPr>
                <a:t>early recovery</a:t>
              </a:r>
            </a:p>
          </p:txBody>
        </p:sp>
        <p:cxnSp>
          <p:nvCxnSpPr>
            <p:cNvPr id="69" name="Rechte verbindingslijn met pijl 68"/>
            <p:cNvCxnSpPr/>
            <p:nvPr/>
          </p:nvCxnSpPr>
          <p:spPr>
            <a:xfrm rot="5400000" flipH="1" flipV="1">
              <a:off x="6057608" y="4206725"/>
              <a:ext cx="825253" cy="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kstvak 67"/>
            <p:cNvSpPr txBox="1">
              <a:spLocks noChangeArrowheads="1"/>
            </p:cNvSpPr>
            <p:nvPr/>
          </p:nvSpPr>
          <p:spPr bwMode="auto">
            <a:xfrm rot="-2667493">
              <a:off x="5875532" y="4726278"/>
              <a:ext cx="829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recovery</a:t>
              </a:r>
            </a:p>
          </p:txBody>
        </p:sp>
      </p:grpSp>
      <p:pic>
        <p:nvPicPr>
          <p:cNvPr id="45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Rechte verbindingslijn 53"/>
          <p:cNvCxnSpPr/>
          <p:nvPr/>
        </p:nvCxnSpPr>
        <p:spPr>
          <a:xfrm rot="16200000" flipH="1">
            <a:off x="5210969" y="4214019"/>
            <a:ext cx="839788" cy="1460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rot="5400000" flipH="1" flipV="1">
            <a:off x="-413544" y="3775869"/>
            <a:ext cx="3616325" cy="15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8307388" y="5583238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" name="Tekstvak 6"/>
          <p:cNvSpPr txBox="1"/>
          <p:nvPr/>
        </p:nvSpPr>
        <p:spPr>
          <a:xfrm rot="16200000">
            <a:off x="400050" y="2606675"/>
            <a:ext cx="1525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resilience level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395413" y="5583238"/>
            <a:ext cx="7521575" cy="793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28"/>
          <p:cNvGrpSpPr>
            <a:grpSpLocks/>
          </p:cNvGrpSpPr>
          <p:nvPr/>
        </p:nvGrpSpPr>
        <p:grpSpPr bwMode="auto">
          <a:xfrm>
            <a:off x="1395413" y="2808288"/>
            <a:ext cx="3979862" cy="438150"/>
            <a:chOff x="957213" y="2808279"/>
            <a:chExt cx="3979917" cy="438156"/>
          </a:xfrm>
        </p:grpSpPr>
        <p:cxnSp>
          <p:nvCxnSpPr>
            <p:cNvPr id="13" name="Rechte verbindingslijn 12"/>
            <p:cNvCxnSpPr/>
            <p:nvPr/>
          </p:nvCxnSpPr>
          <p:spPr>
            <a:xfrm flipV="1">
              <a:off x="957213" y="3136895"/>
              <a:ext cx="730260" cy="1095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rot="5400000">
              <a:off x="1650960" y="3173409"/>
              <a:ext cx="73026" cy="31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1687473" y="2990843"/>
              <a:ext cx="1460520" cy="21907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rot="5400000">
              <a:off x="3111480" y="3027357"/>
              <a:ext cx="73026" cy="31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3147993" y="2808279"/>
              <a:ext cx="1789137" cy="2555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xplosie 1 27"/>
          <p:cNvSpPr/>
          <p:nvPr/>
        </p:nvSpPr>
        <p:spPr>
          <a:xfrm>
            <a:off x="5083175" y="2041525"/>
            <a:ext cx="620713" cy="36512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 capital</a:t>
            </a:r>
          </a:p>
        </p:txBody>
      </p:sp>
      <p:sp>
        <p:nvSpPr>
          <p:cNvPr id="60" name="PIJL-OMLAAG 59"/>
          <p:cNvSpPr/>
          <p:nvPr/>
        </p:nvSpPr>
        <p:spPr>
          <a:xfrm rot="18971006">
            <a:off x="3417888" y="2701925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1" name="PIJL-OMLAAG 60"/>
          <p:cNvSpPr/>
          <p:nvPr/>
        </p:nvSpPr>
        <p:spPr>
          <a:xfrm rot="18971006">
            <a:off x="1973263" y="2854325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3" name="Groep 46"/>
          <p:cNvGrpSpPr>
            <a:grpSpLocks/>
          </p:cNvGrpSpPr>
          <p:nvPr/>
        </p:nvGrpSpPr>
        <p:grpSpPr bwMode="auto">
          <a:xfrm>
            <a:off x="5703888" y="3976688"/>
            <a:ext cx="2701925" cy="730250"/>
            <a:chOff x="5703903" y="3976695"/>
            <a:chExt cx="2701962" cy="730260"/>
          </a:xfrm>
        </p:grpSpPr>
        <p:cxnSp>
          <p:nvCxnSpPr>
            <p:cNvPr id="66" name="Rechte verbindingslijn 65"/>
            <p:cNvCxnSpPr/>
            <p:nvPr/>
          </p:nvCxnSpPr>
          <p:spPr>
            <a:xfrm flipV="1">
              <a:off x="5703903" y="4387863"/>
              <a:ext cx="1254142" cy="3190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rot="5876074">
              <a:off x="6917563" y="4423582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rot="476074" flipV="1">
              <a:off x="6981857" y="3976695"/>
              <a:ext cx="1424008" cy="58420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Rechte verbindingslijn 50"/>
          <p:cNvCxnSpPr/>
          <p:nvPr/>
        </p:nvCxnSpPr>
        <p:spPr>
          <a:xfrm flipV="1">
            <a:off x="5630863" y="3511550"/>
            <a:ext cx="1327150" cy="7937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 rot="5876074">
            <a:off x="6917531" y="3547269"/>
            <a:ext cx="730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 rot="476074" flipV="1">
            <a:off x="6981825" y="3100388"/>
            <a:ext cx="1423988" cy="584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IJL-OMLAAG 57"/>
          <p:cNvSpPr/>
          <p:nvPr/>
        </p:nvSpPr>
        <p:spPr>
          <a:xfrm rot="18971006">
            <a:off x="6792913" y="3230563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 rot="16200000" flipH="1">
            <a:off x="5466557" y="4469606"/>
            <a:ext cx="401638" cy="7302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54"/>
          <p:cNvGrpSpPr>
            <a:grpSpLocks/>
          </p:cNvGrpSpPr>
          <p:nvPr/>
        </p:nvGrpSpPr>
        <p:grpSpPr bwMode="auto">
          <a:xfrm>
            <a:off x="5160963" y="3794128"/>
            <a:ext cx="1544637" cy="1370008"/>
            <a:chOff x="5160824" y="3794112"/>
            <a:chExt cx="1544294" cy="1369605"/>
          </a:xfrm>
        </p:grpSpPr>
        <p:cxnSp>
          <p:nvCxnSpPr>
            <p:cNvPr id="59" name="Rechte verbindingslijn met pijl 58"/>
            <p:cNvCxnSpPr/>
            <p:nvPr/>
          </p:nvCxnSpPr>
          <p:spPr>
            <a:xfrm rot="5400000" flipH="1" flipV="1">
              <a:off x="5564779" y="4443995"/>
              <a:ext cx="350723" cy="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5" name="Tekstvak 61"/>
            <p:cNvSpPr txBox="1">
              <a:spLocks noChangeArrowheads="1"/>
            </p:cNvSpPr>
            <p:nvPr/>
          </p:nvSpPr>
          <p:spPr bwMode="auto">
            <a:xfrm rot="-2667493">
              <a:off x="5324680" y="4633575"/>
              <a:ext cx="570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relief</a:t>
              </a:r>
            </a:p>
          </p:txBody>
        </p:sp>
        <p:cxnSp>
          <p:nvCxnSpPr>
            <p:cNvPr id="63" name="Rechte verbindingslijn met pijl 62"/>
            <p:cNvCxnSpPr/>
            <p:nvPr/>
          </p:nvCxnSpPr>
          <p:spPr>
            <a:xfrm rot="5400000" flipH="1" flipV="1">
              <a:off x="5813177" y="4305126"/>
              <a:ext cx="584021" cy="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7" name="Tekstvak 63"/>
            <p:cNvSpPr txBox="1">
              <a:spLocks noChangeArrowheads="1"/>
            </p:cNvSpPr>
            <p:nvPr/>
          </p:nvSpPr>
          <p:spPr bwMode="auto">
            <a:xfrm rot="-2667493">
              <a:off x="5160824" y="4855940"/>
              <a:ext cx="1241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b="1">
                  <a:solidFill>
                    <a:srgbClr val="00B050"/>
                  </a:solidFill>
                </a:rPr>
                <a:t>early recovery</a:t>
              </a:r>
            </a:p>
          </p:txBody>
        </p:sp>
        <p:cxnSp>
          <p:nvCxnSpPr>
            <p:cNvPr id="65" name="Rechte verbindingslijn met pijl 64"/>
            <p:cNvCxnSpPr/>
            <p:nvPr/>
          </p:nvCxnSpPr>
          <p:spPr>
            <a:xfrm rot="5400000" flipH="1" flipV="1">
              <a:off x="6057608" y="4206725"/>
              <a:ext cx="825253" cy="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9" name="Tekstvak 67"/>
            <p:cNvSpPr txBox="1">
              <a:spLocks noChangeArrowheads="1"/>
            </p:cNvSpPr>
            <p:nvPr/>
          </p:nvSpPr>
          <p:spPr bwMode="auto">
            <a:xfrm rot="-2667493">
              <a:off x="5875532" y="4726278"/>
              <a:ext cx="829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recovery</a:t>
              </a:r>
            </a:p>
          </p:txBody>
        </p:sp>
      </p:grpSp>
      <p:grpSp>
        <p:nvGrpSpPr>
          <p:cNvPr id="9" name="Groep 83"/>
          <p:cNvGrpSpPr>
            <a:grpSpLocks/>
          </p:cNvGrpSpPr>
          <p:nvPr/>
        </p:nvGrpSpPr>
        <p:grpSpPr bwMode="auto">
          <a:xfrm>
            <a:off x="1651000" y="6496050"/>
            <a:ext cx="1825625" cy="292100"/>
            <a:chOff x="1212802" y="6496093"/>
            <a:chExt cx="1825652" cy="292103"/>
          </a:xfrm>
        </p:grpSpPr>
        <p:cxnSp>
          <p:nvCxnSpPr>
            <p:cNvPr id="88" name="Rechte verbindingslijn met pijl 87"/>
            <p:cNvCxnSpPr/>
            <p:nvPr/>
          </p:nvCxnSpPr>
          <p:spPr>
            <a:xfrm rot="5400000" flipH="1" flipV="1">
              <a:off x="1085007" y="6623888"/>
              <a:ext cx="255591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3" name="Tekstvak 89"/>
            <p:cNvSpPr txBox="1">
              <a:spLocks noChangeArrowheads="1"/>
            </p:cNvSpPr>
            <p:nvPr/>
          </p:nvSpPr>
          <p:spPr bwMode="auto">
            <a:xfrm>
              <a:off x="1322343" y="6541975"/>
              <a:ext cx="17161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intervention</a:t>
              </a:r>
            </a:p>
          </p:txBody>
        </p:sp>
      </p:grpSp>
      <p:grpSp>
        <p:nvGrpSpPr>
          <p:cNvPr id="10" name="Groep 96"/>
          <p:cNvGrpSpPr>
            <a:grpSpLocks/>
          </p:cNvGrpSpPr>
          <p:nvPr/>
        </p:nvGrpSpPr>
        <p:grpSpPr bwMode="auto">
          <a:xfrm>
            <a:off x="1587500" y="6021388"/>
            <a:ext cx="1195388" cy="246062"/>
            <a:chOff x="1149407" y="5802345"/>
            <a:chExt cx="1195300" cy="246221"/>
          </a:xfrm>
        </p:grpSpPr>
        <p:sp>
          <p:nvSpPr>
            <p:cNvPr id="92" name="PIJL-OMLAAG 91"/>
            <p:cNvSpPr/>
            <p:nvPr/>
          </p:nvSpPr>
          <p:spPr>
            <a:xfrm rot="18971006">
              <a:off x="1149407" y="5821407"/>
              <a:ext cx="130165" cy="185857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371" name="Tekstvak 92"/>
            <p:cNvSpPr txBox="1">
              <a:spLocks noChangeArrowheads="1"/>
            </p:cNvSpPr>
            <p:nvPr/>
          </p:nvSpPr>
          <p:spPr bwMode="auto">
            <a:xfrm>
              <a:off x="1322343" y="5802345"/>
              <a:ext cx="10223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stresses</a:t>
              </a:r>
            </a:p>
          </p:txBody>
        </p:sp>
      </p:grpSp>
      <p:grpSp>
        <p:nvGrpSpPr>
          <p:cNvPr id="12" name="Groep 95"/>
          <p:cNvGrpSpPr>
            <a:grpSpLocks/>
          </p:cNvGrpSpPr>
          <p:nvPr/>
        </p:nvGrpSpPr>
        <p:grpSpPr bwMode="auto">
          <a:xfrm>
            <a:off x="1468438" y="6276975"/>
            <a:ext cx="1460500" cy="255588"/>
            <a:chOff x="1030239" y="6057936"/>
            <a:chExt cx="1460521" cy="255591"/>
          </a:xfrm>
        </p:grpSpPr>
        <p:sp>
          <p:nvSpPr>
            <p:cNvPr id="95" name="Explosie 1 94"/>
            <p:cNvSpPr/>
            <p:nvPr/>
          </p:nvSpPr>
          <p:spPr>
            <a:xfrm>
              <a:off x="1030239" y="6057936"/>
              <a:ext cx="328617" cy="255591"/>
            </a:xfrm>
            <a:prstGeom prst="irregularSeal1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4369" name="Tekstvak 95"/>
            <p:cNvSpPr txBox="1">
              <a:spLocks noChangeArrowheads="1"/>
            </p:cNvSpPr>
            <p:nvPr/>
          </p:nvSpPr>
          <p:spPr bwMode="auto">
            <a:xfrm>
              <a:off x="1322344" y="6057936"/>
              <a:ext cx="11684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disaster or crisis</a:t>
              </a:r>
            </a:p>
          </p:txBody>
        </p:sp>
      </p:grpSp>
      <p:grpSp>
        <p:nvGrpSpPr>
          <p:cNvPr id="14" name="Groep 94"/>
          <p:cNvGrpSpPr>
            <a:grpSpLocks/>
          </p:cNvGrpSpPr>
          <p:nvPr/>
        </p:nvGrpSpPr>
        <p:grpSpPr bwMode="auto">
          <a:xfrm>
            <a:off x="1431925" y="5765800"/>
            <a:ext cx="1570038" cy="246063"/>
            <a:chOff x="993726" y="6313527"/>
            <a:chExt cx="1570059" cy="246221"/>
          </a:xfrm>
        </p:grpSpPr>
        <p:cxnSp>
          <p:nvCxnSpPr>
            <p:cNvPr id="98" name="Rechte verbindingslijn 97"/>
            <p:cNvCxnSpPr/>
            <p:nvPr/>
          </p:nvCxnSpPr>
          <p:spPr>
            <a:xfrm flipV="1">
              <a:off x="993726" y="6423135"/>
              <a:ext cx="255591" cy="365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7" name="Tekstvak 98"/>
            <p:cNvSpPr txBox="1">
              <a:spLocks noChangeArrowheads="1"/>
            </p:cNvSpPr>
            <p:nvPr/>
          </p:nvSpPr>
          <p:spPr bwMode="auto">
            <a:xfrm>
              <a:off x="1322343" y="6313527"/>
              <a:ext cx="12414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resilience level</a:t>
              </a:r>
            </a:p>
          </p:txBody>
        </p:sp>
      </p:grpSp>
      <p:cxnSp>
        <p:nvCxnSpPr>
          <p:cNvPr id="41" name="Rechte verbindingslijn 40"/>
          <p:cNvCxnSpPr/>
          <p:nvPr/>
        </p:nvCxnSpPr>
        <p:spPr>
          <a:xfrm rot="16200000" flipH="1">
            <a:off x="4754563" y="3429000"/>
            <a:ext cx="1497012" cy="255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/>
          <p:cNvSpPr txBox="1">
            <a:spLocks noChangeArrowheads="1"/>
          </p:cNvSpPr>
          <p:nvPr/>
        </p:nvSpPr>
        <p:spPr bwMode="auto">
          <a:xfrm>
            <a:off x="113897" y="1116643"/>
            <a:ext cx="2303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C00000"/>
                </a:solidFill>
                <a:latin typeface="Arial" charset="0"/>
              </a:rPr>
              <a:t>2. Response</a:t>
            </a:r>
          </a:p>
        </p:txBody>
      </p:sp>
      <p:grpSp>
        <p:nvGrpSpPr>
          <p:cNvPr id="17" name="Groep 68"/>
          <p:cNvGrpSpPr/>
          <p:nvPr/>
        </p:nvGrpSpPr>
        <p:grpSpPr>
          <a:xfrm>
            <a:off x="5776913" y="1165225"/>
            <a:ext cx="1497012" cy="1643063"/>
            <a:chOff x="5776913" y="1165225"/>
            <a:chExt cx="1497012" cy="1643063"/>
          </a:xfrm>
        </p:grpSpPr>
        <p:sp>
          <p:nvSpPr>
            <p:cNvPr id="71" name="Tekstvak 47"/>
            <p:cNvSpPr txBox="1">
              <a:spLocks noChangeArrowheads="1"/>
            </p:cNvSpPr>
            <p:nvPr/>
          </p:nvSpPr>
          <p:spPr bwMode="auto">
            <a:xfrm>
              <a:off x="5776913" y="1165225"/>
              <a:ext cx="1471858" cy="164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NL" sz="1200" b="1">
                  <a:latin typeface="Arial" charset="0"/>
                </a:rPr>
                <a:t>Response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Search and rescue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Food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Water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Shelter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Medical care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Psycho-social care</a:t>
              </a:r>
            </a:p>
          </p:txBody>
        </p:sp>
        <p:cxnSp>
          <p:nvCxnSpPr>
            <p:cNvPr id="72" name="Rechte verbindingslijn 71"/>
            <p:cNvCxnSpPr/>
            <p:nvPr/>
          </p:nvCxnSpPr>
          <p:spPr>
            <a:xfrm>
              <a:off x="5886450" y="1420813"/>
              <a:ext cx="1387475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ep 72"/>
          <p:cNvGrpSpPr/>
          <p:nvPr/>
        </p:nvGrpSpPr>
        <p:grpSpPr>
          <a:xfrm>
            <a:off x="7291205" y="1165225"/>
            <a:ext cx="1990908" cy="1643063"/>
            <a:chOff x="7291205" y="1165225"/>
            <a:chExt cx="1990908" cy="1643063"/>
          </a:xfrm>
        </p:grpSpPr>
        <p:sp>
          <p:nvSpPr>
            <p:cNvPr id="74" name="Tekstvak 50"/>
            <p:cNvSpPr txBox="1">
              <a:spLocks noChangeArrowheads="1"/>
            </p:cNvSpPr>
            <p:nvPr/>
          </p:nvSpPr>
          <p:spPr bwMode="auto">
            <a:xfrm>
              <a:off x="7291205" y="1165225"/>
              <a:ext cx="1990908" cy="164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NL" sz="1200" b="1">
                  <a:latin typeface="Arial" charset="0"/>
                </a:rPr>
                <a:t>Early recovery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Restoring critical infrastructure</a:t>
              </a:r>
            </a:p>
            <a:p>
              <a:pPr>
                <a:lnSpc>
                  <a:spcPct val="120000"/>
                </a:lnSpc>
              </a:pPr>
              <a:r>
                <a:rPr lang="nl-NL" sz="1200">
                  <a:latin typeface="Arial" charset="0"/>
                </a:rPr>
                <a:t>and services such as water, health services</a:t>
              </a:r>
            </a:p>
            <a:p>
              <a:pPr>
                <a:lnSpc>
                  <a:spcPct val="120000"/>
                </a:lnSpc>
              </a:pPr>
              <a:r>
                <a:rPr lang="en-GB" sz="1200" dirty="0">
                  <a:latin typeface="Arial" charset="0"/>
                </a:rPr>
                <a:t>electricity, (transitional) shelter</a:t>
              </a:r>
              <a:endParaRPr lang="nl-NL" sz="1200">
                <a:latin typeface="Arial" charset="0"/>
              </a:endParaRPr>
            </a:p>
          </p:txBody>
        </p:sp>
        <p:cxnSp>
          <p:nvCxnSpPr>
            <p:cNvPr id="75" name="Rechte verbindingslijn 74"/>
            <p:cNvCxnSpPr/>
            <p:nvPr/>
          </p:nvCxnSpPr>
          <p:spPr>
            <a:xfrm>
              <a:off x="7419975" y="1420813"/>
              <a:ext cx="1387475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9282 L 1.94444E-6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kstvak 74"/>
          <p:cNvSpPr txBox="1">
            <a:spLocks noChangeArrowheads="1"/>
          </p:cNvSpPr>
          <p:nvPr/>
        </p:nvSpPr>
        <p:spPr bwMode="auto">
          <a:xfrm>
            <a:off x="117414" y="1116643"/>
            <a:ext cx="23097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C00000"/>
                </a:solidFill>
                <a:latin typeface="Arial" charset="0"/>
              </a:rPr>
              <a:t>3. Anticipate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 rot="5400000" flipH="1" flipV="1">
            <a:off x="-413544" y="3775869"/>
            <a:ext cx="3616325" cy="15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8307388" y="5583238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" name="Tekstvak 6"/>
          <p:cNvSpPr txBox="1"/>
          <p:nvPr/>
        </p:nvSpPr>
        <p:spPr>
          <a:xfrm rot="16200000">
            <a:off x="400050" y="2606675"/>
            <a:ext cx="1525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resilience level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395413" y="5583238"/>
            <a:ext cx="7521575" cy="793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28"/>
          <p:cNvGrpSpPr>
            <a:grpSpLocks/>
          </p:cNvGrpSpPr>
          <p:nvPr/>
        </p:nvGrpSpPr>
        <p:grpSpPr bwMode="auto">
          <a:xfrm>
            <a:off x="1395413" y="2808288"/>
            <a:ext cx="3979862" cy="438150"/>
            <a:chOff x="957213" y="2808279"/>
            <a:chExt cx="3979917" cy="438156"/>
          </a:xfrm>
        </p:grpSpPr>
        <p:cxnSp>
          <p:nvCxnSpPr>
            <p:cNvPr id="13" name="Rechte verbindingslijn 12"/>
            <p:cNvCxnSpPr/>
            <p:nvPr/>
          </p:nvCxnSpPr>
          <p:spPr>
            <a:xfrm flipV="1">
              <a:off x="957213" y="3136895"/>
              <a:ext cx="730260" cy="1095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rot="5400000">
              <a:off x="1650960" y="3173409"/>
              <a:ext cx="73026" cy="31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1687473" y="2990843"/>
              <a:ext cx="1460520" cy="21907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rot="5400000">
              <a:off x="3111480" y="3027357"/>
              <a:ext cx="73026" cy="31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3147993" y="2808279"/>
              <a:ext cx="1789137" cy="2555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xplosie 1 27"/>
          <p:cNvSpPr/>
          <p:nvPr/>
        </p:nvSpPr>
        <p:spPr>
          <a:xfrm>
            <a:off x="5083175" y="2041525"/>
            <a:ext cx="620713" cy="36512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 capital</a:t>
            </a:r>
          </a:p>
        </p:txBody>
      </p:sp>
      <p:sp>
        <p:nvSpPr>
          <p:cNvPr id="60" name="PIJL-OMLAAG 59"/>
          <p:cNvSpPr/>
          <p:nvPr/>
        </p:nvSpPr>
        <p:spPr>
          <a:xfrm rot="18971006">
            <a:off x="3417888" y="2701925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1" name="PIJL-OMLAAG 60"/>
          <p:cNvSpPr/>
          <p:nvPr/>
        </p:nvSpPr>
        <p:spPr>
          <a:xfrm rot="18971006">
            <a:off x="1973263" y="2854325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3" name="Groep 46"/>
          <p:cNvGrpSpPr>
            <a:grpSpLocks/>
          </p:cNvGrpSpPr>
          <p:nvPr/>
        </p:nvGrpSpPr>
        <p:grpSpPr bwMode="auto">
          <a:xfrm>
            <a:off x="5703888" y="3976688"/>
            <a:ext cx="2701925" cy="730250"/>
            <a:chOff x="5703903" y="3976695"/>
            <a:chExt cx="2701962" cy="730260"/>
          </a:xfrm>
        </p:grpSpPr>
        <p:cxnSp>
          <p:nvCxnSpPr>
            <p:cNvPr id="66" name="Rechte verbindingslijn 65"/>
            <p:cNvCxnSpPr/>
            <p:nvPr/>
          </p:nvCxnSpPr>
          <p:spPr>
            <a:xfrm flipV="1">
              <a:off x="5703903" y="4387863"/>
              <a:ext cx="1254142" cy="3190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rot="5876074">
              <a:off x="6917563" y="4423582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rot="476074" flipV="1">
              <a:off x="6981857" y="3976695"/>
              <a:ext cx="1424008" cy="58420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Rechte verbindingslijn 51"/>
          <p:cNvCxnSpPr/>
          <p:nvPr/>
        </p:nvCxnSpPr>
        <p:spPr>
          <a:xfrm rot="5876074">
            <a:off x="6917531" y="3547269"/>
            <a:ext cx="730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 rot="476074" flipV="1">
            <a:off x="6981825" y="3100388"/>
            <a:ext cx="1423988" cy="584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IJL-OMLAAG 57"/>
          <p:cNvSpPr/>
          <p:nvPr/>
        </p:nvSpPr>
        <p:spPr>
          <a:xfrm rot="18971006">
            <a:off x="6792913" y="3230563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50" name="Rechte verbindingslijn 49"/>
          <p:cNvCxnSpPr/>
          <p:nvPr/>
        </p:nvCxnSpPr>
        <p:spPr bwMode="auto">
          <a:xfrm rot="16200000" flipH="1">
            <a:off x="5210969" y="4214019"/>
            <a:ext cx="839788" cy="1460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ep 83"/>
          <p:cNvGrpSpPr>
            <a:grpSpLocks/>
          </p:cNvGrpSpPr>
          <p:nvPr/>
        </p:nvGrpSpPr>
        <p:grpSpPr bwMode="auto">
          <a:xfrm>
            <a:off x="1651000" y="6496050"/>
            <a:ext cx="1825625" cy="292100"/>
            <a:chOff x="1212802" y="6496093"/>
            <a:chExt cx="1825652" cy="292103"/>
          </a:xfrm>
        </p:grpSpPr>
        <p:cxnSp>
          <p:nvCxnSpPr>
            <p:cNvPr id="88" name="Rechte verbindingslijn met pijl 87"/>
            <p:cNvCxnSpPr/>
            <p:nvPr/>
          </p:nvCxnSpPr>
          <p:spPr>
            <a:xfrm rot="5400000" flipH="1" flipV="1">
              <a:off x="1085007" y="6623888"/>
              <a:ext cx="255591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93" name="Tekstvak 89"/>
            <p:cNvSpPr txBox="1">
              <a:spLocks noChangeArrowheads="1"/>
            </p:cNvSpPr>
            <p:nvPr/>
          </p:nvSpPr>
          <p:spPr bwMode="auto">
            <a:xfrm>
              <a:off x="1322343" y="6541975"/>
              <a:ext cx="17161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intervention</a:t>
              </a:r>
            </a:p>
          </p:txBody>
        </p:sp>
      </p:grpSp>
      <p:grpSp>
        <p:nvGrpSpPr>
          <p:cNvPr id="9" name="Groep 96"/>
          <p:cNvGrpSpPr>
            <a:grpSpLocks/>
          </p:cNvGrpSpPr>
          <p:nvPr/>
        </p:nvGrpSpPr>
        <p:grpSpPr bwMode="auto">
          <a:xfrm>
            <a:off x="1587500" y="6021388"/>
            <a:ext cx="1195388" cy="246062"/>
            <a:chOff x="1149407" y="5802345"/>
            <a:chExt cx="1195300" cy="246221"/>
          </a:xfrm>
        </p:grpSpPr>
        <p:sp>
          <p:nvSpPr>
            <p:cNvPr id="92" name="PIJL-OMLAAG 91"/>
            <p:cNvSpPr/>
            <p:nvPr/>
          </p:nvSpPr>
          <p:spPr>
            <a:xfrm rot="18971006">
              <a:off x="1149407" y="5821407"/>
              <a:ext cx="130165" cy="185857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391" name="Tekstvak 92"/>
            <p:cNvSpPr txBox="1">
              <a:spLocks noChangeArrowheads="1"/>
            </p:cNvSpPr>
            <p:nvPr/>
          </p:nvSpPr>
          <p:spPr bwMode="auto">
            <a:xfrm>
              <a:off x="1322343" y="5802345"/>
              <a:ext cx="10223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stresses</a:t>
              </a:r>
            </a:p>
          </p:txBody>
        </p:sp>
      </p:grpSp>
      <p:grpSp>
        <p:nvGrpSpPr>
          <p:cNvPr id="10" name="Groep 95"/>
          <p:cNvGrpSpPr>
            <a:grpSpLocks/>
          </p:cNvGrpSpPr>
          <p:nvPr/>
        </p:nvGrpSpPr>
        <p:grpSpPr bwMode="auto">
          <a:xfrm>
            <a:off x="1468438" y="6276975"/>
            <a:ext cx="1460500" cy="255588"/>
            <a:chOff x="1030239" y="6057936"/>
            <a:chExt cx="1460521" cy="255591"/>
          </a:xfrm>
        </p:grpSpPr>
        <p:sp>
          <p:nvSpPr>
            <p:cNvPr id="95" name="Explosie 1 94"/>
            <p:cNvSpPr/>
            <p:nvPr/>
          </p:nvSpPr>
          <p:spPr>
            <a:xfrm>
              <a:off x="1030239" y="6057936"/>
              <a:ext cx="328617" cy="255591"/>
            </a:xfrm>
            <a:prstGeom prst="irregularSeal1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5389" name="Tekstvak 95"/>
            <p:cNvSpPr txBox="1">
              <a:spLocks noChangeArrowheads="1"/>
            </p:cNvSpPr>
            <p:nvPr/>
          </p:nvSpPr>
          <p:spPr bwMode="auto">
            <a:xfrm>
              <a:off x="1322344" y="6057936"/>
              <a:ext cx="11684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disaster or crisis</a:t>
              </a:r>
            </a:p>
          </p:txBody>
        </p:sp>
      </p:grpSp>
      <p:grpSp>
        <p:nvGrpSpPr>
          <p:cNvPr id="12" name="Groep 94"/>
          <p:cNvGrpSpPr>
            <a:grpSpLocks/>
          </p:cNvGrpSpPr>
          <p:nvPr/>
        </p:nvGrpSpPr>
        <p:grpSpPr bwMode="auto">
          <a:xfrm>
            <a:off x="1431925" y="5765800"/>
            <a:ext cx="1570038" cy="246063"/>
            <a:chOff x="993726" y="6313527"/>
            <a:chExt cx="1570059" cy="246221"/>
          </a:xfrm>
        </p:grpSpPr>
        <p:cxnSp>
          <p:nvCxnSpPr>
            <p:cNvPr id="98" name="Rechte verbindingslijn 97"/>
            <p:cNvCxnSpPr/>
            <p:nvPr/>
          </p:nvCxnSpPr>
          <p:spPr>
            <a:xfrm flipV="1">
              <a:off x="993726" y="6423135"/>
              <a:ext cx="255591" cy="365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7" name="Tekstvak 98"/>
            <p:cNvSpPr txBox="1">
              <a:spLocks noChangeArrowheads="1"/>
            </p:cNvSpPr>
            <p:nvPr/>
          </p:nvSpPr>
          <p:spPr bwMode="auto">
            <a:xfrm>
              <a:off x="1322343" y="6313527"/>
              <a:ext cx="12414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resilience level</a:t>
              </a:r>
            </a:p>
          </p:txBody>
        </p:sp>
      </p:grpSp>
      <p:cxnSp>
        <p:nvCxnSpPr>
          <p:cNvPr id="54" name="Rechte verbindingslijn 53"/>
          <p:cNvCxnSpPr/>
          <p:nvPr/>
        </p:nvCxnSpPr>
        <p:spPr>
          <a:xfrm flipV="1">
            <a:off x="5630863" y="3511550"/>
            <a:ext cx="1327150" cy="7937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 rot="16200000" flipH="1">
            <a:off x="4754563" y="3429000"/>
            <a:ext cx="1497012" cy="255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6324624" y="612037"/>
            <a:ext cx="8018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>
              <a:lnSpc>
                <a:spcPct val="90000"/>
              </a:lnSpc>
            </a:pPr>
            <a:r>
              <a:rPr lang="nl-N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blocks</a:t>
            </a:r>
            <a:endParaRPr lang="nl-N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ep 54"/>
          <p:cNvGrpSpPr>
            <a:grpSpLocks/>
          </p:cNvGrpSpPr>
          <p:nvPr/>
        </p:nvGrpSpPr>
        <p:grpSpPr bwMode="auto">
          <a:xfrm>
            <a:off x="5160963" y="3794128"/>
            <a:ext cx="1544637" cy="1370008"/>
            <a:chOff x="5160824" y="3794112"/>
            <a:chExt cx="1544294" cy="1369605"/>
          </a:xfrm>
        </p:grpSpPr>
        <p:cxnSp>
          <p:nvCxnSpPr>
            <p:cNvPr id="69" name="Rechte verbindingslijn met pijl 68"/>
            <p:cNvCxnSpPr/>
            <p:nvPr/>
          </p:nvCxnSpPr>
          <p:spPr>
            <a:xfrm rot="5400000" flipH="1" flipV="1">
              <a:off x="5564779" y="4443995"/>
              <a:ext cx="350723" cy="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kstvak 61"/>
            <p:cNvSpPr txBox="1">
              <a:spLocks noChangeArrowheads="1"/>
            </p:cNvSpPr>
            <p:nvPr/>
          </p:nvSpPr>
          <p:spPr bwMode="auto">
            <a:xfrm rot="-2667493">
              <a:off x="5324680" y="4633575"/>
              <a:ext cx="570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relief</a:t>
              </a:r>
            </a:p>
          </p:txBody>
        </p:sp>
        <p:cxnSp>
          <p:nvCxnSpPr>
            <p:cNvPr id="72" name="Rechte verbindingslijn met pijl 71"/>
            <p:cNvCxnSpPr/>
            <p:nvPr/>
          </p:nvCxnSpPr>
          <p:spPr>
            <a:xfrm rot="5400000" flipH="1" flipV="1">
              <a:off x="5813177" y="4305126"/>
              <a:ext cx="584021" cy="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kstvak 63"/>
            <p:cNvSpPr txBox="1">
              <a:spLocks noChangeArrowheads="1"/>
            </p:cNvSpPr>
            <p:nvPr/>
          </p:nvSpPr>
          <p:spPr bwMode="auto">
            <a:xfrm rot="-2667493">
              <a:off x="5160824" y="4855940"/>
              <a:ext cx="1241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b="1">
                  <a:solidFill>
                    <a:srgbClr val="00B050"/>
                  </a:solidFill>
                </a:rPr>
                <a:t>early recovery</a:t>
              </a:r>
            </a:p>
          </p:txBody>
        </p:sp>
        <p:cxnSp>
          <p:nvCxnSpPr>
            <p:cNvPr id="74" name="Rechte verbindingslijn met pijl 73"/>
            <p:cNvCxnSpPr/>
            <p:nvPr/>
          </p:nvCxnSpPr>
          <p:spPr>
            <a:xfrm rot="5400000" flipH="1" flipV="1">
              <a:off x="6057608" y="4206725"/>
              <a:ext cx="825253" cy="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kstvak 67"/>
            <p:cNvSpPr txBox="1">
              <a:spLocks noChangeArrowheads="1"/>
            </p:cNvSpPr>
            <p:nvPr/>
          </p:nvSpPr>
          <p:spPr bwMode="auto">
            <a:xfrm rot="-2667493">
              <a:off x="5875532" y="4726278"/>
              <a:ext cx="829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recovery</a:t>
              </a:r>
            </a:p>
          </p:txBody>
        </p:sp>
      </p:grpSp>
      <p:pic>
        <p:nvPicPr>
          <p:cNvPr id="56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hoek 79"/>
          <p:cNvSpPr/>
          <p:nvPr/>
        </p:nvSpPr>
        <p:spPr>
          <a:xfrm>
            <a:off x="1395413" y="4159250"/>
            <a:ext cx="7339012" cy="1423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 rot="16200000" flipH="1">
            <a:off x="5210969" y="4214019"/>
            <a:ext cx="839788" cy="1460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rot="5400000" flipH="1" flipV="1">
            <a:off x="-413544" y="3775869"/>
            <a:ext cx="3616325" cy="15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8307388" y="5583238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" name="Tekstvak 6"/>
          <p:cNvSpPr txBox="1"/>
          <p:nvPr/>
        </p:nvSpPr>
        <p:spPr>
          <a:xfrm rot="16200000">
            <a:off x="400050" y="2606675"/>
            <a:ext cx="1525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resilience level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395413" y="5583238"/>
            <a:ext cx="7521575" cy="793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28"/>
          <p:cNvGrpSpPr>
            <a:grpSpLocks/>
          </p:cNvGrpSpPr>
          <p:nvPr/>
        </p:nvGrpSpPr>
        <p:grpSpPr bwMode="auto">
          <a:xfrm>
            <a:off x="1395413" y="2808288"/>
            <a:ext cx="3979862" cy="438150"/>
            <a:chOff x="957213" y="2808279"/>
            <a:chExt cx="3979917" cy="438156"/>
          </a:xfrm>
        </p:grpSpPr>
        <p:cxnSp>
          <p:nvCxnSpPr>
            <p:cNvPr id="13" name="Rechte verbindingslijn 12"/>
            <p:cNvCxnSpPr/>
            <p:nvPr/>
          </p:nvCxnSpPr>
          <p:spPr>
            <a:xfrm flipV="1">
              <a:off x="957213" y="3136895"/>
              <a:ext cx="730260" cy="1095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rot="5400000">
              <a:off x="1650960" y="3173409"/>
              <a:ext cx="73026" cy="31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1687473" y="2990843"/>
              <a:ext cx="1460520" cy="21907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rot="5400000">
              <a:off x="3111480" y="3027357"/>
              <a:ext cx="73026" cy="31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3147993" y="2808279"/>
              <a:ext cx="1789137" cy="2555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xplosie 1 27"/>
          <p:cNvSpPr/>
          <p:nvPr/>
        </p:nvSpPr>
        <p:spPr>
          <a:xfrm>
            <a:off x="5083175" y="2041525"/>
            <a:ext cx="620713" cy="36512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 capital</a:t>
            </a:r>
          </a:p>
        </p:txBody>
      </p:sp>
      <p:sp>
        <p:nvSpPr>
          <p:cNvPr id="60" name="PIJL-OMLAAG 59"/>
          <p:cNvSpPr/>
          <p:nvPr/>
        </p:nvSpPr>
        <p:spPr>
          <a:xfrm rot="18971006">
            <a:off x="3417888" y="2701925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1" name="PIJL-OMLAAG 60"/>
          <p:cNvSpPr/>
          <p:nvPr/>
        </p:nvSpPr>
        <p:spPr>
          <a:xfrm rot="18971006">
            <a:off x="1973263" y="2854325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3" name="Groep 46"/>
          <p:cNvGrpSpPr>
            <a:grpSpLocks/>
          </p:cNvGrpSpPr>
          <p:nvPr/>
        </p:nvGrpSpPr>
        <p:grpSpPr bwMode="auto">
          <a:xfrm>
            <a:off x="5703888" y="3976688"/>
            <a:ext cx="2701925" cy="730250"/>
            <a:chOff x="5703903" y="3976695"/>
            <a:chExt cx="2701962" cy="730260"/>
          </a:xfrm>
        </p:grpSpPr>
        <p:cxnSp>
          <p:nvCxnSpPr>
            <p:cNvPr id="66" name="Rechte verbindingslijn 65"/>
            <p:cNvCxnSpPr/>
            <p:nvPr/>
          </p:nvCxnSpPr>
          <p:spPr>
            <a:xfrm flipV="1">
              <a:off x="5703903" y="4387863"/>
              <a:ext cx="1254142" cy="3190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rot="5876074">
              <a:off x="6917563" y="4423582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rot="476074" flipV="1">
              <a:off x="6981857" y="3976695"/>
              <a:ext cx="1424008" cy="58420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Rechte verbindingslijn 51"/>
          <p:cNvCxnSpPr/>
          <p:nvPr/>
        </p:nvCxnSpPr>
        <p:spPr>
          <a:xfrm rot="5876074">
            <a:off x="6917531" y="3547269"/>
            <a:ext cx="730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 rot="476074" flipV="1">
            <a:off x="6981825" y="3100388"/>
            <a:ext cx="1423988" cy="584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IJL-OMLAAG 57"/>
          <p:cNvSpPr/>
          <p:nvPr/>
        </p:nvSpPr>
        <p:spPr>
          <a:xfrm rot="18971006">
            <a:off x="6792913" y="3230563"/>
            <a:ext cx="101600" cy="2317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4" name="Groep 103"/>
          <p:cNvGrpSpPr>
            <a:grpSpLocks/>
          </p:cNvGrpSpPr>
          <p:nvPr/>
        </p:nvGrpSpPr>
        <p:grpSpPr bwMode="auto">
          <a:xfrm>
            <a:off x="2854325" y="3027363"/>
            <a:ext cx="4529138" cy="2117725"/>
            <a:chOff x="2854302" y="2625714"/>
            <a:chExt cx="4529203" cy="2519400"/>
          </a:xfrm>
        </p:grpSpPr>
        <p:cxnSp>
          <p:nvCxnSpPr>
            <p:cNvPr id="81" name="Rechte verbindingslijn met pijl 80"/>
            <p:cNvCxnSpPr/>
            <p:nvPr/>
          </p:nvCxnSpPr>
          <p:spPr>
            <a:xfrm rot="16200000" flipV="1">
              <a:off x="6427871" y="4189480"/>
              <a:ext cx="1911269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met pijl 83"/>
            <p:cNvCxnSpPr/>
            <p:nvPr/>
          </p:nvCxnSpPr>
          <p:spPr>
            <a:xfrm rot="5400000" flipH="1" flipV="1">
              <a:off x="3201969" y="3884621"/>
              <a:ext cx="2519400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met pijl 87"/>
            <p:cNvCxnSpPr/>
            <p:nvPr/>
          </p:nvCxnSpPr>
          <p:spPr>
            <a:xfrm rot="5400000" flipH="1" flipV="1">
              <a:off x="1686993" y="3976217"/>
              <a:ext cx="2336206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Rechte verbindingslijn 55"/>
          <p:cNvCxnSpPr/>
          <p:nvPr/>
        </p:nvCxnSpPr>
        <p:spPr>
          <a:xfrm flipV="1">
            <a:off x="5630863" y="3511550"/>
            <a:ext cx="1327150" cy="7937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 rot="16200000" flipH="1">
            <a:off x="4754563" y="3429000"/>
            <a:ext cx="1497012" cy="255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ep 92"/>
          <p:cNvGrpSpPr>
            <a:grpSpLocks/>
          </p:cNvGrpSpPr>
          <p:nvPr/>
        </p:nvGrpSpPr>
        <p:grpSpPr bwMode="auto">
          <a:xfrm>
            <a:off x="1431925" y="5765800"/>
            <a:ext cx="2044700" cy="1022350"/>
            <a:chOff x="1431882" y="5765832"/>
            <a:chExt cx="2044728" cy="1022364"/>
          </a:xfrm>
        </p:grpSpPr>
        <p:cxnSp>
          <p:nvCxnSpPr>
            <p:cNvPr id="97" name="Rechte verbindingslijn met pijl 96"/>
            <p:cNvCxnSpPr/>
            <p:nvPr/>
          </p:nvCxnSpPr>
          <p:spPr>
            <a:xfrm rot="5400000" flipH="1" flipV="1">
              <a:off x="1523164" y="6623888"/>
              <a:ext cx="255592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met pijl 97"/>
            <p:cNvCxnSpPr/>
            <p:nvPr/>
          </p:nvCxnSpPr>
          <p:spPr>
            <a:xfrm rot="5400000" flipH="1" flipV="1">
              <a:off x="1395370" y="6642144"/>
              <a:ext cx="220665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9" name="Tekstvak 98"/>
            <p:cNvSpPr txBox="1">
              <a:spLocks noChangeArrowheads="1"/>
            </p:cNvSpPr>
            <p:nvPr/>
          </p:nvSpPr>
          <p:spPr bwMode="auto">
            <a:xfrm>
              <a:off x="1760499" y="6541975"/>
              <a:ext cx="17161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intervention</a:t>
              </a:r>
            </a:p>
          </p:txBody>
        </p:sp>
        <p:grpSp>
          <p:nvGrpSpPr>
            <p:cNvPr id="10" name="Groep 96"/>
            <p:cNvGrpSpPr>
              <a:grpSpLocks/>
            </p:cNvGrpSpPr>
            <p:nvPr/>
          </p:nvGrpSpPr>
          <p:grpSpPr bwMode="auto">
            <a:xfrm>
              <a:off x="1587563" y="6021423"/>
              <a:ext cx="1195300" cy="246221"/>
              <a:chOff x="1149407" y="5802345"/>
              <a:chExt cx="1195300" cy="246221"/>
            </a:xfrm>
          </p:grpSpPr>
          <p:sp>
            <p:nvSpPr>
              <p:cNvPr id="73" name="PIJL-OMLAAG 72"/>
              <p:cNvSpPr/>
              <p:nvPr/>
            </p:nvSpPr>
            <p:spPr>
              <a:xfrm rot="18971006">
                <a:off x="1149303" y="5821395"/>
                <a:ext cx="130177" cy="185739"/>
              </a:xfrm>
              <a:prstGeom prst="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16428" name="Tekstvak 75"/>
              <p:cNvSpPr txBox="1">
                <a:spLocks noChangeArrowheads="1"/>
              </p:cNvSpPr>
              <p:nvPr/>
            </p:nvSpPr>
            <p:spPr bwMode="auto">
              <a:xfrm>
                <a:off x="1322343" y="5802345"/>
                <a:ext cx="102236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stresses</a:t>
                </a:r>
              </a:p>
            </p:txBody>
          </p:sp>
        </p:grpSp>
        <p:grpSp>
          <p:nvGrpSpPr>
            <p:cNvPr id="12" name="Groep 95"/>
            <p:cNvGrpSpPr>
              <a:grpSpLocks/>
            </p:cNvGrpSpPr>
            <p:nvPr/>
          </p:nvGrpSpPr>
          <p:grpSpPr bwMode="auto">
            <a:xfrm>
              <a:off x="1468395" y="6277014"/>
              <a:ext cx="1460521" cy="255591"/>
              <a:chOff x="1030239" y="6057936"/>
              <a:chExt cx="1460521" cy="255591"/>
            </a:xfrm>
          </p:grpSpPr>
          <p:sp>
            <p:nvSpPr>
              <p:cNvPr id="78" name="Explosie 1 77"/>
              <p:cNvSpPr/>
              <p:nvPr/>
            </p:nvSpPr>
            <p:spPr>
              <a:xfrm>
                <a:off x="1030239" y="6057936"/>
                <a:ext cx="328616" cy="255591"/>
              </a:xfrm>
              <a:prstGeom prst="irregularSeal1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16426" name="Tekstvak 78"/>
              <p:cNvSpPr txBox="1">
                <a:spLocks noChangeArrowheads="1"/>
              </p:cNvSpPr>
              <p:nvPr/>
            </p:nvSpPr>
            <p:spPr bwMode="auto">
              <a:xfrm>
                <a:off x="1322344" y="6057936"/>
                <a:ext cx="116841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disaster or crisis</a:t>
                </a:r>
              </a:p>
            </p:txBody>
          </p:sp>
        </p:grpSp>
        <p:grpSp>
          <p:nvGrpSpPr>
            <p:cNvPr id="14" name="Groep 94"/>
            <p:cNvGrpSpPr>
              <a:grpSpLocks/>
            </p:cNvGrpSpPr>
            <p:nvPr/>
          </p:nvGrpSpPr>
          <p:grpSpPr bwMode="auto">
            <a:xfrm>
              <a:off x="1431882" y="5765832"/>
              <a:ext cx="1570059" cy="246221"/>
              <a:chOff x="993726" y="6313527"/>
              <a:chExt cx="1570059" cy="246221"/>
            </a:xfrm>
          </p:grpSpPr>
          <p:cxnSp>
            <p:nvCxnSpPr>
              <p:cNvPr id="91" name="Rechte verbindingslijn 90"/>
              <p:cNvCxnSpPr/>
              <p:nvPr/>
            </p:nvCxnSpPr>
            <p:spPr>
              <a:xfrm flipV="1">
                <a:off x="993726" y="6423066"/>
                <a:ext cx="255591" cy="3651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24" name="Tekstvak 91"/>
              <p:cNvSpPr txBox="1">
                <a:spLocks noChangeArrowheads="1"/>
              </p:cNvSpPr>
              <p:nvPr/>
            </p:nvSpPr>
            <p:spPr bwMode="auto">
              <a:xfrm>
                <a:off x="1322343" y="6313527"/>
                <a:ext cx="12414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resilience level</a:t>
                </a:r>
              </a:p>
            </p:txBody>
          </p:sp>
        </p:grpSp>
      </p:grpSp>
      <p:sp>
        <p:nvSpPr>
          <p:cNvPr id="71" name="Tekstvak 70"/>
          <p:cNvSpPr txBox="1"/>
          <p:nvPr/>
        </p:nvSpPr>
        <p:spPr>
          <a:xfrm>
            <a:off x="1724025" y="5218113"/>
            <a:ext cx="32972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 term resilience programming</a:t>
            </a:r>
          </a:p>
        </p:txBody>
      </p:sp>
      <p:cxnSp>
        <p:nvCxnSpPr>
          <p:cNvPr id="62" name="Rechte verbindingslijn 61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kstvak 71"/>
          <p:cNvSpPr txBox="1"/>
          <p:nvPr/>
        </p:nvSpPr>
        <p:spPr>
          <a:xfrm>
            <a:off x="6324624" y="612037"/>
            <a:ext cx="8018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building</a:t>
            </a:r>
          </a:p>
          <a:p>
            <a:pPr>
              <a:lnSpc>
                <a:spcPct val="90000"/>
              </a:lnSpc>
            </a:pPr>
            <a:r>
              <a:rPr lang="nl-NL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blocks</a:t>
            </a:r>
            <a:endParaRPr lang="nl-NL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kstvak 73"/>
          <p:cNvSpPr txBox="1">
            <a:spLocks noChangeArrowheads="1"/>
          </p:cNvSpPr>
          <p:nvPr/>
        </p:nvSpPr>
        <p:spPr bwMode="auto">
          <a:xfrm>
            <a:off x="117414" y="1116643"/>
            <a:ext cx="23097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C00000"/>
                </a:solidFill>
                <a:latin typeface="Arial" charset="0"/>
              </a:rPr>
              <a:t>3. Anticipate</a:t>
            </a:r>
          </a:p>
        </p:txBody>
      </p:sp>
      <p:grpSp>
        <p:nvGrpSpPr>
          <p:cNvPr id="17" name="Groep 54"/>
          <p:cNvGrpSpPr>
            <a:grpSpLocks/>
          </p:cNvGrpSpPr>
          <p:nvPr/>
        </p:nvGrpSpPr>
        <p:grpSpPr bwMode="auto">
          <a:xfrm>
            <a:off x="5160963" y="3794128"/>
            <a:ext cx="1544637" cy="1370008"/>
            <a:chOff x="5160824" y="3794112"/>
            <a:chExt cx="1544294" cy="1369605"/>
          </a:xfrm>
        </p:grpSpPr>
        <p:cxnSp>
          <p:nvCxnSpPr>
            <p:cNvPr id="79" name="Rechte verbindingslijn met pijl 78"/>
            <p:cNvCxnSpPr/>
            <p:nvPr/>
          </p:nvCxnSpPr>
          <p:spPr>
            <a:xfrm rot="5400000" flipH="1" flipV="1">
              <a:off x="5564779" y="4443995"/>
              <a:ext cx="350723" cy="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kstvak 61"/>
            <p:cNvSpPr txBox="1">
              <a:spLocks noChangeArrowheads="1"/>
            </p:cNvSpPr>
            <p:nvPr/>
          </p:nvSpPr>
          <p:spPr bwMode="auto">
            <a:xfrm rot="-2667493">
              <a:off x="5324680" y="4633575"/>
              <a:ext cx="570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relief</a:t>
              </a:r>
            </a:p>
          </p:txBody>
        </p:sp>
        <p:cxnSp>
          <p:nvCxnSpPr>
            <p:cNvPr id="85" name="Rechte verbindingslijn met pijl 84"/>
            <p:cNvCxnSpPr/>
            <p:nvPr/>
          </p:nvCxnSpPr>
          <p:spPr>
            <a:xfrm rot="5400000" flipH="1" flipV="1">
              <a:off x="5813177" y="4305126"/>
              <a:ext cx="584021" cy="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kstvak 63"/>
            <p:cNvSpPr txBox="1">
              <a:spLocks noChangeArrowheads="1"/>
            </p:cNvSpPr>
            <p:nvPr/>
          </p:nvSpPr>
          <p:spPr bwMode="auto">
            <a:xfrm rot="-2667493">
              <a:off x="5160824" y="4855940"/>
              <a:ext cx="1241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b="1">
                  <a:solidFill>
                    <a:srgbClr val="00B050"/>
                  </a:solidFill>
                </a:rPr>
                <a:t>early recovery</a:t>
              </a:r>
            </a:p>
          </p:txBody>
        </p:sp>
        <p:cxnSp>
          <p:nvCxnSpPr>
            <p:cNvPr id="87" name="Rechte verbindingslijn met pijl 86"/>
            <p:cNvCxnSpPr/>
            <p:nvPr/>
          </p:nvCxnSpPr>
          <p:spPr>
            <a:xfrm rot="5400000" flipH="1" flipV="1">
              <a:off x="6057608" y="4206725"/>
              <a:ext cx="825253" cy="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kstvak 67"/>
            <p:cNvSpPr txBox="1">
              <a:spLocks noChangeArrowheads="1"/>
            </p:cNvSpPr>
            <p:nvPr/>
          </p:nvSpPr>
          <p:spPr bwMode="auto">
            <a:xfrm rot="-2667493">
              <a:off x="5875532" y="4726278"/>
              <a:ext cx="829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recovery</a:t>
              </a:r>
            </a:p>
          </p:txBody>
        </p:sp>
      </p:grpSp>
      <p:pic>
        <p:nvPicPr>
          <p:cNvPr id="59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hoek 79"/>
          <p:cNvSpPr/>
          <p:nvPr/>
        </p:nvSpPr>
        <p:spPr>
          <a:xfrm>
            <a:off x="1395413" y="4159250"/>
            <a:ext cx="7339012" cy="1423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50" name="Rechte verbindingslijn 49"/>
          <p:cNvCxnSpPr/>
          <p:nvPr/>
        </p:nvCxnSpPr>
        <p:spPr>
          <a:xfrm rot="16200000" flipH="1">
            <a:off x="5210969" y="4214019"/>
            <a:ext cx="839788" cy="14605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rot="5400000" flipH="1" flipV="1">
            <a:off x="-413544" y="3775869"/>
            <a:ext cx="3616325" cy="1588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8307388" y="5583238"/>
            <a:ext cx="5730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" name="Tekstvak 6"/>
          <p:cNvSpPr txBox="1"/>
          <p:nvPr/>
        </p:nvSpPr>
        <p:spPr>
          <a:xfrm rot="16200000">
            <a:off x="400050" y="2606675"/>
            <a:ext cx="1525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resilience level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 flipV="1">
            <a:off x="1395413" y="5583238"/>
            <a:ext cx="7521575" cy="793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395413" y="3392488"/>
            <a:ext cx="7375525" cy="1587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e 1 27"/>
          <p:cNvSpPr/>
          <p:nvPr/>
        </p:nvSpPr>
        <p:spPr>
          <a:xfrm>
            <a:off x="5083175" y="2041525"/>
            <a:ext cx="620713" cy="365125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7602538" y="3063875"/>
            <a:ext cx="123031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critical resilience level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49213" y="2041525"/>
            <a:ext cx="10509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natural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physical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financial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human capital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political capital</a:t>
            </a:r>
          </a:p>
        </p:txBody>
      </p:sp>
      <p:grpSp>
        <p:nvGrpSpPr>
          <p:cNvPr id="2" name="Groep 46"/>
          <p:cNvGrpSpPr>
            <a:grpSpLocks/>
          </p:cNvGrpSpPr>
          <p:nvPr/>
        </p:nvGrpSpPr>
        <p:grpSpPr bwMode="auto">
          <a:xfrm>
            <a:off x="5703888" y="3976688"/>
            <a:ext cx="2701925" cy="730250"/>
            <a:chOff x="5703903" y="3976695"/>
            <a:chExt cx="2701962" cy="730260"/>
          </a:xfrm>
        </p:grpSpPr>
        <p:cxnSp>
          <p:nvCxnSpPr>
            <p:cNvPr id="66" name="Rechte verbindingslijn 65"/>
            <p:cNvCxnSpPr/>
            <p:nvPr/>
          </p:nvCxnSpPr>
          <p:spPr>
            <a:xfrm flipV="1">
              <a:off x="5703903" y="4387863"/>
              <a:ext cx="1254142" cy="3190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rot="5876074">
              <a:off x="6917563" y="4423582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rot="476074" flipV="1">
              <a:off x="6981857" y="3976695"/>
              <a:ext cx="1424008" cy="58420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ep 68"/>
          <p:cNvGrpSpPr>
            <a:grpSpLocks/>
          </p:cNvGrpSpPr>
          <p:nvPr/>
        </p:nvGrpSpPr>
        <p:grpSpPr bwMode="auto">
          <a:xfrm>
            <a:off x="1973263" y="2701925"/>
            <a:ext cx="4921250" cy="760413"/>
            <a:chOff x="1972818" y="2701823"/>
            <a:chExt cx="4922175" cy="760607"/>
          </a:xfrm>
        </p:grpSpPr>
        <p:sp>
          <p:nvSpPr>
            <p:cNvPr id="60" name="PIJL-OMLAAG 59"/>
            <p:cNvSpPr/>
            <p:nvPr/>
          </p:nvSpPr>
          <p:spPr>
            <a:xfrm rot="18971006">
              <a:off x="3417715" y="2701823"/>
              <a:ext cx="101619" cy="233423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61" name="PIJL-OMLAAG 60"/>
            <p:cNvSpPr/>
            <p:nvPr/>
          </p:nvSpPr>
          <p:spPr>
            <a:xfrm rot="18971006">
              <a:off x="1972818" y="2854262"/>
              <a:ext cx="103206" cy="231834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58" name="PIJL-OMLAAG 57"/>
            <p:cNvSpPr/>
            <p:nvPr/>
          </p:nvSpPr>
          <p:spPr>
            <a:xfrm rot="18971006">
              <a:off x="6791786" y="3229007"/>
              <a:ext cx="103207" cy="233423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90" name="Tekstvak 89"/>
          <p:cNvSpPr txBox="1"/>
          <p:nvPr/>
        </p:nvSpPr>
        <p:spPr>
          <a:xfrm>
            <a:off x="1724025" y="5218113"/>
            <a:ext cx="32972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Long term resilience programming</a:t>
            </a:r>
          </a:p>
        </p:txBody>
      </p:sp>
      <p:grpSp>
        <p:nvGrpSpPr>
          <p:cNvPr id="4" name="Groep 71"/>
          <p:cNvGrpSpPr>
            <a:grpSpLocks/>
          </p:cNvGrpSpPr>
          <p:nvPr/>
        </p:nvGrpSpPr>
        <p:grpSpPr bwMode="auto">
          <a:xfrm>
            <a:off x="1395413" y="2808288"/>
            <a:ext cx="7010400" cy="1497012"/>
            <a:chOff x="1395369" y="2808278"/>
            <a:chExt cx="7010496" cy="1497036"/>
          </a:xfrm>
        </p:grpSpPr>
        <p:cxnSp>
          <p:nvCxnSpPr>
            <p:cNvPr id="13" name="Rechte verbindingslijn 12"/>
            <p:cNvCxnSpPr/>
            <p:nvPr/>
          </p:nvCxnSpPr>
          <p:spPr>
            <a:xfrm flipV="1">
              <a:off x="1395369" y="3136895"/>
              <a:ext cx="730260" cy="10954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/>
            <p:cNvCxnSpPr/>
            <p:nvPr/>
          </p:nvCxnSpPr>
          <p:spPr>
            <a:xfrm rot="5400000">
              <a:off x="2089115" y="3173409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flipV="1">
              <a:off x="2125629" y="2990843"/>
              <a:ext cx="1460520" cy="21907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 rot="5400000">
              <a:off x="3549635" y="3027357"/>
              <a:ext cx="73026" cy="317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3586149" y="2808278"/>
              <a:ext cx="1789136" cy="255591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 rot="5876074">
              <a:off x="6917563" y="3547271"/>
              <a:ext cx="73026" cy="1588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 rot="476074" flipV="1">
              <a:off x="6981857" y="3100383"/>
              <a:ext cx="1424008" cy="584209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 rot="16200000" flipH="1">
              <a:off x="4754563" y="3429000"/>
              <a:ext cx="1497036" cy="255592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ep 92"/>
          <p:cNvGrpSpPr>
            <a:grpSpLocks/>
          </p:cNvGrpSpPr>
          <p:nvPr/>
        </p:nvGrpSpPr>
        <p:grpSpPr bwMode="auto">
          <a:xfrm>
            <a:off x="1431925" y="5765800"/>
            <a:ext cx="2044700" cy="1022350"/>
            <a:chOff x="1431882" y="5765832"/>
            <a:chExt cx="2044728" cy="1022364"/>
          </a:xfrm>
        </p:grpSpPr>
        <p:cxnSp>
          <p:nvCxnSpPr>
            <p:cNvPr id="97" name="Rechte verbindingslijn met pijl 96"/>
            <p:cNvCxnSpPr/>
            <p:nvPr/>
          </p:nvCxnSpPr>
          <p:spPr>
            <a:xfrm rot="5400000" flipH="1" flipV="1">
              <a:off x="1523164" y="6623888"/>
              <a:ext cx="255592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met pijl 97"/>
            <p:cNvCxnSpPr/>
            <p:nvPr/>
          </p:nvCxnSpPr>
          <p:spPr>
            <a:xfrm rot="5400000" flipH="1" flipV="1">
              <a:off x="1395370" y="6642144"/>
              <a:ext cx="220665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75" name="Tekstvak 98"/>
            <p:cNvSpPr txBox="1">
              <a:spLocks noChangeArrowheads="1"/>
            </p:cNvSpPr>
            <p:nvPr/>
          </p:nvSpPr>
          <p:spPr bwMode="auto">
            <a:xfrm>
              <a:off x="1760499" y="6541975"/>
              <a:ext cx="17161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000">
                  <a:latin typeface="Arial" charset="0"/>
                </a:rPr>
                <a:t>intervention</a:t>
              </a:r>
            </a:p>
          </p:txBody>
        </p:sp>
        <p:grpSp>
          <p:nvGrpSpPr>
            <p:cNvPr id="10" name="Groep 96"/>
            <p:cNvGrpSpPr>
              <a:grpSpLocks/>
            </p:cNvGrpSpPr>
            <p:nvPr/>
          </p:nvGrpSpPr>
          <p:grpSpPr bwMode="auto">
            <a:xfrm>
              <a:off x="1587563" y="6021423"/>
              <a:ext cx="1195300" cy="246221"/>
              <a:chOff x="1149407" y="5802345"/>
              <a:chExt cx="1195300" cy="246221"/>
            </a:xfrm>
          </p:grpSpPr>
          <p:sp>
            <p:nvSpPr>
              <p:cNvPr id="73" name="PIJL-OMLAAG 72"/>
              <p:cNvSpPr/>
              <p:nvPr/>
            </p:nvSpPr>
            <p:spPr>
              <a:xfrm rot="18971006">
                <a:off x="1149303" y="5821395"/>
                <a:ext cx="130177" cy="185739"/>
              </a:xfrm>
              <a:prstGeom prst="down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18484" name="Tekstvak 75"/>
              <p:cNvSpPr txBox="1">
                <a:spLocks noChangeArrowheads="1"/>
              </p:cNvSpPr>
              <p:nvPr/>
            </p:nvSpPr>
            <p:spPr bwMode="auto">
              <a:xfrm>
                <a:off x="1322343" y="5802345"/>
                <a:ext cx="102236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stresses</a:t>
                </a:r>
              </a:p>
            </p:txBody>
          </p:sp>
        </p:grpSp>
        <p:grpSp>
          <p:nvGrpSpPr>
            <p:cNvPr id="12" name="Groep 95"/>
            <p:cNvGrpSpPr>
              <a:grpSpLocks/>
            </p:cNvGrpSpPr>
            <p:nvPr/>
          </p:nvGrpSpPr>
          <p:grpSpPr bwMode="auto">
            <a:xfrm>
              <a:off x="1468395" y="6277014"/>
              <a:ext cx="1460521" cy="255591"/>
              <a:chOff x="1030239" y="6057936"/>
              <a:chExt cx="1460521" cy="255591"/>
            </a:xfrm>
          </p:grpSpPr>
          <p:sp>
            <p:nvSpPr>
              <p:cNvPr id="78" name="Explosie 1 77"/>
              <p:cNvSpPr/>
              <p:nvPr/>
            </p:nvSpPr>
            <p:spPr>
              <a:xfrm>
                <a:off x="1030239" y="6057936"/>
                <a:ext cx="328616" cy="255591"/>
              </a:xfrm>
              <a:prstGeom prst="irregularSeal1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/>
              </a:p>
            </p:txBody>
          </p:sp>
          <p:sp>
            <p:nvSpPr>
              <p:cNvPr id="18482" name="Tekstvak 78"/>
              <p:cNvSpPr txBox="1">
                <a:spLocks noChangeArrowheads="1"/>
              </p:cNvSpPr>
              <p:nvPr/>
            </p:nvSpPr>
            <p:spPr bwMode="auto">
              <a:xfrm>
                <a:off x="1322344" y="6057936"/>
                <a:ext cx="116841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disaster or crisis</a:t>
                </a:r>
              </a:p>
            </p:txBody>
          </p:sp>
        </p:grpSp>
        <p:grpSp>
          <p:nvGrpSpPr>
            <p:cNvPr id="14" name="Groep 94"/>
            <p:cNvGrpSpPr>
              <a:grpSpLocks/>
            </p:cNvGrpSpPr>
            <p:nvPr/>
          </p:nvGrpSpPr>
          <p:grpSpPr bwMode="auto">
            <a:xfrm>
              <a:off x="1431882" y="5765832"/>
              <a:ext cx="1570059" cy="246221"/>
              <a:chOff x="993726" y="6313527"/>
              <a:chExt cx="1570059" cy="246221"/>
            </a:xfrm>
          </p:grpSpPr>
          <p:cxnSp>
            <p:nvCxnSpPr>
              <p:cNvPr id="91" name="Rechte verbindingslijn 90"/>
              <p:cNvCxnSpPr/>
              <p:nvPr/>
            </p:nvCxnSpPr>
            <p:spPr>
              <a:xfrm flipV="1">
                <a:off x="993726" y="6423066"/>
                <a:ext cx="255591" cy="3651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80" name="Tekstvak 91"/>
              <p:cNvSpPr txBox="1">
                <a:spLocks noChangeArrowheads="1"/>
              </p:cNvSpPr>
              <p:nvPr/>
            </p:nvSpPr>
            <p:spPr bwMode="auto">
              <a:xfrm>
                <a:off x="1322343" y="6313527"/>
                <a:ext cx="12414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1000">
                    <a:latin typeface="Arial" charset="0"/>
                  </a:rPr>
                  <a:t>resilience level</a:t>
                </a:r>
              </a:p>
            </p:txBody>
          </p:sp>
        </p:grpSp>
      </p:grpSp>
      <p:grpSp>
        <p:nvGrpSpPr>
          <p:cNvPr id="17" name="Groep 73"/>
          <p:cNvGrpSpPr>
            <a:grpSpLocks/>
          </p:cNvGrpSpPr>
          <p:nvPr/>
        </p:nvGrpSpPr>
        <p:grpSpPr bwMode="auto">
          <a:xfrm>
            <a:off x="1431925" y="2370138"/>
            <a:ext cx="7010400" cy="1497012"/>
            <a:chOff x="1395369" y="2808278"/>
            <a:chExt cx="7010496" cy="1497036"/>
          </a:xfrm>
        </p:grpSpPr>
        <p:grpSp>
          <p:nvGrpSpPr>
            <p:cNvPr id="20" name="Groep 28"/>
            <p:cNvGrpSpPr>
              <a:grpSpLocks/>
            </p:cNvGrpSpPr>
            <p:nvPr/>
          </p:nvGrpSpPr>
          <p:grpSpPr bwMode="auto">
            <a:xfrm>
              <a:off x="1395369" y="2808279"/>
              <a:ext cx="3979917" cy="438156"/>
              <a:chOff x="957213" y="2808279"/>
              <a:chExt cx="3979917" cy="438156"/>
            </a:xfrm>
          </p:grpSpPr>
          <p:cxnSp>
            <p:nvCxnSpPr>
              <p:cNvPr id="93" name="Rechte verbindingslijn 92"/>
              <p:cNvCxnSpPr/>
              <p:nvPr/>
            </p:nvCxnSpPr>
            <p:spPr>
              <a:xfrm flipV="1">
                <a:off x="957213" y="3136895"/>
                <a:ext cx="730260" cy="10954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chte verbindingslijn 93"/>
              <p:cNvCxnSpPr/>
              <p:nvPr/>
            </p:nvCxnSpPr>
            <p:spPr>
              <a:xfrm rot="5400000">
                <a:off x="1650960" y="3173409"/>
                <a:ext cx="73026" cy="31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chte verbindingslijn 94"/>
              <p:cNvCxnSpPr/>
              <p:nvPr/>
            </p:nvCxnSpPr>
            <p:spPr>
              <a:xfrm flipV="1">
                <a:off x="1687473" y="2990843"/>
                <a:ext cx="1460520" cy="21907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chte verbindingslijn 95"/>
              <p:cNvCxnSpPr/>
              <p:nvPr/>
            </p:nvCxnSpPr>
            <p:spPr>
              <a:xfrm rot="5400000">
                <a:off x="3111480" y="3027357"/>
                <a:ext cx="73026" cy="31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chte verbindingslijn 99"/>
              <p:cNvCxnSpPr/>
              <p:nvPr/>
            </p:nvCxnSpPr>
            <p:spPr>
              <a:xfrm flipV="1">
                <a:off x="3147993" y="2808278"/>
                <a:ext cx="1789137" cy="25559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Rechte verbindingslijn 82"/>
            <p:cNvCxnSpPr/>
            <p:nvPr/>
          </p:nvCxnSpPr>
          <p:spPr>
            <a:xfrm rot="5876074">
              <a:off x="6917564" y="3547271"/>
              <a:ext cx="73026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/>
            <p:cNvCxnSpPr/>
            <p:nvPr/>
          </p:nvCxnSpPr>
          <p:spPr>
            <a:xfrm rot="476074" flipV="1">
              <a:off x="6981859" y="3100383"/>
              <a:ext cx="1424006" cy="5842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85"/>
            <p:cNvCxnSpPr/>
            <p:nvPr/>
          </p:nvCxnSpPr>
          <p:spPr>
            <a:xfrm flipV="1">
              <a:off x="5630877" y="3511551"/>
              <a:ext cx="1327168" cy="79376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86"/>
            <p:cNvCxnSpPr/>
            <p:nvPr/>
          </p:nvCxnSpPr>
          <p:spPr>
            <a:xfrm rot="16200000" flipH="1">
              <a:off x="4754564" y="3429000"/>
              <a:ext cx="1497036" cy="2555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 100"/>
          <p:cNvGrpSpPr>
            <a:grpSpLocks/>
          </p:cNvGrpSpPr>
          <p:nvPr/>
        </p:nvGrpSpPr>
        <p:grpSpPr bwMode="auto">
          <a:xfrm>
            <a:off x="2854325" y="3027363"/>
            <a:ext cx="4529138" cy="2117725"/>
            <a:chOff x="2854302" y="2625714"/>
            <a:chExt cx="4529203" cy="2519400"/>
          </a:xfrm>
        </p:grpSpPr>
        <p:cxnSp>
          <p:nvCxnSpPr>
            <p:cNvPr id="102" name="Rechte verbindingslijn met pijl 101"/>
            <p:cNvCxnSpPr/>
            <p:nvPr/>
          </p:nvCxnSpPr>
          <p:spPr>
            <a:xfrm rot="16200000" flipV="1">
              <a:off x="6427871" y="4189480"/>
              <a:ext cx="1911269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met pijl 102"/>
            <p:cNvCxnSpPr/>
            <p:nvPr/>
          </p:nvCxnSpPr>
          <p:spPr>
            <a:xfrm rot="5400000" flipH="1" flipV="1">
              <a:off x="3201969" y="3884621"/>
              <a:ext cx="2519400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met pijl 103"/>
            <p:cNvCxnSpPr/>
            <p:nvPr/>
          </p:nvCxnSpPr>
          <p:spPr>
            <a:xfrm rot="5400000" flipH="1" flipV="1">
              <a:off x="1686993" y="3976217"/>
              <a:ext cx="2336206" cy="158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Rechte verbindingslijn 67"/>
          <p:cNvCxnSpPr/>
          <p:nvPr/>
        </p:nvCxnSpPr>
        <p:spPr>
          <a:xfrm rot="10800000">
            <a:off x="0" y="1019143"/>
            <a:ext cx="914400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vak 74"/>
          <p:cNvSpPr txBox="1">
            <a:spLocks noChangeArrowheads="1"/>
          </p:cNvSpPr>
          <p:nvPr/>
        </p:nvSpPr>
        <p:spPr bwMode="auto">
          <a:xfrm>
            <a:off x="117414" y="1116643"/>
            <a:ext cx="23097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b="1">
                <a:solidFill>
                  <a:srgbClr val="C00000"/>
                </a:solidFill>
                <a:latin typeface="Arial" charset="0"/>
              </a:rPr>
              <a:t>3. Anticipate</a:t>
            </a:r>
          </a:p>
        </p:txBody>
      </p:sp>
      <p:grpSp>
        <p:nvGrpSpPr>
          <p:cNvPr id="22" name="Groep 75"/>
          <p:cNvGrpSpPr/>
          <p:nvPr/>
        </p:nvGrpSpPr>
        <p:grpSpPr>
          <a:xfrm>
            <a:off x="5776913" y="1165225"/>
            <a:ext cx="2881366" cy="1421928"/>
            <a:chOff x="5776913" y="1165225"/>
            <a:chExt cx="2881366" cy="1421928"/>
          </a:xfrm>
        </p:grpSpPr>
        <p:sp>
          <p:nvSpPr>
            <p:cNvPr id="77" name="Tekstvak 76"/>
            <p:cNvSpPr txBox="1">
              <a:spLocks noChangeArrowheads="1"/>
            </p:cNvSpPr>
            <p:nvPr/>
          </p:nvSpPr>
          <p:spPr bwMode="auto">
            <a:xfrm>
              <a:off x="5776913" y="1165225"/>
              <a:ext cx="2881366" cy="1421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NL" sz="1200" b="1" dirty="0" err="1">
                  <a:latin typeface="Arial" charset="0"/>
                </a:rPr>
                <a:t>Anticipate</a:t>
              </a:r>
              <a:endParaRPr lang="nl-NL" sz="1200" b="1" dirty="0">
                <a:latin typeface="Arial" charset="0"/>
              </a:endParaRPr>
            </a:p>
            <a:p>
              <a:pPr>
                <a:lnSpc>
                  <a:spcPct val="120000"/>
                </a:lnSpc>
              </a:pPr>
              <a:r>
                <a:rPr lang="nl-NL" sz="1200" dirty="0" err="1">
                  <a:latin typeface="Arial" charset="0"/>
                </a:rPr>
                <a:t>Preparedness</a:t>
              </a:r>
              <a:r>
                <a:rPr lang="nl-NL" sz="1200" dirty="0">
                  <a:latin typeface="Arial" charset="0"/>
                </a:rPr>
                <a:t> </a:t>
              </a:r>
              <a:r>
                <a:rPr lang="nl-NL" sz="1200" dirty="0" err="1">
                  <a:latin typeface="Arial" charset="0"/>
                </a:rPr>
                <a:t>for</a:t>
              </a:r>
              <a:r>
                <a:rPr lang="nl-NL" sz="1200" dirty="0">
                  <a:latin typeface="Arial" charset="0"/>
                </a:rPr>
                <a:t> response</a:t>
              </a:r>
            </a:p>
            <a:p>
              <a:pPr>
                <a:lnSpc>
                  <a:spcPct val="120000"/>
                </a:lnSpc>
              </a:pPr>
              <a:r>
                <a:rPr lang="nl-NL" sz="1200" dirty="0" err="1">
                  <a:latin typeface="Arial" charset="0"/>
                </a:rPr>
                <a:t>Early</a:t>
              </a:r>
              <a:r>
                <a:rPr lang="nl-NL" sz="1200" dirty="0">
                  <a:latin typeface="Arial" charset="0"/>
                </a:rPr>
                <a:t> </a:t>
              </a:r>
              <a:r>
                <a:rPr lang="nl-NL" sz="1200" dirty="0" err="1">
                  <a:latin typeface="Arial" charset="0"/>
                </a:rPr>
                <a:t>warning</a:t>
              </a:r>
              <a:r>
                <a:rPr lang="nl-NL" sz="1200" dirty="0">
                  <a:latin typeface="Arial" charset="0"/>
                </a:rPr>
                <a:t> </a:t>
              </a:r>
              <a:r>
                <a:rPr lang="nl-NL" sz="1200" dirty="0" err="1">
                  <a:latin typeface="Arial" charset="0"/>
                </a:rPr>
                <a:t>early</a:t>
              </a:r>
              <a:r>
                <a:rPr lang="nl-NL" sz="1200" dirty="0">
                  <a:latin typeface="Arial" charset="0"/>
                </a:rPr>
                <a:t> action</a:t>
              </a:r>
            </a:p>
            <a:p>
              <a:pPr>
                <a:lnSpc>
                  <a:spcPct val="120000"/>
                </a:lnSpc>
              </a:pPr>
              <a:r>
                <a:rPr lang="nl-NL" sz="1200" dirty="0">
                  <a:latin typeface="Arial" charset="0"/>
                </a:rPr>
                <a:t>(Non-</a:t>
              </a:r>
              <a:r>
                <a:rPr lang="nl-NL" sz="1200" dirty="0" smtClean="0">
                  <a:latin typeface="Arial" charset="0"/>
                </a:rPr>
                <a:t>) </a:t>
              </a:r>
              <a:r>
                <a:rPr lang="nl-NL" sz="1200" dirty="0" err="1" smtClean="0">
                  <a:latin typeface="Arial" charset="0"/>
                </a:rPr>
                <a:t>structural</a:t>
              </a:r>
              <a:r>
                <a:rPr lang="nl-NL" sz="1200" dirty="0" smtClean="0">
                  <a:latin typeface="Arial" charset="0"/>
                </a:rPr>
                <a:t> </a:t>
              </a:r>
              <a:r>
                <a:rPr lang="nl-NL" sz="1200" dirty="0" err="1">
                  <a:latin typeface="Arial" charset="0"/>
                </a:rPr>
                <a:t>mitigation</a:t>
              </a:r>
              <a:endParaRPr lang="nl-NL" sz="1200" dirty="0">
                <a:latin typeface="Arial" charset="0"/>
              </a:endParaRPr>
            </a:p>
            <a:p>
              <a:pPr>
                <a:lnSpc>
                  <a:spcPct val="120000"/>
                </a:lnSpc>
              </a:pPr>
              <a:r>
                <a:rPr lang="nl-NL" sz="1200" dirty="0">
                  <a:latin typeface="Arial" charset="0"/>
                </a:rPr>
                <a:t>Awareness </a:t>
              </a:r>
              <a:r>
                <a:rPr lang="nl-NL" sz="1200" dirty="0" smtClean="0">
                  <a:latin typeface="Arial" charset="0"/>
                </a:rPr>
                <a:t>raising </a:t>
              </a:r>
              <a:r>
                <a:rPr lang="nl-NL" sz="1200" dirty="0">
                  <a:latin typeface="Arial" charset="0"/>
                </a:rPr>
                <a:t>and public education</a:t>
              </a:r>
            </a:p>
            <a:p>
              <a:pPr>
                <a:lnSpc>
                  <a:spcPct val="120000"/>
                </a:lnSpc>
              </a:pPr>
              <a:r>
                <a:rPr lang="nl-NL" sz="1200" dirty="0" err="1">
                  <a:latin typeface="Arial" charset="0"/>
                </a:rPr>
                <a:t>Vaccination</a:t>
              </a:r>
              <a:r>
                <a:rPr lang="nl-NL" sz="1200" dirty="0">
                  <a:latin typeface="Arial" charset="0"/>
                </a:rPr>
                <a:t> </a:t>
              </a:r>
              <a:r>
                <a:rPr lang="nl-NL" sz="1200" dirty="0" err="1">
                  <a:latin typeface="Arial" charset="0"/>
                </a:rPr>
                <a:t>campaigns</a:t>
              </a:r>
              <a:endParaRPr lang="nl-NL" sz="1200" dirty="0">
                <a:latin typeface="Arial" charset="0"/>
              </a:endParaRPr>
            </a:p>
          </p:txBody>
        </p:sp>
        <p:cxnSp>
          <p:nvCxnSpPr>
            <p:cNvPr id="79" name="Rechte verbindingslijn 78"/>
            <p:cNvCxnSpPr/>
            <p:nvPr/>
          </p:nvCxnSpPr>
          <p:spPr>
            <a:xfrm flipV="1">
              <a:off x="5886450" y="1420785"/>
              <a:ext cx="2738493" cy="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ep 54"/>
          <p:cNvGrpSpPr>
            <a:grpSpLocks/>
          </p:cNvGrpSpPr>
          <p:nvPr/>
        </p:nvGrpSpPr>
        <p:grpSpPr bwMode="auto">
          <a:xfrm>
            <a:off x="5160963" y="3794128"/>
            <a:ext cx="1544637" cy="1370008"/>
            <a:chOff x="5160824" y="3794112"/>
            <a:chExt cx="1544294" cy="1369605"/>
          </a:xfrm>
        </p:grpSpPr>
        <p:cxnSp>
          <p:nvCxnSpPr>
            <p:cNvPr id="82" name="Rechte verbindingslijn met pijl 81"/>
            <p:cNvCxnSpPr/>
            <p:nvPr/>
          </p:nvCxnSpPr>
          <p:spPr>
            <a:xfrm rot="5400000" flipH="1" flipV="1">
              <a:off x="5564779" y="4443995"/>
              <a:ext cx="350723" cy="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kstvak 61"/>
            <p:cNvSpPr txBox="1">
              <a:spLocks noChangeArrowheads="1"/>
            </p:cNvSpPr>
            <p:nvPr/>
          </p:nvSpPr>
          <p:spPr bwMode="auto">
            <a:xfrm rot="-2667493">
              <a:off x="5324680" y="4633575"/>
              <a:ext cx="570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relief</a:t>
              </a:r>
            </a:p>
          </p:txBody>
        </p:sp>
        <p:cxnSp>
          <p:nvCxnSpPr>
            <p:cNvPr id="88" name="Rechte verbindingslijn met pijl 87"/>
            <p:cNvCxnSpPr/>
            <p:nvPr/>
          </p:nvCxnSpPr>
          <p:spPr>
            <a:xfrm rot="5400000" flipH="1" flipV="1">
              <a:off x="5813177" y="4305126"/>
              <a:ext cx="584021" cy="2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kstvak 63"/>
            <p:cNvSpPr txBox="1">
              <a:spLocks noChangeArrowheads="1"/>
            </p:cNvSpPr>
            <p:nvPr/>
          </p:nvSpPr>
          <p:spPr bwMode="auto">
            <a:xfrm rot="-2667493">
              <a:off x="5160824" y="4855940"/>
              <a:ext cx="12415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nl-NL" sz="1400" b="1">
                  <a:solidFill>
                    <a:srgbClr val="00B050"/>
                  </a:solidFill>
                </a:rPr>
                <a:t>early recovery</a:t>
              </a:r>
            </a:p>
          </p:txBody>
        </p:sp>
        <p:cxnSp>
          <p:nvCxnSpPr>
            <p:cNvPr id="92" name="Rechte verbindingslijn met pijl 91"/>
            <p:cNvCxnSpPr/>
            <p:nvPr/>
          </p:nvCxnSpPr>
          <p:spPr>
            <a:xfrm rot="5400000" flipH="1" flipV="1">
              <a:off x="6057608" y="4206725"/>
              <a:ext cx="825253" cy="2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kstvak 67"/>
            <p:cNvSpPr txBox="1">
              <a:spLocks noChangeArrowheads="1"/>
            </p:cNvSpPr>
            <p:nvPr/>
          </p:nvSpPr>
          <p:spPr bwMode="auto">
            <a:xfrm rot="-2667493">
              <a:off x="5875532" y="4726278"/>
              <a:ext cx="829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b="1">
                  <a:solidFill>
                    <a:srgbClr val="00B050"/>
                  </a:solidFill>
                </a:rPr>
                <a:t>recovery</a:t>
              </a:r>
            </a:p>
          </p:txBody>
        </p:sp>
      </p:grpSp>
      <p:pic>
        <p:nvPicPr>
          <p:cNvPr id="71" name="Picture 2" descr="C:\Documents and Settings\SniderRod\Desktop\ARC_Logo_Bttn_HorizStkd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752599" cy="79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5782 L 1.11111E-6 -4.57909E-6 " pathEditMode="relative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97965E-6 L -2.77778E-7 -0.06313 " pathEditMode="relative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1127</Words>
  <Application>Microsoft Office PowerPoint</Application>
  <PresentationFormat>On-screen Show (4:3)</PresentationFormat>
  <Paragraphs>340</Paragraphs>
  <Slides>26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Resilience Lends Toward:</vt:lpstr>
      <vt:lpstr>PowerPoint Presentation</vt:lpstr>
    </vt:vector>
  </TitlesOfParts>
  <Company>American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Rod Snider</dc:creator>
  <cp:lastModifiedBy>Fritzler, Mark</cp:lastModifiedBy>
  <cp:revision>20</cp:revision>
  <dcterms:created xsi:type="dcterms:W3CDTF">2012-11-09T20:49:32Z</dcterms:created>
  <dcterms:modified xsi:type="dcterms:W3CDTF">2012-11-13T17:26:34Z</dcterms:modified>
</cp:coreProperties>
</file>