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3"/>
  </p:notesMasterIdLst>
  <p:handoutMasterIdLst>
    <p:handoutMasterId r:id="rId24"/>
  </p:handoutMasterIdLst>
  <p:sldIdLst>
    <p:sldId id="256" r:id="rId2"/>
    <p:sldId id="334" r:id="rId3"/>
    <p:sldId id="294" r:id="rId4"/>
    <p:sldId id="295" r:id="rId5"/>
    <p:sldId id="324" r:id="rId6"/>
    <p:sldId id="326" r:id="rId7"/>
    <p:sldId id="335" r:id="rId8"/>
    <p:sldId id="336" r:id="rId9"/>
    <p:sldId id="327" r:id="rId10"/>
    <p:sldId id="319" r:id="rId11"/>
    <p:sldId id="337" r:id="rId12"/>
    <p:sldId id="329" r:id="rId13"/>
    <p:sldId id="330" r:id="rId14"/>
    <p:sldId id="331" r:id="rId15"/>
    <p:sldId id="296" r:id="rId16"/>
    <p:sldId id="332" r:id="rId17"/>
    <p:sldId id="333" r:id="rId18"/>
    <p:sldId id="338" r:id="rId19"/>
    <p:sldId id="339" r:id="rId20"/>
    <p:sldId id="340" r:id="rId21"/>
    <p:sldId id="341" r:id="rId22"/>
  </p:sldIdLst>
  <p:sldSz cx="9144000" cy="6858000" type="screen4x3"/>
  <p:notesSz cx="7004050" cy="92900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FF66"/>
    <a:srgbClr val="669900"/>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8688" autoAdjust="0"/>
  </p:normalViewPr>
  <p:slideViewPr>
    <p:cSldViewPr>
      <p:cViewPr>
        <p:scale>
          <a:sx n="75" d="100"/>
          <a:sy n="75" d="100"/>
        </p:scale>
        <p:origin x="-36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defTabSz="930275" eaLnBrk="1" hangingPunct="1">
              <a:defRPr sz="1200"/>
            </a:lvl1pPr>
          </a:lstStyle>
          <a:p>
            <a:pPr>
              <a:defRPr/>
            </a:pPr>
            <a:endParaRPr lang="en-US"/>
          </a:p>
        </p:txBody>
      </p:sp>
      <p:sp>
        <p:nvSpPr>
          <p:cNvPr id="12291" name="Rectangle 3"/>
          <p:cNvSpPr>
            <a:spLocks noGrp="1" noChangeArrowheads="1"/>
          </p:cNvSpPr>
          <p:nvPr>
            <p:ph type="dt" sz="quarter" idx="1"/>
          </p:nvPr>
        </p:nvSpPr>
        <p:spPr bwMode="auto">
          <a:xfrm>
            <a:off x="3967163" y="0"/>
            <a:ext cx="3035300" cy="465138"/>
          </a:xfrm>
          <a:prstGeom prst="rect">
            <a:avLst/>
          </a:prstGeom>
          <a:noFill/>
          <a:ln w="9525">
            <a:noFill/>
            <a:miter lim="800000"/>
            <a:headEnd/>
            <a:tailEnd/>
          </a:ln>
          <a:effectLst/>
        </p:spPr>
        <p:txBody>
          <a:bodyPr vert="horz" wrap="square" lIns="93104" tIns="46552" rIns="93104" bIns="46552" numCol="1" anchor="t" anchorCtr="0" compatLnSpc="1">
            <a:prstTxWarp prst="textNoShape">
              <a:avLst/>
            </a:prstTxWarp>
          </a:bodyPr>
          <a:lstStyle>
            <a:lvl1pPr algn="r" defTabSz="930275" eaLnBrk="1" hangingPunct="1">
              <a:defRPr sz="1200"/>
            </a:lvl1pPr>
          </a:lstStyle>
          <a:p>
            <a:pPr>
              <a:defRPr/>
            </a:pPr>
            <a:endParaRPr lang="en-US"/>
          </a:p>
        </p:txBody>
      </p:sp>
      <p:sp>
        <p:nvSpPr>
          <p:cNvPr id="12292" name="Rectangle 4"/>
          <p:cNvSpPr>
            <a:spLocks noGrp="1" noChangeArrowheads="1"/>
          </p:cNvSpPr>
          <p:nvPr>
            <p:ph type="ftr" sz="quarter" idx="2"/>
          </p:nvPr>
        </p:nvSpPr>
        <p:spPr bwMode="auto">
          <a:xfrm>
            <a:off x="0"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defTabSz="930275" eaLnBrk="1" hangingPunct="1">
              <a:defRPr sz="1200"/>
            </a:lvl1pPr>
          </a:lstStyle>
          <a:p>
            <a:pPr>
              <a:defRPr/>
            </a:pPr>
            <a:endParaRPr lang="en-US"/>
          </a:p>
        </p:txBody>
      </p:sp>
      <p:sp>
        <p:nvSpPr>
          <p:cNvPr id="12293" name="Rectangle 5"/>
          <p:cNvSpPr>
            <a:spLocks noGrp="1" noChangeArrowheads="1"/>
          </p:cNvSpPr>
          <p:nvPr>
            <p:ph type="sldNum" sz="quarter" idx="3"/>
          </p:nvPr>
        </p:nvSpPr>
        <p:spPr bwMode="auto">
          <a:xfrm>
            <a:off x="3967163" y="8823325"/>
            <a:ext cx="3035300" cy="465138"/>
          </a:xfrm>
          <a:prstGeom prst="rect">
            <a:avLst/>
          </a:prstGeom>
          <a:noFill/>
          <a:ln w="9525">
            <a:noFill/>
            <a:miter lim="800000"/>
            <a:headEnd/>
            <a:tailEnd/>
          </a:ln>
          <a:effectLst/>
        </p:spPr>
        <p:txBody>
          <a:bodyPr vert="horz" wrap="square" lIns="93104" tIns="46552" rIns="93104" bIns="46552" numCol="1" anchor="b" anchorCtr="0" compatLnSpc="1">
            <a:prstTxWarp prst="textNoShape">
              <a:avLst/>
            </a:prstTxWarp>
          </a:bodyPr>
          <a:lstStyle>
            <a:lvl1pPr algn="r" defTabSz="930275" eaLnBrk="1" hangingPunct="1">
              <a:defRPr sz="1200"/>
            </a:lvl1pPr>
          </a:lstStyle>
          <a:p>
            <a:pPr>
              <a:defRPr/>
            </a:pPr>
            <a:fld id="{5D657683-3013-4E23-9E57-037F9BE5F3BF}" type="slidenum">
              <a:rPr lang="en-US"/>
              <a:pPr>
                <a:defRPr/>
              </a:pPr>
              <a:t>‹#›</a:t>
            </a:fld>
            <a:endParaRPr lang="en-US"/>
          </a:p>
        </p:txBody>
      </p:sp>
    </p:spTree>
    <p:extLst>
      <p:ext uri="{BB962C8B-B14F-4D97-AF65-F5344CB8AC3E}">
        <p14:creationId xmlns="" xmlns:p14="http://schemas.microsoft.com/office/powerpoint/2010/main" val="18171891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eaLnBrk="0" hangingPunct="0">
              <a:defRPr sz="1200"/>
            </a:lvl1pPr>
          </a:lstStyle>
          <a:p>
            <a:pPr>
              <a:defRPr/>
            </a:pPr>
            <a:endParaRPr lang="en-US"/>
          </a:p>
        </p:txBody>
      </p:sp>
      <p:sp>
        <p:nvSpPr>
          <p:cNvPr id="3" name="Date Placeholder 2"/>
          <p:cNvSpPr>
            <a:spLocks noGrp="1"/>
          </p:cNvSpPr>
          <p:nvPr>
            <p:ph type="dt" idx="1"/>
          </p:nvPr>
        </p:nvSpPr>
        <p:spPr>
          <a:xfrm>
            <a:off x="3967163" y="0"/>
            <a:ext cx="3035300" cy="465138"/>
          </a:xfrm>
          <a:prstGeom prst="rect">
            <a:avLst/>
          </a:prstGeom>
        </p:spPr>
        <p:txBody>
          <a:bodyPr vert="horz" lIns="91440" tIns="45720" rIns="91440" bIns="45720" rtlCol="0"/>
          <a:lstStyle>
            <a:lvl1pPr algn="r" eaLnBrk="0" hangingPunct="0">
              <a:defRPr sz="1200"/>
            </a:lvl1pPr>
          </a:lstStyle>
          <a:p>
            <a:pPr>
              <a:defRPr/>
            </a:pPr>
            <a:fld id="{1F57DCCA-D0E0-4383-9394-0BE2C827C44A}" type="datetimeFigureOut">
              <a:rPr lang="en-US"/>
              <a:pPr>
                <a:defRPr/>
              </a:pPr>
              <a:t>6/11/2012</a:t>
            </a:fld>
            <a:endParaRPr lang="en-US"/>
          </a:p>
        </p:txBody>
      </p:sp>
      <p:sp>
        <p:nvSpPr>
          <p:cNvPr id="4" name="Slide Image Placeholder 3"/>
          <p:cNvSpPr>
            <a:spLocks noGrp="1" noRot="1" noChangeAspect="1"/>
          </p:cNvSpPr>
          <p:nvPr>
            <p:ph type="sldImg" idx="2"/>
          </p:nvPr>
        </p:nvSpPr>
        <p:spPr>
          <a:xfrm>
            <a:off x="1179513" y="696913"/>
            <a:ext cx="4645025" cy="348297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0088" y="4413250"/>
            <a:ext cx="5603875" cy="41798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3325"/>
            <a:ext cx="3035300" cy="465138"/>
          </a:xfrm>
          <a:prstGeom prst="rect">
            <a:avLst/>
          </a:prstGeom>
        </p:spPr>
        <p:txBody>
          <a:bodyPr vert="horz" lIns="91440" tIns="45720" rIns="91440" bIns="45720" rtlCol="0" anchor="b"/>
          <a:lstStyle>
            <a:lvl1pPr algn="l" eaLnBrk="0" hangingPunct="0">
              <a:defRPr sz="1200"/>
            </a:lvl1pPr>
          </a:lstStyle>
          <a:p>
            <a:pPr>
              <a:defRPr/>
            </a:pPr>
            <a:endParaRPr lang="en-US"/>
          </a:p>
        </p:txBody>
      </p:sp>
      <p:sp>
        <p:nvSpPr>
          <p:cNvPr id="7" name="Slide Number Placeholder 6"/>
          <p:cNvSpPr>
            <a:spLocks noGrp="1"/>
          </p:cNvSpPr>
          <p:nvPr>
            <p:ph type="sldNum" sz="quarter" idx="5"/>
          </p:nvPr>
        </p:nvSpPr>
        <p:spPr>
          <a:xfrm>
            <a:off x="3967163" y="8823325"/>
            <a:ext cx="3035300" cy="465138"/>
          </a:xfrm>
          <a:prstGeom prst="rect">
            <a:avLst/>
          </a:prstGeom>
        </p:spPr>
        <p:txBody>
          <a:bodyPr vert="horz" lIns="91440" tIns="45720" rIns="91440" bIns="45720" rtlCol="0" anchor="b"/>
          <a:lstStyle>
            <a:lvl1pPr algn="r" eaLnBrk="0" hangingPunct="0">
              <a:defRPr sz="1200"/>
            </a:lvl1pPr>
          </a:lstStyle>
          <a:p>
            <a:pPr>
              <a:defRPr/>
            </a:pPr>
            <a:fld id="{B81D5CED-3CF9-4332-A6B6-995564F5DC3D}" type="slidenum">
              <a:rPr lang="en-US"/>
              <a:pPr>
                <a:defRPr/>
              </a:pPr>
              <a:t>‹#›</a:t>
            </a:fld>
            <a:endParaRPr lang="en-US"/>
          </a:p>
        </p:txBody>
      </p:sp>
    </p:spTree>
    <p:extLst>
      <p:ext uri="{BB962C8B-B14F-4D97-AF65-F5344CB8AC3E}">
        <p14:creationId xmlns="" xmlns:p14="http://schemas.microsoft.com/office/powerpoint/2010/main" val="21993344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81D5CED-3CF9-4332-A6B6-995564F5DC3D}"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1905000" y="1219200"/>
            <a:ext cx="0" cy="2057400"/>
          </a:xfrm>
          <a:prstGeom prst="line">
            <a:avLst/>
          </a:prstGeom>
          <a:noFill/>
          <a:ln w="34925">
            <a:solidFill>
              <a:schemeClr val="tx2"/>
            </a:solidFill>
            <a:round/>
            <a:headEnd/>
            <a:tailEnd/>
          </a:ln>
          <a:effectLst/>
        </p:spPr>
        <p:txBody>
          <a:bodyPr/>
          <a:lstStyle/>
          <a:p>
            <a:pPr eaLnBrk="0" hangingPunct="0">
              <a:defRPr/>
            </a:pPr>
            <a:endParaRPr lang="en-US"/>
          </a:p>
        </p:txBody>
      </p:sp>
      <p:sp>
        <p:nvSpPr>
          <p:cNvPr id="5" name="Oval 8"/>
          <p:cNvSpPr>
            <a:spLocks noChangeArrowheads="1"/>
          </p:cNvSpPr>
          <p:nvPr/>
        </p:nvSpPr>
        <p:spPr bwMode="auto">
          <a:xfrm>
            <a:off x="163513" y="2103438"/>
            <a:ext cx="347662" cy="347662"/>
          </a:xfrm>
          <a:prstGeom prst="ellipse">
            <a:avLst/>
          </a:prstGeom>
          <a:solidFill>
            <a:schemeClr val="tx1"/>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6" name="Oval 9"/>
          <p:cNvSpPr>
            <a:spLocks noChangeArrowheads="1"/>
          </p:cNvSpPr>
          <p:nvPr/>
        </p:nvSpPr>
        <p:spPr bwMode="auto">
          <a:xfrm>
            <a:off x="739775" y="2105025"/>
            <a:ext cx="349250" cy="347663"/>
          </a:xfrm>
          <a:prstGeom prst="ellipse">
            <a:avLst/>
          </a:prstGeom>
          <a:solidFill>
            <a:schemeClr val="accent1"/>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7" name="Oval 10"/>
          <p:cNvSpPr>
            <a:spLocks noChangeArrowheads="1"/>
          </p:cNvSpPr>
          <p:nvPr/>
        </p:nvSpPr>
        <p:spPr bwMode="auto">
          <a:xfrm>
            <a:off x="1317625" y="2105025"/>
            <a:ext cx="347663" cy="347663"/>
          </a:xfrm>
          <a:prstGeom prst="ellipse">
            <a:avLst/>
          </a:prstGeom>
          <a:solidFill>
            <a:schemeClr val="accent2"/>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22530" name="Rectangle 2"/>
          <p:cNvSpPr>
            <a:spLocks noGrp="1" noChangeArrowheads="1"/>
          </p:cNvSpPr>
          <p:nvPr>
            <p:ph type="ctrTitle"/>
          </p:nvPr>
        </p:nvSpPr>
        <p:spPr>
          <a:xfrm>
            <a:off x="2133600" y="1371600"/>
            <a:ext cx="6477000" cy="1752600"/>
          </a:xfrm>
        </p:spPr>
        <p:txBody>
          <a:bodyPr/>
          <a:lstStyle>
            <a:lvl1pPr>
              <a:defRPr sz="5400"/>
            </a:lvl1pPr>
          </a:lstStyle>
          <a:p>
            <a:r>
              <a:rPr lang="en-US"/>
              <a:t>Click to edit Master title style</a:t>
            </a:r>
          </a:p>
        </p:txBody>
      </p:sp>
      <p:sp>
        <p:nvSpPr>
          <p:cNvPr id="22531"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r>
              <a:rPr lang="en-US"/>
              <a:t>Click to edit Master subtitle style</a:t>
            </a:r>
          </a:p>
        </p:txBody>
      </p:sp>
      <p:sp>
        <p:nvSpPr>
          <p:cNvPr id="8" name="Rectangle 4"/>
          <p:cNvSpPr>
            <a:spLocks noGrp="1" noChangeArrowheads="1"/>
          </p:cNvSpPr>
          <p:nvPr>
            <p:ph type="dt" sz="half" idx="10"/>
          </p:nvPr>
        </p:nvSpPr>
        <p:spPr>
          <a:xfrm>
            <a:off x="7086600" y="6248400"/>
            <a:ext cx="1524000" cy="457200"/>
          </a:xfrm>
        </p:spPr>
        <p:txBody>
          <a:bodyPr/>
          <a:lstStyle>
            <a:lvl1pPr>
              <a:defRPr/>
            </a:lvl1pPr>
          </a:lstStyle>
          <a:p>
            <a:pPr>
              <a:defRPr/>
            </a:pPr>
            <a:endParaRPr lang="en-US"/>
          </a:p>
        </p:txBody>
      </p:sp>
      <p:sp>
        <p:nvSpPr>
          <p:cNvPr id="9" name="Rectangle 5"/>
          <p:cNvSpPr>
            <a:spLocks noGrp="1" noChangeArrowheads="1"/>
          </p:cNvSpPr>
          <p:nvPr>
            <p:ph type="ftr" sz="quarter" idx="11"/>
          </p:nvPr>
        </p:nvSpPr>
        <p:spPr>
          <a:xfrm>
            <a:off x="3810000" y="6248400"/>
            <a:ext cx="2895600" cy="457200"/>
          </a:xfrm>
        </p:spPr>
        <p:txBody>
          <a:bodyPr/>
          <a:lstStyle>
            <a:lvl1pPr>
              <a:defRPr/>
            </a:lvl1pPr>
          </a:lstStyle>
          <a:p>
            <a:pPr>
              <a:defRPr/>
            </a:pPr>
            <a:endParaRPr lang="en-US"/>
          </a:p>
        </p:txBody>
      </p:sp>
      <p:sp>
        <p:nvSpPr>
          <p:cNvPr id="10" name="Rectangle 6"/>
          <p:cNvSpPr>
            <a:spLocks noGrp="1" noChangeArrowheads="1"/>
          </p:cNvSpPr>
          <p:nvPr>
            <p:ph type="sldNum" sz="quarter" idx="12"/>
          </p:nvPr>
        </p:nvSpPr>
        <p:spPr>
          <a:xfrm>
            <a:off x="2209800" y="6248400"/>
            <a:ext cx="1219200" cy="457200"/>
          </a:xfrm>
        </p:spPr>
        <p:txBody>
          <a:bodyPr/>
          <a:lstStyle>
            <a:lvl1pPr>
              <a:defRPr/>
            </a:lvl1pPr>
          </a:lstStyle>
          <a:p>
            <a:pPr>
              <a:defRPr/>
            </a:pPr>
            <a:fld id="{33ED977A-D6B3-47EE-BA5E-8E562092FF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85E009-71E2-43CF-8734-01F8DC95E98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B101A1-3379-4022-A6EB-2D972AD18EB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0" y="1905000"/>
            <a:ext cx="7010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43AEC4-5538-4ED4-8701-5CF1F5A2887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72BA02-E234-4A2B-B1D3-967EDDAEA4E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CBDFF3-E724-44B5-B0F9-89136F48ADC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BD3121C-11B2-4528-AD54-02DB3CF12D5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7B55ACB-9CE2-4C1B-834E-5CD7D61EB9C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E6F8A16-1905-4969-9391-330569058BC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A5417F7-C308-4FC4-AFCB-1EF390DDF82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7474526-43B1-46B9-9342-91ACADF48D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171A99-11AC-41B4-9832-7B63B75682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1524000" y="190500"/>
            <a:ext cx="7010400" cy="1527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1524000" y="1905000"/>
            <a:ext cx="7010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08" name="Rectangle 4"/>
          <p:cNvSpPr>
            <a:spLocks noGrp="1" noChangeArrowheads="1"/>
          </p:cNvSpPr>
          <p:nvPr>
            <p:ph type="dt" sz="half" idx="2"/>
          </p:nvPr>
        </p:nvSpPr>
        <p:spPr bwMode="auto">
          <a:xfrm>
            <a:off x="6629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endParaRPr lang="en-US"/>
          </a:p>
        </p:txBody>
      </p:sp>
      <p:sp>
        <p:nvSpPr>
          <p:cNvPr id="21509" name="Rectangle 5"/>
          <p:cNvSpPr>
            <a:spLocks noGrp="1" noChangeArrowheads="1"/>
          </p:cNvSpPr>
          <p:nvPr>
            <p:ph type="ftr" sz="quarter" idx="3"/>
          </p:nvPr>
        </p:nvSpPr>
        <p:spPr bwMode="auto">
          <a:xfrm>
            <a:off x="32766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21510" name="Rectangle 6"/>
          <p:cNvSpPr>
            <a:spLocks noGrp="1" noChangeArrowheads="1"/>
          </p:cNvSpPr>
          <p:nvPr>
            <p:ph type="sldNum" sz="quarter" idx="4"/>
          </p:nvPr>
        </p:nvSpPr>
        <p:spPr bwMode="auto">
          <a:xfrm>
            <a:off x="1524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fld id="{0F165B64-FBFD-4FA9-957A-2D9C79BFEE48}" type="slidenum">
              <a:rPr lang="en-US"/>
              <a:pPr>
                <a:defRPr/>
              </a:pPr>
              <a:t>‹#›</a:t>
            </a:fld>
            <a:endParaRPr lang="en-US"/>
          </a:p>
        </p:txBody>
      </p:sp>
      <p:sp>
        <p:nvSpPr>
          <p:cNvPr id="21511"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p:spPr>
        <p:txBody>
          <a:bodyPr/>
          <a:lstStyle/>
          <a:p>
            <a:pPr eaLnBrk="0" hangingPunct="0">
              <a:defRPr/>
            </a:pPr>
            <a:endParaRPr lang="en-US"/>
          </a:p>
        </p:txBody>
      </p:sp>
      <p:sp>
        <p:nvSpPr>
          <p:cNvPr id="21512" name="Oval 8"/>
          <p:cNvSpPr>
            <a:spLocks noChangeArrowheads="1"/>
          </p:cNvSpPr>
          <p:nvPr/>
        </p:nvSpPr>
        <p:spPr bwMode="auto">
          <a:xfrm>
            <a:off x="152400" y="838200"/>
            <a:ext cx="228600" cy="228600"/>
          </a:xfrm>
          <a:prstGeom prst="ellipse">
            <a:avLst/>
          </a:prstGeom>
          <a:solidFill>
            <a:schemeClr val="tx1"/>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21513" name="Oval 9"/>
          <p:cNvSpPr>
            <a:spLocks noChangeArrowheads="1"/>
          </p:cNvSpPr>
          <p:nvPr/>
        </p:nvSpPr>
        <p:spPr bwMode="auto">
          <a:xfrm>
            <a:off x="539750" y="838200"/>
            <a:ext cx="228600" cy="228600"/>
          </a:xfrm>
          <a:prstGeom prst="ellipse">
            <a:avLst/>
          </a:prstGeom>
          <a:solidFill>
            <a:schemeClr val="accent1"/>
          </a:solidFill>
          <a:ln w="9525">
            <a:noFill/>
            <a:round/>
            <a:headEnd/>
            <a:tailEnd/>
          </a:ln>
          <a:effectLst/>
        </p:spPr>
        <p:txBody>
          <a:bodyPr wrap="none" anchor="ctr"/>
          <a:lstStyle/>
          <a:p>
            <a:pPr algn="ctr">
              <a:defRPr/>
            </a:pPr>
            <a:endParaRPr lang="en-US" sz="2400">
              <a:latin typeface="Times New Roman" pitchFamily="18" charset="0"/>
            </a:endParaRPr>
          </a:p>
        </p:txBody>
      </p:sp>
      <p:sp>
        <p:nvSpPr>
          <p:cNvPr id="21514" name="Oval 10"/>
          <p:cNvSpPr>
            <a:spLocks noChangeArrowheads="1"/>
          </p:cNvSpPr>
          <p:nvPr/>
        </p:nvSpPr>
        <p:spPr bwMode="auto">
          <a:xfrm>
            <a:off x="927100" y="838200"/>
            <a:ext cx="228600" cy="228600"/>
          </a:xfrm>
          <a:prstGeom prst="ellipse">
            <a:avLst/>
          </a:prstGeom>
          <a:solidFill>
            <a:schemeClr val="accent2"/>
          </a:solidFill>
          <a:ln w="9525">
            <a:noFill/>
            <a:round/>
            <a:headEnd/>
            <a:tailEnd/>
          </a:ln>
          <a:effectLst/>
        </p:spPr>
        <p:txBody>
          <a:bodyPr wrap="none" anchor="ctr"/>
          <a:lstStyle/>
          <a:p>
            <a:pPr algn="ctr">
              <a:defRPr/>
            </a:pP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85"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33600" y="1371600"/>
            <a:ext cx="6629400" cy="1752600"/>
          </a:xfrm>
        </p:spPr>
        <p:txBody>
          <a:bodyPr/>
          <a:lstStyle/>
          <a:p>
            <a:r>
              <a:rPr lang="en-GB" sz="4000" b="1" dirty="0" smtClean="0">
                <a:solidFill>
                  <a:schemeClr val="accent2">
                    <a:lumMod val="25000"/>
                  </a:schemeClr>
                </a:solidFill>
                <a:effectLst>
                  <a:outerShdw blurRad="38100" dist="38100" dir="2700000" algn="tl">
                    <a:srgbClr val="000000">
                      <a:alpha val="43137"/>
                    </a:srgbClr>
                  </a:outerShdw>
                </a:effectLst>
                <a:latin typeface="Calibri" pitchFamily="34" charset="0"/>
              </a:rPr>
              <a:t>Enhancing Resilience </a:t>
            </a:r>
            <a:r>
              <a:rPr lang="en-US" sz="4000" b="1" dirty="0" smtClean="0">
                <a:solidFill>
                  <a:schemeClr val="accent2">
                    <a:lumMod val="25000"/>
                  </a:schemeClr>
                </a:solidFill>
                <a:effectLst>
                  <a:outerShdw blurRad="38100" dist="38100" dir="2700000" algn="tl">
                    <a:srgbClr val="000000">
                      <a:alpha val="43137"/>
                    </a:srgbClr>
                  </a:outerShdw>
                </a:effectLst>
                <a:latin typeface="Calibri" pitchFamily="34" charset="0"/>
              </a:rPr>
              <a:t/>
            </a:r>
            <a:br>
              <a:rPr lang="en-US" sz="4000" b="1" dirty="0" smtClean="0">
                <a:solidFill>
                  <a:schemeClr val="accent2">
                    <a:lumMod val="25000"/>
                  </a:schemeClr>
                </a:solidFill>
                <a:effectLst>
                  <a:outerShdw blurRad="38100" dist="38100" dir="2700000" algn="tl">
                    <a:srgbClr val="000000">
                      <a:alpha val="43137"/>
                    </a:srgbClr>
                  </a:outerShdw>
                </a:effectLst>
                <a:latin typeface="Calibri" pitchFamily="34" charset="0"/>
              </a:rPr>
            </a:br>
            <a:r>
              <a:rPr lang="en-GB" sz="4000" b="1" dirty="0" smtClean="0">
                <a:solidFill>
                  <a:schemeClr val="accent2">
                    <a:lumMod val="25000"/>
                  </a:schemeClr>
                </a:solidFill>
                <a:effectLst>
                  <a:outerShdw blurRad="38100" dist="38100" dir="2700000" algn="tl">
                    <a:srgbClr val="000000">
                      <a:alpha val="43137"/>
                    </a:srgbClr>
                  </a:outerShdw>
                </a:effectLst>
                <a:latin typeface="Calibri" pitchFamily="34" charset="0"/>
              </a:rPr>
              <a:t>to Food Security Shocks</a:t>
            </a:r>
            <a:endParaRPr lang="en-US" sz="4000" b="1" dirty="0">
              <a:solidFill>
                <a:schemeClr val="accent2">
                  <a:lumMod val="25000"/>
                </a:schemeClr>
              </a:solidFill>
              <a:effectLst>
                <a:outerShdw blurRad="38100" dist="38100" dir="2700000" algn="tl">
                  <a:srgbClr val="000000">
                    <a:alpha val="43137"/>
                  </a:srgbClr>
                </a:outerShdw>
              </a:effectLst>
              <a:latin typeface="Calibri" pitchFamily="34" charset="0"/>
            </a:endParaRPr>
          </a:p>
        </p:txBody>
      </p:sp>
      <p:graphicFrame>
        <p:nvGraphicFramePr>
          <p:cNvPr id="1026" name="Object 12"/>
          <p:cNvGraphicFramePr>
            <a:graphicFrameLocks noChangeAspect="1"/>
          </p:cNvGraphicFramePr>
          <p:nvPr/>
        </p:nvGraphicFramePr>
        <p:xfrm>
          <a:off x="6934200" y="5867400"/>
          <a:ext cx="1752600" cy="690563"/>
        </p:xfrm>
        <a:graphic>
          <a:graphicData uri="http://schemas.openxmlformats.org/presentationml/2006/ole">
            <p:oleObj spid="_x0000_s1027" name="Picture" r:id="rId3" imgW="1743740" imgH="669851" progId="Word.Picture.8">
              <p:embed/>
            </p:oleObj>
          </a:graphicData>
        </a:graphic>
      </p:graphicFrame>
      <p:sp>
        <p:nvSpPr>
          <p:cNvPr id="6" name="Rectangle 2"/>
          <p:cNvSpPr txBox="1">
            <a:spLocks noChangeArrowheads="1"/>
          </p:cNvSpPr>
          <p:nvPr/>
        </p:nvSpPr>
        <p:spPr bwMode="auto">
          <a:xfrm>
            <a:off x="2286000" y="3352800"/>
            <a:ext cx="6477000" cy="1752600"/>
          </a:xfrm>
          <a:prstGeom prst="rect">
            <a:avLst/>
          </a:prstGeom>
          <a:noFill/>
          <a:ln w="9525">
            <a:noFill/>
            <a:miter lim="800000"/>
            <a:headEnd/>
            <a:tailEnd/>
          </a:ln>
        </p:spPr>
        <p:txBody>
          <a:bodyPr anchor="ctr"/>
          <a:lstStyle/>
          <a:p>
            <a:pPr eaLnBrk="0" hangingPunct="0">
              <a:defRPr/>
            </a:pPr>
            <a:endParaRPr lang="en-US" sz="2400" kern="0" dirty="0">
              <a:solidFill>
                <a:schemeClr val="accent2">
                  <a:lumMod val="25000"/>
                </a:schemeClr>
              </a:solidFill>
              <a:latin typeface="Calibri" pitchFamily="34" charset="0"/>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305800" cy="4419600"/>
          </a:xfrm>
        </p:spPr>
        <p:txBody>
          <a:bodyPr/>
          <a:lstStyle/>
          <a:p>
            <a:pPr>
              <a:spcBef>
                <a:spcPts val="1200"/>
              </a:spcBef>
              <a:spcAft>
                <a:spcPts val="1200"/>
              </a:spcAft>
              <a:buSzPct val="100000"/>
              <a:buFont typeface="Arial" pitchFamily="34" charset="0"/>
              <a:buChar char="•"/>
              <a:defRPr/>
            </a:pPr>
            <a:r>
              <a:rPr lang="en-GB" sz="1800" b="1" dirty="0" smtClean="0">
                <a:solidFill>
                  <a:schemeClr val="accent2">
                    <a:lumMod val="25000"/>
                  </a:schemeClr>
                </a:solidFill>
                <a:latin typeface="Calibri" pitchFamily="34" charset="0"/>
              </a:rPr>
              <a:t>Facilitate livelihood diversification </a:t>
            </a:r>
            <a:r>
              <a:rPr lang="en-GB" sz="1800" dirty="0" smtClean="0">
                <a:solidFill>
                  <a:schemeClr val="accent2">
                    <a:lumMod val="25000"/>
                  </a:schemeClr>
                </a:solidFill>
                <a:latin typeface="Calibri" pitchFamily="34" charset="0"/>
              </a:rPr>
              <a:t>through improved access to public and productive infrastructure (roads, markets, water infrastructure, power, etc.), access to financial services and greater participation in markets.</a:t>
            </a:r>
          </a:p>
          <a:p>
            <a:pPr>
              <a:spcBef>
                <a:spcPts val="1200"/>
              </a:spcBef>
              <a:spcAft>
                <a:spcPts val="1200"/>
              </a:spcAft>
              <a:buSzPct val="100000"/>
              <a:buFont typeface="Arial" pitchFamily="34" charset="0"/>
              <a:buChar char="•"/>
              <a:defRPr/>
            </a:pPr>
            <a:r>
              <a:rPr lang="en-GB" sz="1800" b="1" dirty="0" smtClean="0">
                <a:solidFill>
                  <a:schemeClr val="accent2">
                    <a:lumMod val="25000"/>
                  </a:schemeClr>
                </a:solidFill>
                <a:latin typeface="Calibri" pitchFamily="34" charset="0"/>
              </a:rPr>
              <a:t>Utilize a broader range of assistance modalities</a:t>
            </a:r>
            <a:r>
              <a:rPr lang="en-GB" sz="1800" dirty="0" smtClean="0">
                <a:solidFill>
                  <a:schemeClr val="accent2">
                    <a:lumMod val="25000"/>
                  </a:schemeClr>
                </a:solidFill>
                <a:latin typeface="Calibri" pitchFamily="34" charset="0"/>
              </a:rPr>
              <a:t>, including (but not limited to) distribution of cash and/or vouchers. </a:t>
            </a:r>
          </a:p>
          <a:p>
            <a:pPr>
              <a:spcBef>
                <a:spcPts val="1200"/>
              </a:spcBef>
              <a:spcAft>
                <a:spcPts val="1200"/>
              </a:spcAft>
              <a:buSzPct val="100000"/>
              <a:buFont typeface="Arial" pitchFamily="34" charset="0"/>
              <a:buChar char="•"/>
              <a:defRPr/>
            </a:pPr>
            <a:r>
              <a:rPr lang="en-GB" sz="1800" b="1" dirty="0" smtClean="0">
                <a:solidFill>
                  <a:schemeClr val="accent2">
                    <a:lumMod val="25000"/>
                  </a:schemeClr>
                </a:solidFill>
                <a:latin typeface="Calibri" pitchFamily="34" charset="0"/>
              </a:rPr>
              <a:t>Strengthen smallholder access to and participation in value chains </a:t>
            </a:r>
            <a:r>
              <a:rPr lang="en-GB" sz="1800" dirty="0" smtClean="0">
                <a:solidFill>
                  <a:schemeClr val="accent2">
                    <a:lumMod val="25000"/>
                  </a:schemeClr>
                </a:solidFill>
                <a:latin typeface="Calibri" pitchFamily="34" charset="0"/>
              </a:rPr>
              <a:t>through creation of market infrastructure, greater access to price information, and provision of assets and financial services. </a:t>
            </a:r>
          </a:p>
          <a:p>
            <a:pPr>
              <a:spcBef>
                <a:spcPts val="1200"/>
              </a:spcBef>
              <a:spcAft>
                <a:spcPts val="1200"/>
              </a:spcAft>
              <a:buSzPct val="100000"/>
              <a:buFont typeface="Arial" pitchFamily="34" charset="0"/>
              <a:buChar char="•"/>
              <a:defRPr/>
            </a:pPr>
            <a:r>
              <a:rPr lang="en-GB" sz="1800" b="1" dirty="0" smtClean="0">
                <a:solidFill>
                  <a:schemeClr val="accent2">
                    <a:lumMod val="25000"/>
                  </a:schemeClr>
                </a:solidFill>
                <a:latin typeface="Calibri" pitchFamily="34" charset="0"/>
              </a:rPr>
              <a:t>Look for means of engaging the private sector </a:t>
            </a:r>
            <a:r>
              <a:rPr lang="en-GB" sz="1800" dirty="0" smtClean="0">
                <a:solidFill>
                  <a:schemeClr val="accent2">
                    <a:lumMod val="25000"/>
                  </a:schemeClr>
                </a:solidFill>
                <a:latin typeface="Calibri" pitchFamily="34" charset="0"/>
              </a:rPr>
              <a:t>in order to complement donor funding and provide market incentives for investment in livelihoods. </a:t>
            </a:r>
          </a:p>
          <a:p>
            <a:pPr>
              <a:spcBef>
                <a:spcPts val="1200"/>
              </a:spcBef>
              <a:spcAft>
                <a:spcPts val="1200"/>
              </a:spcAft>
              <a:buSzPct val="100000"/>
              <a:buFont typeface="Arial" pitchFamily="34" charset="0"/>
              <a:buChar char="•"/>
              <a:defRPr/>
            </a:pPr>
            <a:r>
              <a:rPr lang="en-GB" sz="1800" b="1" dirty="0" smtClean="0">
                <a:solidFill>
                  <a:schemeClr val="accent2">
                    <a:lumMod val="25000"/>
                  </a:schemeClr>
                </a:solidFill>
                <a:latin typeface="Calibri" pitchFamily="34" charset="0"/>
              </a:rPr>
              <a:t>Contribute to improved knowledge management </a:t>
            </a:r>
            <a:r>
              <a:rPr lang="en-GB" sz="1800" dirty="0" smtClean="0">
                <a:solidFill>
                  <a:schemeClr val="accent2">
                    <a:lumMod val="25000"/>
                  </a:schemeClr>
                </a:solidFill>
                <a:latin typeface="Calibri" pitchFamily="34" charset="0"/>
              </a:rPr>
              <a:t>by ensuring that evidence gained through comprehensive and consistent monitoring and evaluation is reflected in improved policy and project design </a:t>
            </a:r>
            <a:endParaRPr lang="en-US" sz="1800" dirty="0" smtClean="0">
              <a:solidFill>
                <a:schemeClr val="accent2">
                  <a:lumMod val="25000"/>
                </a:schemeClr>
              </a:solidFill>
              <a:latin typeface="Calibri" pitchFamily="34" charset="0"/>
            </a:endParaRPr>
          </a:p>
          <a:p>
            <a:pPr>
              <a:spcBef>
                <a:spcPts val="1200"/>
              </a:spcBef>
              <a:spcAft>
                <a:spcPts val="1200"/>
              </a:spcAft>
              <a:buFont typeface="Wingdings" pitchFamily="2" charset="2"/>
              <a:buChar char="Ø"/>
              <a:defRPr/>
            </a:pPr>
            <a:endParaRPr lang="en-US" sz="1800" kern="1200" dirty="0" smtClean="0">
              <a:solidFill>
                <a:schemeClr val="accent2">
                  <a:lumMod val="25000"/>
                </a:schemeClr>
              </a:solidFill>
              <a:latin typeface="Calibri" pitchFamily="34" charset="0"/>
            </a:endParaRPr>
          </a:p>
          <a:p>
            <a:pPr>
              <a:spcBef>
                <a:spcPts val="1200"/>
              </a:spcBef>
              <a:spcAft>
                <a:spcPts val="1200"/>
              </a:spcAft>
              <a:buFont typeface="Wingdings" pitchFamily="2" charset="2"/>
              <a:buChar char="Ø"/>
              <a:defRPr/>
            </a:pPr>
            <a:endParaRPr lang="en-US" sz="2000" kern="1200" dirty="0" smtClean="0">
              <a:solidFill>
                <a:schemeClr val="accent2">
                  <a:lumMod val="25000"/>
                </a:schemeClr>
              </a:solidFill>
              <a:latin typeface="Calibri" pitchFamily="34" charset="0"/>
            </a:endParaRPr>
          </a:p>
          <a:p>
            <a:pPr>
              <a:spcBef>
                <a:spcPts val="1200"/>
              </a:spcBef>
              <a:spcAft>
                <a:spcPts val="1200"/>
              </a:spcAft>
              <a:buFont typeface="Wingdings" pitchFamily="2" charset="2"/>
              <a:buChar char="Ø"/>
              <a:defRPr/>
            </a:pPr>
            <a:endParaRPr lang="en-US" sz="2000" kern="1200" dirty="0" smtClean="0">
              <a:solidFill>
                <a:schemeClr val="accent2">
                  <a:lumMod val="25000"/>
                </a:schemeClr>
              </a:solidFill>
              <a:latin typeface="Calibri" pitchFamily="34" charset="0"/>
            </a:endParaRPr>
          </a:p>
        </p:txBody>
      </p:sp>
      <p:sp>
        <p:nvSpPr>
          <p:cNvPr id="4" name="Title 3"/>
          <p:cNvSpPr>
            <a:spLocks noGrp="1"/>
          </p:cNvSpPr>
          <p:nvPr>
            <p:ph type="title"/>
          </p:nvPr>
        </p:nvSpPr>
        <p:spPr/>
        <p:txBody>
          <a:bodyPr/>
          <a:lstStyle/>
          <a:p>
            <a:r>
              <a:rPr lang="en-US" sz="3200" b="1" dirty="0" smtClean="0">
                <a:solidFill>
                  <a:schemeClr val="accent2">
                    <a:lumMod val="25000"/>
                  </a:schemeClr>
                </a:solidFill>
                <a:effectLst>
                  <a:outerShdw blurRad="38100" dist="38100" dir="2700000" algn="tl">
                    <a:srgbClr val="000000">
                      <a:alpha val="43137"/>
                    </a:srgbClr>
                  </a:outerShdw>
                </a:effectLst>
                <a:latin typeface="Calibri" pitchFamily="34" charset="0"/>
              </a:rPr>
              <a:t>Core Principles for Resilience Programming – continued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85800"/>
            <a:ext cx="7010400" cy="647700"/>
          </a:xfrm>
        </p:spPr>
        <p:txBody>
          <a:bodyPr/>
          <a:lstStyle/>
          <a:p>
            <a:r>
              <a:rPr lang="en-GB" sz="3200" b="1" dirty="0" smtClean="0">
                <a:solidFill>
                  <a:schemeClr val="accent2">
                    <a:lumMod val="25000"/>
                  </a:schemeClr>
                </a:solidFill>
                <a:effectLst>
                  <a:outerShdw blurRad="38100" dist="38100" dir="2700000" algn="tl">
                    <a:srgbClr val="000000">
                      <a:alpha val="43137"/>
                    </a:srgbClr>
                  </a:outerShdw>
                </a:effectLst>
                <a:latin typeface="Calibri" pitchFamily="34" charset="0"/>
              </a:rPr>
              <a:t>Challenges to Resilience Programming</a:t>
            </a:r>
            <a:r>
              <a:rPr lang="en-US" b="1" dirty="0" smtClean="0"/>
              <a:t/>
            </a:r>
            <a:br>
              <a:rPr lang="en-US" b="1" dirty="0" smtClean="0"/>
            </a:br>
            <a:endParaRPr lang="en-US" dirty="0"/>
          </a:p>
        </p:txBody>
      </p:sp>
      <p:sp>
        <p:nvSpPr>
          <p:cNvPr id="3" name="Content Placeholder 2"/>
          <p:cNvSpPr>
            <a:spLocks noGrp="1"/>
          </p:cNvSpPr>
          <p:nvPr>
            <p:ph idx="1"/>
          </p:nvPr>
        </p:nvSpPr>
        <p:spPr>
          <a:xfrm>
            <a:off x="381000" y="1676400"/>
            <a:ext cx="8153400" cy="4953000"/>
          </a:xfrm>
        </p:spPr>
        <p:txBody>
          <a:bodyPr/>
          <a:lstStyle/>
          <a:p>
            <a:pPr>
              <a:buNone/>
            </a:pPr>
            <a:r>
              <a:rPr lang="en-GB" sz="2400" b="1" i="1" u="sng" dirty="0" smtClean="0">
                <a:solidFill>
                  <a:schemeClr val="accent2">
                    <a:lumMod val="25000"/>
                  </a:schemeClr>
                </a:solidFill>
                <a:latin typeface="Calibri" pitchFamily="34" charset="0"/>
              </a:rPr>
              <a:t>Community Challenges</a:t>
            </a:r>
          </a:p>
          <a:p>
            <a:pPr indent="-223838">
              <a:buFontTx/>
              <a:buChar char="-"/>
            </a:pPr>
            <a:r>
              <a:rPr lang="en-GB" sz="1600" dirty="0" smtClean="0">
                <a:solidFill>
                  <a:schemeClr val="accent2">
                    <a:lumMod val="25000"/>
                  </a:schemeClr>
                </a:solidFill>
                <a:latin typeface="Calibri" pitchFamily="34" charset="0"/>
              </a:rPr>
              <a:t>Environmental degradation</a:t>
            </a:r>
          </a:p>
          <a:p>
            <a:pPr indent="-223838">
              <a:buFontTx/>
              <a:buChar char="-"/>
            </a:pPr>
            <a:r>
              <a:rPr lang="en-GB" sz="1600" dirty="0" smtClean="0">
                <a:solidFill>
                  <a:schemeClr val="accent2">
                    <a:lumMod val="25000"/>
                  </a:schemeClr>
                </a:solidFill>
                <a:latin typeface="Calibri" pitchFamily="34" charset="0"/>
              </a:rPr>
              <a:t>Insecure rights of access to and use of natural resources (land, water)</a:t>
            </a:r>
          </a:p>
          <a:p>
            <a:pPr indent="-223838">
              <a:buFontTx/>
              <a:buChar char="-"/>
            </a:pPr>
            <a:r>
              <a:rPr lang="en-GB" sz="1600" dirty="0" smtClean="0">
                <a:solidFill>
                  <a:schemeClr val="accent2">
                    <a:lumMod val="25000"/>
                  </a:schemeClr>
                </a:solidFill>
                <a:latin typeface="Calibri" pitchFamily="34" charset="0"/>
              </a:rPr>
              <a:t>Imbalanced power relations in prevailing social structures</a:t>
            </a:r>
          </a:p>
          <a:p>
            <a:pPr indent="-223838">
              <a:buFontTx/>
              <a:buChar char="-"/>
            </a:pPr>
            <a:r>
              <a:rPr lang="en-GB" sz="1600" dirty="0" smtClean="0">
                <a:solidFill>
                  <a:schemeClr val="accent2">
                    <a:lumMod val="25000"/>
                  </a:schemeClr>
                </a:solidFill>
                <a:latin typeface="Calibri" pitchFamily="34" charset="0"/>
              </a:rPr>
              <a:t>Gender inequality</a:t>
            </a:r>
          </a:p>
          <a:p>
            <a:pPr indent="-223838">
              <a:spcBef>
                <a:spcPts val="1200"/>
              </a:spcBef>
              <a:buNone/>
            </a:pPr>
            <a:r>
              <a:rPr lang="en-GB" sz="2400" b="1" i="1" u="sng" dirty="0" smtClean="0">
                <a:solidFill>
                  <a:schemeClr val="accent2">
                    <a:lumMod val="25000"/>
                  </a:schemeClr>
                </a:solidFill>
                <a:latin typeface="Calibri" pitchFamily="34" charset="0"/>
              </a:rPr>
              <a:t>Government Challenges</a:t>
            </a:r>
          </a:p>
          <a:p>
            <a:pPr indent="-223838">
              <a:spcBef>
                <a:spcPts val="432"/>
              </a:spcBef>
              <a:buFontTx/>
              <a:buChar char="-"/>
            </a:pPr>
            <a:r>
              <a:rPr lang="en-GB" sz="1600" dirty="0" smtClean="0">
                <a:solidFill>
                  <a:schemeClr val="accent2">
                    <a:lumMod val="25000"/>
                  </a:schemeClr>
                </a:solidFill>
                <a:latin typeface="Calibri" pitchFamily="34" charset="0"/>
              </a:rPr>
              <a:t>Ineffective policies and strategies</a:t>
            </a:r>
          </a:p>
          <a:p>
            <a:pPr indent="-223838">
              <a:spcBef>
                <a:spcPts val="432"/>
              </a:spcBef>
              <a:buFontTx/>
              <a:buChar char="-"/>
            </a:pPr>
            <a:r>
              <a:rPr lang="en-GB" sz="1600" dirty="0" smtClean="0">
                <a:solidFill>
                  <a:schemeClr val="accent2">
                    <a:lumMod val="25000"/>
                  </a:schemeClr>
                </a:solidFill>
                <a:latin typeface="Calibri" pitchFamily="34" charset="0"/>
              </a:rPr>
              <a:t>Lack of political will</a:t>
            </a:r>
          </a:p>
          <a:p>
            <a:pPr indent="-223838">
              <a:spcBef>
                <a:spcPts val="432"/>
              </a:spcBef>
              <a:buFontTx/>
              <a:buChar char="-"/>
            </a:pPr>
            <a:r>
              <a:rPr lang="en-GB" sz="1600" dirty="0" smtClean="0">
                <a:solidFill>
                  <a:schemeClr val="accent2">
                    <a:lumMod val="25000"/>
                  </a:schemeClr>
                </a:solidFill>
                <a:latin typeface="Calibri" pitchFamily="34" charset="0"/>
              </a:rPr>
              <a:t>Corruption</a:t>
            </a:r>
            <a:endParaRPr lang="en-US" sz="1600" dirty="0" smtClean="0">
              <a:solidFill>
                <a:schemeClr val="accent2">
                  <a:lumMod val="25000"/>
                </a:schemeClr>
              </a:solidFill>
              <a:latin typeface="Calibri" pitchFamily="34" charset="0"/>
            </a:endParaRPr>
          </a:p>
          <a:p>
            <a:pPr indent="-223838">
              <a:spcBef>
                <a:spcPts val="1200"/>
              </a:spcBef>
              <a:buNone/>
            </a:pPr>
            <a:r>
              <a:rPr lang="en-GB" sz="2400" b="1" i="1" u="sng" dirty="0" smtClean="0">
                <a:solidFill>
                  <a:schemeClr val="accent2">
                    <a:lumMod val="25000"/>
                  </a:schemeClr>
                </a:solidFill>
                <a:latin typeface="Calibri" pitchFamily="34" charset="0"/>
              </a:rPr>
              <a:t>Donor Challenges</a:t>
            </a:r>
          </a:p>
          <a:p>
            <a:pPr indent="-223838">
              <a:spcBef>
                <a:spcPts val="432"/>
              </a:spcBef>
              <a:buFontTx/>
              <a:buChar char="-"/>
            </a:pPr>
            <a:r>
              <a:rPr lang="en-GB" sz="1600" dirty="0" smtClean="0">
                <a:solidFill>
                  <a:schemeClr val="accent2">
                    <a:lumMod val="25000"/>
                  </a:schemeClr>
                </a:solidFill>
                <a:latin typeface="Calibri" pitchFamily="34" charset="0"/>
              </a:rPr>
              <a:t>Lack of flexible and timely funding mechanisms</a:t>
            </a:r>
          </a:p>
          <a:p>
            <a:pPr indent="-223838">
              <a:spcBef>
                <a:spcPts val="432"/>
              </a:spcBef>
              <a:buFontTx/>
              <a:buChar char="-"/>
            </a:pPr>
            <a:r>
              <a:rPr lang="en-GB" sz="1600" dirty="0" smtClean="0">
                <a:solidFill>
                  <a:schemeClr val="accent2">
                    <a:lumMod val="25000"/>
                  </a:schemeClr>
                </a:solidFill>
                <a:latin typeface="Calibri" pitchFamily="34" charset="0"/>
              </a:rPr>
              <a:t>Limited geographic overlap between funding for emergency and development operations</a:t>
            </a:r>
          </a:p>
          <a:p>
            <a:pPr indent="-223838">
              <a:spcBef>
                <a:spcPts val="432"/>
              </a:spcBef>
              <a:buFontTx/>
              <a:buChar char="-"/>
            </a:pPr>
            <a:r>
              <a:rPr lang="en-US" sz="1600" dirty="0" smtClean="0">
                <a:solidFill>
                  <a:schemeClr val="accent2">
                    <a:lumMod val="25000"/>
                  </a:schemeClr>
                </a:solidFill>
                <a:latin typeface="Calibri" pitchFamily="34" charset="0"/>
              </a:rPr>
              <a:t>Potential for competition, negative trade-offs between humanitarian and development initiatives</a:t>
            </a:r>
            <a:endParaRPr lang="en-US" sz="1800" dirty="0" smtClean="0">
              <a:solidFill>
                <a:schemeClr val="accent2">
                  <a:lumMod val="25000"/>
                </a:schemeClr>
              </a:solidFill>
              <a:latin typeface="Calibri" pitchFamily="34"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305800" cy="4419600"/>
          </a:xfrm>
        </p:spPr>
        <p:txBody>
          <a:bodyPr/>
          <a:lstStyle/>
          <a:p>
            <a:pPr>
              <a:spcBef>
                <a:spcPts val="1800"/>
              </a:spcBef>
              <a:spcAft>
                <a:spcPts val="1200"/>
              </a:spcAft>
              <a:buFont typeface="Wingdings" pitchFamily="2" charset="2"/>
              <a:buChar char="Ø"/>
              <a:defRPr/>
            </a:pPr>
            <a:r>
              <a:rPr lang="en-US" sz="1800" dirty="0" smtClean="0">
                <a:solidFill>
                  <a:schemeClr val="accent2">
                    <a:lumMod val="25000"/>
                  </a:schemeClr>
                </a:solidFill>
                <a:latin typeface="Calibri" pitchFamily="34" charset="0"/>
              </a:rPr>
              <a:t>Ecosystem-based planning for improved access to and management of natural resources; will require addressing cross-border issues</a:t>
            </a:r>
          </a:p>
          <a:p>
            <a:pPr>
              <a:spcBef>
                <a:spcPts val="1800"/>
              </a:spcBef>
              <a:spcAft>
                <a:spcPts val="1200"/>
              </a:spcAft>
              <a:buFont typeface="Wingdings" pitchFamily="2" charset="2"/>
              <a:buChar char="Ø"/>
              <a:defRPr/>
            </a:pPr>
            <a:r>
              <a:rPr lang="en-US" sz="1800" kern="1200" dirty="0" smtClean="0">
                <a:solidFill>
                  <a:schemeClr val="accent2">
                    <a:lumMod val="25000"/>
                  </a:schemeClr>
                </a:solidFill>
                <a:latin typeface="Calibri" pitchFamily="34" charset="0"/>
              </a:rPr>
              <a:t>Compensate communities for conserving landscapes and ecosystem services</a:t>
            </a:r>
          </a:p>
          <a:p>
            <a:pPr>
              <a:spcBef>
                <a:spcPts val="1800"/>
              </a:spcBef>
              <a:spcAft>
                <a:spcPts val="1200"/>
              </a:spcAft>
              <a:buFont typeface="Wingdings" pitchFamily="2" charset="2"/>
              <a:buChar char="Ø"/>
              <a:defRPr/>
            </a:pPr>
            <a:r>
              <a:rPr lang="en-US" sz="1800" kern="1200" dirty="0" smtClean="0">
                <a:solidFill>
                  <a:schemeClr val="accent2">
                    <a:lumMod val="25000"/>
                  </a:schemeClr>
                </a:solidFill>
                <a:latin typeface="Calibri" pitchFamily="34" charset="0"/>
              </a:rPr>
              <a:t>Effectively link humanitarian and development activities (e.g., PSNP, HABP, and value chains in Ethiopia)</a:t>
            </a:r>
          </a:p>
          <a:p>
            <a:pPr>
              <a:spcBef>
                <a:spcPts val="1800"/>
              </a:spcBef>
              <a:spcAft>
                <a:spcPts val="1200"/>
              </a:spcAft>
              <a:buFont typeface="Wingdings" pitchFamily="2" charset="2"/>
              <a:buChar char="Ø"/>
              <a:defRPr/>
            </a:pPr>
            <a:r>
              <a:rPr lang="en-US" sz="1800" kern="1200" dirty="0" smtClean="0">
                <a:solidFill>
                  <a:schemeClr val="accent2">
                    <a:lumMod val="25000"/>
                  </a:schemeClr>
                </a:solidFill>
                <a:latin typeface="Calibri" pitchFamily="34" charset="0"/>
              </a:rPr>
              <a:t>Risk financing mechanisms (e.g., weather-indexed crop and livestock insurance)</a:t>
            </a:r>
          </a:p>
          <a:p>
            <a:pPr>
              <a:spcBef>
                <a:spcPts val="1800"/>
              </a:spcBef>
              <a:spcAft>
                <a:spcPts val="1200"/>
              </a:spcAft>
              <a:buFont typeface="Wingdings" pitchFamily="2" charset="2"/>
              <a:buChar char="Ø"/>
              <a:defRPr/>
            </a:pPr>
            <a:r>
              <a:rPr lang="en-US" sz="1800" kern="1200" dirty="0" smtClean="0">
                <a:solidFill>
                  <a:schemeClr val="accent2">
                    <a:lumMod val="25000"/>
                  </a:schemeClr>
                </a:solidFill>
                <a:latin typeface="Calibri" pitchFamily="34" charset="0"/>
              </a:rPr>
              <a:t>Skills training for off-farm income generation, especially for vulnerable populations (e.g., women, youths, displaced)</a:t>
            </a:r>
          </a:p>
          <a:p>
            <a:pPr>
              <a:spcBef>
                <a:spcPts val="1800"/>
              </a:spcBef>
              <a:spcAft>
                <a:spcPts val="1200"/>
              </a:spcAft>
              <a:buFont typeface="Wingdings" pitchFamily="2" charset="2"/>
              <a:buChar char="Ø"/>
              <a:defRPr/>
            </a:pPr>
            <a:endParaRPr lang="en-US" sz="1800" kern="1200" dirty="0" smtClean="0">
              <a:solidFill>
                <a:schemeClr val="accent2">
                  <a:lumMod val="25000"/>
                </a:schemeClr>
              </a:solidFill>
              <a:latin typeface="Calibri" pitchFamily="34" charset="0"/>
            </a:endParaRPr>
          </a:p>
          <a:p>
            <a:pPr>
              <a:spcBef>
                <a:spcPts val="1800"/>
              </a:spcBef>
              <a:spcAft>
                <a:spcPts val="1200"/>
              </a:spcAft>
              <a:buFont typeface="Wingdings" pitchFamily="2" charset="2"/>
              <a:buChar char="Ø"/>
              <a:defRPr/>
            </a:pPr>
            <a:endParaRPr lang="en-US" sz="2000" kern="1200" dirty="0" smtClean="0">
              <a:solidFill>
                <a:schemeClr val="accent2">
                  <a:lumMod val="25000"/>
                </a:schemeClr>
              </a:solidFill>
              <a:latin typeface="Calibri" pitchFamily="34" charset="0"/>
            </a:endParaRPr>
          </a:p>
          <a:p>
            <a:pPr>
              <a:spcBef>
                <a:spcPts val="1800"/>
              </a:spcBef>
              <a:spcAft>
                <a:spcPts val="1200"/>
              </a:spcAft>
              <a:buFont typeface="Wingdings" pitchFamily="2" charset="2"/>
              <a:buChar char="Ø"/>
              <a:defRPr/>
            </a:pPr>
            <a:endParaRPr lang="en-US" sz="2000" kern="1200" dirty="0" smtClean="0">
              <a:solidFill>
                <a:schemeClr val="accent2">
                  <a:lumMod val="25000"/>
                </a:schemeClr>
              </a:solidFill>
              <a:latin typeface="Calibri" pitchFamily="34" charset="0"/>
            </a:endParaRPr>
          </a:p>
        </p:txBody>
      </p:sp>
      <p:sp>
        <p:nvSpPr>
          <p:cNvPr id="4" name="Title 3"/>
          <p:cNvSpPr>
            <a:spLocks noGrp="1"/>
          </p:cNvSpPr>
          <p:nvPr>
            <p:ph type="title"/>
          </p:nvPr>
        </p:nvSpPr>
        <p:spPr/>
        <p:txBody>
          <a:bodyPr/>
          <a:lstStyle/>
          <a:p>
            <a:r>
              <a:rPr lang="en-US" sz="3200" b="1" dirty="0" smtClean="0">
                <a:solidFill>
                  <a:schemeClr val="accent2">
                    <a:lumMod val="25000"/>
                  </a:schemeClr>
                </a:solidFill>
                <a:effectLst>
                  <a:outerShdw blurRad="38100" dist="38100" dir="2700000" algn="tl">
                    <a:srgbClr val="000000">
                      <a:alpha val="43137"/>
                    </a:srgbClr>
                  </a:outerShdw>
                </a:effectLst>
                <a:latin typeface="Calibri" pitchFamily="34" charset="0"/>
              </a:rPr>
              <a:t>Key Entry Points for Resilience Programming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305800" cy="4419600"/>
          </a:xfrm>
        </p:spPr>
        <p:txBody>
          <a:bodyPr/>
          <a:lstStyle/>
          <a:p>
            <a:pPr>
              <a:spcBef>
                <a:spcPts val="1800"/>
              </a:spcBef>
              <a:spcAft>
                <a:spcPts val="1200"/>
              </a:spcAft>
              <a:buFont typeface="Wingdings" pitchFamily="2" charset="2"/>
              <a:buChar char="Ø"/>
              <a:defRPr/>
            </a:pPr>
            <a:r>
              <a:rPr lang="en-US" sz="1800" kern="1200" dirty="0" smtClean="0">
                <a:solidFill>
                  <a:schemeClr val="accent2">
                    <a:lumMod val="25000"/>
                  </a:schemeClr>
                </a:solidFill>
                <a:latin typeface="Calibri" pitchFamily="34" charset="0"/>
              </a:rPr>
              <a:t>Increased opportunities for cash/voucher approaches</a:t>
            </a:r>
          </a:p>
          <a:p>
            <a:pPr>
              <a:spcBef>
                <a:spcPts val="1800"/>
              </a:spcBef>
              <a:spcAft>
                <a:spcPts val="1200"/>
              </a:spcAft>
              <a:buFont typeface="Wingdings" pitchFamily="2" charset="2"/>
              <a:buChar char="Ø"/>
              <a:defRPr/>
            </a:pPr>
            <a:r>
              <a:rPr lang="en-US" sz="1800" dirty="0" smtClean="0">
                <a:solidFill>
                  <a:schemeClr val="accent2">
                    <a:lumMod val="25000"/>
                  </a:schemeClr>
                </a:solidFill>
                <a:latin typeface="Calibri" pitchFamily="34" charset="0"/>
              </a:rPr>
              <a:t>Address multiple aspects of malnutrition rather than just treating the symptoms </a:t>
            </a:r>
          </a:p>
          <a:p>
            <a:pPr>
              <a:spcBef>
                <a:spcPts val="1800"/>
              </a:spcBef>
              <a:spcAft>
                <a:spcPts val="1200"/>
              </a:spcAft>
              <a:buFont typeface="Wingdings" pitchFamily="2" charset="2"/>
              <a:buChar char="Ø"/>
              <a:defRPr/>
            </a:pPr>
            <a:r>
              <a:rPr lang="en-US" sz="1800" kern="1200" dirty="0" smtClean="0">
                <a:solidFill>
                  <a:schemeClr val="accent2">
                    <a:lumMod val="25000"/>
                  </a:schemeClr>
                </a:solidFill>
                <a:latin typeface="Calibri" pitchFamily="34" charset="0"/>
              </a:rPr>
              <a:t>Support pastoralists/agro-pastoralists in livelihood diversification (e.g., value addition, out-migration)</a:t>
            </a:r>
          </a:p>
          <a:p>
            <a:pPr>
              <a:spcBef>
                <a:spcPts val="1800"/>
              </a:spcBef>
              <a:spcAft>
                <a:spcPts val="1200"/>
              </a:spcAft>
              <a:buFont typeface="Wingdings" pitchFamily="2" charset="2"/>
              <a:buChar char="Ø"/>
              <a:defRPr/>
            </a:pPr>
            <a:r>
              <a:rPr lang="en-US" sz="1800" kern="1200" dirty="0" smtClean="0">
                <a:solidFill>
                  <a:schemeClr val="accent2">
                    <a:lumMod val="25000"/>
                  </a:schemeClr>
                </a:solidFill>
                <a:latin typeface="Calibri" pitchFamily="34" charset="0"/>
              </a:rPr>
              <a:t>Enable greater participation in markets by pastoralists and small-holder farmers through improved access to financial services, market information and infrastructure</a:t>
            </a:r>
          </a:p>
          <a:p>
            <a:pPr>
              <a:spcBef>
                <a:spcPts val="1800"/>
              </a:spcBef>
              <a:spcAft>
                <a:spcPts val="1200"/>
              </a:spcAft>
              <a:buFont typeface="Wingdings" pitchFamily="2" charset="2"/>
              <a:buChar char="Ø"/>
              <a:defRPr/>
            </a:pPr>
            <a:r>
              <a:rPr lang="en-US" sz="1800" kern="1200" dirty="0" smtClean="0">
                <a:solidFill>
                  <a:schemeClr val="accent2">
                    <a:lumMod val="25000"/>
                  </a:schemeClr>
                </a:solidFill>
                <a:latin typeface="Calibri" pitchFamily="34" charset="0"/>
              </a:rPr>
              <a:t>Create opportunities for more public-private partnerships to increase investment</a:t>
            </a:r>
          </a:p>
          <a:p>
            <a:pPr>
              <a:spcBef>
                <a:spcPts val="600"/>
              </a:spcBef>
              <a:spcAft>
                <a:spcPts val="600"/>
              </a:spcAft>
              <a:buFont typeface="Wingdings" pitchFamily="2" charset="2"/>
              <a:buChar char="Ø"/>
              <a:defRPr/>
            </a:pPr>
            <a:endParaRPr lang="en-US" sz="1800" kern="1200" dirty="0" smtClean="0">
              <a:solidFill>
                <a:schemeClr val="accent2">
                  <a:lumMod val="25000"/>
                </a:schemeClr>
              </a:solidFill>
              <a:latin typeface="Calibri" pitchFamily="34" charset="0"/>
            </a:endParaRPr>
          </a:p>
          <a:p>
            <a:pPr>
              <a:spcBef>
                <a:spcPts val="600"/>
              </a:spcBef>
              <a:spcAft>
                <a:spcPts val="600"/>
              </a:spcAft>
              <a:buFont typeface="Wingdings" pitchFamily="2" charset="2"/>
              <a:buChar char="Ø"/>
              <a:defRPr/>
            </a:pPr>
            <a:endParaRPr lang="en-US" sz="2000" kern="1200" dirty="0" smtClean="0">
              <a:solidFill>
                <a:schemeClr val="accent2">
                  <a:lumMod val="25000"/>
                </a:schemeClr>
              </a:solidFill>
              <a:latin typeface="Calibri" pitchFamily="34" charset="0"/>
            </a:endParaRPr>
          </a:p>
          <a:p>
            <a:pPr>
              <a:spcBef>
                <a:spcPts val="600"/>
              </a:spcBef>
              <a:spcAft>
                <a:spcPts val="600"/>
              </a:spcAft>
              <a:buFont typeface="Wingdings" pitchFamily="2" charset="2"/>
              <a:buChar char="Ø"/>
              <a:defRPr/>
            </a:pPr>
            <a:endParaRPr lang="en-US" sz="2000" kern="1200" dirty="0" smtClean="0">
              <a:solidFill>
                <a:schemeClr val="accent2">
                  <a:lumMod val="25000"/>
                </a:schemeClr>
              </a:solidFill>
              <a:latin typeface="Calibri" pitchFamily="34" charset="0"/>
            </a:endParaRPr>
          </a:p>
        </p:txBody>
      </p:sp>
      <p:sp>
        <p:nvSpPr>
          <p:cNvPr id="4" name="Title 3"/>
          <p:cNvSpPr>
            <a:spLocks noGrp="1"/>
          </p:cNvSpPr>
          <p:nvPr>
            <p:ph type="title"/>
          </p:nvPr>
        </p:nvSpPr>
        <p:spPr>
          <a:xfrm>
            <a:off x="1524000" y="190500"/>
            <a:ext cx="7239000" cy="1527175"/>
          </a:xfrm>
        </p:spPr>
        <p:txBody>
          <a:bodyPr/>
          <a:lstStyle/>
          <a:p>
            <a:r>
              <a:rPr lang="en-US" sz="3600" b="1" dirty="0" smtClean="0">
                <a:solidFill>
                  <a:schemeClr val="accent2">
                    <a:lumMod val="25000"/>
                  </a:schemeClr>
                </a:solidFill>
                <a:effectLst>
                  <a:outerShdw blurRad="38100" dist="38100" dir="2700000" algn="tl">
                    <a:srgbClr val="000000">
                      <a:alpha val="43137"/>
                    </a:srgbClr>
                  </a:outerShdw>
                </a:effectLst>
                <a:latin typeface="Calibri" pitchFamily="34" charset="0"/>
              </a:rPr>
              <a:t>Key Entry Points for Resilience Programming - continued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057400"/>
            <a:ext cx="8305800" cy="4419600"/>
          </a:xfrm>
        </p:spPr>
        <p:txBody>
          <a:bodyPr/>
          <a:lstStyle/>
          <a:p>
            <a:pPr>
              <a:spcBef>
                <a:spcPts val="1800"/>
              </a:spcBef>
              <a:spcAft>
                <a:spcPts val="1800"/>
              </a:spcAft>
              <a:buFont typeface="Wingdings" pitchFamily="2" charset="2"/>
              <a:buChar char="Ø"/>
              <a:defRPr/>
            </a:pPr>
            <a:r>
              <a:rPr lang="en-US" sz="1800" kern="1200" dirty="0" smtClean="0">
                <a:solidFill>
                  <a:schemeClr val="accent2">
                    <a:lumMod val="25000"/>
                  </a:schemeClr>
                </a:solidFill>
                <a:latin typeface="Calibri" pitchFamily="34" charset="0"/>
              </a:rPr>
              <a:t>Cluster investments for greater geographic coherence and economies of scale </a:t>
            </a:r>
          </a:p>
          <a:p>
            <a:pPr>
              <a:spcBef>
                <a:spcPts val="1800"/>
              </a:spcBef>
              <a:spcAft>
                <a:spcPts val="1800"/>
              </a:spcAft>
              <a:buFont typeface="Wingdings" pitchFamily="2" charset="2"/>
              <a:buChar char="Ø"/>
              <a:defRPr/>
            </a:pPr>
            <a:r>
              <a:rPr lang="en-US" sz="1800" kern="1200" dirty="0" smtClean="0">
                <a:solidFill>
                  <a:schemeClr val="accent2">
                    <a:lumMod val="25000"/>
                  </a:schemeClr>
                </a:solidFill>
                <a:latin typeface="Calibri" pitchFamily="34" charset="0"/>
              </a:rPr>
              <a:t>More timely, efficient, and flexible procurement of resources (e.g., crisis modifiers) based on early warning trigger indicators</a:t>
            </a:r>
          </a:p>
          <a:p>
            <a:pPr>
              <a:spcBef>
                <a:spcPts val="1800"/>
              </a:spcBef>
              <a:spcAft>
                <a:spcPts val="1800"/>
              </a:spcAft>
              <a:buFont typeface="Wingdings" pitchFamily="2" charset="2"/>
              <a:buChar char="Ø"/>
              <a:defRPr/>
            </a:pPr>
            <a:r>
              <a:rPr lang="en-US" sz="1800" dirty="0" smtClean="0">
                <a:solidFill>
                  <a:schemeClr val="accent2">
                    <a:lumMod val="25000"/>
                  </a:schemeClr>
                </a:solidFill>
                <a:latin typeface="Calibri" pitchFamily="34" charset="0"/>
              </a:rPr>
              <a:t>Scale-up initiatives with promising results to provide “quick wins”</a:t>
            </a:r>
          </a:p>
          <a:p>
            <a:pPr>
              <a:spcBef>
                <a:spcPts val="1800"/>
              </a:spcBef>
              <a:spcAft>
                <a:spcPts val="1800"/>
              </a:spcAft>
              <a:buFont typeface="Wingdings" pitchFamily="2" charset="2"/>
              <a:buChar char="Ø"/>
              <a:defRPr/>
            </a:pPr>
            <a:r>
              <a:rPr lang="en-US" sz="1800" kern="1200" dirty="0" smtClean="0">
                <a:solidFill>
                  <a:schemeClr val="accent2">
                    <a:lumMod val="25000"/>
                  </a:schemeClr>
                </a:solidFill>
                <a:latin typeface="Calibri" pitchFamily="34" charset="0"/>
              </a:rPr>
              <a:t>Contribute to knowledge management by addressing research gaps, replicating and bringing to scale promising resilience programs</a:t>
            </a:r>
          </a:p>
          <a:p>
            <a:pPr>
              <a:spcBef>
                <a:spcPts val="600"/>
              </a:spcBef>
              <a:spcAft>
                <a:spcPts val="600"/>
              </a:spcAft>
              <a:buFont typeface="Wingdings" pitchFamily="2" charset="2"/>
              <a:buChar char="Ø"/>
              <a:defRPr/>
            </a:pPr>
            <a:endParaRPr lang="en-US" sz="1800" kern="1200" dirty="0" smtClean="0">
              <a:solidFill>
                <a:schemeClr val="accent2">
                  <a:lumMod val="25000"/>
                </a:schemeClr>
              </a:solidFill>
              <a:latin typeface="Calibri" pitchFamily="34" charset="0"/>
            </a:endParaRPr>
          </a:p>
          <a:p>
            <a:pPr>
              <a:spcBef>
                <a:spcPts val="600"/>
              </a:spcBef>
              <a:spcAft>
                <a:spcPts val="600"/>
              </a:spcAft>
              <a:buFont typeface="Wingdings" pitchFamily="2" charset="2"/>
              <a:buChar char="Ø"/>
              <a:defRPr/>
            </a:pPr>
            <a:endParaRPr lang="en-US" sz="2000" kern="1200" dirty="0" smtClean="0">
              <a:solidFill>
                <a:schemeClr val="accent2">
                  <a:lumMod val="25000"/>
                </a:schemeClr>
              </a:solidFill>
              <a:latin typeface="Calibri" pitchFamily="34" charset="0"/>
            </a:endParaRPr>
          </a:p>
          <a:p>
            <a:pPr>
              <a:spcBef>
                <a:spcPts val="600"/>
              </a:spcBef>
              <a:spcAft>
                <a:spcPts val="600"/>
              </a:spcAft>
              <a:buFont typeface="Wingdings" pitchFamily="2" charset="2"/>
              <a:buChar char="Ø"/>
              <a:defRPr/>
            </a:pPr>
            <a:endParaRPr lang="en-US" sz="2000" kern="1200" dirty="0" smtClean="0">
              <a:solidFill>
                <a:schemeClr val="accent2">
                  <a:lumMod val="25000"/>
                </a:schemeClr>
              </a:solidFill>
              <a:latin typeface="Calibri" pitchFamily="34" charset="0"/>
            </a:endParaRPr>
          </a:p>
        </p:txBody>
      </p:sp>
      <p:sp>
        <p:nvSpPr>
          <p:cNvPr id="4" name="Title 3"/>
          <p:cNvSpPr>
            <a:spLocks noGrp="1"/>
          </p:cNvSpPr>
          <p:nvPr>
            <p:ph type="title"/>
          </p:nvPr>
        </p:nvSpPr>
        <p:spPr>
          <a:xfrm>
            <a:off x="1524000" y="190500"/>
            <a:ext cx="7239000" cy="1527175"/>
          </a:xfrm>
        </p:spPr>
        <p:txBody>
          <a:bodyPr/>
          <a:lstStyle/>
          <a:p>
            <a:r>
              <a:rPr lang="en-US" sz="3600" b="1" dirty="0" smtClean="0">
                <a:solidFill>
                  <a:schemeClr val="accent2">
                    <a:lumMod val="25000"/>
                  </a:schemeClr>
                </a:solidFill>
                <a:effectLst>
                  <a:outerShdw blurRad="38100" dist="38100" dir="2700000" algn="tl">
                    <a:srgbClr val="000000">
                      <a:alpha val="43137"/>
                    </a:srgbClr>
                  </a:outerShdw>
                </a:effectLst>
                <a:latin typeface="Calibri" pitchFamily="34" charset="0"/>
              </a:rPr>
              <a:t>Key Entry Points for Resilience Programming - continued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2">
                    <a:lumMod val="25000"/>
                  </a:schemeClr>
                </a:solidFill>
                <a:effectLst>
                  <a:outerShdw blurRad="38100" dist="38100" dir="2700000" algn="tl">
                    <a:srgbClr val="000000">
                      <a:alpha val="43137"/>
                    </a:srgbClr>
                  </a:outerShdw>
                </a:effectLst>
                <a:latin typeface="Calibri" pitchFamily="34" charset="0"/>
              </a:rPr>
              <a:t>Measuring Resilience</a:t>
            </a:r>
            <a:endParaRPr lang="en-US" sz="3600" b="1" dirty="0">
              <a:solidFill>
                <a:schemeClr val="accent2">
                  <a:lumMod val="25000"/>
                </a:schemeClr>
              </a:solidFill>
              <a:effectLst>
                <a:outerShdw blurRad="38100" dist="38100" dir="2700000" algn="tl">
                  <a:srgbClr val="000000">
                    <a:alpha val="43137"/>
                  </a:srgbClr>
                </a:outerShdw>
              </a:effectLst>
              <a:latin typeface="Calibri" pitchFamily="34" charset="0"/>
            </a:endParaRPr>
          </a:p>
        </p:txBody>
      </p:sp>
      <p:sp>
        <p:nvSpPr>
          <p:cNvPr id="3" name="Content Placeholder 2"/>
          <p:cNvSpPr>
            <a:spLocks noGrp="1"/>
          </p:cNvSpPr>
          <p:nvPr>
            <p:ph idx="1"/>
          </p:nvPr>
        </p:nvSpPr>
        <p:spPr>
          <a:xfrm>
            <a:off x="533400" y="1752600"/>
            <a:ext cx="8001000" cy="4267200"/>
          </a:xfrm>
        </p:spPr>
        <p:txBody>
          <a:bodyPr/>
          <a:lstStyle/>
          <a:p>
            <a:pPr>
              <a:spcBef>
                <a:spcPts val="0"/>
              </a:spcBef>
              <a:buSzPct val="100000"/>
              <a:buNone/>
            </a:pPr>
            <a:endParaRPr lang="en-US" sz="1800" dirty="0" smtClean="0"/>
          </a:p>
          <a:p>
            <a:pPr>
              <a:buNone/>
            </a:pPr>
            <a:endParaRPr lang="en-US" dirty="0"/>
          </a:p>
        </p:txBody>
      </p:sp>
      <p:sp>
        <p:nvSpPr>
          <p:cNvPr id="4" name="Content Placeholder 2"/>
          <p:cNvSpPr txBox="1">
            <a:spLocks/>
          </p:cNvSpPr>
          <p:nvPr/>
        </p:nvSpPr>
        <p:spPr bwMode="auto">
          <a:xfrm>
            <a:off x="457200" y="1752600"/>
            <a:ext cx="80772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ts val="1200"/>
              </a:spcBef>
              <a:spcAft>
                <a:spcPts val="0"/>
              </a:spcAft>
              <a:buClr>
                <a:srgbClr val="9999FF">
                  <a:lumMod val="25000"/>
                </a:srgbClr>
              </a:buClr>
              <a:buSzPct val="70000"/>
              <a:buFont typeface="Wingdings" pitchFamily="2" charset="2"/>
              <a:buChar char="Ø"/>
              <a:defRPr/>
            </a:pPr>
            <a:r>
              <a:rPr lang="en-US" sz="1600" b="1" i="1" kern="0" dirty="0" smtClean="0">
                <a:solidFill>
                  <a:srgbClr val="002060"/>
                </a:solidFill>
                <a:latin typeface="Calibri" pitchFamily="34" charset="0"/>
              </a:rPr>
              <a:t>Context specific</a:t>
            </a:r>
          </a:p>
          <a:p>
            <a:pPr marL="342900" lvl="0" indent="1588" eaLnBrk="0" hangingPunct="0">
              <a:spcBef>
                <a:spcPts val="0"/>
              </a:spcBef>
              <a:spcAft>
                <a:spcPts val="1200"/>
              </a:spcAft>
              <a:buClr>
                <a:srgbClr val="9999FF">
                  <a:lumMod val="25000"/>
                </a:srgbClr>
              </a:buClr>
              <a:buSzPct val="70000"/>
            </a:pPr>
            <a:r>
              <a:rPr lang="en-US" sz="1600" kern="0" dirty="0" smtClean="0">
                <a:solidFill>
                  <a:srgbClr val="002060"/>
                </a:solidFill>
                <a:latin typeface="Calibri" pitchFamily="34" charset="0"/>
              </a:rPr>
              <a:t>M&amp;E systems must be tailored to the specific programming context </a:t>
            </a:r>
            <a:r>
              <a:rPr lang="en-US" sz="1600" u="sng" kern="0" dirty="0" smtClean="0">
                <a:solidFill>
                  <a:srgbClr val="002060"/>
                </a:solidFill>
                <a:latin typeface="Calibri" pitchFamily="34" charset="0"/>
              </a:rPr>
              <a:t>and</a:t>
            </a:r>
            <a:r>
              <a:rPr lang="en-US" sz="1600" kern="0" dirty="0" smtClean="0">
                <a:solidFill>
                  <a:srgbClr val="002060"/>
                </a:solidFill>
                <a:latin typeface="Calibri" pitchFamily="34" charset="0"/>
              </a:rPr>
              <a:t> the nature of the shock (e.g., drought, price volatility, conflict). </a:t>
            </a:r>
          </a:p>
          <a:p>
            <a:pPr marL="342900" marR="0" lvl="0" indent="-342900" algn="l" defTabSz="914400" rtl="0" eaLnBrk="0" fontAlgn="base" latinLnBrk="0" hangingPunct="0">
              <a:lnSpc>
                <a:spcPct val="100000"/>
              </a:lnSpc>
              <a:spcBef>
                <a:spcPts val="600"/>
              </a:spcBef>
              <a:spcAft>
                <a:spcPts val="0"/>
              </a:spcAft>
              <a:buClr>
                <a:schemeClr val="accent2">
                  <a:lumMod val="25000"/>
                </a:schemeClr>
              </a:buClr>
              <a:buSzPct val="70000"/>
              <a:buFont typeface="Wingdings" pitchFamily="2" charset="2"/>
              <a:buChar char="Ø"/>
              <a:tabLst/>
              <a:defRPr/>
            </a:pPr>
            <a:r>
              <a:rPr kumimoji="0" lang="en-US" sz="1600" b="1" i="1" u="none" strike="noStrike" kern="0" cap="none" spc="0" normalizeH="0" baseline="0" noProof="0" dirty="0" smtClean="0">
                <a:ln>
                  <a:noFill/>
                </a:ln>
                <a:solidFill>
                  <a:srgbClr val="002060"/>
                </a:solidFill>
                <a:effectLst/>
                <a:uLnTx/>
                <a:uFillTx/>
                <a:latin typeface="Calibri" pitchFamily="34" charset="0"/>
                <a:ea typeface="+mn-ea"/>
                <a:cs typeface="+mn-cs"/>
              </a:rPr>
              <a:t>Shock dependent</a:t>
            </a:r>
          </a:p>
          <a:p>
            <a:pPr marL="342900" indent="1588" eaLnBrk="0" hangingPunct="0">
              <a:spcBef>
                <a:spcPts val="0"/>
              </a:spcBef>
              <a:spcAft>
                <a:spcPts val="600"/>
              </a:spcAft>
              <a:buClr>
                <a:schemeClr val="accent2">
                  <a:lumMod val="25000"/>
                </a:schemeClr>
              </a:buClr>
              <a:buSzPct val="70000"/>
            </a:pPr>
            <a:r>
              <a:rPr lang="en-US" sz="1600" kern="0" dirty="0" smtClean="0">
                <a:solidFill>
                  <a:srgbClr val="002060"/>
                </a:solidFill>
                <a:latin typeface="Calibri" pitchFamily="34" charset="0"/>
              </a:rPr>
              <a:t>Resilience outcomes can’t be measured without adequate baseline assessments and in the absence of a shock. </a:t>
            </a:r>
            <a:endParaRPr kumimoji="0" lang="en-US" sz="1600" b="1" i="1" u="none" strike="noStrike" kern="0" cap="none" spc="0" normalizeH="0" baseline="0" noProof="0" dirty="0" smtClean="0">
              <a:ln>
                <a:noFill/>
              </a:ln>
              <a:solidFill>
                <a:srgbClr val="002060"/>
              </a:solidFill>
              <a:effectLst/>
              <a:uLnTx/>
              <a:uFillTx/>
              <a:latin typeface="Calibri" pitchFamily="34" charset="0"/>
              <a:ea typeface="+mn-ea"/>
              <a:cs typeface="+mn-cs"/>
            </a:endParaRPr>
          </a:p>
          <a:p>
            <a:pPr marL="342900" marR="0" lvl="0" indent="-342900" algn="l" defTabSz="914400" rtl="0" eaLnBrk="0" fontAlgn="base" latinLnBrk="0" hangingPunct="0">
              <a:lnSpc>
                <a:spcPct val="100000"/>
              </a:lnSpc>
              <a:spcBef>
                <a:spcPts val="600"/>
              </a:spcBef>
              <a:spcAft>
                <a:spcPts val="0"/>
              </a:spcAft>
              <a:buClr>
                <a:schemeClr val="accent2">
                  <a:lumMod val="25000"/>
                </a:schemeClr>
              </a:buClr>
              <a:buSzPct val="70000"/>
              <a:buFont typeface="Wingdings" pitchFamily="2" charset="2"/>
              <a:buChar char="Ø"/>
              <a:tabLst/>
              <a:defRPr/>
            </a:pPr>
            <a:r>
              <a:rPr lang="en-US" sz="1600" b="1" i="1" kern="0" dirty="0" smtClean="0">
                <a:solidFill>
                  <a:srgbClr val="002060"/>
                </a:solidFill>
                <a:latin typeface="Calibri" pitchFamily="34" charset="0"/>
              </a:rPr>
              <a:t>Inclusive and participatory </a:t>
            </a:r>
          </a:p>
          <a:p>
            <a:pPr marL="342900" lvl="0" indent="1588" eaLnBrk="0" hangingPunct="0">
              <a:spcBef>
                <a:spcPts val="0"/>
              </a:spcBef>
              <a:spcAft>
                <a:spcPts val="0"/>
              </a:spcAft>
              <a:buClr>
                <a:schemeClr val="accent2">
                  <a:lumMod val="25000"/>
                </a:schemeClr>
              </a:buClr>
              <a:buSzPct val="70000"/>
              <a:defRPr/>
            </a:pPr>
            <a:r>
              <a:rPr lang="en-US" sz="1600" kern="0" dirty="0" smtClean="0">
                <a:solidFill>
                  <a:srgbClr val="002060"/>
                </a:solidFill>
                <a:latin typeface="Calibri" pitchFamily="34" charset="0"/>
              </a:rPr>
              <a:t>Priority should be given to approaches that involve the affected communities themselves in assessing the success of interventions in ways that are meaningful to them</a:t>
            </a:r>
          </a:p>
          <a:p>
            <a:pPr marL="342900" marR="0" lvl="0" indent="-342900" algn="l" defTabSz="914400" rtl="0" eaLnBrk="0" fontAlgn="base" latinLnBrk="0" hangingPunct="0">
              <a:lnSpc>
                <a:spcPct val="100000"/>
              </a:lnSpc>
              <a:spcBef>
                <a:spcPts val="1200"/>
              </a:spcBef>
              <a:spcAft>
                <a:spcPts val="0"/>
              </a:spcAft>
              <a:buClr>
                <a:schemeClr val="accent2">
                  <a:lumMod val="25000"/>
                </a:schemeClr>
              </a:buClr>
              <a:buSzPct val="70000"/>
              <a:buFont typeface="Wingdings" pitchFamily="2" charset="2"/>
              <a:buChar char="Ø"/>
              <a:tabLst/>
              <a:defRPr/>
            </a:pPr>
            <a:r>
              <a:rPr lang="en-US" sz="1600" b="1" i="1" kern="0" dirty="0" smtClean="0">
                <a:solidFill>
                  <a:srgbClr val="002060"/>
                </a:solidFill>
                <a:latin typeface="Calibri" pitchFamily="34" charset="0"/>
              </a:rPr>
              <a:t>Robust indicators</a:t>
            </a:r>
          </a:p>
          <a:p>
            <a:pPr marL="342900" marR="0" lvl="0" indent="1588" algn="l" defTabSz="914400" rtl="0" eaLnBrk="0" fontAlgn="base" latinLnBrk="0" hangingPunct="0">
              <a:lnSpc>
                <a:spcPct val="100000"/>
              </a:lnSpc>
              <a:spcBef>
                <a:spcPts val="0"/>
              </a:spcBef>
              <a:spcAft>
                <a:spcPts val="1800"/>
              </a:spcAft>
              <a:buClr>
                <a:schemeClr val="accent2">
                  <a:lumMod val="25000"/>
                </a:schemeClr>
              </a:buClr>
              <a:buSzPct val="70000"/>
              <a:tabLst/>
              <a:defRPr/>
            </a:pPr>
            <a:r>
              <a:rPr lang="en-US" sz="1600" kern="0" dirty="0" smtClean="0">
                <a:solidFill>
                  <a:srgbClr val="002060"/>
                </a:solidFill>
                <a:latin typeface="Calibri" pitchFamily="34" charset="0"/>
              </a:rPr>
              <a:t>Learning “what works” and “what doesn’t” for building resilience is dependent on a robust mix of quantitative and qualitative indicators.</a:t>
            </a:r>
          </a:p>
          <a:p>
            <a:pPr marL="342900" lvl="0" indent="-342900" eaLnBrk="0" hangingPunct="0">
              <a:spcBef>
                <a:spcPts val="0"/>
              </a:spcBef>
              <a:spcAft>
                <a:spcPts val="0"/>
              </a:spcAft>
              <a:buClr>
                <a:srgbClr val="9999FF">
                  <a:lumMod val="25000"/>
                </a:srgbClr>
              </a:buClr>
              <a:buSzPct val="70000"/>
              <a:buFont typeface="Wingdings" pitchFamily="2" charset="2"/>
              <a:buChar char="Ø"/>
            </a:pPr>
            <a:r>
              <a:rPr lang="en-US" sz="1600" kern="0" dirty="0" smtClean="0">
                <a:solidFill>
                  <a:srgbClr val="002060"/>
                </a:solidFill>
                <a:latin typeface="Calibri" pitchFamily="34" charset="0"/>
              </a:rPr>
              <a:t> </a:t>
            </a:r>
            <a:r>
              <a:rPr lang="en-US" sz="1600" b="1" i="1" kern="0" dirty="0" smtClean="0">
                <a:solidFill>
                  <a:srgbClr val="002060"/>
                </a:solidFill>
                <a:latin typeface="Calibri" pitchFamily="34" charset="0"/>
              </a:rPr>
              <a:t>Outcome-oriented</a:t>
            </a:r>
          </a:p>
          <a:p>
            <a:pPr marL="342900" lvl="0" indent="1588" eaLnBrk="0" hangingPunct="0">
              <a:spcBef>
                <a:spcPts val="0"/>
              </a:spcBef>
              <a:spcAft>
                <a:spcPts val="1200"/>
              </a:spcAft>
              <a:buClr>
                <a:srgbClr val="9999FF">
                  <a:lumMod val="25000"/>
                </a:srgbClr>
              </a:buClr>
              <a:buSzPct val="70000"/>
              <a:defRPr/>
            </a:pPr>
            <a:r>
              <a:rPr lang="en-US" sz="1600" kern="0" dirty="0" smtClean="0">
                <a:solidFill>
                  <a:srgbClr val="002060"/>
                </a:solidFill>
                <a:latin typeface="Calibri" pitchFamily="34" charset="0"/>
              </a:rPr>
              <a:t>Rather than focus on outputs (e.g., emergency programming) resilience programming must prioritize measurement of outcomes and impacts.</a:t>
            </a:r>
          </a:p>
          <a:p>
            <a:pPr marL="342900" indent="-342900" eaLnBrk="0" hangingPunct="0">
              <a:spcBef>
                <a:spcPts val="1200"/>
              </a:spcBef>
              <a:spcAft>
                <a:spcPts val="0"/>
              </a:spcAft>
              <a:buClr>
                <a:schemeClr val="accent2">
                  <a:lumMod val="25000"/>
                </a:schemeClr>
              </a:buClr>
              <a:buSzPct val="70000"/>
              <a:buFont typeface="Wingdings" pitchFamily="2" charset="2"/>
              <a:buChar char="Ø"/>
              <a:defRPr/>
            </a:pPr>
            <a:endParaRPr lang="en-US" sz="2000" kern="0" dirty="0" smtClean="0">
              <a:solidFill>
                <a:srgbClr val="002060"/>
              </a:solidFill>
              <a:latin typeface="Calibri" pitchFamily="34" charset="0"/>
            </a:endParaRPr>
          </a:p>
          <a:p>
            <a:pPr marL="342900" marR="0" lvl="0" indent="-342900" algn="l" defTabSz="914400" rtl="0" eaLnBrk="0" fontAlgn="base" latinLnBrk="0" hangingPunct="0">
              <a:lnSpc>
                <a:spcPct val="100000"/>
              </a:lnSpc>
              <a:spcBef>
                <a:spcPct val="20000"/>
              </a:spcBef>
              <a:spcAft>
                <a:spcPct val="0"/>
              </a:spcAft>
              <a:buClr>
                <a:schemeClr val="tx1"/>
              </a:buClr>
              <a:buSzPct val="70000"/>
              <a:buFont typeface="Wingdings" pitchFamily="2" charset="2"/>
              <a:buChar char="¢"/>
              <a:tabLst/>
              <a:defRPr/>
            </a:pPr>
            <a:endParaRPr kumimoji="0" lang="en-US" sz="2200" b="0" i="0" u="none" strike="noStrike" kern="0" cap="none" spc="0" normalizeH="0" baseline="0" noProof="0" dirty="0">
              <a:ln>
                <a:noFill/>
              </a:ln>
              <a:solidFill>
                <a:schemeClr val="tx2"/>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2">
                    <a:lumMod val="25000"/>
                  </a:schemeClr>
                </a:solidFill>
                <a:effectLst>
                  <a:outerShdw blurRad="38100" dist="38100" dir="2700000" algn="tl">
                    <a:srgbClr val="000000">
                      <a:alpha val="43137"/>
                    </a:srgbClr>
                  </a:outerShdw>
                </a:effectLst>
                <a:latin typeface="Calibri" pitchFamily="34" charset="0"/>
              </a:rPr>
              <a:t>Promising Practices for Building Resilience</a:t>
            </a:r>
            <a:endParaRPr lang="en-US" sz="3600" b="1" dirty="0">
              <a:solidFill>
                <a:schemeClr val="accent2">
                  <a:lumMod val="25000"/>
                </a:schemeClr>
              </a:solidFill>
              <a:effectLst>
                <a:outerShdw blurRad="38100" dist="38100" dir="2700000" algn="tl">
                  <a:srgbClr val="000000">
                    <a:alpha val="43137"/>
                  </a:srgbClr>
                </a:outerShdw>
              </a:effectLst>
              <a:latin typeface="Calibri" pitchFamily="34" charset="0"/>
            </a:endParaRPr>
          </a:p>
        </p:txBody>
      </p:sp>
      <p:sp>
        <p:nvSpPr>
          <p:cNvPr id="3" name="Content Placeholder 2"/>
          <p:cNvSpPr>
            <a:spLocks noGrp="1"/>
          </p:cNvSpPr>
          <p:nvPr>
            <p:ph idx="1"/>
          </p:nvPr>
        </p:nvSpPr>
        <p:spPr>
          <a:xfrm>
            <a:off x="533400" y="1752600"/>
            <a:ext cx="8001000" cy="4267200"/>
          </a:xfrm>
        </p:spPr>
        <p:txBody>
          <a:bodyPr/>
          <a:lstStyle/>
          <a:p>
            <a:pPr>
              <a:spcBef>
                <a:spcPts val="0"/>
              </a:spcBef>
              <a:buSzPct val="100000"/>
              <a:buNone/>
            </a:pPr>
            <a:endParaRPr lang="en-US" sz="1800" dirty="0" smtClean="0"/>
          </a:p>
          <a:p>
            <a:pPr>
              <a:buNone/>
            </a:pPr>
            <a:endParaRPr lang="en-US" dirty="0"/>
          </a:p>
        </p:txBody>
      </p:sp>
      <p:sp>
        <p:nvSpPr>
          <p:cNvPr id="4" name="Content Placeholder 2"/>
          <p:cNvSpPr txBox="1">
            <a:spLocks/>
          </p:cNvSpPr>
          <p:nvPr/>
        </p:nvSpPr>
        <p:spPr bwMode="auto">
          <a:xfrm>
            <a:off x="152400" y="1676400"/>
            <a:ext cx="87630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eaLnBrk="0" hangingPunct="0">
              <a:spcBef>
                <a:spcPts val="1200"/>
              </a:spcBef>
              <a:spcAft>
                <a:spcPts val="0"/>
              </a:spcAft>
              <a:buClr>
                <a:srgbClr val="9999FF">
                  <a:lumMod val="25000"/>
                </a:srgbClr>
              </a:buClr>
              <a:buSzPct val="70000"/>
              <a:buFont typeface="Wingdings" pitchFamily="2" charset="2"/>
              <a:buChar char="Ø"/>
              <a:defRPr/>
            </a:pPr>
            <a:r>
              <a:rPr lang="en-US" sz="1600" b="1" i="1" kern="0" dirty="0" smtClean="0">
                <a:solidFill>
                  <a:srgbClr val="002060"/>
                </a:solidFill>
                <a:latin typeface="Calibri" pitchFamily="34" charset="0"/>
              </a:rPr>
              <a:t>The Sahel Plan</a:t>
            </a:r>
          </a:p>
          <a:p>
            <a:pPr marL="342900" lvl="0" indent="1588" eaLnBrk="0" hangingPunct="0">
              <a:spcBef>
                <a:spcPts val="0"/>
              </a:spcBef>
              <a:spcAft>
                <a:spcPts val="0"/>
              </a:spcAft>
              <a:buClr>
                <a:srgbClr val="9999FF">
                  <a:lumMod val="25000"/>
                </a:srgbClr>
              </a:buClr>
              <a:buSzPct val="70000"/>
              <a:defRPr/>
            </a:pPr>
            <a:r>
              <a:rPr lang="en-GB" sz="1600" kern="0" dirty="0" smtClean="0">
                <a:solidFill>
                  <a:srgbClr val="002060"/>
                </a:solidFill>
                <a:latin typeface="Calibri" pitchFamily="34" charset="0"/>
              </a:rPr>
              <a:t>Applies funding from the Humanitarian Food Assistance (HFA) budget of ECHO to a coordinated regional approach to addressing the underlying causes of malnutrition.</a:t>
            </a:r>
            <a:endParaRPr lang="en-US" sz="1600" kern="0" dirty="0" smtClean="0">
              <a:solidFill>
                <a:srgbClr val="002060"/>
              </a:solidFill>
              <a:latin typeface="Calibri" pitchFamily="34" charset="0"/>
            </a:endParaRPr>
          </a:p>
          <a:p>
            <a:pPr marL="342900" lvl="0" indent="-342900" eaLnBrk="0" hangingPunct="0">
              <a:spcBef>
                <a:spcPts val="1200"/>
              </a:spcBef>
              <a:spcAft>
                <a:spcPts val="0"/>
              </a:spcAft>
              <a:buClr>
                <a:srgbClr val="9999FF">
                  <a:lumMod val="25000"/>
                </a:srgbClr>
              </a:buClr>
              <a:buSzPct val="70000"/>
              <a:buFont typeface="Wingdings" pitchFamily="2" charset="2"/>
              <a:buChar char="Ø"/>
              <a:defRPr/>
            </a:pPr>
            <a:r>
              <a:rPr lang="en-US" sz="1600" b="1" i="1" kern="0" dirty="0" smtClean="0">
                <a:solidFill>
                  <a:srgbClr val="002060"/>
                </a:solidFill>
                <a:latin typeface="Calibri" pitchFamily="34" charset="0"/>
              </a:rPr>
              <a:t>Pastoral Livelihoods Initiative (PLI)</a:t>
            </a:r>
          </a:p>
          <a:p>
            <a:pPr marL="342900" lvl="0" indent="1588" eaLnBrk="0" hangingPunct="0">
              <a:spcBef>
                <a:spcPts val="0"/>
              </a:spcBef>
              <a:spcAft>
                <a:spcPts val="600"/>
              </a:spcAft>
              <a:buClr>
                <a:srgbClr val="9999FF">
                  <a:lumMod val="25000"/>
                </a:srgbClr>
              </a:buClr>
              <a:buSzPct val="70000"/>
            </a:pPr>
            <a:r>
              <a:rPr lang="en-US" sz="1600" kern="0" dirty="0" smtClean="0">
                <a:solidFill>
                  <a:srgbClr val="002060"/>
                </a:solidFill>
                <a:latin typeface="Calibri" pitchFamily="34" charset="0"/>
              </a:rPr>
              <a:t>Uses crisis modifier approach to fund support for improved livestock production and marketing, alternative livelihoods, and early warning systems.</a:t>
            </a:r>
          </a:p>
          <a:p>
            <a:pPr marL="342900" lvl="0" indent="-342900" eaLnBrk="0" hangingPunct="0">
              <a:spcBef>
                <a:spcPts val="1200"/>
              </a:spcBef>
              <a:spcAft>
                <a:spcPts val="0"/>
              </a:spcAft>
              <a:buClr>
                <a:srgbClr val="9999FF">
                  <a:lumMod val="25000"/>
                </a:srgbClr>
              </a:buClr>
              <a:buSzPct val="70000"/>
              <a:buFont typeface="Wingdings" pitchFamily="2" charset="2"/>
              <a:buChar char="Ø"/>
              <a:defRPr/>
            </a:pPr>
            <a:r>
              <a:rPr lang="en-US" sz="1600" b="1" i="1" kern="0" dirty="0" smtClean="0">
                <a:solidFill>
                  <a:srgbClr val="002060"/>
                </a:solidFill>
                <a:latin typeface="Calibri" pitchFamily="34" charset="0"/>
              </a:rPr>
              <a:t>Arid and Marginal Lands Recovery Consortium (ARC)</a:t>
            </a:r>
          </a:p>
          <a:p>
            <a:pPr marL="342900" lvl="0" indent="1588" eaLnBrk="0" hangingPunct="0">
              <a:spcBef>
                <a:spcPts val="0"/>
              </a:spcBef>
              <a:spcAft>
                <a:spcPts val="1200"/>
              </a:spcAft>
              <a:buClr>
                <a:srgbClr val="9999FF">
                  <a:lumMod val="25000"/>
                </a:srgbClr>
              </a:buClr>
              <a:buSzPct val="70000"/>
            </a:pPr>
            <a:r>
              <a:rPr lang="en-US" sz="1600" kern="0" dirty="0" smtClean="0">
                <a:solidFill>
                  <a:srgbClr val="002060"/>
                </a:solidFill>
                <a:latin typeface="Calibri" pitchFamily="34" charset="0"/>
              </a:rPr>
              <a:t>A consortium of five implementing NGOs, the program combines various funding streams (EC, USAID) to implement short- and long-term approaches for building the capacity of pastoralists to deal with drought-related shocks.</a:t>
            </a:r>
          </a:p>
          <a:p>
            <a:pPr marL="342900" lvl="0" indent="-342900" eaLnBrk="0" hangingPunct="0">
              <a:spcBef>
                <a:spcPts val="600"/>
              </a:spcBef>
              <a:spcAft>
                <a:spcPts val="0"/>
              </a:spcAft>
              <a:buClr>
                <a:schemeClr val="accent2">
                  <a:lumMod val="25000"/>
                </a:schemeClr>
              </a:buClr>
              <a:buSzPct val="70000"/>
              <a:buFont typeface="Wingdings" pitchFamily="2" charset="2"/>
              <a:buChar char="Ø"/>
              <a:defRPr/>
            </a:pPr>
            <a:r>
              <a:rPr lang="en-US" sz="1600" b="1" i="1" kern="0" dirty="0" smtClean="0">
                <a:solidFill>
                  <a:srgbClr val="002060"/>
                </a:solidFill>
                <a:latin typeface="Calibri" pitchFamily="34" charset="0"/>
              </a:rPr>
              <a:t>PSNP Plus </a:t>
            </a:r>
          </a:p>
          <a:p>
            <a:pPr marL="342900" lvl="0" indent="1588" eaLnBrk="0" hangingPunct="0">
              <a:spcBef>
                <a:spcPts val="0"/>
              </a:spcBef>
              <a:spcAft>
                <a:spcPts val="1200"/>
              </a:spcAft>
              <a:buClr>
                <a:schemeClr val="accent2">
                  <a:lumMod val="25000"/>
                </a:schemeClr>
              </a:buClr>
              <a:buSzPct val="70000"/>
              <a:defRPr/>
            </a:pPr>
            <a:r>
              <a:rPr lang="en-US" sz="1600" kern="0" dirty="0" smtClean="0">
                <a:solidFill>
                  <a:srgbClr val="002060"/>
                </a:solidFill>
                <a:latin typeface="Calibri" pitchFamily="34" charset="0"/>
              </a:rPr>
              <a:t>Combines food and cash transfers with market-oriented support to achieve beneficiary graduation. Lessons learned through PSNP+ will be scaled up through the Household Asset Building Program (HABP).</a:t>
            </a:r>
          </a:p>
          <a:p>
            <a:pPr marL="342900" lvl="0" indent="-342900">
              <a:spcBef>
                <a:spcPts val="600"/>
              </a:spcBef>
              <a:spcAft>
                <a:spcPts val="0"/>
              </a:spcAft>
              <a:buClr>
                <a:schemeClr val="accent2">
                  <a:lumMod val="25000"/>
                </a:schemeClr>
              </a:buClr>
              <a:buFont typeface="Wingdings" pitchFamily="2" charset="2"/>
              <a:buChar char="Ø"/>
              <a:defRPr/>
            </a:pPr>
            <a:r>
              <a:rPr lang="en-US" sz="1600" b="1" i="1" dirty="0" smtClean="0">
                <a:solidFill>
                  <a:srgbClr val="002060"/>
                </a:solidFill>
                <a:latin typeface="Calibri" pitchFamily="34" charset="0"/>
              </a:rPr>
              <a:t>African Risk Capacity Project (ARC)</a:t>
            </a:r>
          </a:p>
          <a:p>
            <a:pPr marL="342900">
              <a:spcBef>
                <a:spcPts val="0"/>
              </a:spcBef>
              <a:spcAft>
                <a:spcPts val="1200"/>
              </a:spcAft>
              <a:buClr>
                <a:schemeClr val="accent2">
                  <a:lumMod val="25000"/>
                </a:schemeClr>
              </a:buClr>
              <a:buNone/>
            </a:pPr>
            <a:r>
              <a:rPr lang="en-US" sz="1600" dirty="0" smtClean="0">
                <a:solidFill>
                  <a:srgbClr val="002060"/>
                </a:solidFill>
                <a:latin typeface="Calibri" pitchFamily="34" charset="0"/>
              </a:rPr>
              <a:t>Provides a framework to finance drought risk responses through the provision of fast-dispersing contingency funds to governments across Africa. </a:t>
            </a:r>
            <a:endParaRPr lang="en-US" sz="1600" b="1" i="1" dirty="0" smtClean="0">
              <a:solidFill>
                <a:srgbClr val="002060"/>
              </a:solidFill>
              <a:latin typeface="Calibri" pitchFamily="34" charset="0"/>
            </a:endParaRPr>
          </a:p>
          <a:p>
            <a:pPr marL="342900" lvl="0" indent="1588" eaLnBrk="0" hangingPunct="0">
              <a:spcBef>
                <a:spcPts val="0"/>
              </a:spcBef>
              <a:spcAft>
                <a:spcPts val="1200"/>
              </a:spcAft>
              <a:buClr>
                <a:schemeClr val="accent2">
                  <a:lumMod val="25000"/>
                </a:schemeClr>
              </a:buClr>
              <a:buSzPct val="70000"/>
              <a:defRPr/>
            </a:pPr>
            <a:endParaRPr kumimoji="0" lang="en-US" sz="1600" b="1" i="1" u="none" strike="noStrike" kern="0" cap="none" spc="0" normalizeH="0" baseline="0" noProof="0" dirty="0" smtClean="0">
              <a:ln>
                <a:noFill/>
              </a:ln>
              <a:solidFill>
                <a:srgbClr val="002060"/>
              </a:solidFill>
              <a:effectLst/>
              <a:uLnTx/>
              <a:uFillTx/>
              <a:latin typeface="Calibri" pitchFamily="34" charset="0"/>
              <a:ea typeface="+mn-ea"/>
              <a:cs typeface="+mn-cs"/>
            </a:endParaRPr>
          </a:p>
          <a:p>
            <a:pPr marL="342900" lvl="0" indent="-342900" eaLnBrk="0" hangingPunct="0">
              <a:spcBef>
                <a:spcPts val="0"/>
              </a:spcBef>
              <a:spcAft>
                <a:spcPts val="0"/>
              </a:spcAft>
              <a:buClr>
                <a:srgbClr val="9999FF">
                  <a:lumMod val="25000"/>
                </a:srgbClr>
              </a:buClr>
              <a:buSzPct val="70000"/>
            </a:pPr>
            <a:endParaRPr lang="en-US" sz="1600" kern="0" dirty="0" smtClean="0">
              <a:solidFill>
                <a:srgbClr val="002060"/>
              </a:solidFill>
              <a:latin typeface="Calibri" pitchFamily="34" charset="0"/>
            </a:endParaRPr>
          </a:p>
          <a:p>
            <a:pPr marL="342900" marR="0" lvl="0" indent="-342900" algn="l" defTabSz="914400" rtl="0" eaLnBrk="0" fontAlgn="base" latinLnBrk="0" hangingPunct="0">
              <a:lnSpc>
                <a:spcPct val="100000"/>
              </a:lnSpc>
              <a:spcBef>
                <a:spcPct val="20000"/>
              </a:spcBef>
              <a:spcAft>
                <a:spcPct val="0"/>
              </a:spcAft>
              <a:buClr>
                <a:schemeClr val="tx1"/>
              </a:buClr>
              <a:buSzPct val="70000"/>
              <a:buFont typeface="Wingdings" pitchFamily="2" charset="2"/>
              <a:buChar char="¢"/>
              <a:tabLst/>
              <a:defRPr/>
            </a:pPr>
            <a:endParaRPr kumimoji="0" lang="en-US" sz="1600" b="0" i="0" u="none" strike="noStrike" kern="0" cap="none" spc="0" normalizeH="0" baseline="0" noProof="0" dirty="0">
              <a:ln>
                <a:noFill/>
              </a:ln>
              <a:solidFill>
                <a:schemeClr val="tx2"/>
              </a:solidFill>
              <a:effectLst/>
              <a:uLnTx/>
              <a:uFillTx/>
              <a:latin typeface="Calibri" pitchFamily="34" charset="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2">
                    <a:lumMod val="25000"/>
                  </a:schemeClr>
                </a:solidFill>
                <a:effectLst>
                  <a:outerShdw blurRad="38100" dist="38100" dir="2700000" algn="tl">
                    <a:srgbClr val="000000">
                      <a:alpha val="43137"/>
                    </a:srgbClr>
                  </a:outerShdw>
                </a:effectLst>
                <a:latin typeface="Calibri" pitchFamily="34" charset="0"/>
              </a:rPr>
              <a:t>Promising Practices for Building Resilience - continued</a:t>
            </a:r>
            <a:endParaRPr lang="en-US" sz="3600" b="1" dirty="0">
              <a:solidFill>
                <a:schemeClr val="accent2">
                  <a:lumMod val="25000"/>
                </a:schemeClr>
              </a:solidFill>
              <a:effectLst>
                <a:outerShdw blurRad="38100" dist="38100" dir="2700000" algn="tl">
                  <a:srgbClr val="000000">
                    <a:alpha val="43137"/>
                  </a:srgbClr>
                </a:outerShdw>
              </a:effectLst>
              <a:latin typeface="Calibri" pitchFamily="34" charset="0"/>
            </a:endParaRPr>
          </a:p>
        </p:txBody>
      </p:sp>
      <p:sp>
        <p:nvSpPr>
          <p:cNvPr id="3" name="Content Placeholder 2"/>
          <p:cNvSpPr>
            <a:spLocks noGrp="1"/>
          </p:cNvSpPr>
          <p:nvPr>
            <p:ph idx="1"/>
          </p:nvPr>
        </p:nvSpPr>
        <p:spPr>
          <a:xfrm>
            <a:off x="304800" y="1752600"/>
            <a:ext cx="8534400" cy="4267200"/>
          </a:xfrm>
        </p:spPr>
        <p:txBody>
          <a:bodyPr/>
          <a:lstStyle/>
          <a:p>
            <a:pPr>
              <a:spcBef>
                <a:spcPts val="600"/>
              </a:spcBef>
              <a:spcAft>
                <a:spcPts val="0"/>
              </a:spcAft>
              <a:buClr>
                <a:schemeClr val="accent2">
                  <a:lumMod val="25000"/>
                </a:schemeClr>
              </a:buClr>
              <a:buFont typeface="Wingdings" pitchFamily="2" charset="2"/>
              <a:buChar char="Ø"/>
              <a:defRPr/>
            </a:pPr>
            <a:r>
              <a:rPr lang="en-GB" sz="1600" b="1" i="1" dirty="0" smtClean="0">
                <a:solidFill>
                  <a:srgbClr val="002060"/>
                </a:solidFill>
                <a:latin typeface="Calibri" pitchFamily="34" charset="0"/>
              </a:rPr>
              <a:t>Using Food Aid to Stimulate Local Markets</a:t>
            </a:r>
          </a:p>
          <a:p>
            <a:pPr indent="1588">
              <a:spcBef>
                <a:spcPts val="0"/>
              </a:spcBef>
              <a:spcAft>
                <a:spcPts val="1200"/>
              </a:spcAft>
              <a:buClr>
                <a:schemeClr val="accent2">
                  <a:lumMod val="25000"/>
                </a:schemeClr>
              </a:buClr>
              <a:buNone/>
              <a:defRPr/>
            </a:pPr>
            <a:r>
              <a:rPr lang="en-GB" sz="1600" dirty="0" smtClean="0">
                <a:solidFill>
                  <a:srgbClr val="002060"/>
                </a:solidFill>
                <a:latin typeface="Calibri" pitchFamily="34" charset="0"/>
              </a:rPr>
              <a:t>Project in pastoral areas of northern Kenya is aimed at achieving sustainable improvements in food security by utilizing vouchers to stimulate growth of, and participation in local markets</a:t>
            </a:r>
            <a:endParaRPr lang="en-US" sz="1600" dirty="0" smtClean="0">
              <a:solidFill>
                <a:srgbClr val="002060"/>
              </a:solidFill>
              <a:latin typeface="Calibri" pitchFamily="34" charset="0"/>
            </a:endParaRPr>
          </a:p>
          <a:p>
            <a:pPr>
              <a:spcBef>
                <a:spcPts val="600"/>
              </a:spcBef>
              <a:spcAft>
                <a:spcPts val="0"/>
              </a:spcAft>
              <a:buClr>
                <a:schemeClr val="accent2">
                  <a:lumMod val="25000"/>
                </a:schemeClr>
              </a:buClr>
              <a:buFont typeface="Wingdings" pitchFamily="2" charset="2"/>
              <a:buChar char="Ø"/>
              <a:defRPr/>
            </a:pPr>
            <a:r>
              <a:rPr lang="en-GB" sz="1600" b="1" i="1" dirty="0" smtClean="0">
                <a:solidFill>
                  <a:srgbClr val="002060"/>
                </a:solidFill>
                <a:latin typeface="Calibri" pitchFamily="34" charset="0"/>
              </a:rPr>
              <a:t>Enhancing Resilience to Drought in Southern Africa</a:t>
            </a:r>
            <a:endParaRPr lang="en-US" sz="1600" b="1" i="1" dirty="0" smtClean="0">
              <a:solidFill>
                <a:srgbClr val="002060"/>
              </a:solidFill>
              <a:latin typeface="Calibri" pitchFamily="34" charset="0"/>
            </a:endParaRPr>
          </a:p>
          <a:p>
            <a:pPr lvl="0" indent="0">
              <a:spcBef>
                <a:spcPts val="0"/>
              </a:spcBef>
              <a:spcAft>
                <a:spcPts val="1200"/>
              </a:spcAft>
              <a:buClr>
                <a:schemeClr val="accent2">
                  <a:lumMod val="25000"/>
                </a:schemeClr>
              </a:buClr>
              <a:buNone/>
              <a:defRPr/>
            </a:pPr>
            <a:r>
              <a:rPr lang="en-GB" sz="1600" dirty="0" smtClean="0">
                <a:solidFill>
                  <a:srgbClr val="002060"/>
                </a:solidFill>
                <a:latin typeface="Calibri" pitchFamily="34" charset="0"/>
              </a:rPr>
              <a:t>OFDA’s Regional Disaster Risk Reduction (DRR) Strategy for Southern Africa Region is based on four major components: conservation agriculture; small-scale water harvesting and irrigation; crop diversification; and holistic land and livestock management (HLLM). </a:t>
            </a:r>
            <a:endParaRPr lang="en-US" sz="1600" dirty="0" smtClean="0">
              <a:solidFill>
                <a:srgbClr val="002060"/>
              </a:solidFill>
              <a:latin typeface="Calibri" pitchFamily="34" charset="0"/>
            </a:endParaRPr>
          </a:p>
          <a:p>
            <a:pPr lvl="0">
              <a:spcBef>
                <a:spcPts val="600"/>
              </a:spcBef>
              <a:spcAft>
                <a:spcPts val="0"/>
              </a:spcAft>
              <a:buClr>
                <a:schemeClr val="accent2">
                  <a:lumMod val="25000"/>
                </a:schemeClr>
              </a:buClr>
              <a:buFont typeface="Wingdings" pitchFamily="2" charset="2"/>
              <a:buChar char="Ø"/>
              <a:defRPr/>
            </a:pPr>
            <a:r>
              <a:rPr lang="en-US" sz="1600" b="1" i="1" dirty="0" smtClean="0">
                <a:solidFill>
                  <a:srgbClr val="002060"/>
                </a:solidFill>
                <a:latin typeface="Calibri" pitchFamily="34" charset="0"/>
              </a:rPr>
              <a:t>Hunger Safety Net </a:t>
            </a:r>
            <a:r>
              <a:rPr lang="en-US" sz="1600" b="1" i="1" dirty="0" err="1" smtClean="0">
                <a:solidFill>
                  <a:srgbClr val="002060"/>
                </a:solidFill>
                <a:latin typeface="Calibri" pitchFamily="34" charset="0"/>
              </a:rPr>
              <a:t>Programme</a:t>
            </a:r>
            <a:r>
              <a:rPr lang="en-US" sz="1600" b="1" i="1" dirty="0" smtClean="0">
                <a:solidFill>
                  <a:srgbClr val="002060"/>
                </a:solidFill>
                <a:latin typeface="Calibri" pitchFamily="34" charset="0"/>
              </a:rPr>
              <a:t> (HSNP)</a:t>
            </a:r>
          </a:p>
          <a:p>
            <a:pPr indent="1588">
              <a:spcBef>
                <a:spcPts val="0"/>
              </a:spcBef>
              <a:spcAft>
                <a:spcPts val="1200"/>
              </a:spcAft>
              <a:buClr>
                <a:schemeClr val="accent2">
                  <a:lumMod val="25000"/>
                </a:schemeClr>
              </a:buClr>
              <a:buNone/>
            </a:pPr>
            <a:r>
              <a:rPr lang="en-US" sz="1600" dirty="0" smtClean="0">
                <a:solidFill>
                  <a:srgbClr val="002060"/>
                </a:solidFill>
                <a:latin typeface="Calibri" pitchFamily="34" charset="0"/>
              </a:rPr>
              <a:t>The HSNP uses cash transfers to help communities build resilience through increasing asset retention, reducing the poverty gap, increasing social inclusion, diversifying livelihoods, stimulating the local cash economy and providing better access to health and education. </a:t>
            </a:r>
          </a:p>
          <a:p>
            <a:pPr>
              <a:buClr>
                <a:schemeClr val="accent2">
                  <a:lumMod val="25000"/>
                </a:schemeClr>
              </a:buClr>
              <a:buSzPct val="90000"/>
              <a:buFont typeface="Wingdings" pitchFamily="2" charset="2"/>
              <a:buChar char="Ø"/>
            </a:pPr>
            <a:r>
              <a:rPr lang="en-GB" sz="1600" b="1" i="1" dirty="0" smtClean="0">
                <a:solidFill>
                  <a:srgbClr val="002060"/>
                </a:solidFill>
                <a:latin typeface="Calibri" pitchFamily="34" charset="0"/>
              </a:rPr>
              <a:t>Enabling livestock-based economies in Kenya to adapt to climate change</a:t>
            </a:r>
          </a:p>
          <a:p>
            <a:pPr indent="0">
              <a:spcBef>
                <a:spcPts val="0"/>
              </a:spcBef>
              <a:spcAft>
                <a:spcPts val="1200"/>
              </a:spcAft>
              <a:buClr>
                <a:schemeClr val="accent2">
                  <a:lumMod val="25000"/>
                </a:schemeClr>
              </a:buClr>
              <a:buSzPct val="90000"/>
              <a:buNone/>
            </a:pPr>
            <a:r>
              <a:rPr lang="en-GB" sz="1600" dirty="0" smtClean="0">
                <a:solidFill>
                  <a:srgbClr val="002060"/>
                </a:solidFill>
                <a:latin typeface="Calibri" pitchFamily="34" charset="0"/>
              </a:rPr>
              <a:t>Initiated by ILRI and partners  in 2011, this project employs a payment for environmental services (PES) approach to solicit compensation for pastoralist communities in Kenya promoting wildlife conservation to attract tourists and generate income while simultaneously managing rangelands for their livestock. </a:t>
            </a:r>
            <a:endParaRPr lang="en-US" sz="1600" dirty="0" smtClean="0">
              <a:solidFill>
                <a:srgbClr val="002060"/>
              </a:solidFill>
              <a:latin typeface="Calibri" pitchFamily="34" charset="0"/>
            </a:endParaRPr>
          </a:p>
          <a:p>
            <a:pPr indent="1588">
              <a:spcBef>
                <a:spcPts val="0"/>
              </a:spcBef>
              <a:spcAft>
                <a:spcPts val="600"/>
              </a:spcAft>
              <a:buClr>
                <a:schemeClr val="accent2">
                  <a:lumMod val="25000"/>
                </a:schemeClr>
              </a:buClr>
              <a:buNone/>
            </a:pPr>
            <a:endParaRPr lang="en-US" sz="1600" b="1" i="1" dirty="0" smtClean="0">
              <a:solidFill>
                <a:srgbClr val="002060"/>
              </a:solidFill>
              <a:latin typeface="Calibri" pitchFamily="34" charset="0"/>
            </a:endParaRPr>
          </a:p>
          <a:p>
            <a:pPr>
              <a:spcBef>
                <a:spcPts val="0"/>
              </a:spcBef>
              <a:buSzPct val="100000"/>
              <a:buNone/>
            </a:pPr>
            <a:endParaRPr lang="en-US" sz="1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accent2">
                    <a:lumMod val="25000"/>
                  </a:schemeClr>
                </a:solidFill>
                <a:effectLst>
                  <a:outerShdw blurRad="38100" dist="38100" dir="2700000" algn="tl">
                    <a:srgbClr val="000000">
                      <a:alpha val="43137"/>
                    </a:srgbClr>
                  </a:outerShdw>
                </a:effectLst>
                <a:latin typeface="Calibri" pitchFamily="34" charset="0"/>
              </a:rPr>
              <a:t>Promising Practices for Building Resilience - continued</a:t>
            </a:r>
            <a:endParaRPr lang="en-US" sz="3600" dirty="0"/>
          </a:p>
        </p:txBody>
      </p:sp>
      <p:sp>
        <p:nvSpPr>
          <p:cNvPr id="3" name="Content Placeholder 2"/>
          <p:cNvSpPr>
            <a:spLocks noGrp="1"/>
          </p:cNvSpPr>
          <p:nvPr>
            <p:ph idx="1"/>
          </p:nvPr>
        </p:nvSpPr>
        <p:spPr>
          <a:xfrm>
            <a:off x="228600" y="1905000"/>
            <a:ext cx="8686800" cy="4572000"/>
          </a:xfrm>
        </p:spPr>
        <p:txBody>
          <a:bodyPr/>
          <a:lstStyle/>
          <a:p>
            <a:pPr>
              <a:buClr>
                <a:schemeClr val="accent2">
                  <a:lumMod val="25000"/>
                </a:schemeClr>
              </a:buClr>
              <a:buSzPct val="90000"/>
              <a:buFont typeface="Wingdings" pitchFamily="2" charset="2"/>
              <a:buChar char="Ø"/>
            </a:pPr>
            <a:r>
              <a:rPr lang="en-GB" sz="1600" b="1" i="1" dirty="0" smtClean="0">
                <a:solidFill>
                  <a:srgbClr val="002060"/>
                </a:solidFill>
                <a:latin typeface="Calibri" pitchFamily="34" charset="0"/>
              </a:rPr>
              <a:t>Cross Border Drought Preparedness Project (ICRD)</a:t>
            </a:r>
            <a:endParaRPr lang="en-US" sz="1600" b="1" i="1" dirty="0" smtClean="0">
              <a:solidFill>
                <a:srgbClr val="002060"/>
              </a:solidFill>
              <a:latin typeface="Calibri" pitchFamily="34" charset="0"/>
            </a:endParaRPr>
          </a:p>
          <a:p>
            <a:pPr indent="0">
              <a:spcBef>
                <a:spcPts val="0"/>
              </a:spcBef>
              <a:buNone/>
            </a:pPr>
            <a:r>
              <a:rPr lang="en-GB" sz="1600" dirty="0" smtClean="0">
                <a:solidFill>
                  <a:srgbClr val="002060"/>
                </a:solidFill>
                <a:latin typeface="Calibri" pitchFamily="34" charset="0"/>
              </a:rPr>
              <a:t>Implemented by </a:t>
            </a:r>
            <a:r>
              <a:rPr lang="en-GB" sz="1600" dirty="0" err="1" smtClean="0">
                <a:solidFill>
                  <a:srgbClr val="002060"/>
                </a:solidFill>
                <a:latin typeface="Calibri" pitchFamily="34" charset="0"/>
              </a:rPr>
              <a:t>Vétérinaires</a:t>
            </a:r>
            <a:r>
              <a:rPr lang="en-GB" sz="1600" dirty="0" smtClean="0">
                <a:solidFill>
                  <a:srgbClr val="002060"/>
                </a:solidFill>
                <a:latin typeface="Calibri" pitchFamily="34" charset="0"/>
              </a:rPr>
              <a:t> San </a:t>
            </a:r>
            <a:r>
              <a:rPr lang="en-GB" sz="1600" dirty="0" err="1" smtClean="0">
                <a:solidFill>
                  <a:srgbClr val="002060"/>
                </a:solidFill>
                <a:latin typeface="Calibri" pitchFamily="34" charset="0"/>
              </a:rPr>
              <a:t>Frontières</a:t>
            </a:r>
            <a:r>
              <a:rPr lang="en-GB" sz="1600" dirty="0" smtClean="0">
                <a:solidFill>
                  <a:srgbClr val="002060"/>
                </a:solidFill>
                <a:latin typeface="Calibri" pitchFamily="34" charset="0"/>
              </a:rPr>
              <a:t> (VSF), the ICRD project helps communities avoid conflict through development of reciprocal resource agreements for management of water a</a:t>
            </a:r>
          </a:p>
          <a:p>
            <a:pPr indent="0">
              <a:spcBef>
                <a:spcPts val="0"/>
              </a:spcBef>
              <a:spcAft>
                <a:spcPts val="1200"/>
              </a:spcAft>
              <a:buNone/>
            </a:pPr>
            <a:r>
              <a:rPr lang="en-GB" sz="1600" dirty="0" smtClean="0">
                <a:solidFill>
                  <a:srgbClr val="002060"/>
                </a:solidFill>
                <a:latin typeface="Calibri" pitchFamily="34" charset="0"/>
              </a:rPr>
              <a:t>and grazing areas.</a:t>
            </a:r>
          </a:p>
          <a:p>
            <a:pPr>
              <a:spcBef>
                <a:spcPts val="1200"/>
              </a:spcBef>
              <a:buClr>
                <a:schemeClr val="accent2">
                  <a:lumMod val="25000"/>
                </a:schemeClr>
              </a:buClr>
              <a:buSzPct val="90000"/>
              <a:buFont typeface="Wingdings" pitchFamily="2" charset="2"/>
              <a:buChar char="Ø"/>
            </a:pPr>
            <a:r>
              <a:rPr lang="en-GB" sz="1600" b="1" i="1" dirty="0" smtClean="0">
                <a:solidFill>
                  <a:srgbClr val="002060"/>
                </a:solidFill>
                <a:latin typeface="Calibri" pitchFamily="34" charset="0"/>
              </a:rPr>
              <a:t>Strengthening Institutions for Peace and Development (SIPED)</a:t>
            </a:r>
            <a:endParaRPr lang="en-US" sz="1600" b="1" i="1" dirty="0" smtClean="0">
              <a:solidFill>
                <a:srgbClr val="002060"/>
              </a:solidFill>
              <a:latin typeface="Calibri" pitchFamily="34" charset="0"/>
            </a:endParaRPr>
          </a:p>
          <a:p>
            <a:pPr indent="0">
              <a:spcBef>
                <a:spcPts val="0"/>
              </a:spcBef>
              <a:spcAft>
                <a:spcPts val="1200"/>
              </a:spcAft>
              <a:buNone/>
            </a:pPr>
            <a:r>
              <a:rPr lang="en-GB" sz="1600" dirty="0" smtClean="0">
                <a:solidFill>
                  <a:srgbClr val="002060"/>
                </a:solidFill>
                <a:latin typeface="Calibri" pitchFamily="34" charset="0"/>
              </a:rPr>
              <a:t>Funded by USAID, the peace-building process utilized by Mercy Corps in the SIPED project, included strengthening government and customary institutions, community dialogues (including clan leaders, elders, women and youths), joint livelihood activities, formation of peace committees, and development of peace accords and resource use plans.</a:t>
            </a:r>
          </a:p>
          <a:p>
            <a:pPr>
              <a:spcBef>
                <a:spcPts val="1200"/>
              </a:spcBef>
              <a:buClr>
                <a:schemeClr val="accent2">
                  <a:lumMod val="25000"/>
                </a:schemeClr>
              </a:buClr>
              <a:buSzPct val="90000"/>
              <a:buFont typeface="Wingdings" pitchFamily="2" charset="2"/>
              <a:buChar char="Ø"/>
            </a:pPr>
            <a:r>
              <a:rPr lang="en-GB" sz="1600" b="1" i="1" dirty="0" smtClean="0">
                <a:solidFill>
                  <a:srgbClr val="002060"/>
                </a:solidFill>
                <a:latin typeface="Calibri" pitchFamily="34" charset="0"/>
              </a:rPr>
              <a:t>Arid Lands Resource Management Project (ALRMP) </a:t>
            </a:r>
            <a:endParaRPr lang="en-US" sz="1600" b="1" i="1" dirty="0" smtClean="0">
              <a:solidFill>
                <a:srgbClr val="002060"/>
              </a:solidFill>
              <a:latin typeface="Calibri" pitchFamily="34" charset="0"/>
            </a:endParaRPr>
          </a:p>
          <a:p>
            <a:pPr indent="0">
              <a:spcBef>
                <a:spcPts val="0"/>
              </a:spcBef>
              <a:buNone/>
            </a:pPr>
            <a:r>
              <a:rPr lang="en-GB" sz="1600" dirty="0" smtClean="0">
                <a:solidFill>
                  <a:srgbClr val="002060"/>
                </a:solidFill>
                <a:latin typeface="Calibri" pitchFamily="34" charset="0"/>
              </a:rPr>
              <a:t>Supported by the World Bank, the </a:t>
            </a:r>
            <a:r>
              <a:rPr lang="en-GB" sz="1600" dirty="0" err="1" smtClean="0">
                <a:solidFill>
                  <a:srgbClr val="002060"/>
                </a:solidFill>
                <a:latin typeface="Calibri" pitchFamily="34" charset="0"/>
              </a:rPr>
              <a:t>Arids</a:t>
            </a:r>
            <a:r>
              <a:rPr lang="en-GB" sz="1600" dirty="0" smtClean="0">
                <a:solidFill>
                  <a:srgbClr val="002060"/>
                </a:solidFill>
                <a:latin typeface="Calibri" pitchFamily="34" charset="0"/>
              </a:rPr>
              <a:t> Land Resource Management Project is a community-based drought management project of the Government of Kenya. The components of the drought management system includes development and </a:t>
            </a:r>
            <a:r>
              <a:rPr lang="en-GB" sz="1600" dirty="0" err="1" smtClean="0">
                <a:solidFill>
                  <a:srgbClr val="002060"/>
                </a:solidFill>
                <a:latin typeface="Calibri" pitchFamily="34" charset="0"/>
              </a:rPr>
              <a:t>operationalization</a:t>
            </a:r>
            <a:r>
              <a:rPr lang="en-GB" sz="1600" dirty="0" smtClean="0">
                <a:solidFill>
                  <a:srgbClr val="002060"/>
                </a:solidFill>
                <a:latin typeface="Calibri" pitchFamily="34" charset="0"/>
              </a:rPr>
              <a:t> of relevant polices and strategies, an early warning system, a funded contingency plan and overall drought coordination and response structure.</a:t>
            </a:r>
            <a:endParaRPr lang="en-US" sz="1600" dirty="0" smtClean="0">
              <a:solidFill>
                <a:srgbClr val="002060"/>
              </a:solidFill>
              <a:latin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lumMod val="25000"/>
                  </a:schemeClr>
                </a:solidFill>
                <a:effectLst>
                  <a:outerShdw blurRad="38100" dist="38100" dir="2700000" algn="tl">
                    <a:srgbClr val="000000">
                      <a:alpha val="43137"/>
                    </a:srgbClr>
                  </a:outerShdw>
                </a:effectLst>
                <a:latin typeface="Calibri" pitchFamily="34" charset="0"/>
              </a:rPr>
              <a:t>Moving the Resilience Agenda Forward</a:t>
            </a:r>
          </a:p>
        </p:txBody>
      </p:sp>
      <p:sp>
        <p:nvSpPr>
          <p:cNvPr id="3" name="Content Placeholder 2"/>
          <p:cNvSpPr>
            <a:spLocks noGrp="1"/>
          </p:cNvSpPr>
          <p:nvPr>
            <p:ph idx="1"/>
          </p:nvPr>
        </p:nvSpPr>
        <p:spPr>
          <a:xfrm>
            <a:off x="381000" y="1676400"/>
            <a:ext cx="8153400" cy="4724400"/>
          </a:xfrm>
        </p:spPr>
        <p:txBody>
          <a:bodyPr/>
          <a:lstStyle/>
          <a:p>
            <a:pPr marL="1485900" indent="-1485900">
              <a:buNone/>
            </a:pPr>
            <a:r>
              <a:rPr lang="en-US" sz="2400" b="1" i="1" dirty="0" smtClean="0">
                <a:solidFill>
                  <a:schemeClr val="accent2">
                    <a:lumMod val="25000"/>
                  </a:schemeClr>
                </a:solidFill>
                <a:latin typeface="Calibri" pitchFamily="34" charset="0"/>
              </a:rPr>
              <a:t>Constraint:</a:t>
            </a:r>
            <a:r>
              <a:rPr lang="en-US" sz="2400" b="1" dirty="0" smtClean="0">
                <a:solidFill>
                  <a:schemeClr val="accent2">
                    <a:lumMod val="25000"/>
                  </a:schemeClr>
                </a:solidFill>
                <a:latin typeface="Calibri" pitchFamily="34" charset="0"/>
              </a:rPr>
              <a:t> </a:t>
            </a:r>
            <a:r>
              <a:rPr lang="en-US" sz="2000" b="1" dirty="0" smtClean="0">
                <a:solidFill>
                  <a:schemeClr val="accent2">
                    <a:lumMod val="25000"/>
                  </a:schemeClr>
                </a:solidFill>
                <a:latin typeface="Calibri" pitchFamily="34" charset="0"/>
              </a:rPr>
              <a:t>Lack of clarity on how donors and policy makers can best prioritize investment in resilience building in light of scarce resources. </a:t>
            </a:r>
          </a:p>
          <a:p>
            <a:pPr marL="1485900" indent="-1485900">
              <a:buNone/>
            </a:pPr>
            <a:endParaRPr lang="en-US" sz="2000" b="1" dirty="0" smtClean="0">
              <a:solidFill>
                <a:schemeClr val="accent2">
                  <a:lumMod val="25000"/>
                </a:schemeClr>
              </a:solidFill>
              <a:latin typeface="Calibri" pitchFamily="34" charset="0"/>
            </a:endParaRPr>
          </a:p>
          <a:p>
            <a:pPr marL="1485900" indent="-1485900">
              <a:buNone/>
            </a:pPr>
            <a:r>
              <a:rPr lang="en-US" sz="2400" b="1" i="1" dirty="0" smtClean="0">
                <a:solidFill>
                  <a:schemeClr val="accent2">
                    <a:lumMod val="25000"/>
                  </a:schemeClr>
                </a:solidFill>
                <a:latin typeface="Calibri" pitchFamily="34" charset="0"/>
              </a:rPr>
              <a:t>Next steps: </a:t>
            </a:r>
          </a:p>
          <a:p>
            <a:pPr marL="177800" indent="-177800">
              <a:spcBef>
                <a:spcPts val="1200"/>
              </a:spcBef>
              <a:spcAft>
                <a:spcPts val="1200"/>
              </a:spcAft>
              <a:buFontTx/>
              <a:buChar char="-"/>
            </a:pPr>
            <a:r>
              <a:rPr lang="en-US" sz="1800" dirty="0" smtClean="0">
                <a:solidFill>
                  <a:schemeClr val="accent2">
                    <a:lumMod val="25000"/>
                  </a:schemeClr>
                </a:solidFill>
                <a:latin typeface="Calibri" pitchFamily="34" charset="0"/>
              </a:rPr>
              <a:t>Carry out </a:t>
            </a:r>
            <a:r>
              <a:rPr lang="en-US" sz="1800" b="1" dirty="0" smtClean="0">
                <a:solidFill>
                  <a:schemeClr val="accent2">
                    <a:lumMod val="25000"/>
                  </a:schemeClr>
                </a:solidFill>
                <a:latin typeface="Calibri" pitchFamily="34" charset="0"/>
              </a:rPr>
              <a:t>resilience assessments </a:t>
            </a:r>
            <a:r>
              <a:rPr lang="en-US" sz="1800" dirty="0" smtClean="0">
                <a:solidFill>
                  <a:schemeClr val="accent2">
                    <a:lumMod val="25000"/>
                  </a:schemeClr>
                </a:solidFill>
                <a:latin typeface="Calibri" pitchFamily="34" charset="0"/>
              </a:rPr>
              <a:t>based on contextually appropriate resilience framework</a:t>
            </a:r>
          </a:p>
          <a:p>
            <a:pPr marL="177800" indent="-177800">
              <a:spcBef>
                <a:spcPts val="1200"/>
              </a:spcBef>
              <a:spcAft>
                <a:spcPts val="1200"/>
              </a:spcAft>
              <a:buFontTx/>
              <a:buChar char="-"/>
            </a:pPr>
            <a:r>
              <a:rPr lang="en-US" sz="1800" dirty="0" smtClean="0">
                <a:solidFill>
                  <a:schemeClr val="accent2">
                    <a:lumMod val="25000"/>
                  </a:schemeClr>
                </a:solidFill>
                <a:latin typeface="Calibri" pitchFamily="34" charset="0"/>
              </a:rPr>
              <a:t>Improve </a:t>
            </a:r>
            <a:r>
              <a:rPr lang="en-US" sz="1800" b="1" dirty="0" smtClean="0">
                <a:solidFill>
                  <a:schemeClr val="accent2">
                    <a:lumMod val="25000"/>
                  </a:schemeClr>
                </a:solidFill>
                <a:latin typeface="Calibri" pitchFamily="34" charset="0"/>
              </a:rPr>
              <a:t>knowledge management </a:t>
            </a:r>
            <a:r>
              <a:rPr lang="en-US" sz="1800" dirty="0" smtClean="0">
                <a:solidFill>
                  <a:schemeClr val="accent2">
                    <a:lumMod val="25000"/>
                  </a:schemeClr>
                </a:solidFill>
                <a:latin typeface="Calibri" pitchFamily="34" charset="0"/>
              </a:rPr>
              <a:t>by identifying and addressing critical knowledge gaps, making program-based knowledge available in a timely fashion and reader-friendly format.</a:t>
            </a:r>
          </a:p>
          <a:p>
            <a:pPr marL="177800" indent="-177800">
              <a:spcBef>
                <a:spcPts val="1200"/>
              </a:spcBef>
              <a:spcAft>
                <a:spcPts val="1200"/>
              </a:spcAft>
              <a:buFontTx/>
              <a:buChar char="-"/>
            </a:pPr>
            <a:r>
              <a:rPr lang="en-US" sz="1800" dirty="0" smtClean="0">
                <a:solidFill>
                  <a:schemeClr val="accent2">
                    <a:lumMod val="25000"/>
                  </a:schemeClr>
                </a:solidFill>
                <a:latin typeface="Calibri" pitchFamily="34" charset="0"/>
              </a:rPr>
              <a:t>Contribute to integrated, long-term resilience strategies by identifying the proper (most effective) </a:t>
            </a:r>
            <a:r>
              <a:rPr lang="en-US" sz="1800" b="1" dirty="0" smtClean="0">
                <a:solidFill>
                  <a:schemeClr val="accent2">
                    <a:lumMod val="25000"/>
                  </a:schemeClr>
                </a:solidFill>
                <a:latin typeface="Calibri" pitchFamily="34" charset="0"/>
              </a:rPr>
              <a:t>sequencing and combination </a:t>
            </a:r>
            <a:r>
              <a:rPr lang="en-US" sz="1800" dirty="0" smtClean="0">
                <a:solidFill>
                  <a:schemeClr val="accent2">
                    <a:lumMod val="25000"/>
                  </a:schemeClr>
                </a:solidFill>
                <a:latin typeface="Calibri" pitchFamily="34" charset="0"/>
              </a:rPr>
              <a:t>of interventions.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1676400"/>
            <a:ext cx="8458200" cy="4800600"/>
          </a:xfrm>
        </p:spPr>
        <p:txBody>
          <a:bodyPr/>
          <a:lstStyle/>
          <a:p>
            <a:pPr marL="0" indent="0">
              <a:spcBef>
                <a:spcPts val="2400"/>
              </a:spcBef>
              <a:spcAft>
                <a:spcPts val="2400"/>
              </a:spcAft>
              <a:buNone/>
            </a:pPr>
            <a:r>
              <a:rPr lang="en-GB" sz="1800" dirty="0" smtClean="0">
                <a:solidFill>
                  <a:schemeClr val="accent2">
                    <a:lumMod val="25000"/>
                  </a:schemeClr>
                </a:solidFill>
                <a:latin typeface="Calibri" pitchFamily="34" charset="0"/>
              </a:rPr>
              <a:t>“...the ability of individuals, households, communities or systems to bounce back or recover following a shock or stress, and build positively on this experience.” 								Frankenberger et al. 2007 </a:t>
            </a:r>
            <a:endParaRPr lang="en-US" sz="1800" dirty="0" smtClean="0">
              <a:solidFill>
                <a:schemeClr val="accent2">
                  <a:lumMod val="25000"/>
                </a:schemeClr>
              </a:solidFill>
              <a:latin typeface="Calibri" pitchFamily="34" charset="0"/>
            </a:endParaRPr>
          </a:p>
          <a:p>
            <a:pPr>
              <a:spcBef>
                <a:spcPts val="2400"/>
              </a:spcBef>
              <a:spcAft>
                <a:spcPts val="2400"/>
              </a:spcAft>
              <a:buNone/>
            </a:pPr>
            <a:r>
              <a:rPr lang="en-GB" sz="1800" dirty="0" smtClean="0">
                <a:solidFill>
                  <a:schemeClr val="accent2">
                    <a:lumMod val="25000"/>
                  </a:schemeClr>
                </a:solidFill>
                <a:latin typeface="Calibri" pitchFamily="34" charset="0"/>
              </a:rPr>
              <a:t>“…the capacity to anticipate, manage, adapt to, cope with, and recover from risks to livelihoods…the capacity of a system to absorb a disturbance and reorganize so as to still retain essential functions, structure, identity and feedbacks.” 								    FAO/WFP/UNICEF 2012</a:t>
            </a:r>
          </a:p>
          <a:p>
            <a:pPr>
              <a:spcBef>
                <a:spcPts val="2400"/>
              </a:spcBef>
              <a:spcAft>
                <a:spcPts val="2400"/>
              </a:spcAft>
              <a:buNone/>
            </a:pPr>
            <a:r>
              <a:rPr lang="en-GB" sz="1800" dirty="0" smtClean="0">
                <a:solidFill>
                  <a:schemeClr val="accent2">
                    <a:lumMod val="25000"/>
                  </a:schemeClr>
                </a:solidFill>
                <a:latin typeface="Calibri" pitchFamily="34" charset="0"/>
              </a:rPr>
              <a:t>“…the ability of countries, communities, and households to manage change, by maintaining or transforming living standards in the face of shocks or stresses – such as earthquakes, drought or violent conflict – without compromising their long-term prospects.” 															           DFID 2011</a:t>
            </a:r>
            <a:endParaRPr lang="en-US" sz="1800" dirty="0">
              <a:solidFill>
                <a:schemeClr val="accent2">
                  <a:lumMod val="25000"/>
                </a:schemeClr>
              </a:solidFill>
              <a:latin typeface="Calibri" pitchFamily="34" charset="0"/>
            </a:endParaRPr>
          </a:p>
        </p:txBody>
      </p:sp>
      <p:sp>
        <p:nvSpPr>
          <p:cNvPr id="3" name="Rectangle 2"/>
          <p:cNvSpPr/>
          <p:nvPr/>
        </p:nvSpPr>
        <p:spPr>
          <a:xfrm>
            <a:off x="1752600" y="609600"/>
            <a:ext cx="3818161" cy="646331"/>
          </a:xfrm>
          <a:prstGeom prst="rect">
            <a:avLst/>
          </a:prstGeom>
        </p:spPr>
        <p:txBody>
          <a:bodyPr wrap="none">
            <a:spAutoFit/>
          </a:bodyPr>
          <a:lstStyle/>
          <a:p>
            <a:pPr lvl="0"/>
            <a:r>
              <a:rPr lang="en-US" sz="3600" b="1" dirty="0" smtClean="0">
                <a:solidFill>
                  <a:srgbClr val="9999FF">
                    <a:lumMod val="25000"/>
                  </a:srgbClr>
                </a:solidFill>
                <a:effectLst>
                  <a:outerShdw blurRad="38100" dist="38100" dir="2700000" algn="tl">
                    <a:srgbClr val="000000">
                      <a:alpha val="43137"/>
                    </a:srgbClr>
                  </a:outerShdw>
                </a:effectLst>
                <a:latin typeface="Calibri" pitchFamily="34" charset="0"/>
              </a:rPr>
              <a:t>Defining Resilience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lumMod val="25000"/>
                  </a:schemeClr>
                </a:solidFill>
                <a:effectLst>
                  <a:outerShdw blurRad="38100" dist="38100" dir="2700000" algn="tl">
                    <a:srgbClr val="000000">
                      <a:alpha val="43137"/>
                    </a:srgbClr>
                  </a:outerShdw>
                </a:effectLst>
                <a:latin typeface="Calibri" pitchFamily="34" charset="0"/>
              </a:rPr>
              <a:t>Moving the Resilience Agenda Forward - continued</a:t>
            </a:r>
            <a:endParaRPr lang="en-US" sz="3200" dirty="0"/>
          </a:p>
        </p:txBody>
      </p:sp>
      <p:sp>
        <p:nvSpPr>
          <p:cNvPr id="3" name="Content Placeholder 2"/>
          <p:cNvSpPr>
            <a:spLocks noGrp="1"/>
          </p:cNvSpPr>
          <p:nvPr>
            <p:ph idx="1"/>
          </p:nvPr>
        </p:nvSpPr>
        <p:spPr>
          <a:xfrm>
            <a:off x="228600" y="1905000"/>
            <a:ext cx="8610600" cy="4800600"/>
          </a:xfrm>
        </p:spPr>
        <p:txBody>
          <a:bodyPr/>
          <a:lstStyle/>
          <a:p>
            <a:pPr marL="1485900" indent="-1485900">
              <a:buNone/>
            </a:pPr>
            <a:r>
              <a:rPr lang="en-US" sz="2400" b="1" i="1" dirty="0" smtClean="0">
                <a:solidFill>
                  <a:schemeClr val="accent2">
                    <a:lumMod val="25000"/>
                  </a:schemeClr>
                </a:solidFill>
                <a:latin typeface="Calibri" pitchFamily="34" charset="0"/>
              </a:rPr>
              <a:t>Constraint:</a:t>
            </a:r>
            <a:r>
              <a:rPr lang="en-US" sz="3600" b="1" dirty="0" smtClean="0">
                <a:solidFill>
                  <a:schemeClr val="accent2">
                    <a:lumMod val="25000"/>
                  </a:schemeClr>
                </a:solidFill>
                <a:latin typeface="Calibri" pitchFamily="34" charset="0"/>
              </a:rPr>
              <a:t> </a:t>
            </a:r>
            <a:r>
              <a:rPr lang="en-US" sz="2000" b="1" dirty="0" smtClean="0">
                <a:solidFill>
                  <a:schemeClr val="accent2">
                    <a:lumMod val="25000"/>
                  </a:schemeClr>
                </a:solidFill>
                <a:latin typeface="Calibri" pitchFamily="34" charset="0"/>
              </a:rPr>
              <a:t>Lack of inclusive and integrated institutional framework for implementing resilience oriented programs </a:t>
            </a:r>
          </a:p>
          <a:p>
            <a:pPr marL="1485900" indent="-1485900">
              <a:buNone/>
            </a:pPr>
            <a:endParaRPr lang="en-US" sz="2000" b="1" dirty="0" smtClean="0">
              <a:solidFill>
                <a:schemeClr val="accent2">
                  <a:lumMod val="25000"/>
                </a:schemeClr>
              </a:solidFill>
              <a:latin typeface="Calibri" pitchFamily="34" charset="0"/>
            </a:endParaRPr>
          </a:p>
          <a:p>
            <a:pPr marL="1485900" indent="-1485900">
              <a:buNone/>
            </a:pPr>
            <a:r>
              <a:rPr lang="en-US" sz="2400" b="1" i="1" dirty="0" smtClean="0">
                <a:solidFill>
                  <a:schemeClr val="accent2">
                    <a:lumMod val="25000"/>
                  </a:schemeClr>
                </a:solidFill>
                <a:latin typeface="Calibri" pitchFamily="34" charset="0"/>
              </a:rPr>
              <a:t>Next steps: </a:t>
            </a:r>
          </a:p>
          <a:p>
            <a:pPr>
              <a:spcBef>
                <a:spcPts val="1200"/>
              </a:spcBef>
              <a:spcAft>
                <a:spcPts val="1200"/>
              </a:spcAft>
              <a:buFontTx/>
              <a:buChar char="-"/>
            </a:pPr>
            <a:r>
              <a:rPr lang="en-US" sz="1800" dirty="0" smtClean="0">
                <a:solidFill>
                  <a:schemeClr val="accent2">
                    <a:lumMod val="25000"/>
                  </a:schemeClr>
                </a:solidFill>
                <a:latin typeface="Calibri" pitchFamily="34" charset="0"/>
              </a:rPr>
              <a:t>Seek consensus on a </a:t>
            </a:r>
            <a:r>
              <a:rPr lang="en-US" sz="1800" b="1" dirty="0" smtClean="0">
                <a:solidFill>
                  <a:schemeClr val="accent2">
                    <a:lumMod val="25000"/>
                  </a:schemeClr>
                </a:solidFill>
                <a:latin typeface="Calibri" pitchFamily="34" charset="0"/>
              </a:rPr>
              <a:t>locally appropriate framework for resilience</a:t>
            </a:r>
          </a:p>
          <a:p>
            <a:pPr>
              <a:spcBef>
                <a:spcPts val="1200"/>
              </a:spcBef>
              <a:spcAft>
                <a:spcPts val="1200"/>
              </a:spcAft>
              <a:buFontTx/>
              <a:buChar char="-"/>
            </a:pPr>
            <a:r>
              <a:rPr lang="en-US" sz="1800" b="1" dirty="0" smtClean="0">
                <a:solidFill>
                  <a:schemeClr val="accent2">
                    <a:lumMod val="25000"/>
                  </a:schemeClr>
                </a:solidFill>
                <a:latin typeface="Calibri" pitchFamily="34" charset="0"/>
              </a:rPr>
              <a:t>Identify and advocate for mutually beneficial outcomes of resilience </a:t>
            </a:r>
            <a:r>
              <a:rPr lang="en-US" sz="1800" dirty="0" smtClean="0">
                <a:solidFill>
                  <a:schemeClr val="accent2">
                    <a:lumMod val="25000"/>
                  </a:schemeClr>
                </a:solidFill>
                <a:latin typeface="Calibri" pitchFamily="34" charset="0"/>
              </a:rPr>
              <a:t>among diverse range of stakeholders (government, civil society, community leaders, academic institutions, private sector)</a:t>
            </a:r>
          </a:p>
          <a:p>
            <a:pPr>
              <a:spcBef>
                <a:spcPts val="1200"/>
              </a:spcBef>
              <a:spcAft>
                <a:spcPts val="1200"/>
              </a:spcAft>
              <a:buFontTx/>
              <a:buChar char="-"/>
            </a:pPr>
            <a:r>
              <a:rPr lang="en-US" sz="1800" dirty="0" smtClean="0">
                <a:solidFill>
                  <a:schemeClr val="accent2">
                    <a:lumMod val="25000"/>
                  </a:schemeClr>
                </a:solidFill>
                <a:latin typeface="Calibri" pitchFamily="34" charset="0"/>
              </a:rPr>
              <a:t>Ensure </a:t>
            </a:r>
            <a:r>
              <a:rPr lang="en-US" sz="1800" b="1" dirty="0" smtClean="0">
                <a:solidFill>
                  <a:schemeClr val="accent2">
                    <a:lumMod val="25000"/>
                  </a:schemeClr>
                </a:solidFill>
                <a:latin typeface="Calibri" pitchFamily="34" charset="0"/>
              </a:rPr>
              <a:t>internal and external coherence of resilience strategies </a:t>
            </a:r>
            <a:r>
              <a:rPr lang="en-US" sz="1800" dirty="0" smtClean="0">
                <a:solidFill>
                  <a:schemeClr val="accent2">
                    <a:lumMod val="25000"/>
                  </a:schemeClr>
                </a:solidFill>
                <a:latin typeface="Calibri" pitchFamily="34" charset="0"/>
              </a:rPr>
              <a:t>with policies at the national, regional and international levels.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chemeClr val="accent2">
                    <a:lumMod val="25000"/>
                  </a:schemeClr>
                </a:solidFill>
                <a:effectLst>
                  <a:outerShdw blurRad="38100" dist="38100" dir="2700000" algn="tl">
                    <a:srgbClr val="000000">
                      <a:alpha val="43137"/>
                    </a:srgbClr>
                  </a:outerShdw>
                </a:effectLst>
                <a:latin typeface="Calibri" pitchFamily="34" charset="0"/>
              </a:rPr>
              <a:t>Moving the Resilience Agenda Forward - continued</a:t>
            </a:r>
            <a:endParaRPr lang="en-US" sz="3200" dirty="0"/>
          </a:p>
        </p:txBody>
      </p:sp>
      <p:sp>
        <p:nvSpPr>
          <p:cNvPr id="3" name="Content Placeholder 2"/>
          <p:cNvSpPr>
            <a:spLocks noGrp="1"/>
          </p:cNvSpPr>
          <p:nvPr>
            <p:ph idx="1"/>
          </p:nvPr>
        </p:nvSpPr>
        <p:spPr>
          <a:xfrm>
            <a:off x="228600" y="1905000"/>
            <a:ext cx="8610600" cy="4800600"/>
          </a:xfrm>
        </p:spPr>
        <p:txBody>
          <a:bodyPr/>
          <a:lstStyle/>
          <a:p>
            <a:pPr marL="1435100" indent="-1435100">
              <a:buNone/>
            </a:pPr>
            <a:r>
              <a:rPr lang="en-US" sz="2400" b="1" i="1" dirty="0" smtClean="0">
                <a:solidFill>
                  <a:schemeClr val="accent2">
                    <a:lumMod val="25000"/>
                  </a:schemeClr>
                </a:solidFill>
                <a:latin typeface="Calibri" pitchFamily="34" charset="0"/>
              </a:rPr>
              <a:t>Constraint:</a:t>
            </a:r>
            <a:r>
              <a:rPr lang="en-US" sz="2000" b="1" dirty="0" smtClean="0">
                <a:solidFill>
                  <a:schemeClr val="accent2">
                    <a:lumMod val="25000"/>
                  </a:schemeClr>
                </a:solidFill>
                <a:latin typeface="Calibri" pitchFamily="34" charset="0"/>
              </a:rPr>
              <a:t> Competition and/or ‘trade-offs’ between investments in vulnerability reduction and economic growth</a:t>
            </a:r>
          </a:p>
          <a:p>
            <a:pPr marL="1435100" indent="-1435100">
              <a:buNone/>
            </a:pPr>
            <a:endParaRPr lang="en-US" sz="2000" b="1" dirty="0" smtClean="0">
              <a:solidFill>
                <a:schemeClr val="accent2">
                  <a:lumMod val="25000"/>
                </a:schemeClr>
              </a:solidFill>
              <a:latin typeface="Calibri" pitchFamily="34" charset="0"/>
            </a:endParaRPr>
          </a:p>
          <a:p>
            <a:pPr marL="1485900" indent="-1485900">
              <a:buNone/>
            </a:pPr>
            <a:r>
              <a:rPr lang="en-US" sz="2400" b="1" i="1" dirty="0" smtClean="0">
                <a:solidFill>
                  <a:schemeClr val="accent2">
                    <a:lumMod val="25000"/>
                  </a:schemeClr>
                </a:solidFill>
                <a:latin typeface="Calibri" pitchFamily="34" charset="0"/>
              </a:rPr>
              <a:t>Next steps: </a:t>
            </a:r>
          </a:p>
          <a:p>
            <a:pPr>
              <a:spcBef>
                <a:spcPts val="1200"/>
              </a:spcBef>
              <a:spcAft>
                <a:spcPts val="1200"/>
              </a:spcAft>
              <a:buFontTx/>
              <a:buChar char="-"/>
            </a:pPr>
            <a:r>
              <a:rPr lang="en-US" sz="1800" dirty="0" smtClean="0">
                <a:solidFill>
                  <a:schemeClr val="accent2">
                    <a:lumMod val="25000"/>
                  </a:schemeClr>
                </a:solidFill>
                <a:latin typeface="Calibri" pitchFamily="34" charset="0"/>
              </a:rPr>
              <a:t>Provided evidence to </a:t>
            </a:r>
            <a:r>
              <a:rPr lang="en-US" sz="1800" b="1" dirty="0" smtClean="0">
                <a:solidFill>
                  <a:schemeClr val="accent2">
                    <a:lumMod val="25000"/>
                  </a:schemeClr>
                </a:solidFill>
                <a:latin typeface="Calibri" pitchFamily="34" charset="0"/>
              </a:rPr>
              <a:t>overcome stereotypes and misconceptions regarding the potential of private investment </a:t>
            </a:r>
            <a:r>
              <a:rPr lang="en-US" sz="1800" dirty="0" smtClean="0">
                <a:solidFill>
                  <a:schemeClr val="accent2">
                    <a:lumMod val="25000"/>
                  </a:schemeClr>
                </a:solidFill>
                <a:latin typeface="Calibri" pitchFamily="34" charset="0"/>
              </a:rPr>
              <a:t>in marginal rural areas.</a:t>
            </a:r>
            <a:endParaRPr lang="en-US" sz="1800" b="1" dirty="0" smtClean="0">
              <a:solidFill>
                <a:schemeClr val="accent2">
                  <a:lumMod val="25000"/>
                </a:schemeClr>
              </a:solidFill>
              <a:latin typeface="Calibri" pitchFamily="34" charset="0"/>
            </a:endParaRPr>
          </a:p>
          <a:p>
            <a:pPr>
              <a:spcBef>
                <a:spcPts val="1200"/>
              </a:spcBef>
              <a:spcAft>
                <a:spcPts val="1200"/>
              </a:spcAft>
              <a:buFontTx/>
              <a:buChar char="-"/>
            </a:pPr>
            <a:r>
              <a:rPr lang="en-US" sz="1800" dirty="0" smtClean="0">
                <a:solidFill>
                  <a:schemeClr val="accent2">
                    <a:lumMod val="25000"/>
                  </a:schemeClr>
                </a:solidFill>
                <a:latin typeface="Calibri" pitchFamily="34" charset="0"/>
              </a:rPr>
              <a:t>Work with government and civil society to </a:t>
            </a:r>
            <a:r>
              <a:rPr lang="en-US" sz="1800" b="1" dirty="0" smtClean="0">
                <a:solidFill>
                  <a:schemeClr val="accent2">
                    <a:lumMod val="25000"/>
                  </a:schemeClr>
                </a:solidFill>
                <a:latin typeface="Calibri" pitchFamily="34" charset="0"/>
              </a:rPr>
              <a:t>identify and create direct and indirect incentives for private investment</a:t>
            </a:r>
            <a:r>
              <a:rPr lang="en-US" sz="1800" dirty="0" smtClean="0">
                <a:solidFill>
                  <a:schemeClr val="accent2">
                    <a:lumMod val="25000"/>
                  </a:schemeClr>
                </a:solidFill>
                <a:latin typeface="Calibri" pitchFamily="34" charset="0"/>
              </a:rPr>
              <a:t> in resilience building initiatives.</a:t>
            </a:r>
          </a:p>
          <a:p>
            <a:pPr>
              <a:spcBef>
                <a:spcPts val="1200"/>
              </a:spcBef>
              <a:spcAft>
                <a:spcPts val="1200"/>
              </a:spcAft>
              <a:buFontTx/>
              <a:buChar char="-"/>
            </a:pPr>
            <a:r>
              <a:rPr lang="en-US" sz="1800" dirty="0" smtClean="0">
                <a:solidFill>
                  <a:schemeClr val="accent2">
                    <a:lumMod val="25000"/>
                  </a:schemeClr>
                </a:solidFill>
                <a:latin typeface="Calibri" pitchFamily="34" charset="0"/>
              </a:rPr>
              <a:t>Seek opportunities to </a:t>
            </a:r>
            <a:r>
              <a:rPr lang="en-GB" sz="1800" b="1" dirty="0" smtClean="0">
                <a:solidFill>
                  <a:schemeClr val="accent2">
                    <a:lumMod val="25000"/>
                  </a:schemeClr>
                </a:solidFill>
                <a:latin typeface="Calibri" pitchFamily="34" charset="0"/>
              </a:rPr>
              <a:t>cluster investments </a:t>
            </a:r>
            <a:r>
              <a:rPr lang="en-GB" sz="1800" dirty="0" smtClean="0">
                <a:solidFill>
                  <a:schemeClr val="accent2">
                    <a:lumMod val="25000"/>
                  </a:schemeClr>
                </a:solidFill>
                <a:latin typeface="Calibri" pitchFamily="34" charset="0"/>
              </a:rPr>
              <a:t>in social protection, disaster risk reduction, livelihoods, and climate change adaptation within specific geographic areas.</a:t>
            </a:r>
            <a:endParaRPr lang="en-US" sz="1800" dirty="0" smtClean="0">
              <a:solidFill>
                <a:schemeClr val="accent2">
                  <a:lumMod val="25000"/>
                </a:schemeClr>
              </a:solidFill>
              <a:latin typeface="Calibri" pitchFamily="34"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828800"/>
            <a:ext cx="8077200" cy="4495800"/>
          </a:xfrm>
        </p:spPr>
        <p:txBody>
          <a:bodyPr/>
          <a:lstStyle/>
          <a:p>
            <a:pPr>
              <a:spcBef>
                <a:spcPts val="1800"/>
              </a:spcBef>
              <a:spcAft>
                <a:spcPts val="1800"/>
              </a:spcAft>
              <a:buClr>
                <a:schemeClr val="accent2">
                  <a:lumMod val="25000"/>
                </a:schemeClr>
              </a:buClr>
              <a:buSzPct val="100000"/>
              <a:buFont typeface="Wingdings" pitchFamily="2" charset="2"/>
              <a:buChar char="Ø"/>
            </a:pPr>
            <a:r>
              <a:rPr lang="en-US" sz="2000" dirty="0" smtClean="0">
                <a:solidFill>
                  <a:schemeClr val="accent2">
                    <a:lumMod val="25000"/>
                  </a:schemeClr>
                </a:solidFill>
                <a:latin typeface="Calibri" pitchFamily="34" charset="0"/>
              </a:rPr>
              <a:t>Continuous cycles of crisis in the Horn of Africa, the Sahel, south Asia; not enough time to fully recover between shocks</a:t>
            </a:r>
          </a:p>
          <a:p>
            <a:pPr>
              <a:spcBef>
                <a:spcPts val="1800"/>
              </a:spcBef>
              <a:spcAft>
                <a:spcPts val="1800"/>
              </a:spcAft>
              <a:buClr>
                <a:schemeClr val="accent2">
                  <a:lumMod val="25000"/>
                </a:schemeClr>
              </a:buClr>
              <a:buSzPct val="100000"/>
              <a:buFont typeface="Wingdings" pitchFamily="2" charset="2"/>
              <a:buChar char="Ø"/>
            </a:pPr>
            <a:r>
              <a:rPr lang="en-US" sz="2000" dirty="0" smtClean="0">
                <a:solidFill>
                  <a:schemeClr val="accent2">
                    <a:lumMod val="25000"/>
                  </a:schemeClr>
                </a:solidFill>
                <a:latin typeface="Calibri" pitchFamily="34" charset="0"/>
              </a:rPr>
              <a:t>Crises not the result of weather-related events </a:t>
            </a:r>
            <a:r>
              <a:rPr lang="en-US" sz="2000" b="1" i="1" dirty="0" smtClean="0">
                <a:solidFill>
                  <a:schemeClr val="accent2">
                    <a:lumMod val="25000"/>
                  </a:schemeClr>
                </a:solidFill>
                <a:latin typeface="Calibri" pitchFamily="34" charset="0"/>
              </a:rPr>
              <a:t>only</a:t>
            </a:r>
            <a:r>
              <a:rPr lang="en-US" sz="2000" dirty="0" smtClean="0">
                <a:solidFill>
                  <a:schemeClr val="accent2">
                    <a:lumMod val="25000"/>
                  </a:schemeClr>
                </a:solidFill>
                <a:latin typeface="Calibri" pitchFamily="34" charset="0"/>
              </a:rPr>
              <a:t>; complex interactions between political, economic, social and environmental factors</a:t>
            </a:r>
          </a:p>
          <a:p>
            <a:pPr>
              <a:spcBef>
                <a:spcPts val="1800"/>
              </a:spcBef>
              <a:spcAft>
                <a:spcPts val="1800"/>
              </a:spcAft>
              <a:buClr>
                <a:schemeClr val="accent2">
                  <a:lumMod val="25000"/>
                </a:schemeClr>
              </a:buClr>
              <a:buSzPct val="100000"/>
              <a:buFont typeface="Wingdings" pitchFamily="2" charset="2"/>
              <a:buChar char="Ø"/>
            </a:pPr>
            <a:r>
              <a:rPr lang="en-US" sz="2000" dirty="0" smtClean="0">
                <a:solidFill>
                  <a:schemeClr val="accent2">
                    <a:lumMod val="25000"/>
                  </a:schemeClr>
                </a:solidFill>
                <a:latin typeface="Calibri" pitchFamily="34" charset="0"/>
              </a:rPr>
              <a:t>Conflict and chronic poverty in many regions magnifies the impact of drought and other shocks</a:t>
            </a:r>
          </a:p>
          <a:p>
            <a:pPr>
              <a:spcBef>
                <a:spcPts val="1800"/>
              </a:spcBef>
              <a:spcAft>
                <a:spcPts val="1800"/>
              </a:spcAft>
              <a:buClr>
                <a:schemeClr val="accent2">
                  <a:lumMod val="25000"/>
                </a:schemeClr>
              </a:buClr>
              <a:buSzPct val="100000"/>
              <a:buFont typeface="Wingdings" pitchFamily="2" charset="2"/>
              <a:buChar char="Ø"/>
            </a:pPr>
            <a:r>
              <a:rPr lang="en-US" sz="2000" dirty="0" smtClean="0">
                <a:solidFill>
                  <a:schemeClr val="accent2">
                    <a:lumMod val="25000"/>
                  </a:schemeClr>
                </a:solidFill>
                <a:latin typeface="Calibri" pitchFamily="34" charset="0"/>
              </a:rPr>
              <a:t>Recent drought crises in the </a:t>
            </a:r>
            <a:r>
              <a:rPr lang="en-US" sz="2000" dirty="0" err="1" smtClean="0">
                <a:solidFill>
                  <a:schemeClr val="accent2">
                    <a:lumMod val="25000"/>
                  </a:schemeClr>
                </a:solidFill>
                <a:latin typeface="Calibri" pitchFamily="34" charset="0"/>
              </a:rPr>
              <a:t>HoA</a:t>
            </a:r>
            <a:r>
              <a:rPr lang="en-US" sz="2000" dirty="0" smtClean="0">
                <a:solidFill>
                  <a:schemeClr val="accent2">
                    <a:lumMod val="25000"/>
                  </a:schemeClr>
                </a:solidFill>
                <a:latin typeface="Calibri" pitchFamily="34" charset="0"/>
              </a:rPr>
              <a:t> and the Sahel exposed shortcomings of international aid practices and national/regional policies</a:t>
            </a:r>
          </a:p>
          <a:p>
            <a:pPr>
              <a:spcBef>
                <a:spcPts val="1200"/>
              </a:spcBef>
              <a:spcAft>
                <a:spcPts val="1200"/>
              </a:spcAft>
              <a:buClr>
                <a:schemeClr val="accent2">
                  <a:lumMod val="25000"/>
                </a:schemeClr>
              </a:buClr>
              <a:buSzPct val="100000"/>
              <a:buNone/>
            </a:pPr>
            <a:endParaRPr lang="en-US" sz="2000" dirty="0" smtClean="0">
              <a:solidFill>
                <a:schemeClr val="accent2">
                  <a:lumMod val="25000"/>
                </a:schemeClr>
              </a:solidFill>
            </a:endParaRPr>
          </a:p>
          <a:p>
            <a:pPr>
              <a:spcBef>
                <a:spcPts val="1200"/>
              </a:spcBef>
              <a:spcAft>
                <a:spcPts val="1200"/>
              </a:spcAft>
              <a:buClr>
                <a:schemeClr val="accent2">
                  <a:lumMod val="25000"/>
                </a:schemeClr>
              </a:buClr>
              <a:buSzPct val="100000"/>
              <a:buFont typeface="Wingdings" pitchFamily="2" charset="2"/>
              <a:buChar char="Ø"/>
            </a:pPr>
            <a:endParaRPr lang="en-US" sz="2000" dirty="0" smtClean="0">
              <a:solidFill>
                <a:schemeClr val="accent2">
                  <a:lumMod val="25000"/>
                </a:schemeClr>
              </a:solidFill>
            </a:endParaRPr>
          </a:p>
        </p:txBody>
      </p:sp>
      <p:sp>
        <p:nvSpPr>
          <p:cNvPr id="3" name="TextBox 2"/>
          <p:cNvSpPr txBox="1"/>
          <p:nvPr/>
        </p:nvSpPr>
        <p:spPr>
          <a:xfrm>
            <a:off x="1752600" y="457200"/>
            <a:ext cx="6629400" cy="646331"/>
          </a:xfrm>
          <a:prstGeom prst="rect">
            <a:avLst/>
          </a:prstGeom>
          <a:noFill/>
        </p:spPr>
        <p:txBody>
          <a:bodyPr wrap="square" rtlCol="0">
            <a:spAutoFit/>
          </a:bodyPr>
          <a:lstStyle/>
          <a:p>
            <a:r>
              <a:rPr lang="en-US" sz="3600" b="1" dirty="0" smtClean="0">
                <a:solidFill>
                  <a:srgbClr val="9999FF">
                    <a:lumMod val="25000"/>
                  </a:srgbClr>
                </a:solidFill>
                <a:effectLst>
                  <a:outerShdw blurRad="38100" dist="38100" dir="2700000" algn="tl">
                    <a:srgbClr val="000000">
                      <a:alpha val="43137"/>
                    </a:srgbClr>
                  </a:outerShdw>
                </a:effectLst>
                <a:latin typeface="Calibri" pitchFamily="34" charset="0"/>
              </a:rPr>
              <a:t>Why ‘Resilience’?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ight Arrow 77"/>
          <p:cNvSpPr/>
          <p:nvPr/>
        </p:nvSpPr>
        <p:spPr bwMode="auto">
          <a:xfrm>
            <a:off x="5638800" y="4495800"/>
            <a:ext cx="1981200" cy="1371600"/>
          </a:xfrm>
          <a:prstGeom prst="rightArrow">
            <a:avLst/>
          </a:prstGeom>
          <a:solidFill>
            <a:schemeClr val="bg1">
              <a:lumMod val="95000"/>
            </a:schemeClr>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ts val="18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ts val="6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Vulnerability pathway</a:t>
            </a:r>
          </a:p>
        </p:txBody>
      </p:sp>
      <p:sp>
        <p:nvSpPr>
          <p:cNvPr id="77" name="Right Arrow 76"/>
          <p:cNvSpPr/>
          <p:nvPr/>
        </p:nvSpPr>
        <p:spPr bwMode="auto">
          <a:xfrm>
            <a:off x="5638800" y="2971800"/>
            <a:ext cx="1905000" cy="1371600"/>
          </a:xfrm>
          <a:prstGeom prst="rightArrow">
            <a:avLst/>
          </a:prstGeom>
          <a:solidFill>
            <a:schemeClr val="bg1">
              <a:lumMod val="95000"/>
            </a:schemeClr>
          </a:solidFill>
          <a:ln w="9525"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ts val="180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ts val="6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Resilience pathway</a:t>
            </a:r>
          </a:p>
        </p:txBody>
      </p:sp>
      <p:sp>
        <p:nvSpPr>
          <p:cNvPr id="8" name="Explosion 1 7"/>
          <p:cNvSpPr/>
          <p:nvPr/>
        </p:nvSpPr>
        <p:spPr bwMode="auto">
          <a:xfrm>
            <a:off x="1447800" y="3352800"/>
            <a:ext cx="1371600" cy="1066800"/>
          </a:xfrm>
          <a:prstGeom prst="irregularSeal1">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Shocks</a:t>
            </a:r>
          </a:p>
        </p:txBody>
      </p:sp>
      <p:sp>
        <p:nvSpPr>
          <p:cNvPr id="9" name="Right Arrow 8"/>
          <p:cNvSpPr/>
          <p:nvPr/>
        </p:nvSpPr>
        <p:spPr bwMode="auto">
          <a:xfrm>
            <a:off x="1600200" y="4572000"/>
            <a:ext cx="1066800" cy="609600"/>
          </a:xfrm>
          <a:prstGeom prst="rightArrow">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Stresses</a:t>
            </a:r>
          </a:p>
        </p:txBody>
      </p:sp>
      <p:sp>
        <p:nvSpPr>
          <p:cNvPr id="10" name="Oval 9"/>
          <p:cNvSpPr/>
          <p:nvPr/>
        </p:nvSpPr>
        <p:spPr bwMode="auto">
          <a:xfrm rot="16200000">
            <a:off x="2209800" y="4267200"/>
            <a:ext cx="2895600" cy="457200"/>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Livelihood Assets</a:t>
            </a:r>
          </a:p>
        </p:txBody>
      </p:sp>
      <p:sp>
        <p:nvSpPr>
          <p:cNvPr id="11" name="Oval 10"/>
          <p:cNvSpPr/>
          <p:nvPr/>
        </p:nvSpPr>
        <p:spPr bwMode="auto">
          <a:xfrm rot="16200000">
            <a:off x="2753783" y="4256617"/>
            <a:ext cx="2887608" cy="470373"/>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solidFill>
                  <a:schemeClr val="bg1"/>
                </a:solidFill>
              </a:rPr>
              <a:t>Structures/processe</a:t>
            </a:r>
            <a:r>
              <a:rPr lang="en-US" sz="1400" dirty="0" smtClean="0">
                <a:solidFill>
                  <a:schemeClr val="bg1"/>
                </a:solidFill>
              </a:rPr>
              <a:t>s</a:t>
            </a:r>
            <a:endParaRPr kumimoji="0" lang="en-US" sz="1400" b="0" i="0" u="none" strike="noStrike" cap="none" normalizeH="0" baseline="0" dirty="0" smtClean="0">
              <a:ln>
                <a:noFill/>
              </a:ln>
              <a:solidFill>
                <a:schemeClr val="bg1"/>
              </a:solidFill>
              <a:effectLst/>
              <a:latin typeface="Arial" charset="0"/>
            </a:endParaRPr>
          </a:p>
        </p:txBody>
      </p:sp>
      <p:sp>
        <p:nvSpPr>
          <p:cNvPr id="12" name="Oval 11"/>
          <p:cNvSpPr/>
          <p:nvPr/>
        </p:nvSpPr>
        <p:spPr bwMode="auto">
          <a:xfrm rot="16200000">
            <a:off x="3276600" y="4267200"/>
            <a:ext cx="2895600" cy="457200"/>
          </a:xfrm>
          <a:prstGeom prst="ellipse">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rPr>
              <a:t>Livelihood Strategies</a:t>
            </a:r>
          </a:p>
        </p:txBody>
      </p:sp>
      <p:sp>
        <p:nvSpPr>
          <p:cNvPr id="17" name="Rectangle 16"/>
          <p:cNvSpPr/>
          <p:nvPr/>
        </p:nvSpPr>
        <p:spPr bwMode="auto">
          <a:xfrm>
            <a:off x="2971800" y="3505200"/>
            <a:ext cx="304800" cy="1981200"/>
          </a:xfrm>
          <a:prstGeom prst="rect">
            <a:avLst/>
          </a:prstGeom>
          <a:solidFill>
            <a:srgbClr val="00B0F0"/>
          </a:solidFill>
          <a:ln w="9525" cap="flat" cmpd="sng" algn="ctr">
            <a:noFill/>
            <a:prstDash val="solid"/>
            <a:round/>
            <a:headEnd type="none" w="med" len="med"/>
            <a:tailEnd type="none" w="med" len="med"/>
          </a:ln>
          <a:effectLst/>
        </p:spPr>
        <p:txBody>
          <a:bodyPr vert="vert270"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Exposure</a:t>
            </a:r>
          </a:p>
        </p:txBody>
      </p:sp>
      <p:sp>
        <p:nvSpPr>
          <p:cNvPr id="19" name="Rounded Rectangle 18"/>
          <p:cNvSpPr/>
          <p:nvPr/>
        </p:nvSpPr>
        <p:spPr bwMode="auto">
          <a:xfrm rot="16200000">
            <a:off x="4191000" y="4343400"/>
            <a:ext cx="2286000" cy="304800"/>
          </a:xfrm>
          <a:prstGeom prst="roundRect">
            <a:avLst/>
          </a:prstGeom>
          <a:solidFill>
            <a:srgbClr val="6699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Sensitivity</a:t>
            </a:r>
          </a:p>
        </p:txBody>
      </p:sp>
      <p:sp>
        <p:nvSpPr>
          <p:cNvPr id="20" name="Rounded Rectangle 19"/>
          <p:cNvSpPr/>
          <p:nvPr/>
        </p:nvSpPr>
        <p:spPr bwMode="auto">
          <a:xfrm rot="16200000">
            <a:off x="-685800" y="4038600"/>
            <a:ext cx="2438400" cy="457200"/>
          </a:xfrm>
          <a:prstGeom prst="roundRect">
            <a:avLst/>
          </a:prstGeom>
          <a:solidFill>
            <a:srgbClr val="7030A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hangingPunct="0">
              <a:spcBef>
                <a:spcPts val="0"/>
              </a:spcBef>
            </a:pPr>
            <a:r>
              <a:rPr lang="en-US" sz="1200" b="1" dirty="0" smtClean="0">
                <a:solidFill>
                  <a:schemeClr val="bg1"/>
                </a:solidFill>
              </a:rPr>
              <a:t>Context</a:t>
            </a:r>
          </a:p>
        </p:txBody>
      </p:sp>
      <p:sp>
        <p:nvSpPr>
          <p:cNvPr id="21" name="Rounded Rectangle 20"/>
          <p:cNvSpPr/>
          <p:nvPr/>
        </p:nvSpPr>
        <p:spPr bwMode="auto">
          <a:xfrm rot="16200000">
            <a:off x="266700" y="4076700"/>
            <a:ext cx="1752600" cy="304800"/>
          </a:xfrm>
          <a:prstGeom prst="roundRect">
            <a:avLst/>
          </a:prstGeom>
          <a:solidFill>
            <a:srgbClr val="C0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Arial" charset="0"/>
              </a:rPr>
              <a:t>Level of aggregation</a:t>
            </a:r>
          </a:p>
        </p:txBody>
      </p:sp>
      <p:sp>
        <p:nvSpPr>
          <p:cNvPr id="22" name="Curved Up Arrow 21"/>
          <p:cNvSpPr/>
          <p:nvPr/>
        </p:nvSpPr>
        <p:spPr bwMode="auto">
          <a:xfrm rot="19403191">
            <a:off x="5953183" y="3934387"/>
            <a:ext cx="1301760" cy="377224"/>
          </a:xfrm>
          <a:prstGeom prst="curvedUpArrow">
            <a:avLst>
              <a:gd name="adj1" fmla="val 18308"/>
              <a:gd name="adj2" fmla="val 50000"/>
              <a:gd name="adj3" fmla="val 48166"/>
            </a:avLst>
          </a:prstGeom>
          <a:gradFill flip="none" rotWithShape="1">
            <a:gsLst>
              <a:gs pos="0">
                <a:srgbClr val="66FF66">
                  <a:shade val="30000"/>
                  <a:satMod val="115000"/>
                </a:srgbClr>
              </a:gs>
              <a:gs pos="50000">
                <a:srgbClr val="66FF66">
                  <a:shade val="67500"/>
                  <a:satMod val="115000"/>
                </a:srgbClr>
              </a:gs>
              <a:gs pos="100000">
                <a:srgbClr val="66FF66">
                  <a:shade val="100000"/>
                  <a:satMod val="115000"/>
                </a:srgb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5" name="Curved Up Arrow 24"/>
          <p:cNvSpPr/>
          <p:nvPr/>
        </p:nvSpPr>
        <p:spPr bwMode="auto">
          <a:xfrm>
            <a:off x="5943600" y="4343400"/>
            <a:ext cx="1143000" cy="304800"/>
          </a:xfrm>
          <a:prstGeom prst="curvedUp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6" name="Curved Up Arrow 25"/>
          <p:cNvSpPr/>
          <p:nvPr/>
        </p:nvSpPr>
        <p:spPr bwMode="auto">
          <a:xfrm rot="1736468">
            <a:off x="5740477" y="4622052"/>
            <a:ext cx="1262950" cy="431223"/>
          </a:xfrm>
          <a:prstGeom prst="curvedUpArrow">
            <a:avLst>
              <a:gd name="adj1" fmla="val 25000"/>
              <a:gd name="adj2" fmla="val 50000"/>
              <a:gd name="adj3" fmla="val 18337"/>
            </a:avLst>
          </a:prstGeom>
          <a:solidFill>
            <a:srgbClr val="FFC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7" name="Curved Up Arrow 26"/>
          <p:cNvSpPr/>
          <p:nvPr/>
        </p:nvSpPr>
        <p:spPr bwMode="auto">
          <a:xfrm rot="2407332">
            <a:off x="5656103" y="4878893"/>
            <a:ext cx="1567768" cy="389724"/>
          </a:xfrm>
          <a:prstGeom prst="curvedUpArrow">
            <a:avLst>
              <a:gd name="adj1" fmla="val 25000"/>
              <a:gd name="adj2" fmla="val 50000"/>
              <a:gd name="adj3" fmla="val 18873"/>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8" name="Rectangle 27"/>
          <p:cNvSpPr/>
          <p:nvPr/>
        </p:nvSpPr>
        <p:spPr bwMode="auto">
          <a:xfrm>
            <a:off x="7086600" y="3352800"/>
            <a:ext cx="762000" cy="6096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Bounce back better</a:t>
            </a:r>
          </a:p>
        </p:txBody>
      </p:sp>
      <p:sp>
        <p:nvSpPr>
          <p:cNvPr id="29" name="Rectangle 28"/>
          <p:cNvSpPr/>
          <p:nvPr/>
        </p:nvSpPr>
        <p:spPr bwMode="auto">
          <a:xfrm>
            <a:off x="7086600" y="4038600"/>
            <a:ext cx="685800" cy="4572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Bounce</a:t>
            </a:r>
            <a:r>
              <a:rPr kumimoji="0" lang="en-US" sz="1000" b="1" i="0" u="none" strike="noStrike" cap="none" normalizeH="0" dirty="0" smtClean="0">
                <a:ln>
                  <a:noFill/>
                </a:ln>
                <a:solidFill>
                  <a:schemeClr val="tx1"/>
                </a:solidFill>
                <a:effectLst/>
                <a:latin typeface="Arial" charset="0"/>
              </a:rPr>
              <a:t> back</a:t>
            </a:r>
            <a:endParaRPr kumimoji="0" lang="en-US" sz="1800" b="0" i="0" u="none" strike="noStrike" cap="none" normalizeH="0" baseline="0" dirty="0" smtClean="0">
              <a:ln>
                <a:noFill/>
              </a:ln>
              <a:solidFill>
                <a:schemeClr val="tx1"/>
              </a:solidFill>
              <a:effectLst/>
              <a:latin typeface="Arial" charset="0"/>
            </a:endParaRPr>
          </a:p>
        </p:txBody>
      </p:sp>
      <p:sp>
        <p:nvSpPr>
          <p:cNvPr id="30" name="TextBox 29"/>
          <p:cNvSpPr txBox="1"/>
          <p:nvPr/>
        </p:nvSpPr>
        <p:spPr>
          <a:xfrm>
            <a:off x="7086600" y="4572000"/>
            <a:ext cx="838200" cy="707886"/>
          </a:xfrm>
          <a:prstGeom prst="rect">
            <a:avLst/>
          </a:prstGeom>
          <a:noFill/>
        </p:spPr>
        <p:txBody>
          <a:bodyPr wrap="square" rtlCol="0">
            <a:spAutoFit/>
          </a:bodyPr>
          <a:lstStyle/>
          <a:p>
            <a:r>
              <a:rPr lang="en-US" sz="1000" b="1" dirty="0" smtClean="0"/>
              <a:t>Recover but worse than before</a:t>
            </a:r>
            <a:endParaRPr lang="en-US" sz="1000" b="1" dirty="0"/>
          </a:p>
        </p:txBody>
      </p:sp>
      <p:sp>
        <p:nvSpPr>
          <p:cNvPr id="31" name="TextBox 30"/>
          <p:cNvSpPr txBox="1"/>
          <p:nvPr/>
        </p:nvSpPr>
        <p:spPr>
          <a:xfrm>
            <a:off x="7086600" y="5334000"/>
            <a:ext cx="914400" cy="246221"/>
          </a:xfrm>
          <a:prstGeom prst="rect">
            <a:avLst/>
          </a:prstGeom>
          <a:noFill/>
        </p:spPr>
        <p:txBody>
          <a:bodyPr wrap="square" rtlCol="0">
            <a:spAutoFit/>
          </a:bodyPr>
          <a:lstStyle/>
          <a:p>
            <a:r>
              <a:rPr lang="en-US" sz="1000" b="1" dirty="0" smtClean="0"/>
              <a:t>Collapse</a:t>
            </a:r>
            <a:endParaRPr lang="en-US" sz="1000" b="1" dirty="0"/>
          </a:p>
        </p:txBody>
      </p:sp>
      <p:sp>
        <p:nvSpPr>
          <p:cNvPr id="32" name="Rectangle 31"/>
          <p:cNvSpPr/>
          <p:nvPr/>
        </p:nvSpPr>
        <p:spPr bwMode="auto">
          <a:xfrm>
            <a:off x="7848600" y="3200400"/>
            <a:ext cx="1066800" cy="2819400"/>
          </a:xfrm>
          <a:prstGeom prst="rect">
            <a:avLst/>
          </a:prstGeom>
          <a:solidFill>
            <a:schemeClr val="bg1"/>
          </a:solidFill>
          <a:ln w="19050" cap="flat" cmpd="dbl"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Food Security</a:t>
            </a:r>
          </a:p>
          <a:p>
            <a:pPr marL="0" marR="0" indent="0" algn="l" defTabSz="914400" rtl="0" eaLnBrk="0" fontAlgn="base" latinLnBrk="0" hangingPunct="0">
              <a:lnSpc>
                <a:spcPct val="100000"/>
              </a:lnSpc>
              <a:spcBef>
                <a:spcPct val="0"/>
              </a:spcBef>
              <a:spcAft>
                <a:spcPct val="0"/>
              </a:spcAft>
              <a:buClrTx/>
              <a:buSzTx/>
              <a:buFontTx/>
              <a:buNone/>
              <a:tabLst/>
            </a:pPr>
            <a:endParaRPr lang="en-US" sz="1000" b="1" dirty="0" smtClean="0"/>
          </a:p>
          <a:p>
            <a:pPr marL="0" marR="0" indent="0" algn="l" defTabSz="914400" rtl="0" eaLnBrk="0" fontAlgn="base" latinLnBrk="0" hangingPunct="0">
              <a:lnSpc>
                <a:spcPct val="100000"/>
              </a:lnSpc>
              <a:spcBef>
                <a:spcPct val="0"/>
              </a:spcBef>
              <a:spcAft>
                <a:spcPct val="0"/>
              </a:spcAft>
              <a:buClrTx/>
              <a:buSzTx/>
              <a:buFontTx/>
              <a:buNone/>
              <a:tabLst/>
            </a:pPr>
            <a:r>
              <a:rPr lang="en-US" sz="1000" b="1" dirty="0" smtClean="0"/>
              <a:t>Adequate</a:t>
            </a:r>
          </a:p>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dirty="0" smtClean="0">
                <a:ln>
                  <a:noFill/>
                </a:ln>
                <a:solidFill>
                  <a:schemeClr val="tx1"/>
                </a:solidFill>
                <a:effectLst/>
                <a:latin typeface="Arial" charset="0"/>
              </a:rPr>
              <a:t> nutrition</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rPr>
              <a:t>Environmental security</a:t>
            </a:r>
          </a:p>
          <a:p>
            <a:pPr marL="0" marR="0" indent="0" algn="l" defTabSz="914400" rtl="0" eaLnBrk="0" fontAlgn="base" latinLnBrk="0" hangingPunct="0">
              <a:lnSpc>
                <a:spcPct val="100000"/>
              </a:lnSpc>
              <a:spcBef>
                <a:spcPct val="0"/>
              </a:spcBef>
              <a:spcAft>
                <a:spcPct val="0"/>
              </a:spcAft>
              <a:buClrTx/>
              <a:buSzTx/>
              <a:buFontTx/>
              <a:buNone/>
              <a:tabLst/>
            </a:pPr>
            <a:endParaRPr lang="en-US" sz="1000" b="1" dirty="0" smtClean="0"/>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US" sz="1000" b="1" dirty="0" smtClean="0"/>
          </a:p>
          <a:p>
            <a:pPr marL="0" marR="0" indent="0" algn="l" defTabSz="914400" rtl="0" eaLnBrk="0" fontAlgn="base" latinLnBrk="0" hangingPunct="0">
              <a:lnSpc>
                <a:spcPct val="100000"/>
              </a:lnSpc>
              <a:spcBef>
                <a:spcPct val="0"/>
              </a:spcBef>
              <a:spcAft>
                <a:spcPct val="0"/>
              </a:spcAft>
              <a:buClrTx/>
              <a:buSzTx/>
              <a:buFontTx/>
              <a:buNone/>
              <a:tabLst/>
            </a:pPr>
            <a:r>
              <a:rPr lang="en-US" sz="1000" b="1" dirty="0" smtClean="0"/>
              <a:t>Food Insecurity</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sz="1000" b="1" dirty="0" smtClean="0"/>
              <a:t>Malnutrition</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sz="1000" b="1" dirty="0" smtClean="0"/>
              <a:t>Environmental degradation</a:t>
            </a:r>
            <a:endParaRPr kumimoji="0" lang="en-US" sz="1000" b="1" i="0" u="none" strike="noStrike" cap="none" normalizeH="0" baseline="0" dirty="0" smtClean="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Arial" charset="0"/>
            </a:endParaRPr>
          </a:p>
        </p:txBody>
      </p:sp>
      <p:sp>
        <p:nvSpPr>
          <p:cNvPr id="33" name="Left Bracket 32"/>
          <p:cNvSpPr/>
          <p:nvPr/>
        </p:nvSpPr>
        <p:spPr bwMode="auto">
          <a:xfrm rot="5400000">
            <a:off x="4191000" y="1981200"/>
            <a:ext cx="152400" cy="1524000"/>
          </a:xfrm>
          <a:prstGeom prst="leftBracket">
            <a:avLst/>
          </a:prstGeom>
          <a:no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4" name="Left Bracket 33"/>
          <p:cNvSpPr/>
          <p:nvPr/>
        </p:nvSpPr>
        <p:spPr bwMode="auto">
          <a:xfrm rot="5400000">
            <a:off x="5295900" y="2552700"/>
            <a:ext cx="152400" cy="381000"/>
          </a:xfrm>
          <a:prstGeom prst="leftBracket">
            <a:avLst/>
          </a:prstGeom>
          <a:no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5" name="Left Bracket 34"/>
          <p:cNvSpPr/>
          <p:nvPr/>
        </p:nvSpPr>
        <p:spPr bwMode="auto">
          <a:xfrm rot="5400000">
            <a:off x="6629400" y="1752600"/>
            <a:ext cx="152400" cy="1981200"/>
          </a:xfrm>
          <a:prstGeom prst="leftBracket">
            <a:avLst/>
          </a:prstGeom>
          <a:no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6" name="Left Bracket 35"/>
          <p:cNvSpPr/>
          <p:nvPr/>
        </p:nvSpPr>
        <p:spPr bwMode="auto">
          <a:xfrm rot="5400000">
            <a:off x="2019300" y="2171700"/>
            <a:ext cx="152400" cy="1143000"/>
          </a:xfrm>
          <a:prstGeom prst="leftBracket">
            <a:avLst/>
          </a:prstGeom>
          <a:no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9" name="Left Bracket 38"/>
          <p:cNvSpPr/>
          <p:nvPr/>
        </p:nvSpPr>
        <p:spPr bwMode="auto">
          <a:xfrm rot="16200000">
            <a:off x="4114800" y="5181600"/>
            <a:ext cx="152400" cy="1524000"/>
          </a:xfrm>
          <a:prstGeom prst="leftBracke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cxnSp>
        <p:nvCxnSpPr>
          <p:cNvPr id="44" name="Straight Connector 43"/>
          <p:cNvCxnSpPr/>
          <p:nvPr/>
        </p:nvCxnSpPr>
        <p:spPr bwMode="auto">
          <a:xfrm flipH="1">
            <a:off x="533400" y="6248400"/>
            <a:ext cx="365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8" name="Straight Arrow Connector 47"/>
          <p:cNvCxnSpPr>
            <a:endCxn id="20" idx="1"/>
          </p:cNvCxnSpPr>
          <p:nvPr/>
        </p:nvCxnSpPr>
        <p:spPr bwMode="auto">
          <a:xfrm flipV="1">
            <a:off x="533400" y="5486400"/>
            <a:ext cx="0" cy="762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54" name="TextBox 53"/>
          <p:cNvSpPr txBox="1"/>
          <p:nvPr/>
        </p:nvSpPr>
        <p:spPr>
          <a:xfrm>
            <a:off x="5029200" y="1676400"/>
            <a:ext cx="762000" cy="553998"/>
          </a:xfrm>
          <a:prstGeom prst="rect">
            <a:avLst/>
          </a:prstGeom>
          <a:noFill/>
        </p:spPr>
        <p:txBody>
          <a:bodyPr wrap="square" rtlCol="0">
            <a:spAutoFit/>
          </a:bodyPr>
          <a:lstStyle/>
          <a:p>
            <a:pPr algn="ctr"/>
            <a:r>
              <a:rPr lang="en-US" sz="1000" b="1" dirty="0" smtClean="0"/>
              <a:t>Adaptive state to shock</a:t>
            </a:r>
            <a:endParaRPr lang="en-US" sz="1000" b="1" dirty="0"/>
          </a:p>
        </p:txBody>
      </p:sp>
      <p:sp>
        <p:nvSpPr>
          <p:cNvPr id="55" name="TextBox 54"/>
          <p:cNvSpPr txBox="1"/>
          <p:nvPr/>
        </p:nvSpPr>
        <p:spPr>
          <a:xfrm>
            <a:off x="5867400" y="1676400"/>
            <a:ext cx="1752600" cy="553998"/>
          </a:xfrm>
          <a:prstGeom prst="rect">
            <a:avLst/>
          </a:prstGeom>
          <a:noFill/>
        </p:spPr>
        <p:txBody>
          <a:bodyPr wrap="square" rtlCol="0">
            <a:spAutoFit/>
          </a:bodyPr>
          <a:lstStyle/>
          <a:p>
            <a:r>
              <a:rPr lang="en-US" sz="1000" b="1" dirty="0" smtClean="0"/>
              <a:t>Reaction to disturbance</a:t>
            </a:r>
          </a:p>
          <a:p>
            <a:r>
              <a:rPr lang="en-US" sz="1000" dirty="0" smtClean="0"/>
              <a:t>e.g., survive, cope, recover, learn, transform</a:t>
            </a:r>
            <a:endParaRPr lang="en-US" sz="1000" dirty="0"/>
          </a:p>
        </p:txBody>
      </p:sp>
      <p:sp>
        <p:nvSpPr>
          <p:cNvPr id="56" name="TextBox 55"/>
          <p:cNvSpPr txBox="1"/>
          <p:nvPr/>
        </p:nvSpPr>
        <p:spPr>
          <a:xfrm>
            <a:off x="8001000" y="1676400"/>
            <a:ext cx="838200" cy="400110"/>
          </a:xfrm>
          <a:prstGeom prst="rect">
            <a:avLst/>
          </a:prstGeom>
          <a:noFill/>
        </p:spPr>
        <p:txBody>
          <a:bodyPr wrap="square" rtlCol="0">
            <a:spAutoFit/>
          </a:bodyPr>
          <a:lstStyle/>
          <a:p>
            <a:r>
              <a:rPr lang="en-US" sz="1000" b="1" dirty="0" smtClean="0"/>
              <a:t>Livelihood Outcomes</a:t>
            </a:r>
            <a:endParaRPr lang="en-US" sz="1000" b="1" dirty="0"/>
          </a:p>
        </p:txBody>
      </p:sp>
      <p:sp>
        <p:nvSpPr>
          <p:cNvPr id="57" name="TextBox 56"/>
          <p:cNvSpPr txBox="1"/>
          <p:nvPr/>
        </p:nvSpPr>
        <p:spPr>
          <a:xfrm>
            <a:off x="3581400" y="1676400"/>
            <a:ext cx="1447800" cy="553998"/>
          </a:xfrm>
          <a:prstGeom prst="rect">
            <a:avLst/>
          </a:prstGeom>
          <a:noFill/>
        </p:spPr>
        <p:txBody>
          <a:bodyPr wrap="square" rtlCol="0">
            <a:spAutoFit/>
          </a:bodyPr>
          <a:lstStyle/>
          <a:p>
            <a:r>
              <a:rPr lang="en-US" sz="1000" b="1" dirty="0" smtClean="0"/>
              <a:t>Adaptive capacity</a:t>
            </a:r>
            <a:endParaRPr lang="en-US" sz="1000" dirty="0" smtClean="0"/>
          </a:p>
          <a:p>
            <a:r>
              <a:rPr lang="en-US" sz="1000" dirty="0" smtClean="0"/>
              <a:t>e.g., ability to deal with disturbance</a:t>
            </a:r>
            <a:endParaRPr lang="en-US" sz="1000" dirty="0"/>
          </a:p>
        </p:txBody>
      </p:sp>
      <p:sp>
        <p:nvSpPr>
          <p:cNvPr id="58" name="TextBox 57"/>
          <p:cNvSpPr txBox="1"/>
          <p:nvPr/>
        </p:nvSpPr>
        <p:spPr>
          <a:xfrm>
            <a:off x="1600200" y="1676400"/>
            <a:ext cx="1143000" cy="1015663"/>
          </a:xfrm>
          <a:prstGeom prst="rect">
            <a:avLst/>
          </a:prstGeom>
          <a:noFill/>
        </p:spPr>
        <p:txBody>
          <a:bodyPr wrap="square" rtlCol="0">
            <a:spAutoFit/>
          </a:bodyPr>
          <a:lstStyle/>
          <a:p>
            <a:pPr algn="ctr"/>
            <a:r>
              <a:rPr lang="en-US" sz="1000" b="1" dirty="0" smtClean="0"/>
              <a:t>Disturbance</a:t>
            </a:r>
          </a:p>
          <a:p>
            <a:pPr algn="ctr"/>
            <a:r>
              <a:rPr lang="en-US" sz="1000" dirty="0" smtClean="0"/>
              <a:t>e.g., natural hazard, conflict, food shortage, fuel price increase</a:t>
            </a:r>
            <a:endParaRPr lang="en-US" sz="1000" dirty="0"/>
          </a:p>
        </p:txBody>
      </p:sp>
      <p:sp>
        <p:nvSpPr>
          <p:cNvPr id="59" name="Left Bracket 58"/>
          <p:cNvSpPr/>
          <p:nvPr/>
        </p:nvSpPr>
        <p:spPr bwMode="auto">
          <a:xfrm rot="5400000">
            <a:off x="457200" y="2438400"/>
            <a:ext cx="152400" cy="609600"/>
          </a:xfrm>
          <a:prstGeom prst="leftBracket">
            <a:avLst/>
          </a:prstGeom>
          <a:noFill/>
          <a:ln w="9525"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60" name="TextBox 59"/>
          <p:cNvSpPr txBox="1"/>
          <p:nvPr/>
        </p:nvSpPr>
        <p:spPr>
          <a:xfrm>
            <a:off x="76200" y="1676400"/>
            <a:ext cx="914400" cy="707886"/>
          </a:xfrm>
          <a:prstGeom prst="rect">
            <a:avLst/>
          </a:prstGeom>
          <a:noFill/>
        </p:spPr>
        <p:txBody>
          <a:bodyPr wrap="square" rtlCol="0">
            <a:spAutoFit/>
          </a:bodyPr>
          <a:lstStyle/>
          <a:p>
            <a:pPr algn="ctr"/>
            <a:r>
              <a:rPr lang="en-US" sz="1000" b="1" dirty="0" smtClean="0"/>
              <a:t>Context</a:t>
            </a:r>
          </a:p>
          <a:p>
            <a:pPr algn="ctr"/>
            <a:r>
              <a:rPr lang="en-US" sz="1000" dirty="0" smtClean="0"/>
              <a:t>e.g., social, environment, political, etc.</a:t>
            </a:r>
            <a:endParaRPr lang="en-US" sz="1000" b="1" dirty="0"/>
          </a:p>
        </p:txBody>
      </p:sp>
      <p:cxnSp>
        <p:nvCxnSpPr>
          <p:cNvPr id="72" name="Straight Connector 71"/>
          <p:cNvCxnSpPr/>
          <p:nvPr/>
        </p:nvCxnSpPr>
        <p:spPr bwMode="auto">
          <a:xfrm>
            <a:off x="7848600" y="4495800"/>
            <a:ext cx="10668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9" name="TextBox 78"/>
          <p:cNvSpPr txBox="1"/>
          <p:nvPr/>
        </p:nvSpPr>
        <p:spPr>
          <a:xfrm>
            <a:off x="381000" y="6324600"/>
            <a:ext cx="8534400" cy="338554"/>
          </a:xfrm>
          <a:prstGeom prst="rect">
            <a:avLst/>
          </a:prstGeom>
          <a:noFill/>
        </p:spPr>
        <p:txBody>
          <a:bodyPr wrap="square" rtlCol="0">
            <a:spAutoFit/>
          </a:bodyPr>
          <a:lstStyle/>
          <a:p>
            <a:r>
              <a:rPr lang="en-US" sz="800" dirty="0" smtClean="0"/>
              <a:t>TANGO 2012. Adapted from DFID Disaster Resilience Framework (2011) , TANGO Livelihoods Framework (2007), DFID Sustainable Livelihoods Framework (1999) and CARE Household Livelihood Security Framework (2002) </a:t>
            </a:r>
            <a:endParaRPr lang="en-US" sz="800" dirty="0"/>
          </a:p>
        </p:txBody>
      </p:sp>
      <p:cxnSp>
        <p:nvCxnSpPr>
          <p:cNvPr id="81" name="Straight Connector 80"/>
          <p:cNvCxnSpPr>
            <a:stCxn id="32" idx="0"/>
          </p:cNvCxnSpPr>
          <p:nvPr/>
        </p:nvCxnSpPr>
        <p:spPr bwMode="auto">
          <a:xfrm flipV="1">
            <a:off x="8382000" y="2895600"/>
            <a:ext cx="0" cy="30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flipH="1">
            <a:off x="533400" y="2895600"/>
            <a:ext cx="7848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5" name="Straight Arrow Connector 84"/>
          <p:cNvCxnSpPr>
            <a:endCxn id="20" idx="3"/>
          </p:cNvCxnSpPr>
          <p:nvPr/>
        </p:nvCxnSpPr>
        <p:spPr bwMode="auto">
          <a:xfrm>
            <a:off x="533400" y="2895600"/>
            <a:ext cx="0" cy="152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87" name="Straight Connector 86"/>
          <p:cNvCxnSpPr>
            <a:stCxn id="32" idx="2"/>
          </p:cNvCxnSpPr>
          <p:nvPr/>
        </p:nvCxnSpPr>
        <p:spPr bwMode="auto">
          <a:xfrm>
            <a:off x="8382000" y="6019800"/>
            <a:ext cx="0" cy="228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5" name="Straight Arrow Connector 94"/>
          <p:cNvCxnSpPr/>
          <p:nvPr/>
        </p:nvCxnSpPr>
        <p:spPr bwMode="auto">
          <a:xfrm flipV="1">
            <a:off x="4191000" y="6019800"/>
            <a:ext cx="0" cy="228600"/>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97" name="Straight Connector 96"/>
          <p:cNvCxnSpPr/>
          <p:nvPr/>
        </p:nvCxnSpPr>
        <p:spPr bwMode="auto">
          <a:xfrm flipH="1">
            <a:off x="4191000" y="6248400"/>
            <a:ext cx="419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99" name="Straight Arrow Connector 98"/>
          <p:cNvCxnSpPr>
            <a:endCxn id="11" idx="6"/>
          </p:cNvCxnSpPr>
          <p:nvPr/>
        </p:nvCxnSpPr>
        <p:spPr bwMode="auto">
          <a:xfrm>
            <a:off x="4191000" y="2895600"/>
            <a:ext cx="6588" cy="152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1" name="Straight Arrow Connector 100"/>
          <p:cNvCxnSpPr>
            <a:endCxn id="12" idx="6"/>
          </p:cNvCxnSpPr>
          <p:nvPr/>
        </p:nvCxnSpPr>
        <p:spPr bwMode="auto">
          <a:xfrm>
            <a:off x="4724400" y="2895600"/>
            <a:ext cx="0" cy="152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103" name="Straight Arrow Connector 102"/>
          <p:cNvCxnSpPr>
            <a:endCxn id="10" idx="6"/>
          </p:cNvCxnSpPr>
          <p:nvPr/>
        </p:nvCxnSpPr>
        <p:spPr bwMode="auto">
          <a:xfrm>
            <a:off x="3657600" y="2895600"/>
            <a:ext cx="0" cy="152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06" name="TextBox 105"/>
          <p:cNvSpPr txBox="1"/>
          <p:nvPr/>
        </p:nvSpPr>
        <p:spPr>
          <a:xfrm>
            <a:off x="5105400" y="3048000"/>
            <a:ext cx="381000" cy="276999"/>
          </a:xfrm>
          <a:prstGeom prst="rect">
            <a:avLst/>
          </a:prstGeom>
          <a:noFill/>
        </p:spPr>
        <p:txBody>
          <a:bodyPr wrap="square" rtlCol="0">
            <a:spAutoFit/>
          </a:bodyPr>
          <a:lstStyle/>
          <a:p>
            <a:pPr algn="r"/>
            <a:r>
              <a:rPr lang="en-US" sz="1200" dirty="0" smtClean="0"/>
              <a:t>(-)</a:t>
            </a:r>
            <a:endParaRPr lang="en-US" sz="1200" dirty="0"/>
          </a:p>
        </p:txBody>
      </p:sp>
      <p:sp>
        <p:nvSpPr>
          <p:cNvPr id="107" name="TextBox 106"/>
          <p:cNvSpPr txBox="1"/>
          <p:nvPr/>
        </p:nvSpPr>
        <p:spPr>
          <a:xfrm>
            <a:off x="5105400" y="5638800"/>
            <a:ext cx="533400" cy="276999"/>
          </a:xfrm>
          <a:prstGeom prst="rect">
            <a:avLst/>
          </a:prstGeom>
          <a:noFill/>
        </p:spPr>
        <p:txBody>
          <a:bodyPr wrap="square" rtlCol="0">
            <a:spAutoFit/>
          </a:bodyPr>
          <a:lstStyle/>
          <a:p>
            <a:r>
              <a:rPr lang="en-US" sz="1200" dirty="0" smtClean="0"/>
              <a:t>( + )</a:t>
            </a:r>
            <a:endParaRPr lang="en-US" sz="1200" dirty="0"/>
          </a:p>
        </p:txBody>
      </p:sp>
      <p:sp>
        <p:nvSpPr>
          <p:cNvPr id="49" name="TextBox 48"/>
          <p:cNvSpPr txBox="1"/>
          <p:nvPr/>
        </p:nvSpPr>
        <p:spPr>
          <a:xfrm>
            <a:off x="1600200" y="228600"/>
            <a:ext cx="6858000" cy="1200329"/>
          </a:xfrm>
          <a:prstGeom prst="rect">
            <a:avLst/>
          </a:prstGeom>
          <a:noFill/>
        </p:spPr>
        <p:txBody>
          <a:bodyPr wrap="square" rtlCol="0">
            <a:spAutoFit/>
          </a:bodyPr>
          <a:lstStyle/>
          <a:p>
            <a:pPr>
              <a:spcBef>
                <a:spcPts val="1200"/>
              </a:spcBef>
              <a:spcAft>
                <a:spcPts val="1200"/>
              </a:spcAft>
              <a:buClr>
                <a:schemeClr val="accent2">
                  <a:lumMod val="25000"/>
                </a:schemeClr>
              </a:buClr>
              <a:buSzPct val="100000"/>
            </a:pPr>
            <a:r>
              <a:rPr lang="en-US" sz="3600" b="1" dirty="0" smtClean="0">
                <a:solidFill>
                  <a:schemeClr val="accent2">
                    <a:lumMod val="25000"/>
                  </a:schemeClr>
                </a:solidFill>
                <a:effectLst>
                  <a:outerShdw blurRad="38100" dist="38100" dir="2700000" algn="tl">
                    <a:srgbClr val="000000">
                      <a:alpha val="43137"/>
                    </a:srgbClr>
                  </a:outerShdw>
                </a:effectLst>
                <a:latin typeface="Calibri" pitchFamily="34" charset="0"/>
              </a:rPr>
              <a:t>Understanding of the Conceptual Framework for Resilience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85800"/>
            <a:ext cx="7010400" cy="952500"/>
          </a:xfrm>
        </p:spPr>
        <p:txBody>
          <a:bodyPr/>
          <a:lstStyle/>
          <a:p>
            <a:r>
              <a:rPr lang="en-US" sz="3600" b="1" kern="1200" dirty="0" smtClean="0">
                <a:solidFill>
                  <a:srgbClr val="9999FF">
                    <a:lumMod val="25000"/>
                  </a:srgbClr>
                </a:solidFill>
                <a:effectLst>
                  <a:outerShdw blurRad="38100" dist="38100" dir="2700000" algn="tl">
                    <a:srgbClr val="000000">
                      <a:alpha val="43137"/>
                    </a:srgbClr>
                  </a:outerShdw>
                </a:effectLst>
                <a:latin typeface="Calibri" pitchFamily="34" charset="0"/>
                <a:ea typeface="+mn-ea"/>
                <a:cs typeface="+mn-cs"/>
              </a:rPr>
              <a:t>Resilience: a new paradigm for development</a:t>
            </a:r>
            <a:r>
              <a:rPr lang="en-US" sz="4400" dirty="0" smtClean="0">
                <a:solidFill>
                  <a:schemeClr val="accent2">
                    <a:lumMod val="25000"/>
                  </a:schemeClr>
                </a:solidFill>
                <a:effectLst>
                  <a:outerShdw blurRad="38100" dist="38100" dir="2700000" algn="tl">
                    <a:srgbClr val="000000">
                      <a:alpha val="43137"/>
                    </a:srgbClr>
                  </a:outerShdw>
                </a:effectLst>
              </a:rPr>
              <a:t/>
            </a:r>
            <a:br>
              <a:rPr lang="en-US" sz="4400" dirty="0" smtClean="0">
                <a:solidFill>
                  <a:schemeClr val="accent2">
                    <a:lumMod val="25000"/>
                  </a:schemeClr>
                </a:solidFill>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905000"/>
            <a:ext cx="8382000" cy="4114800"/>
          </a:xfrm>
        </p:spPr>
        <p:txBody>
          <a:bodyPr/>
          <a:lstStyle/>
          <a:p>
            <a:pPr lvl="0">
              <a:spcBef>
                <a:spcPts val="2400"/>
              </a:spcBef>
              <a:spcAft>
                <a:spcPts val="0"/>
              </a:spcAft>
              <a:buClr>
                <a:srgbClr val="9999FF">
                  <a:lumMod val="25000"/>
                </a:srgbClr>
              </a:buClr>
              <a:buSzPct val="100000"/>
              <a:buFont typeface="Wingdings" pitchFamily="2" charset="2"/>
              <a:buChar char="Ø"/>
            </a:pPr>
            <a:r>
              <a:rPr lang="en-US" sz="2000" dirty="0" smtClean="0">
                <a:solidFill>
                  <a:srgbClr val="9999FF">
                    <a:lumMod val="25000"/>
                  </a:srgbClr>
                </a:solidFill>
                <a:latin typeface="Calibri" pitchFamily="34" charset="0"/>
              </a:rPr>
              <a:t>Given: natural disasters, conflict, price increases, political instability and           </a:t>
            </a:r>
          </a:p>
          <a:p>
            <a:pPr lvl="0">
              <a:spcBef>
                <a:spcPts val="0"/>
              </a:spcBef>
              <a:spcAft>
                <a:spcPts val="2400"/>
              </a:spcAft>
              <a:buClr>
                <a:srgbClr val="9999FF">
                  <a:lumMod val="25000"/>
                </a:srgbClr>
              </a:buClr>
              <a:buSzPct val="100000"/>
              <a:buNone/>
            </a:pPr>
            <a:r>
              <a:rPr lang="en-US" sz="2000" dirty="0" smtClean="0">
                <a:solidFill>
                  <a:srgbClr val="9999FF">
                    <a:lumMod val="25000"/>
                  </a:srgbClr>
                </a:solidFill>
                <a:latin typeface="Calibri" pitchFamily="34" charset="0"/>
              </a:rPr>
              <a:t>                   other stresses/shocks are likely to continue </a:t>
            </a:r>
          </a:p>
          <a:p>
            <a:pPr lvl="0">
              <a:spcBef>
                <a:spcPts val="2400"/>
              </a:spcBef>
              <a:spcAft>
                <a:spcPts val="0"/>
              </a:spcAft>
              <a:buClr>
                <a:srgbClr val="9999FF">
                  <a:lumMod val="25000"/>
                </a:srgbClr>
              </a:buClr>
              <a:buSzPct val="100000"/>
              <a:buFont typeface="Wingdings" pitchFamily="2" charset="2"/>
              <a:buChar char="Ø"/>
            </a:pPr>
            <a:r>
              <a:rPr lang="en-US" sz="2000" dirty="0" smtClean="0">
                <a:solidFill>
                  <a:srgbClr val="9999FF">
                    <a:lumMod val="25000"/>
                  </a:srgbClr>
                </a:solidFill>
                <a:latin typeface="Calibri" pitchFamily="34" charset="0"/>
              </a:rPr>
              <a:t>Consensus: temporary shocks should not have permanent adverse     </a:t>
            </a:r>
          </a:p>
          <a:p>
            <a:pPr lvl="0">
              <a:spcBef>
                <a:spcPts val="0"/>
              </a:spcBef>
              <a:spcAft>
                <a:spcPts val="0"/>
              </a:spcAft>
              <a:buClr>
                <a:srgbClr val="9999FF">
                  <a:lumMod val="25000"/>
                </a:srgbClr>
              </a:buClr>
              <a:buSzPct val="100000"/>
              <a:buNone/>
            </a:pPr>
            <a:r>
              <a:rPr lang="en-US" sz="2000" dirty="0" smtClean="0">
                <a:solidFill>
                  <a:srgbClr val="9999FF">
                    <a:lumMod val="25000"/>
                  </a:srgbClr>
                </a:solidFill>
                <a:latin typeface="Calibri" pitchFamily="34" charset="0"/>
              </a:rPr>
              <a:t>                            consequences for vulnerable households </a:t>
            </a:r>
          </a:p>
          <a:p>
            <a:pPr lvl="0">
              <a:spcBef>
                <a:spcPts val="2400"/>
              </a:spcBef>
              <a:spcAft>
                <a:spcPts val="0"/>
              </a:spcAft>
              <a:buClr>
                <a:srgbClr val="9999FF">
                  <a:lumMod val="25000"/>
                </a:srgbClr>
              </a:buClr>
              <a:buSzPct val="100000"/>
              <a:buFont typeface="Wingdings" pitchFamily="2" charset="2"/>
              <a:buChar char="Ø"/>
            </a:pPr>
            <a:r>
              <a:rPr lang="en-US" sz="2000" dirty="0" smtClean="0">
                <a:solidFill>
                  <a:srgbClr val="9999FF">
                    <a:lumMod val="25000"/>
                  </a:srgbClr>
                </a:solidFill>
                <a:latin typeface="Calibri" pitchFamily="34" charset="0"/>
              </a:rPr>
              <a:t>New Paradigm: humanitarian emergency assistance and longer-term </a:t>
            </a:r>
          </a:p>
          <a:p>
            <a:pPr marL="1947863" lvl="0" indent="-1947863">
              <a:spcBef>
                <a:spcPts val="0"/>
              </a:spcBef>
              <a:spcAft>
                <a:spcPts val="0"/>
              </a:spcAft>
              <a:buClr>
                <a:srgbClr val="9999FF">
                  <a:lumMod val="25000"/>
                </a:srgbClr>
              </a:buClr>
              <a:buSzPct val="100000"/>
              <a:buNone/>
            </a:pPr>
            <a:r>
              <a:rPr lang="en-US" sz="2000" dirty="0" smtClean="0">
                <a:solidFill>
                  <a:srgbClr val="9999FF">
                    <a:lumMod val="25000"/>
                  </a:srgbClr>
                </a:solidFill>
                <a:latin typeface="Calibri" pitchFamily="34" charset="0"/>
              </a:rPr>
              <a:t>                                  development programming can and should be further integrated with the common goal of helping people anticipate, cope with and respond positively to changes/shocks and avoid future disasters.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0" cy="4800600"/>
          </a:xfrm>
        </p:spPr>
        <p:txBody>
          <a:bodyPr/>
          <a:lstStyle/>
          <a:p>
            <a:pPr>
              <a:spcBef>
                <a:spcPts val="1200"/>
              </a:spcBef>
              <a:spcAft>
                <a:spcPts val="600"/>
              </a:spcAft>
              <a:buClr>
                <a:schemeClr val="accent2">
                  <a:lumMod val="25000"/>
                </a:schemeClr>
              </a:buClr>
              <a:buNone/>
            </a:pPr>
            <a:r>
              <a:rPr lang="en-US" sz="2000" dirty="0" smtClean="0">
                <a:solidFill>
                  <a:srgbClr val="002060"/>
                </a:solidFill>
                <a:latin typeface="Calibri" pitchFamily="34" charset="0"/>
              </a:rPr>
              <a:t>It requires:</a:t>
            </a:r>
          </a:p>
          <a:p>
            <a:pPr>
              <a:spcBef>
                <a:spcPts val="1200"/>
              </a:spcBef>
              <a:spcAft>
                <a:spcPts val="600"/>
              </a:spcAft>
              <a:buClr>
                <a:schemeClr val="accent2">
                  <a:lumMod val="25000"/>
                </a:schemeClr>
              </a:buClr>
              <a:buFont typeface="Wingdings" pitchFamily="2" charset="2"/>
              <a:buChar char="Ø"/>
            </a:pPr>
            <a:r>
              <a:rPr lang="en-US" sz="2000" dirty="0" smtClean="0">
                <a:solidFill>
                  <a:srgbClr val="002060"/>
                </a:solidFill>
                <a:latin typeface="Calibri" pitchFamily="34" charset="0"/>
              </a:rPr>
              <a:t>Projects implemented at scale and over long timeframes in order to have lasting impact.</a:t>
            </a:r>
          </a:p>
          <a:p>
            <a:pPr>
              <a:spcBef>
                <a:spcPts val="600"/>
              </a:spcBef>
              <a:spcAft>
                <a:spcPts val="600"/>
              </a:spcAft>
              <a:buClr>
                <a:schemeClr val="accent2">
                  <a:lumMod val="25000"/>
                </a:schemeClr>
              </a:buClr>
              <a:buFont typeface="Wingdings" pitchFamily="2" charset="2"/>
              <a:buChar char="Ø"/>
            </a:pPr>
            <a:r>
              <a:rPr lang="en-US" sz="2000" dirty="0" smtClean="0">
                <a:solidFill>
                  <a:srgbClr val="002060"/>
                </a:solidFill>
                <a:latin typeface="Calibri" pitchFamily="34" charset="0"/>
              </a:rPr>
              <a:t>Projects that empower communities, i.e., promote community engagement, solidarity, ownership of resources, and capacity to organize.</a:t>
            </a:r>
          </a:p>
          <a:p>
            <a:pPr>
              <a:spcBef>
                <a:spcPts val="600"/>
              </a:spcBef>
              <a:spcAft>
                <a:spcPts val="600"/>
              </a:spcAft>
              <a:buClr>
                <a:schemeClr val="accent2">
                  <a:lumMod val="25000"/>
                </a:schemeClr>
              </a:buClr>
              <a:buFont typeface="Wingdings" pitchFamily="2" charset="2"/>
              <a:buChar char="Ø"/>
            </a:pPr>
            <a:r>
              <a:rPr lang="en-US" sz="2000" dirty="0" smtClean="0">
                <a:solidFill>
                  <a:srgbClr val="002060"/>
                </a:solidFill>
                <a:latin typeface="Calibri" pitchFamily="34" charset="0"/>
              </a:rPr>
              <a:t>A shift from humanitarian responses to longer-term responses that build capacity to cope with current and minimize future stresses and shocks.</a:t>
            </a:r>
          </a:p>
          <a:p>
            <a:pPr>
              <a:spcBef>
                <a:spcPts val="600"/>
              </a:spcBef>
              <a:spcAft>
                <a:spcPts val="600"/>
              </a:spcAft>
              <a:buClr>
                <a:schemeClr val="accent2">
                  <a:lumMod val="25000"/>
                </a:schemeClr>
              </a:buClr>
              <a:buFont typeface="Wingdings" pitchFamily="2" charset="2"/>
              <a:buChar char="Ø"/>
            </a:pPr>
            <a:r>
              <a:rPr lang="en-US" sz="2000" dirty="0" smtClean="0">
                <a:solidFill>
                  <a:srgbClr val="002060"/>
                </a:solidFill>
                <a:latin typeface="Calibri" pitchFamily="34" charset="0"/>
              </a:rPr>
              <a:t>Mechanisms for long-term funding (e.g., sequencing, layering, pre-positioning).</a:t>
            </a:r>
          </a:p>
          <a:p>
            <a:pPr>
              <a:spcBef>
                <a:spcPts val="600"/>
              </a:spcBef>
              <a:spcAft>
                <a:spcPts val="600"/>
              </a:spcAft>
              <a:buClr>
                <a:schemeClr val="accent2">
                  <a:lumMod val="25000"/>
                </a:schemeClr>
              </a:buClr>
              <a:buFont typeface="Wingdings" pitchFamily="2" charset="2"/>
              <a:buChar char="Ø"/>
            </a:pPr>
            <a:r>
              <a:rPr lang="en-US" sz="2000" dirty="0" smtClean="0">
                <a:solidFill>
                  <a:srgbClr val="002060"/>
                </a:solidFill>
                <a:latin typeface="Calibri" pitchFamily="34" charset="0"/>
              </a:rPr>
              <a:t>Healthy ecosystems and effective governance structures.</a:t>
            </a:r>
          </a:p>
          <a:p>
            <a:pPr>
              <a:spcBef>
                <a:spcPts val="1800"/>
              </a:spcBef>
              <a:spcAft>
                <a:spcPts val="1800"/>
              </a:spcAft>
              <a:buClr>
                <a:schemeClr val="accent2">
                  <a:lumMod val="25000"/>
                </a:schemeClr>
              </a:buClr>
              <a:buFont typeface="Wingdings" pitchFamily="2" charset="2"/>
              <a:buChar char="Ø"/>
            </a:pPr>
            <a:endParaRPr lang="en-US" sz="2000" dirty="0" smtClean="0">
              <a:solidFill>
                <a:srgbClr val="002060"/>
              </a:solidFill>
              <a:latin typeface="Calibri" pitchFamily="34" charset="0"/>
            </a:endParaRPr>
          </a:p>
          <a:p>
            <a:pPr>
              <a:spcBef>
                <a:spcPts val="1800"/>
              </a:spcBef>
              <a:spcAft>
                <a:spcPts val="1800"/>
              </a:spcAft>
              <a:buClr>
                <a:schemeClr val="accent2">
                  <a:lumMod val="25000"/>
                </a:schemeClr>
              </a:buClr>
              <a:buFont typeface="Wingdings" pitchFamily="2" charset="2"/>
              <a:buChar char="Ø"/>
            </a:pPr>
            <a:endParaRPr lang="en-US" sz="2000" dirty="0" smtClean="0">
              <a:solidFill>
                <a:srgbClr val="002060"/>
              </a:solidFill>
              <a:latin typeface="Calibri" pitchFamily="34" charset="0"/>
            </a:endParaRPr>
          </a:p>
          <a:p>
            <a:pPr>
              <a:spcBef>
                <a:spcPts val="1800"/>
              </a:spcBef>
              <a:spcAft>
                <a:spcPts val="1800"/>
              </a:spcAft>
              <a:buClr>
                <a:schemeClr val="accent2">
                  <a:lumMod val="25000"/>
                </a:schemeClr>
              </a:buClr>
              <a:buFont typeface="Wingdings" pitchFamily="2" charset="2"/>
              <a:buChar char="Ø"/>
            </a:pPr>
            <a:endParaRPr lang="en-US" sz="2000" i="1" dirty="0" smtClean="0">
              <a:solidFill>
                <a:srgbClr val="002060"/>
              </a:solidFill>
              <a:latin typeface="Calibri" pitchFamily="34" charset="0"/>
            </a:endParaRPr>
          </a:p>
          <a:p>
            <a:pPr>
              <a:spcBef>
                <a:spcPts val="1800"/>
              </a:spcBef>
              <a:spcAft>
                <a:spcPts val="1800"/>
              </a:spcAft>
              <a:buClr>
                <a:schemeClr val="accent2">
                  <a:lumMod val="25000"/>
                </a:schemeClr>
              </a:buClr>
              <a:buFont typeface="Wingdings" pitchFamily="2" charset="2"/>
              <a:buChar char="Ø"/>
            </a:pPr>
            <a:endParaRPr lang="en-US" sz="2000" dirty="0" smtClean="0">
              <a:solidFill>
                <a:srgbClr val="002060"/>
              </a:solidFill>
              <a:latin typeface="Calibri" pitchFamily="34" charset="0"/>
            </a:endParaRPr>
          </a:p>
          <a:p>
            <a:pPr>
              <a:buNone/>
            </a:pPr>
            <a:endParaRPr lang="en-US" dirty="0">
              <a:solidFill>
                <a:srgbClr val="002060"/>
              </a:solidFill>
              <a:latin typeface="Calibri" pitchFamily="34" charset="0"/>
            </a:endParaRPr>
          </a:p>
        </p:txBody>
      </p:sp>
      <p:sp>
        <p:nvSpPr>
          <p:cNvPr id="4" name="Title 3"/>
          <p:cNvSpPr>
            <a:spLocks noGrp="1"/>
          </p:cNvSpPr>
          <p:nvPr>
            <p:ph type="title"/>
          </p:nvPr>
        </p:nvSpPr>
        <p:spPr>
          <a:xfrm>
            <a:off x="1524000" y="457200"/>
            <a:ext cx="7010400" cy="1104900"/>
          </a:xfrm>
        </p:spPr>
        <p:txBody>
          <a:bodyPr/>
          <a:lstStyle/>
          <a:p>
            <a:r>
              <a:rPr lang="en-US" sz="3600" b="1" dirty="0" smtClean="0">
                <a:solidFill>
                  <a:srgbClr val="002060"/>
                </a:solidFill>
                <a:effectLst>
                  <a:outerShdw blurRad="38100" dist="38100" dir="2700000" algn="tl">
                    <a:srgbClr val="000000">
                      <a:alpha val="43137"/>
                    </a:srgbClr>
                  </a:outerShdw>
                </a:effectLst>
                <a:latin typeface="Calibri" pitchFamily="34" charset="0"/>
              </a:rPr>
              <a:t>Resilience is a </a:t>
            </a:r>
            <a:r>
              <a:rPr lang="en-US" sz="3600" b="1" i="1" dirty="0" smtClean="0">
                <a:solidFill>
                  <a:srgbClr val="002060"/>
                </a:solidFill>
                <a:effectLst>
                  <a:outerShdw blurRad="38100" dist="38100" dir="2700000" algn="tl">
                    <a:srgbClr val="000000">
                      <a:alpha val="43137"/>
                    </a:srgbClr>
                  </a:outerShdw>
                </a:effectLst>
                <a:latin typeface="Calibri" pitchFamily="34" charset="0"/>
              </a:rPr>
              <a:t>process</a:t>
            </a:r>
            <a:endParaRPr lang="en-US"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914400"/>
            <a:ext cx="7010400" cy="422275"/>
          </a:xfrm>
        </p:spPr>
        <p:txBody>
          <a:bodyPr/>
          <a:lstStyle/>
          <a:p>
            <a:r>
              <a:rPr lang="en-GB" sz="3600" b="1" dirty="0" smtClean="0">
                <a:solidFill>
                  <a:schemeClr val="accent2">
                    <a:lumMod val="25000"/>
                  </a:schemeClr>
                </a:solidFill>
                <a:effectLst>
                  <a:outerShdw blurRad="38100" dist="38100" dir="2700000" algn="tl">
                    <a:srgbClr val="000000">
                      <a:alpha val="43137"/>
                    </a:srgbClr>
                  </a:outerShdw>
                </a:effectLst>
                <a:latin typeface="Calibri" pitchFamily="34" charset="0"/>
              </a:rPr>
              <a:t>Common Characteristics of Resilience Programming</a:t>
            </a:r>
            <a:r>
              <a:rPr lang="en-US" b="1" dirty="0" smtClean="0"/>
              <a:t/>
            </a:r>
            <a:br>
              <a:rPr lang="en-US" b="1" dirty="0" smtClean="0"/>
            </a:br>
            <a:endParaRPr lang="en-US" dirty="0"/>
          </a:p>
        </p:txBody>
      </p:sp>
      <p:sp>
        <p:nvSpPr>
          <p:cNvPr id="3" name="Content Placeholder 2"/>
          <p:cNvSpPr>
            <a:spLocks noGrp="1"/>
          </p:cNvSpPr>
          <p:nvPr>
            <p:ph idx="1"/>
          </p:nvPr>
        </p:nvSpPr>
        <p:spPr>
          <a:xfrm>
            <a:off x="304800" y="1676400"/>
            <a:ext cx="8534400" cy="4724400"/>
          </a:xfrm>
        </p:spPr>
        <p:txBody>
          <a:bodyPr/>
          <a:lstStyle/>
          <a:p>
            <a:pPr>
              <a:buClr>
                <a:schemeClr val="accent2">
                  <a:lumMod val="25000"/>
                </a:schemeClr>
              </a:buClr>
              <a:buFont typeface="Wingdings" pitchFamily="2" charset="2"/>
              <a:buChar char="Ø"/>
            </a:pPr>
            <a:r>
              <a:rPr lang="en-US" sz="2400" b="1" i="1" dirty="0" smtClean="0">
                <a:solidFill>
                  <a:schemeClr val="accent2">
                    <a:lumMod val="25000"/>
                  </a:schemeClr>
                </a:solidFill>
                <a:latin typeface="Calibri" pitchFamily="34" charset="0"/>
              </a:rPr>
              <a:t>Integrated and complementary partnerships, networks and strategies</a:t>
            </a:r>
          </a:p>
          <a:p>
            <a:pPr marL="344488" indent="0">
              <a:buClr>
                <a:schemeClr val="accent2">
                  <a:lumMod val="25000"/>
                </a:schemeClr>
              </a:buClr>
              <a:buNone/>
            </a:pPr>
            <a:r>
              <a:rPr lang="en-US" sz="1800" dirty="0" smtClean="0">
                <a:solidFill>
                  <a:schemeClr val="accent2">
                    <a:lumMod val="25000"/>
                  </a:schemeClr>
                </a:solidFill>
                <a:latin typeface="Calibri" pitchFamily="34" charset="0"/>
              </a:rPr>
              <a:t>Formation of mutually advantageous partnerships among a range of actors (</a:t>
            </a:r>
            <a:r>
              <a:rPr lang="en-GB" sz="1800" dirty="0" smtClean="0">
                <a:solidFill>
                  <a:schemeClr val="accent2">
                    <a:lumMod val="25000"/>
                  </a:schemeClr>
                </a:solidFill>
                <a:latin typeface="Calibri" pitchFamily="34" charset="0"/>
              </a:rPr>
              <a:t>communities, civil society, academic research institutions, government and the private sector) </a:t>
            </a:r>
            <a:r>
              <a:rPr lang="en-US" sz="1800" dirty="0" smtClean="0">
                <a:solidFill>
                  <a:schemeClr val="accent2">
                    <a:lumMod val="25000"/>
                  </a:schemeClr>
                </a:solidFill>
                <a:latin typeface="Calibri" pitchFamily="34" charset="0"/>
              </a:rPr>
              <a:t>with complementary capacities and skills</a:t>
            </a:r>
          </a:p>
          <a:p>
            <a:pPr>
              <a:spcBef>
                <a:spcPts val="1800"/>
              </a:spcBef>
              <a:buClr>
                <a:schemeClr val="accent2">
                  <a:lumMod val="25000"/>
                </a:schemeClr>
              </a:buClr>
              <a:buFont typeface="Wingdings" pitchFamily="2" charset="2"/>
              <a:buChar char="Ø"/>
            </a:pPr>
            <a:r>
              <a:rPr lang="en-US" sz="2400" b="1" i="1" dirty="0" smtClean="0">
                <a:solidFill>
                  <a:schemeClr val="accent2">
                    <a:lumMod val="25000"/>
                  </a:schemeClr>
                </a:solidFill>
                <a:latin typeface="Calibri" pitchFamily="34" charset="0"/>
              </a:rPr>
              <a:t>Achievement of sustainable impact through adequate scale and duration </a:t>
            </a:r>
          </a:p>
          <a:p>
            <a:pPr indent="1588">
              <a:buClr>
                <a:schemeClr val="accent2">
                  <a:lumMod val="25000"/>
                </a:schemeClr>
              </a:buClr>
              <a:buNone/>
            </a:pPr>
            <a:r>
              <a:rPr lang="en-GB" sz="1800" dirty="0" smtClean="0">
                <a:solidFill>
                  <a:schemeClr val="accent2">
                    <a:lumMod val="25000"/>
                  </a:schemeClr>
                </a:solidFill>
                <a:latin typeface="Calibri" pitchFamily="34" charset="0"/>
              </a:rPr>
              <a:t>Strengthening linkages between local, national, regional and international levels and implementing multi-sectoral resilience strategies over a period of 7-10 years.</a:t>
            </a:r>
            <a:endParaRPr lang="en-US" sz="1800" dirty="0" smtClean="0">
              <a:solidFill>
                <a:schemeClr val="accent2">
                  <a:lumMod val="25000"/>
                </a:schemeClr>
              </a:solidFill>
              <a:latin typeface="Calibri" pitchFamily="34" charset="0"/>
            </a:endParaRPr>
          </a:p>
          <a:p>
            <a:pPr>
              <a:spcBef>
                <a:spcPts val="1800"/>
              </a:spcBef>
              <a:buClr>
                <a:schemeClr val="accent2">
                  <a:lumMod val="25000"/>
                </a:schemeClr>
              </a:buClr>
              <a:buFont typeface="Wingdings" pitchFamily="2" charset="2"/>
              <a:buChar char="Ø"/>
            </a:pPr>
            <a:r>
              <a:rPr lang="en-US" sz="2400" b="1" i="1" dirty="0" smtClean="0">
                <a:solidFill>
                  <a:schemeClr val="accent2">
                    <a:lumMod val="25000"/>
                  </a:schemeClr>
                </a:solidFill>
                <a:latin typeface="Calibri" pitchFamily="34" charset="0"/>
              </a:rPr>
              <a:t>Promotion of healthy ecosystems </a:t>
            </a:r>
          </a:p>
          <a:p>
            <a:pPr indent="1588">
              <a:buNone/>
            </a:pPr>
            <a:r>
              <a:rPr lang="en-US" sz="1800" dirty="0" smtClean="0">
                <a:solidFill>
                  <a:schemeClr val="accent2">
                    <a:lumMod val="25000"/>
                  </a:schemeClr>
                </a:solidFill>
                <a:latin typeface="Calibri" pitchFamily="34" charset="0"/>
              </a:rPr>
              <a:t>Adoption of ecosystem-based planning, payment for environmental services, farmer-managed natural regeneration, and other climate-smart agricultural practices.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400" b="1" dirty="0" smtClean="0">
                <a:solidFill>
                  <a:schemeClr val="accent2">
                    <a:lumMod val="25000"/>
                  </a:schemeClr>
                </a:solidFill>
                <a:effectLst>
                  <a:outerShdw blurRad="38100" dist="38100" dir="2700000" algn="tl">
                    <a:srgbClr val="000000">
                      <a:alpha val="43137"/>
                    </a:srgbClr>
                  </a:outerShdw>
                </a:effectLst>
                <a:latin typeface="Calibri" pitchFamily="34" charset="0"/>
              </a:rPr>
              <a:t>Common Characteristics of Resilience Programming - continued</a:t>
            </a:r>
            <a:endParaRPr lang="en-US" sz="3400" dirty="0"/>
          </a:p>
        </p:txBody>
      </p:sp>
      <p:sp>
        <p:nvSpPr>
          <p:cNvPr id="3" name="Content Placeholder 2"/>
          <p:cNvSpPr>
            <a:spLocks noGrp="1"/>
          </p:cNvSpPr>
          <p:nvPr>
            <p:ph idx="1"/>
          </p:nvPr>
        </p:nvSpPr>
        <p:spPr>
          <a:xfrm>
            <a:off x="304800" y="1905000"/>
            <a:ext cx="8229600" cy="4648200"/>
          </a:xfrm>
        </p:spPr>
        <p:txBody>
          <a:bodyPr/>
          <a:lstStyle/>
          <a:p>
            <a:pPr>
              <a:spcBef>
                <a:spcPts val="1800"/>
              </a:spcBef>
              <a:buClr>
                <a:schemeClr val="accent2">
                  <a:lumMod val="25000"/>
                </a:schemeClr>
              </a:buClr>
              <a:buFont typeface="Wingdings" pitchFamily="2" charset="2"/>
              <a:buChar char="Ø"/>
            </a:pPr>
            <a:r>
              <a:rPr lang="en-US" sz="2400" b="1" i="1" dirty="0" smtClean="0">
                <a:solidFill>
                  <a:schemeClr val="accent2">
                    <a:lumMod val="25000"/>
                  </a:schemeClr>
                </a:solidFill>
                <a:latin typeface="Calibri" pitchFamily="34" charset="0"/>
              </a:rPr>
              <a:t>Effective formal and informal governance </a:t>
            </a:r>
          </a:p>
          <a:p>
            <a:pPr indent="1588">
              <a:spcBef>
                <a:spcPts val="0"/>
              </a:spcBef>
              <a:buClr>
                <a:schemeClr val="accent2">
                  <a:lumMod val="25000"/>
                </a:schemeClr>
              </a:buClr>
              <a:buNone/>
            </a:pPr>
            <a:r>
              <a:rPr lang="en-US" sz="1800" dirty="0" smtClean="0">
                <a:solidFill>
                  <a:schemeClr val="accent2">
                    <a:lumMod val="25000"/>
                  </a:schemeClr>
                </a:solidFill>
                <a:latin typeface="Calibri" pitchFamily="34" charset="0"/>
              </a:rPr>
              <a:t>Commitment to representative, responsive, transparent and accountable governance structures, inclusive and participatory decision making, and resolution of conflicts/power imbalances. </a:t>
            </a:r>
          </a:p>
          <a:p>
            <a:pPr>
              <a:spcBef>
                <a:spcPts val="1800"/>
              </a:spcBef>
              <a:buClr>
                <a:schemeClr val="accent2">
                  <a:lumMod val="25000"/>
                </a:schemeClr>
              </a:buClr>
              <a:buFont typeface="Wingdings" pitchFamily="2" charset="2"/>
              <a:buChar char="Ø"/>
            </a:pPr>
            <a:r>
              <a:rPr lang="en-US" sz="2400" b="1" i="1" dirty="0" smtClean="0">
                <a:solidFill>
                  <a:schemeClr val="accent2">
                    <a:lumMod val="25000"/>
                  </a:schemeClr>
                </a:solidFill>
                <a:latin typeface="Calibri" pitchFamily="34" charset="0"/>
              </a:rPr>
              <a:t>Gender equity</a:t>
            </a:r>
          </a:p>
          <a:p>
            <a:pPr indent="1588">
              <a:spcBef>
                <a:spcPts val="0"/>
              </a:spcBef>
              <a:buClr>
                <a:schemeClr val="accent2">
                  <a:lumMod val="25000"/>
                </a:schemeClr>
              </a:buClr>
              <a:buNone/>
            </a:pPr>
            <a:r>
              <a:rPr lang="en-US" sz="1800" dirty="0" smtClean="0">
                <a:solidFill>
                  <a:schemeClr val="accent2">
                    <a:lumMod val="25000"/>
                  </a:schemeClr>
                </a:solidFill>
                <a:latin typeface="Calibri" pitchFamily="34" charset="0"/>
              </a:rPr>
              <a:t>Creation of opportunities for women to control resources, diversify livelihoods, acquire education and skills training, and achieve greater influence in problem assessment, development planning and policy formulation </a:t>
            </a:r>
          </a:p>
          <a:p>
            <a:pPr>
              <a:spcBef>
                <a:spcPts val="1800"/>
              </a:spcBef>
              <a:buClr>
                <a:schemeClr val="accent2">
                  <a:lumMod val="25000"/>
                </a:schemeClr>
              </a:buClr>
              <a:buFont typeface="Wingdings" pitchFamily="2" charset="2"/>
              <a:buChar char="Ø"/>
            </a:pPr>
            <a:r>
              <a:rPr lang="en-US" sz="2400" b="1" i="1" dirty="0" smtClean="0">
                <a:solidFill>
                  <a:schemeClr val="accent2">
                    <a:lumMod val="25000"/>
                  </a:schemeClr>
                </a:solidFill>
                <a:latin typeface="Calibri" pitchFamily="34" charset="0"/>
              </a:rPr>
              <a:t>Social Protection</a:t>
            </a:r>
          </a:p>
          <a:p>
            <a:pPr indent="1588">
              <a:spcBef>
                <a:spcPts val="0"/>
              </a:spcBef>
              <a:buClr>
                <a:schemeClr val="accent2">
                  <a:lumMod val="25000"/>
                </a:schemeClr>
              </a:buClr>
              <a:buNone/>
            </a:pPr>
            <a:r>
              <a:rPr lang="en-US" sz="1800" dirty="0" smtClean="0">
                <a:solidFill>
                  <a:schemeClr val="accent2">
                    <a:lumMod val="25000"/>
                  </a:schemeClr>
                </a:solidFill>
                <a:latin typeface="Calibri" pitchFamily="34" charset="0"/>
              </a:rPr>
              <a:t>Provision of reliable food and non-food (cash, vouchers) transfers to enable vulnerable households to cope with temporary shocks and make investments in longer-term food and livelihood security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7010400" cy="1527175"/>
          </a:xfrm>
        </p:spPr>
        <p:txBody>
          <a:bodyPr/>
          <a:lstStyle/>
          <a:p>
            <a:r>
              <a:rPr lang="en-US" sz="3000" b="1" kern="1200" dirty="0" smtClean="0">
                <a:solidFill>
                  <a:schemeClr val="accent2">
                    <a:lumMod val="25000"/>
                  </a:schemeClr>
                </a:solidFill>
                <a:effectLst>
                  <a:outerShdw blurRad="38100" dist="38100" dir="2700000" algn="tl">
                    <a:srgbClr val="000000">
                      <a:alpha val="43137"/>
                    </a:srgbClr>
                  </a:outerShdw>
                </a:effectLst>
                <a:latin typeface="Calibri" pitchFamily="34" charset="0"/>
                <a:ea typeface="+mn-ea"/>
                <a:cs typeface="+mn-cs"/>
              </a:rPr>
              <a:t>Core Principles for Resilience Programming </a:t>
            </a:r>
            <a:endParaRPr lang="en-US" sz="3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153400" cy="4267200"/>
          </a:xfrm>
        </p:spPr>
        <p:txBody>
          <a:bodyPr/>
          <a:lstStyle/>
          <a:p>
            <a:pPr lvl="0">
              <a:spcBef>
                <a:spcPts val="1200"/>
              </a:spcBef>
              <a:spcAft>
                <a:spcPts val="1200"/>
              </a:spcAft>
              <a:buClr>
                <a:schemeClr val="accent2">
                  <a:lumMod val="25000"/>
                </a:schemeClr>
              </a:buClr>
              <a:buSzPct val="100000"/>
              <a:buFont typeface="Arial" pitchFamily="34" charset="0"/>
              <a:buChar char="•"/>
            </a:pPr>
            <a:r>
              <a:rPr lang="en-GB" sz="1800" b="1" dirty="0" smtClean="0">
                <a:solidFill>
                  <a:schemeClr val="accent2">
                    <a:lumMod val="25000"/>
                  </a:schemeClr>
                </a:solidFill>
                <a:latin typeface="Calibri" pitchFamily="34" charset="0"/>
              </a:rPr>
              <a:t>Support a transition, over time, in the balance of effort and resources </a:t>
            </a:r>
            <a:r>
              <a:rPr lang="en-GB" sz="1800" dirty="0" smtClean="0">
                <a:solidFill>
                  <a:schemeClr val="accent2">
                    <a:lumMod val="25000"/>
                  </a:schemeClr>
                </a:solidFill>
                <a:latin typeface="Calibri" pitchFamily="34" charset="0"/>
              </a:rPr>
              <a:t>from humanitarian assistance toward disaster risk management, climate change adaptation, livelihood diversification, and social protection.</a:t>
            </a:r>
            <a:r>
              <a:rPr lang="en-GB" sz="1800" dirty="0" smtClean="0">
                <a:latin typeface="Calibri" pitchFamily="34" charset="0"/>
              </a:rPr>
              <a:t> </a:t>
            </a:r>
          </a:p>
          <a:p>
            <a:pPr lvl="0">
              <a:spcBef>
                <a:spcPts val="1200"/>
              </a:spcBef>
              <a:spcAft>
                <a:spcPts val="1200"/>
              </a:spcAft>
              <a:buClr>
                <a:schemeClr val="accent2">
                  <a:lumMod val="25000"/>
                </a:schemeClr>
              </a:buClr>
              <a:buSzPct val="100000"/>
              <a:buFont typeface="Arial" pitchFamily="34" charset="0"/>
              <a:buChar char="•"/>
            </a:pPr>
            <a:r>
              <a:rPr lang="en-US" sz="1800" b="1" dirty="0" smtClean="0">
                <a:solidFill>
                  <a:schemeClr val="accent2">
                    <a:lumMod val="25000"/>
                  </a:schemeClr>
                </a:solidFill>
                <a:latin typeface="Calibri" pitchFamily="34" charset="0"/>
              </a:rPr>
              <a:t>Recognize/respond to different needs, abilities, and aspirations </a:t>
            </a:r>
            <a:r>
              <a:rPr lang="en-US" sz="1800" dirty="0" smtClean="0">
                <a:solidFill>
                  <a:schemeClr val="accent2">
                    <a:lumMod val="25000"/>
                  </a:schemeClr>
                </a:solidFill>
                <a:latin typeface="Calibri" pitchFamily="34" charset="0"/>
              </a:rPr>
              <a:t>of vulnerable groups (e.g., women, children, elderly, disabled, orphans)</a:t>
            </a:r>
          </a:p>
          <a:p>
            <a:pPr lvl="0">
              <a:spcBef>
                <a:spcPts val="1200"/>
              </a:spcBef>
              <a:spcAft>
                <a:spcPts val="1200"/>
              </a:spcAft>
              <a:buClr>
                <a:schemeClr val="accent2">
                  <a:lumMod val="25000"/>
                </a:schemeClr>
              </a:buClr>
              <a:buSzPct val="100000"/>
              <a:buFont typeface="Arial" pitchFamily="34" charset="0"/>
              <a:buChar char="•"/>
            </a:pPr>
            <a:r>
              <a:rPr lang="en-GB" sz="1800" b="1" dirty="0" smtClean="0">
                <a:solidFill>
                  <a:schemeClr val="accent2">
                    <a:lumMod val="25000"/>
                  </a:schemeClr>
                </a:solidFill>
                <a:latin typeface="Calibri" pitchFamily="34" charset="0"/>
              </a:rPr>
              <a:t>Support greater investment in human capital </a:t>
            </a:r>
            <a:r>
              <a:rPr lang="en-GB" sz="1800" dirty="0" smtClean="0">
                <a:solidFill>
                  <a:schemeClr val="accent2">
                    <a:lumMod val="25000"/>
                  </a:schemeClr>
                </a:solidFill>
                <a:latin typeface="Calibri" pitchFamily="34" charset="0"/>
              </a:rPr>
              <a:t>to enable households to maintain health, diversify livelihood options and exercise their individual and collective rights. </a:t>
            </a:r>
          </a:p>
          <a:p>
            <a:pPr lvl="0">
              <a:spcBef>
                <a:spcPts val="1200"/>
              </a:spcBef>
              <a:spcAft>
                <a:spcPts val="1200"/>
              </a:spcAft>
              <a:buClr>
                <a:schemeClr val="accent2">
                  <a:lumMod val="25000"/>
                </a:schemeClr>
              </a:buClr>
              <a:buSzPct val="100000"/>
              <a:buFont typeface="Arial" pitchFamily="34" charset="0"/>
              <a:buChar char="•"/>
            </a:pPr>
            <a:r>
              <a:rPr lang="en-GB" sz="1800" b="1" dirty="0" smtClean="0">
                <a:solidFill>
                  <a:schemeClr val="accent2">
                    <a:lumMod val="25000"/>
                  </a:schemeClr>
                </a:solidFill>
                <a:latin typeface="Calibri" pitchFamily="34" charset="0"/>
              </a:rPr>
              <a:t>Enable community participation </a:t>
            </a:r>
            <a:r>
              <a:rPr lang="en-GB" sz="1800" dirty="0" smtClean="0">
                <a:solidFill>
                  <a:schemeClr val="accent2">
                    <a:lumMod val="25000"/>
                  </a:schemeClr>
                </a:solidFill>
                <a:latin typeface="Calibri" pitchFamily="34" charset="0"/>
              </a:rPr>
              <a:t>by identifying and engaging customary institutions and valuable forms of traditional knowledge for coping with climate variability, conflict, and food insecurity. </a:t>
            </a:r>
            <a:endParaRPr lang="en-US" sz="2000" dirty="0" smtClean="0">
              <a:solidFill>
                <a:srgbClr val="002060"/>
              </a:solidFill>
              <a:latin typeface="Calibri" pitchFamily="34" charset="0"/>
            </a:endParaRPr>
          </a:p>
          <a:p>
            <a:pPr lvl="0">
              <a:spcBef>
                <a:spcPts val="1800"/>
              </a:spcBef>
              <a:spcAft>
                <a:spcPts val="1200"/>
              </a:spcAft>
              <a:buClr>
                <a:schemeClr val="accent2">
                  <a:lumMod val="25000"/>
                </a:schemeClr>
              </a:buClr>
              <a:buNone/>
            </a:pPr>
            <a:endParaRPr lang="en-US" sz="2200" dirty="0" smtClean="0">
              <a:solidFill>
                <a:srgbClr val="002060"/>
              </a:solidFill>
              <a:latin typeface="Calibri" pitchFamily="34" charset="0"/>
            </a:endParaRPr>
          </a:p>
          <a:p>
            <a:pPr>
              <a:spcBef>
                <a:spcPts val="1800"/>
              </a:spcBef>
            </a:pPr>
            <a:endParaRPr lang="en-US" sz="2200" dirty="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ho">
  <a:themeElements>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fontScheme name="Ech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Echo</Template>
  <TotalTime>4428</TotalTime>
  <Words>2082</Words>
  <Application>Microsoft Office PowerPoint</Application>
  <PresentationFormat>On-screen Show (4:3)</PresentationFormat>
  <Paragraphs>194</Paragraphs>
  <Slides>21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Echo</vt:lpstr>
      <vt:lpstr>Picture</vt:lpstr>
      <vt:lpstr>Enhancing Resilience  to Food Security Shocks</vt:lpstr>
      <vt:lpstr>Slide 2</vt:lpstr>
      <vt:lpstr>Slide 3</vt:lpstr>
      <vt:lpstr>Slide 4</vt:lpstr>
      <vt:lpstr>Resilience: a new paradigm for development </vt:lpstr>
      <vt:lpstr>Resilience is a process</vt:lpstr>
      <vt:lpstr>Common Characteristics of Resilience Programming </vt:lpstr>
      <vt:lpstr>Common Characteristics of Resilience Programming - continued</vt:lpstr>
      <vt:lpstr>Core Principles for Resilience Programming </vt:lpstr>
      <vt:lpstr>Core Principles for Resilience Programming – continued</vt:lpstr>
      <vt:lpstr>Challenges to Resilience Programming </vt:lpstr>
      <vt:lpstr>Key Entry Points for Resilience Programming</vt:lpstr>
      <vt:lpstr>Key Entry Points for Resilience Programming - continued</vt:lpstr>
      <vt:lpstr>Key Entry Points for Resilience Programming - continued</vt:lpstr>
      <vt:lpstr>Measuring Resilience</vt:lpstr>
      <vt:lpstr>Promising Practices for Building Resilience</vt:lpstr>
      <vt:lpstr>Promising Practices for Building Resilience - continued</vt:lpstr>
      <vt:lpstr>Promising Practices for Building Resilience - continued</vt:lpstr>
      <vt:lpstr>Moving the Resilience Agenda Forward</vt:lpstr>
      <vt:lpstr>Moving the Resilience Agenda Forward - continued</vt:lpstr>
      <vt:lpstr>Moving the Resilience Agenda Forward - continued</vt:lpstr>
    </vt:vector>
  </TitlesOfParts>
  <Company>TANGO International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Jibo O Jibika  Mid-Term Evaluation</dc:title>
  <dc:creator>Mike DeVries</dc:creator>
  <cp:lastModifiedBy>jwhelan</cp:lastModifiedBy>
  <cp:revision>550</cp:revision>
  <dcterms:created xsi:type="dcterms:W3CDTF">2007-08-13T07:30:16Z</dcterms:created>
  <dcterms:modified xsi:type="dcterms:W3CDTF">2012-06-11T05:25:31Z</dcterms:modified>
</cp:coreProperties>
</file>