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8" r:id="rId2"/>
    <p:sldMasterId id="2147483680" r:id="rId3"/>
  </p:sldMasterIdLst>
  <p:notesMasterIdLst>
    <p:notesMasterId r:id="rId14"/>
  </p:notesMasterIdLst>
  <p:handoutMasterIdLst>
    <p:handoutMasterId r:id="rId15"/>
  </p:handoutMasterIdLst>
  <p:sldIdLst>
    <p:sldId id="383" r:id="rId4"/>
    <p:sldId id="361" r:id="rId5"/>
    <p:sldId id="444" r:id="rId6"/>
    <p:sldId id="445" r:id="rId7"/>
    <p:sldId id="425" r:id="rId8"/>
    <p:sldId id="426" r:id="rId9"/>
    <p:sldId id="427" r:id="rId10"/>
    <p:sldId id="429" r:id="rId11"/>
    <p:sldId id="399" r:id="rId12"/>
    <p:sldId id="380"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108"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108"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108"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108"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108" charset="-128"/>
        <a:cs typeface="+mn-cs"/>
      </a:defRPr>
    </a:lvl5pPr>
    <a:lvl6pPr marL="2286000" algn="l" defTabSz="914400" rtl="0" eaLnBrk="1" latinLnBrk="0" hangingPunct="1">
      <a:defRPr kern="1200">
        <a:solidFill>
          <a:schemeClr val="tx1"/>
        </a:solidFill>
        <a:latin typeface="Arial" pitchFamily="34" charset="0"/>
        <a:ea typeface="ＭＳ Ｐゴシック" pitchFamily="-108" charset="-128"/>
        <a:cs typeface="+mn-cs"/>
      </a:defRPr>
    </a:lvl6pPr>
    <a:lvl7pPr marL="2743200" algn="l" defTabSz="914400" rtl="0" eaLnBrk="1" latinLnBrk="0" hangingPunct="1">
      <a:defRPr kern="1200">
        <a:solidFill>
          <a:schemeClr val="tx1"/>
        </a:solidFill>
        <a:latin typeface="Arial" pitchFamily="34" charset="0"/>
        <a:ea typeface="ＭＳ Ｐゴシック" pitchFamily="-108" charset="-128"/>
        <a:cs typeface="+mn-cs"/>
      </a:defRPr>
    </a:lvl7pPr>
    <a:lvl8pPr marL="3200400" algn="l" defTabSz="914400" rtl="0" eaLnBrk="1" latinLnBrk="0" hangingPunct="1">
      <a:defRPr kern="1200">
        <a:solidFill>
          <a:schemeClr val="tx1"/>
        </a:solidFill>
        <a:latin typeface="Arial" pitchFamily="34" charset="0"/>
        <a:ea typeface="ＭＳ Ｐゴシック" pitchFamily="-108" charset="-128"/>
        <a:cs typeface="+mn-cs"/>
      </a:defRPr>
    </a:lvl8pPr>
    <a:lvl9pPr marL="3657600" algn="l" defTabSz="914400" rtl="0" eaLnBrk="1" latinLnBrk="0" hangingPunct="1">
      <a:defRPr kern="1200">
        <a:solidFill>
          <a:schemeClr val="tx1"/>
        </a:solidFill>
        <a:latin typeface="Arial" pitchFamily="34" charset="0"/>
        <a:ea typeface="ＭＳ Ｐゴシック" pitchFamily="-108"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bass" initials="jb" lastIdx="2" clrIdx="0"/>
  <p:cmAuthor id="1" name="Clinton Sears" initials="C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066E"/>
    <a:srgbClr val="40BCAF"/>
    <a:srgbClr val="48D3C4"/>
    <a:srgbClr val="AC973B"/>
    <a:srgbClr val="96C371"/>
    <a:srgbClr val="07728F"/>
    <a:srgbClr val="FFFCAD"/>
    <a:srgbClr val="55895B"/>
    <a:srgbClr val="376092"/>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61" autoAdjust="0"/>
    <p:restoredTop sz="70018" autoAdjust="0"/>
  </p:normalViewPr>
  <p:slideViewPr>
    <p:cSldViewPr>
      <p:cViewPr>
        <p:scale>
          <a:sx n="60" d="100"/>
          <a:sy n="60" d="100"/>
        </p:scale>
        <p:origin x="-1638" y="-4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0"/>
    </p:cViewPr>
  </p:sorterViewPr>
  <p:notesViewPr>
    <p:cSldViewPr>
      <p:cViewPr>
        <p:scale>
          <a:sx n="100" d="100"/>
          <a:sy n="100" d="100"/>
        </p:scale>
        <p:origin x="-768" y="254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C77C6E6-252A-4ADD-BEB4-0AD41C05A3F6}" type="datetimeFigureOut">
              <a:rPr lang="en-US" smtClean="0"/>
              <a:pPr/>
              <a:t>11/14/2012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1466CD7-AE30-40F5-A1FA-2BFFE3E2CF2B}" type="slidenum">
              <a:rPr lang="en-US" smtClean="0"/>
              <a:pPr/>
              <a:t>‹#›</a:t>
            </a:fld>
            <a:endParaRPr lang="en-US" dirty="0"/>
          </a:p>
        </p:txBody>
      </p:sp>
    </p:spTree>
    <p:extLst>
      <p:ext uri="{BB962C8B-B14F-4D97-AF65-F5344CB8AC3E}">
        <p14:creationId xmlns:p14="http://schemas.microsoft.com/office/powerpoint/2010/main" val="17138872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ea typeface="+mn-ea"/>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3058CE8D-1DB0-40B4-AB73-8916D5A9D52F}" type="datetime1">
              <a:rPr lang="en-US"/>
              <a:pPr>
                <a:defRPr/>
              </a:pPr>
              <a:t>11/14/2012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atin typeface="Arial" charset="0"/>
                <a:ea typeface="+mn-ea"/>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5348084A-429D-4AD4-8B31-E33FEE5BBC8B}" type="slidenum">
              <a:rPr lang="en-US"/>
              <a:pPr>
                <a:defRPr/>
              </a:pPr>
              <a:t>‹#›</a:t>
            </a:fld>
            <a:endParaRPr lang="en-US" dirty="0"/>
          </a:p>
        </p:txBody>
      </p:sp>
    </p:spTree>
    <p:extLst>
      <p:ext uri="{BB962C8B-B14F-4D97-AF65-F5344CB8AC3E}">
        <p14:creationId xmlns:p14="http://schemas.microsoft.com/office/powerpoint/2010/main" val="24969437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08"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348084A-429D-4AD4-8B31-E33FEE5BBC8B}"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AGENDA:</a:t>
            </a:r>
            <a:r>
              <a:rPr lang="en-US" baseline="0" dirty="0" smtClean="0"/>
              <a:t>  Welcome, review agenda, review objectives (Jacky)</a:t>
            </a:r>
            <a:endParaRPr lang="en-US" dirty="0"/>
          </a:p>
        </p:txBody>
      </p:sp>
      <p:sp>
        <p:nvSpPr>
          <p:cNvPr id="4" name="Slide Number Placeholder 3"/>
          <p:cNvSpPr>
            <a:spLocks noGrp="1"/>
          </p:cNvSpPr>
          <p:nvPr>
            <p:ph type="sldNum" sz="quarter" idx="10"/>
          </p:nvPr>
        </p:nvSpPr>
        <p:spPr/>
        <p:txBody>
          <a:bodyPr/>
          <a:lstStyle/>
          <a:p>
            <a:pPr>
              <a:defRPr/>
            </a:pPr>
            <a:fld id="{5348084A-429D-4AD4-8B31-E33FEE5BBC8B}" type="slidenum">
              <a:rPr lang="en-US" smtClean="0"/>
              <a:pPr>
                <a:defRPr/>
              </a:pPr>
              <a:t>2</a:t>
            </a:fld>
            <a:endParaRPr lang="en-US" dirty="0"/>
          </a:p>
        </p:txBody>
      </p:sp>
    </p:spTree>
    <p:extLst>
      <p:ext uri="{BB962C8B-B14F-4D97-AF65-F5344CB8AC3E}">
        <p14:creationId xmlns:p14="http://schemas.microsoft.com/office/powerpoint/2010/main" val="624347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a:p>
            <a:r>
              <a:rPr lang="en-US" smtClean="0"/>
              <a:t>There are significant overlaps between provision, protection and promotion. With the greatest emphasis being on protection strategies, to ensure that households are resilient to shocks.</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FFB04EDB-F763-4F92-96E7-CFA274301E09}" type="slidenum">
              <a:rPr lang="en-US" smtClean="0">
                <a:solidFill>
                  <a:prstClr val="black"/>
                </a:solidFill>
                <a:cs typeface="Arial" charset="0"/>
              </a:rPr>
              <a:pPr eaLnBrk="1" hangingPunct="1"/>
              <a:t>3</a:t>
            </a:fld>
            <a:endParaRPr lang="en-US" smtClean="0">
              <a:solidFill>
                <a:prstClr val="black"/>
              </a:solidFill>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presentation will provide an overview of LIFTs work in both the first half of this</a:t>
            </a:r>
            <a:r>
              <a:rPr lang="en-US" baseline="0" dirty="0" smtClean="0"/>
              <a:t> model (facilitating linkages) as well as the second half (provision of quality ES/L/FS services). </a:t>
            </a:r>
          </a:p>
          <a:p>
            <a:endParaRPr lang="en-US" baseline="0" dirty="0" smtClean="0"/>
          </a:p>
          <a:p>
            <a:r>
              <a:rPr lang="en-US" baseline="0" dirty="0" smtClean="0"/>
              <a:t>Will be referring back to this later. </a:t>
            </a:r>
          </a:p>
        </p:txBody>
      </p:sp>
      <p:sp>
        <p:nvSpPr>
          <p:cNvPr id="4" name="Slide Number Placeholder 3"/>
          <p:cNvSpPr>
            <a:spLocks noGrp="1"/>
          </p:cNvSpPr>
          <p:nvPr>
            <p:ph type="sldNum" sz="quarter" idx="10"/>
          </p:nvPr>
        </p:nvSpPr>
        <p:spPr/>
        <p:txBody>
          <a:bodyPr/>
          <a:lstStyle/>
          <a:p>
            <a:fld id="{D37ACEA9-5E6B-479D-A098-5034418E10FC}" type="slidenum">
              <a:rPr lang="en-US" smtClean="0">
                <a:solidFill>
                  <a:prstClr val="black"/>
                </a:solidFill>
              </a:rPr>
              <a:pPr/>
              <a:t>4</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latin typeface="+mn-lt"/>
                <a:ea typeface="ＭＳ Ｐゴシック" pitchFamily="-108" charset="-128"/>
                <a:cs typeface="+mn-cs"/>
              </a:rPr>
              <a:t>LIFT will develop a diagnostic tool to guide NACS staff to assess the levels of poverty and vulnerability of potential clients and match those to the most appropriate and feasible ES/L/FS interventions to achieve greater social impact through LIFT programs. The diagnostic tool will incorporate a range of contextual situational factors into the decision making process to put in place a process that will enable the program to segment its client populations into the three levels of support in the LIFT framework: provision, protection, promotion and scale efforts rapidly, without compromising the accuracy of the placement outcome. LIFT’s goal through the development of a diagnostic tool is to carefully place subsidies linking vulnerable populations to safety nets and social welfare programs while encouraging less vulnerable towards more market based solutions maximizing the use of available resources. The diagnostic tool will ensure </a:t>
            </a:r>
          </a:p>
          <a:p>
            <a:r>
              <a:rPr lang="en-US" sz="1200" kern="1200" dirty="0" smtClean="0">
                <a:solidFill>
                  <a:schemeClr val="tx1"/>
                </a:solidFill>
                <a:latin typeface="+mn-lt"/>
                <a:ea typeface="ＭＳ Ｐゴシック" pitchFamily="-108" charset="-128"/>
                <a:cs typeface="+mn-cs"/>
              </a:rPr>
              <a:t>a simple intake process that would take 5 to 10 minutes to complete per client and could be easily deployed through multiple delivery channels integrating and harmonizing nutrition and ES/L/FS interventions.  Additionally, the use of the diagnostic tool will emphasize the localization and multi-directionality of the LIFT framework increasing the level of outreach of the program through an efficient, easily replicable, and cost-effective process. </a:t>
            </a:r>
          </a:p>
          <a:p>
            <a:r>
              <a:rPr lang="en-US" sz="1200" kern="1200" dirty="0" smtClean="0">
                <a:solidFill>
                  <a:schemeClr val="tx1"/>
                </a:solidFill>
                <a:latin typeface="+mn-lt"/>
                <a:ea typeface="ＭＳ Ｐゴシック" pitchFamily="-108" charset="-128"/>
                <a:cs typeface="+mn-cs"/>
              </a:rPr>
              <a:t> </a:t>
            </a:r>
          </a:p>
          <a:p>
            <a:pPr lvl="0"/>
            <a:r>
              <a:rPr lang="en-US" sz="1200" kern="1200" dirty="0" smtClean="0">
                <a:solidFill>
                  <a:schemeClr val="tx1"/>
                </a:solidFill>
                <a:latin typeface="+mn-lt"/>
                <a:ea typeface="ＭＳ Ｐゴシック" pitchFamily="-108" charset="-128"/>
                <a:cs typeface="+mn-cs"/>
              </a:rPr>
              <a:t>Use diagnostic to carefully place subsidies linking vulnerable populations to safety nets and social welfare programs while encouraging less vulnerable towards more market based solutions maximizing the use of available resources. </a:t>
            </a:r>
          </a:p>
          <a:p>
            <a:r>
              <a:rPr lang="en-US" sz="1200" kern="1200" dirty="0" smtClean="0">
                <a:solidFill>
                  <a:schemeClr val="tx1"/>
                </a:solidFill>
                <a:latin typeface="+mn-lt"/>
                <a:ea typeface="ＭＳ Ｐゴシック" pitchFamily="-108" charset="-128"/>
                <a:cs typeface="+mn-cs"/>
              </a:rPr>
              <a:t> </a:t>
            </a:r>
          </a:p>
          <a:p>
            <a:endParaRPr lang="en-US" dirty="0"/>
          </a:p>
        </p:txBody>
      </p:sp>
      <p:sp>
        <p:nvSpPr>
          <p:cNvPr id="4" name="Slide Number Placeholder 3"/>
          <p:cNvSpPr>
            <a:spLocks noGrp="1"/>
          </p:cNvSpPr>
          <p:nvPr>
            <p:ph type="sldNum" sz="quarter" idx="10"/>
          </p:nvPr>
        </p:nvSpPr>
        <p:spPr/>
        <p:txBody>
          <a:bodyPr/>
          <a:lstStyle/>
          <a:p>
            <a:pPr>
              <a:defRPr/>
            </a:pPr>
            <a:fld id="{5348084A-429D-4AD4-8B31-E33FEE5BBC8B}" type="slidenum">
              <a:rPr lang="en-US" smtClean="0"/>
              <a:pPr>
                <a:defRPr/>
              </a:pPr>
              <a:t>5</a:t>
            </a:fld>
            <a:endParaRPr lang="en-US" dirty="0"/>
          </a:p>
        </p:txBody>
      </p:sp>
    </p:spTree>
    <p:extLst>
      <p:ext uri="{BB962C8B-B14F-4D97-AF65-F5344CB8AC3E}">
        <p14:creationId xmlns:p14="http://schemas.microsoft.com/office/powerpoint/2010/main" val="2832708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ONA is an innovative</a:t>
            </a:r>
            <a:r>
              <a:rPr lang="en-US" baseline="0" dirty="0" smtClean="0"/>
              <a:t> and accessible approach to understanding relationships among actors.  The approach can provide information about the extent to which organizations share information and resources or refer clients. Results can help actors make better use of available resources to benefit clients. </a:t>
            </a:r>
            <a:endParaRPr lang="en-US" dirty="0"/>
          </a:p>
        </p:txBody>
      </p:sp>
      <p:sp>
        <p:nvSpPr>
          <p:cNvPr id="4" name="Slide Number Placeholder 3"/>
          <p:cNvSpPr>
            <a:spLocks noGrp="1"/>
          </p:cNvSpPr>
          <p:nvPr>
            <p:ph type="sldNum" sz="quarter" idx="10"/>
          </p:nvPr>
        </p:nvSpPr>
        <p:spPr/>
        <p:txBody>
          <a:bodyPr/>
          <a:lstStyle/>
          <a:p>
            <a:pPr>
              <a:defRPr/>
            </a:pPr>
            <a:fld id="{5348084A-429D-4AD4-8B31-E33FEE5BBC8B}" type="slidenum">
              <a:rPr lang="en-US" smtClean="0"/>
              <a:pPr>
                <a:defRPr/>
              </a:pPr>
              <a:t>6</a:t>
            </a:fld>
            <a:endParaRPr lang="en-US" dirty="0"/>
          </a:p>
        </p:txBody>
      </p:sp>
    </p:spTree>
    <p:extLst>
      <p:ext uri="{BB962C8B-B14F-4D97-AF65-F5344CB8AC3E}">
        <p14:creationId xmlns:p14="http://schemas.microsoft.com/office/powerpoint/2010/main" val="1401839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AGENDA:  Key Action Research Questions (Clinton)</a:t>
            </a:r>
          </a:p>
          <a:p>
            <a:endParaRPr lang="en-US" dirty="0"/>
          </a:p>
        </p:txBody>
      </p:sp>
      <p:sp>
        <p:nvSpPr>
          <p:cNvPr id="4" name="Slide Number Placeholder 3"/>
          <p:cNvSpPr>
            <a:spLocks noGrp="1"/>
          </p:cNvSpPr>
          <p:nvPr>
            <p:ph type="sldNum" sz="quarter" idx="10"/>
          </p:nvPr>
        </p:nvSpPr>
        <p:spPr/>
        <p:txBody>
          <a:bodyPr/>
          <a:lstStyle/>
          <a:p>
            <a:pPr>
              <a:defRPr/>
            </a:pPr>
            <a:fld id="{5348084A-429D-4AD4-8B31-E33FEE5BBC8B}" type="slidenum">
              <a:rPr lang="en-US" smtClean="0"/>
              <a:pPr>
                <a:defRPr/>
              </a:pPr>
              <a:t>7</a:t>
            </a:fld>
            <a:endParaRPr lang="en-US" dirty="0"/>
          </a:p>
        </p:txBody>
      </p:sp>
    </p:spTree>
    <p:extLst>
      <p:ext uri="{BB962C8B-B14F-4D97-AF65-F5344CB8AC3E}">
        <p14:creationId xmlns:p14="http://schemas.microsoft.com/office/powerpoint/2010/main" val="2314141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AGENDA:  Key Action Research Questions (Clinton)</a:t>
            </a:r>
          </a:p>
        </p:txBody>
      </p:sp>
      <p:sp>
        <p:nvSpPr>
          <p:cNvPr id="4" name="Slide Number Placeholder 3"/>
          <p:cNvSpPr>
            <a:spLocks noGrp="1"/>
          </p:cNvSpPr>
          <p:nvPr>
            <p:ph type="sldNum" sz="quarter" idx="10"/>
          </p:nvPr>
        </p:nvSpPr>
        <p:spPr/>
        <p:txBody>
          <a:bodyPr/>
          <a:lstStyle/>
          <a:p>
            <a:pPr>
              <a:defRPr/>
            </a:pPr>
            <a:fld id="{5348084A-429D-4AD4-8B31-E33FEE5BBC8B}" type="slidenum">
              <a:rPr lang="en-US" smtClean="0"/>
              <a:pPr>
                <a:defRPr/>
              </a:pPr>
              <a:t>8</a:t>
            </a:fld>
            <a:endParaRPr lang="en-US" dirty="0"/>
          </a:p>
        </p:txBody>
      </p:sp>
    </p:spTree>
    <p:extLst>
      <p:ext uri="{BB962C8B-B14F-4D97-AF65-F5344CB8AC3E}">
        <p14:creationId xmlns:p14="http://schemas.microsoft.com/office/powerpoint/2010/main" val="1116716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727960"/>
            <a:ext cx="7315200" cy="914400"/>
          </a:xfrm>
          <a:prstGeom prst="rect">
            <a:avLst/>
          </a:prstGeom>
        </p:spPr>
        <p:txBody>
          <a:bodyPr anchor="b"/>
          <a:lstStyle>
            <a:lvl1pPr algn="ctr">
              <a:defRPr sz="4500" b="0">
                <a:solidFill>
                  <a:srgbClr val="07728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733800"/>
            <a:ext cx="6400800" cy="822960"/>
          </a:xfrm>
          <a:prstGeom prst="rect">
            <a:avLst/>
          </a:prstGeom>
        </p:spPr>
        <p:txBody>
          <a:bodyPr/>
          <a:lstStyle>
            <a:lvl1pPr marL="0" indent="0" algn="ctr">
              <a:buNone/>
              <a:defRPr sz="180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8392812-6FFB-408C-9A3D-CAB9F5BA7507}" type="datetimeFigureOut">
              <a:rPr lang="en-US">
                <a:solidFill>
                  <a:prstClr val="black">
                    <a:tint val="75000"/>
                  </a:prstClr>
                </a:solidFill>
              </a:rPr>
              <a:pPr>
                <a:defRPr/>
              </a:pPr>
              <a:t>11/14/2012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B5C8384-59AB-407E-8B7A-140E78B8488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24992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CD4D88-698F-4AED-9DC3-6C7FE2C729AB}" type="datetimeFigureOut">
              <a:rPr lang="en-US">
                <a:solidFill>
                  <a:prstClr val="black">
                    <a:tint val="75000"/>
                  </a:prstClr>
                </a:solidFill>
              </a:rPr>
              <a:pPr>
                <a:defRPr/>
              </a:pPr>
              <a:t>11/14/2012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B32DD99-7921-47F6-BE91-31FB3C2342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61745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2CB46E7-DE6D-4BED-9404-9BFB85F37DD3}" type="datetimeFigureOut">
              <a:rPr lang="en-US">
                <a:solidFill>
                  <a:prstClr val="black">
                    <a:tint val="75000"/>
                  </a:prstClr>
                </a:solidFill>
              </a:rPr>
              <a:pPr>
                <a:defRPr/>
              </a:pPr>
              <a:t>11/14/2012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EA0A9AA-0969-4CDB-A26C-D9503004A23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76540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F9089B8-6169-478C-A4EC-ED4AC9E54FEB}" type="datetimeFigureOut">
              <a:rPr lang="en-US">
                <a:solidFill>
                  <a:prstClr val="black">
                    <a:tint val="75000"/>
                  </a:prstClr>
                </a:solidFill>
              </a:rPr>
              <a:pPr>
                <a:defRPr/>
              </a:pPr>
              <a:t>11/14/2012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1730F07-ACAE-410C-B405-0278AAF0F03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7255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2E102E2-2273-495B-BBD5-11E95A64CAAC}" type="datetimeFigureOut">
              <a:rPr lang="en-US">
                <a:solidFill>
                  <a:prstClr val="black">
                    <a:tint val="75000"/>
                  </a:prstClr>
                </a:solidFill>
              </a:rPr>
              <a:pPr>
                <a:defRPr/>
              </a:pPr>
              <a:t>11/14/2012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0CB094A-381A-4B43-B448-201266CA8CF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81887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FBF3973-F8E2-4669-BA96-18367B6B9482}" type="datetimeFigureOut">
              <a:rPr lang="en-US">
                <a:solidFill>
                  <a:prstClr val="black">
                    <a:tint val="75000"/>
                  </a:prstClr>
                </a:solidFill>
              </a:rPr>
              <a:pPr>
                <a:defRPr/>
              </a:pPr>
              <a:t>11/14/2012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A55CC9F9-EB8D-4958-94F4-536A282CFE7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45266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7A107E5-6D49-4328-8813-89CB2C727901}" type="datetimeFigureOut">
              <a:rPr lang="en-US">
                <a:solidFill>
                  <a:prstClr val="black">
                    <a:tint val="75000"/>
                  </a:prstClr>
                </a:solidFill>
              </a:rPr>
              <a:pPr>
                <a:defRPr/>
              </a:pPr>
              <a:t>11/14/2012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BB5C077-D2A6-4B76-B0D3-4111516283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586368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4E5FA2-F494-49FB-A727-A48D822575A2}" type="datetimeFigureOut">
              <a:rPr lang="en-US">
                <a:solidFill>
                  <a:prstClr val="black">
                    <a:tint val="75000"/>
                  </a:prstClr>
                </a:solidFill>
              </a:rPr>
              <a:pPr>
                <a:defRPr/>
              </a:pPr>
              <a:t>11/14/2012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88E0EDA-13C7-46AA-AD51-1ACA375AF53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76598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2869366-05B3-4E30-A22C-B5A613B7FCDF}" type="datetimeFigureOut">
              <a:rPr lang="en-US">
                <a:solidFill>
                  <a:prstClr val="black">
                    <a:tint val="75000"/>
                  </a:prstClr>
                </a:solidFill>
              </a:rPr>
              <a:pPr>
                <a:defRPr/>
              </a:pPr>
              <a:t>11/14/2012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2A0FE36-0E5E-4248-903B-E99E501FF88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148320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736CB5-0DFC-43FB-972B-1D06E9CD073A}" type="datetimeFigureOut">
              <a:rPr lang="en-US">
                <a:solidFill>
                  <a:prstClr val="black">
                    <a:tint val="75000"/>
                  </a:prstClr>
                </a:solidFill>
              </a:rPr>
              <a:pPr>
                <a:defRPr/>
              </a:pPr>
              <a:t>11/14/2012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C5F0F6F-6B91-4CC1-A77B-11E23C5DBC1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95402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two column text">
    <p:spTree>
      <p:nvGrpSpPr>
        <p:cNvPr id="1" name=""/>
        <p:cNvGrpSpPr/>
        <p:nvPr/>
      </p:nvGrpSpPr>
      <p:grpSpPr>
        <a:xfrm>
          <a:off x="0" y="0"/>
          <a:ext cx="0" cy="0"/>
          <a:chOff x="0" y="0"/>
          <a:chExt cx="0" cy="0"/>
        </a:xfrm>
      </p:grpSpPr>
      <p:sp>
        <p:nvSpPr>
          <p:cNvPr id="9" name="Rectangle 8"/>
          <p:cNvSpPr/>
          <p:nvPr userDrawn="1"/>
        </p:nvSpPr>
        <p:spPr>
          <a:xfrm>
            <a:off x="3657600" y="0"/>
            <a:ext cx="5486400" cy="6858000"/>
          </a:xfrm>
          <a:prstGeom prst="rect">
            <a:avLst/>
          </a:prstGeom>
          <a:solidFill>
            <a:srgbClr val="48D3C4">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762000"/>
            <a:ext cx="3048000" cy="3124200"/>
          </a:xfrm>
          <a:prstGeom prst="rect">
            <a:avLst/>
          </a:prstGeom>
        </p:spPr>
        <p:txBody>
          <a:bodyPr anchor="t"/>
          <a:lstStyle>
            <a:lvl1pPr algn="r">
              <a:defRPr sz="3600" b="0" cap="all">
                <a:solidFill>
                  <a:srgbClr val="07728F"/>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962400" y="838201"/>
            <a:ext cx="4267200" cy="4953000"/>
          </a:xfrm>
          <a:prstGeom prst="rect">
            <a:avLst/>
          </a:prstGeom>
        </p:spPr>
        <p:txBody>
          <a:bodyPr vert="horz" anchor="t"/>
          <a:lstStyle>
            <a:lvl1pPr marL="0" indent="3175">
              <a:buNone/>
              <a:defRPr sz="1800"/>
            </a:lvl1pPr>
          </a:lstStyle>
          <a:p>
            <a:pPr lvl="0"/>
            <a:r>
              <a:rPr lang="en-US" dirty="0" smtClean="0"/>
              <a:t>Click to edit Master text style</a:t>
            </a:r>
          </a:p>
        </p:txBody>
      </p:sp>
      <p:pic>
        <p:nvPicPr>
          <p:cNvPr id="10" name="Picture 9" descr="lift_logo.png"/>
          <p:cNvPicPr>
            <a:picLocks noChangeAspect="1"/>
          </p:cNvPicPr>
          <p:nvPr userDrawn="1"/>
        </p:nvPicPr>
        <p:blipFill>
          <a:blip r:embed="rId2" cstate="print"/>
          <a:stretch>
            <a:fillRect/>
          </a:stretch>
        </p:blipFill>
        <p:spPr>
          <a:xfrm>
            <a:off x="457201" y="6296361"/>
            <a:ext cx="2133599" cy="193802"/>
          </a:xfrm>
          <a:prstGeom prst="rect">
            <a:avLst/>
          </a:prstGeom>
        </p:spPr>
      </p:pic>
      <p:pic>
        <p:nvPicPr>
          <p:cNvPr id="12" name="Picture 11" descr="usaid_logo_color.png"/>
          <p:cNvPicPr>
            <a:picLocks noChangeAspect="1"/>
          </p:cNvPicPr>
          <p:nvPr userDrawn="1"/>
        </p:nvPicPr>
        <p:blipFill>
          <a:blip r:embed="rId3" cstate="print"/>
          <a:stretch>
            <a:fillRect/>
          </a:stretch>
        </p:blipFill>
        <p:spPr>
          <a:xfrm>
            <a:off x="457200" y="5708408"/>
            <a:ext cx="1295400" cy="384418"/>
          </a:xfrm>
          <a:prstGeom prst="rect">
            <a:avLst/>
          </a:prstGeom>
        </p:spPr>
      </p:pic>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F26176-D6A5-4DF7-B4F4-CB1027FAABC8}" type="datetimeFigureOut">
              <a:rPr lang="en-US">
                <a:solidFill>
                  <a:prstClr val="black">
                    <a:tint val="75000"/>
                  </a:prstClr>
                </a:solidFill>
              </a:rPr>
              <a:pPr>
                <a:defRPr/>
              </a:pPr>
              <a:t>11/14/2012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B06A0-0C71-4F82-945C-4854EDB22A6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980942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727960"/>
            <a:ext cx="7315200" cy="914400"/>
          </a:xfrm>
          <a:prstGeom prst="rect">
            <a:avLst/>
          </a:prstGeom>
        </p:spPr>
        <p:txBody>
          <a:bodyPr anchor="b"/>
          <a:lstStyle>
            <a:lvl1pPr algn="ctr">
              <a:defRPr sz="4500" b="0">
                <a:solidFill>
                  <a:srgbClr val="07728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733800"/>
            <a:ext cx="6400800" cy="822960"/>
          </a:xfrm>
          <a:prstGeom prst="rect">
            <a:avLst/>
          </a:prstGeom>
        </p:spPr>
        <p:txBody>
          <a:bodyPr/>
          <a:lstStyle>
            <a:lvl1pPr marL="0" indent="0" algn="ctr">
              <a:buNone/>
              <a:defRPr sz="180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8203337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and two column text">
    <p:spTree>
      <p:nvGrpSpPr>
        <p:cNvPr id="1" name=""/>
        <p:cNvGrpSpPr/>
        <p:nvPr/>
      </p:nvGrpSpPr>
      <p:grpSpPr>
        <a:xfrm>
          <a:off x="0" y="0"/>
          <a:ext cx="0" cy="0"/>
          <a:chOff x="0" y="0"/>
          <a:chExt cx="0" cy="0"/>
        </a:xfrm>
      </p:grpSpPr>
      <p:sp>
        <p:nvSpPr>
          <p:cNvPr id="9" name="Rectangle 8"/>
          <p:cNvSpPr/>
          <p:nvPr userDrawn="1"/>
        </p:nvSpPr>
        <p:spPr>
          <a:xfrm>
            <a:off x="3657600" y="0"/>
            <a:ext cx="5486400" cy="6858000"/>
          </a:xfrm>
          <a:prstGeom prst="rect">
            <a:avLst/>
          </a:prstGeom>
          <a:solidFill>
            <a:srgbClr val="48D3C4">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381000" y="762000"/>
            <a:ext cx="3048000" cy="3124200"/>
          </a:xfrm>
          <a:prstGeom prst="rect">
            <a:avLst/>
          </a:prstGeom>
        </p:spPr>
        <p:txBody>
          <a:bodyPr anchor="t"/>
          <a:lstStyle>
            <a:lvl1pPr algn="r">
              <a:defRPr sz="3600" b="0" cap="all">
                <a:solidFill>
                  <a:srgbClr val="07728F"/>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962400" y="838201"/>
            <a:ext cx="4267200" cy="4953000"/>
          </a:xfrm>
          <a:prstGeom prst="rect">
            <a:avLst/>
          </a:prstGeom>
        </p:spPr>
        <p:txBody>
          <a:bodyPr vert="horz" anchor="t"/>
          <a:lstStyle>
            <a:lvl1pPr marL="0" indent="3175">
              <a:buNone/>
              <a:defRPr sz="1800"/>
            </a:lvl1pPr>
          </a:lstStyle>
          <a:p>
            <a:pPr lvl="0"/>
            <a:r>
              <a:rPr lang="en-US" dirty="0" smtClean="0"/>
              <a:t>Click to edit Master text style</a:t>
            </a:r>
          </a:p>
        </p:txBody>
      </p:sp>
      <p:pic>
        <p:nvPicPr>
          <p:cNvPr id="10" name="Picture 9" descr="lift_logo.png"/>
          <p:cNvPicPr>
            <a:picLocks noChangeAspect="1"/>
          </p:cNvPicPr>
          <p:nvPr userDrawn="1"/>
        </p:nvPicPr>
        <p:blipFill>
          <a:blip r:embed="rId2" cstate="print"/>
          <a:stretch>
            <a:fillRect/>
          </a:stretch>
        </p:blipFill>
        <p:spPr>
          <a:xfrm>
            <a:off x="457201" y="6296361"/>
            <a:ext cx="2133599" cy="193802"/>
          </a:xfrm>
          <a:prstGeom prst="rect">
            <a:avLst/>
          </a:prstGeom>
        </p:spPr>
      </p:pic>
      <p:pic>
        <p:nvPicPr>
          <p:cNvPr id="12" name="Picture 11" descr="usaid_logo_color.png"/>
          <p:cNvPicPr>
            <a:picLocks noChangeAspect="1"/>
          </p:cNvPicPr>
          <p:nvPr userDrawn="1"/>
        </p:nvPicPr>
        <p:blipFill>
          <a:blip r:embed="rId3" cstate="print"/>
          <a:stretch>
            <a:fillRect/>
          </a:stretch>
        </p:blipFill>
        <p:spPr>
          <a:xfrm>
            <a:off x="457200" y="5708408"/>
            <a:ext cx="1295400" cy="384418"/>
          </a:xfrm>
          <a:prstGeom prst="rect">
            <a:avLst/>
          </a:prstGeom>
        </p:spPr>
      </p:pic>
    </p:spTree>
    <p:extLst>
      <p:ext uri="{BB962C8B-B14F-4D97-AF65-F5344CB8AC3E}">
        <p14:creationId xmlns:p14="http://schemas.microsoft.com/office/powerpoint/2010/main" val="173904719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itle and two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3200400" cy="3124200"/>
          </a:xfrm>
          <a:prstGeom prst="rect">
            <a:avLst/>
          </a:prstGeom>
        </p:spPr>
        <p:txBody>
          <a:bodyPr anchor="t"/>
          <a:lstStyle>
            <a:lvl1pPr algn="r">
              <a:defRPr sz="3600" b="0" cap="all">
                <a:solidFill>
                  <a:srgbClr val="07728F"/>
                </a:solidFill>
              </a:defRPr>
            </a:lvl1pPr>
          </a:lstStyle>
          <a:p>
            <a:r>
              <a:rPr lang="en-US" dirty="0" smtClean="0"/>
              <a:t>Click to edit Master title style</a:t>
            </a:r>
            <a:endParaRPr lang="en-US" dirty="0"/>
          </a:p>
        </p:txBody>
      </p:sp>
      <p:sp>
        <p:nvSpPr>
          <p:cNvPr id="8" name="Rectangle 7"/>
          <p:cNvSpPr/>
          <p:nvPr userDrawn="1"/>
        </p:nvSpPr>
        <p:spPr>
          <a:xfrm>
            <a:off x="3657600" y="0"/>
            <a:ext cx="5486400" cy="6858000"/>
          </a:xfrm>
          <a:prstGeom prst="rect">
            <a:avLst/>
          </a:prstGeom>
          <a:solidFill>
            <a:srgbClr val="07728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3" name="Vertical Text Placeholder 2"/>
          <p:cNvSpPr>
            <a:spLocks noGrp="1"/>
          </p:cNvSpPr>
          <p:nvPr>
            <p:ph type="body" orient="vert" idx="1"/>
          </p:nvPr>
        </p:nvSpPr>
        <p:spPr>
          <a:xfrm>
            <a:off x="3962400" y="838201"/>
            <a:ext cx="4267200" cy="4953000"/>
          </a:xfrm>
          <a:prstGeom prst="rect">
            <a:avLst/>
          </a:prstGeom>
        </p:spPr>
        <p:txBody>
          <a:bodyPr vert="horz" anchor="t"/>
          <a:lstStyle>
            <a:lvl1pPr marL="0" indent="3175">
              <a:buNone/>
              <a:defRPr sz="1800">
                <a:solidFill>
                  <a:schemeClr val="bg1"/>
                </a:solidFill>
              </a:defRPr>
            </a:lvl1pPr>
          </a:lstStyle>
          <a:p>
            <a:pPr lvl="0"/>
            <a:r>
              <a:rPr lang="en-US" dirty="0" smtClean="0"/>
              <a:t>Click to edit Master text style</a:t>
            </a:r>
          </a:p>
        </p:txBody>
      </p:sp>
      <p:pic>
        <p:nvPicPr>
          <p:cNvPr id="11" name="Picture 10" descr="lift_logo.png"/>
          <p:cNvPicPr>
            <a:picLocks noChangeAspect="1"/>
          </p:cNvPicPr>
          <p:nvPr userDrawn="1"/>
        </p:nvPicPr>
        <p:blipFill>
          <a:blip r:embed="rId2" cstate="print"/>
          <a:stretch>
            <a:fillRect/>
          </a:stretch>
        </p:blipFill>
        <p:spPr>
          <a:xfrm>
            <a:off x="457201" y="6296361"/>
            <a:ext cx="2133599" cy="193802"/>
          </a:xfrm>
          <a:prstGeom prst="rect">
            <a:avLst/>
          </a:prstGeom>
        </p:spPr>
      </p:pic>
      <p:pic>
        <p:nvPicPr>
          <p:cNvPr id="12" name="Picture 11" descr="usaid_logo_color.png"/>
          <p:cNvPicPr>
            <a:picLocks noChangeAspect="1"/>
          </p:cNvPicPr>
          <p:nvPr userDrawn="1"/>
        </p:nvPicPr>
        <p:blipFill>
          <a:blip r:embed="rId3" cstate="print"/>
          <a:stretch>
            <a:fillRect/>
          </a:stretch>
        </p:blipFill>
        <p:spPr>
          <a:xfrm>
            <a:off x="457200" y="5708408"/>
            <a:ext cx="1295400" cy="384418"/>
          </a:xfrm>
          <a:prstGeom prst="rect">
            <a:avLst/>
          </a:prstGeom>
        </p:spPr>
      </p:pic>
    </p:spTree>
    <p:extLst>
      <p:ext uri="{BB962C8B-B14F-4D97-AF65-F5344CB8AC3E}">
        <p14:creationId xmlns:p14="http://schemas.microsoft.com/office/powerpoint/2010/main" val="4269806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Title and two column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7728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9" name="Rectangle 8"/>
          <p:cNvSpPr/>
          <p:nvPr userDrawn="1"/>
        </p:nvSpPr>
        <p:spPr>
          <a:xfrm>
            <a:off x="0" y="0"/>
            <a:ext cx="5181600" cy="6858000"/>
          </a:xfrm>
          <a:prstGeom prst="rect">
            <a:avLst/>
          </a:prstGeom>
          <a:gradFill>
            <a:gsLst>
              <a:gs pos="0">
                <a:srgbClr val="40BCAF">
                  <a:alpha val="47000"/>
                </a:srgbClr>
              </a:gs>
              <a:gs pos="100000">
                <a:srgbClr val="07728F"/>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userDrawn="1"/>
        </p:nvSpPr>
        <p:spPr>
          <a:xfrm>
            <a:off x="3657600" y="0"/>
            <a:ext cx="54864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304800" y="762000"/>
            <a:ext cx="3124200" cy="3124200"/>
          </a:xfrm>
          <a:prstGeom prst="rect">
            <a:avLst/>
          </a:prstGeom>
        </p:spPr>
        <p:txBody>
          <a:bodyPr anchor="t"/>
          <a:lstStyle>
            <a:lvl1pPr algn="r">
              <a:defRPr sz="3600" b="0" u="none" cap="all">
                <a:solidFill>
                  <a:schemeClr val="bg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962400" y="838201"/>
            <a:ext cx="4267200" cy="4953000"/>
          </a:xfrm>
          <a:prstGeom prst="rect">
            <a:avLst/>
          </a:prstGeom>
        </p:spPr>
        <p:txBody>
          <a:bodyPr vert="horz" anchor="t"/>
          <a:lstStyle>
            <a:lvl1pPr marL="0" indent="3175">
              <a:buNone/>
              <a:defRPr sz="1800">
                <a:solidFill>
                  <a:schemeClr val="tx1"/>
                </a:solidFill>
              </a:defRPr>
            </a:lvl1pPr>
          </a:lstStyle>
          <a:p>
            <a:pPr lvl="0"/>
            <a:r>
              <a:rPr lang="en-US" dirty="0" smtClean="0"/>
              <a:t>Click to edit Master text style</a:t>
            </a:r>
          </a:p>
        </p:txBody>
      </p:sp>
      <p:pic>
        <p:nvPicPr>
          <p:cNvPr id="10" name="Picture 9" descr="lift_logo.png"/>
          <p:cNvPicPr>
            <a:picLocks noChangeAspect="1"/>
          </p:cNvPicPr>
          <p:nvPr userDrawn="1"/>
        </p:nvPicPr>
        <p:blipFill>
          <a:blip r:embed="rId2" cstate="print"/>
          <a:stretch>
            <a:fillRect/>
          </a:stretch>
        </p:blipFill>
        <p:spPr>
          <a:xfrm>
            <a:off x="457201" y="6296361"/>
            <a:ext cx="2133599" cy="193801"/>
          </a:xfrm>
          <a:prstGeom prst="rect">
            <a:avLst/>
          </a:prstGeom>
        </p:spPr>
      </p:pic>
      <p:pic>
        <p:nvPicPr>
          <p:cNvPr id="11" name="Picture 10" descr="usaid_logo_color.png"/>
          <p:cNvPicPr>
            <a:picLocks noChangeAspect="1"/>
          </p:cNvPicPr>
          <p:nvPr userDrawn="1"/>
        </p:nvPicPr>
        <p:blipFill>
          <a:blip r:embed="rId3" cstate="print"/>
          <a:stretch>
            <a:fillRect/>
          </a:stretch>
        </p:blipFill>
        <p:spPr>
          <a:xfrm>
            <a:off x="457200" y="5708442"/>
            <a:ext cx="1295400" cy="384349"/>
          </a:xfrm>
          <a:prstGeom prst="rect">
            <a:avLst/>
          </a:prstGeom>
        </p:spPr>
      </p:pic>
    </p:spTree>
    <p:extLst>
      <p:ext uri="{BB962C8B-B14F-4D97-AF65-F5344CB8AC3E}">
        <p14:creationId xmlns:p14="http://schemas.microsoft.com/office/powerpoint/2010/main" val="425730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two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7315200" cy="685800"/>
          </a:xfrm>
          <a:prstGeom prst="rect">
            <a:avLst/>
          </a:prstGeom>
        </p:spPr>
        <p:txBody>
          <a:bodyPr anchor="b"/>
          <a:lstStyle>
            <a:lvl1pPr>
              <a:defRPr sz="2200" b="1"/>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914400" y="1752601"/>
            <a:ext cx="3566160" cy="4190999"/>
          </a:xfrm>
          <a:prstGeom prst="rect">
            <a:avLst/>
          </a:prstGeom>
        </p:spPr>
        <p:txBody>
          <a:bodyPr vert="horz" anchor="t"/>
          <a:lstStyle>
            <a:lvl1pPr marL="0" indent="3175">
              <a:buNone/>
              <a:defRPr sz="1800"/>
            </a:lvl1pPr>
          </a:lstStyle>
          <a:p>
            <a:pPr lvl="0"/>
            <a:r>
              <a:rPr lang="en-US" dirty="0" smtClean="0"/>
              <a:t>Click to edit Master text style</a:t>
            </a:r>
          </a:p>
        </p:txBody>
      </p:sp>
      <p:sp>
        <p:nvSpPr>
          <p:cNvPr id="4" name="Vertical Text Placeholder 2"/>
          <p:cNvSpPr>
            <a:spLocks noGrp="1"/>
          </p:cNvSpPr>
          <p:nvPr>
            <p:ph type="body" orient="vert" idx="10"/>
          </p:nvPr>
        </p:nvSpPr>
        <p:spPr>
          <a:xfrm>
            <a:off x="4663440" y="1752600"/>
            <a:ext cx="3566160" cy="4190999"/>
          </a:xfrm>
          <a:prstGeom prst="rect">
            <a:avLst/>
          </a:prstGeom>
        </p:spPr>
        <p:txBody>
          <a:bodyPr vert="horz" anchor="t"/>
          <a:lstStyle>
            <a:lvl1pPr marL="0" indent="3175">
              <a:buNone/>
              <a:defRPr sz="1800"/>
            </a:lvl1pPr>
          </a:lstStyle>
          <a:p>
            <a:pPr lvl="0"/>
            <a:r>
              <a:rPr lang="en-US" dirty="0" smtClean="0"/>
              <a:t>Click to edit Master text style</a:t>
            </a:r>
          </a:p>
        </p:txBody>
      </p:sp>
    </p:spTree>
    <p:extLst>
      <p:ext uri="{BB962C8B-B14F-4D97-AF65-F5344CB8AC3E}">
        <p14:creationId xmlns:p14="http://schemas.microsoft.com/office/powerpoint/2010/main" val="15915739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57400" y="3733800"/>
            <a:ext cx="5029200" cy="640080"/>
          </a:xfrm>
          <a:prstGeom prst="rect">
            <a:avLst/>
          </a:prstGeom>
        </p:spPr>
        <p:txBody>
          <a:bodyPr anchor="b"/>
          <a:lstStyle>
            <a:lvl1pPr algn="l">
              <a:defRPr sz="22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2057400" y="914399"/>
            <a:ext cx="5029200" cy="2743200"/>
          </a:xfrm>
          <a:prstGeom prst="rect">
            <a:avLst/>
          </a:prstGeo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057400" y="4419600"/>
            <a:ext cx="5029200" cy="1981200"/>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4385603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8239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no background">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pic>
        <p:nvPicPr>
          <p:cNvPr id="3" name="Picture 2" descr="lift_logo.png"/>
          <p:cNvPicPr>
            <a:picLocks noChangeAspect="1"/>
          </p:cNvPicPr>
          <p:nvPr userDrawn="1"/>
        </p:nvPicPr>
        <p:blipFill>
          <a:blip r:embed="rId2" cstate="print"/>
          <a:stretch>
            <a:fillRect/>
          </a:stretch>
        </p:blipFill>
        <p:spPr>
          <a:xfrm>
            <a:off x="6629400" y="6359398"/>
            <a:ext cx="2133599" cy="193802"/>
          </a:xfrm>
          <a:prstGeom prst="rect">
            <a:avLst/>
          </a:prstGeom>
        </p:spPr>
      </p:pic>
      <p:pic>
        <p:nvPicPr>
          <p:cNvPr id="4" name="Picture 3" descr="usaid_logo_color.png"/>
          <p:cNvPicPr>
            <a:picLocks noChangeAspect="1"/>
          </p:cNvPicPr>
          <p:nvPr userDrawn="1"/>
        </p:nvPicPr>
        <p:blipFill>
          <a:blip r:embed="rId3" cstate="print"/>
          <a:stretch>
            <a:fillRect/>
          </a:stretch>
        </p:blipFill>
        <p:spPr>
          <a:xfrm>
            <a:off x="304800" y="6241808"/>
            <a:ext cx="1295400" cy="384418"/>
          </a:xfrm>
          <a:prstGeom prst="rect">
            <a:avLst/>
          </a:prstGeom>
        </p:spPr>
      </p:pic>
    </p:spTree>
    <p:extLst>
      <p:ext uri="{BB962C8B-B14F-4D97-AF65-F5344CB8AC3E}">
        <p14:creationId xmlns:p14="http://schemas.microsoft.com/office/powerpoint/2010/main" val="13671510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Large picture no backgroun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4191000"/>
            <a:ext cx="9144000" cy="640080"/>
          </a:xfrm>
          <a:prstGeom prst="rect">
            <a:avLst/>
          </a:prstGeom>
        </p:spPr>
        <p:txBody>
          <a:bodyPr anchor="b"/>
          <a:lstStyle>
            <a:lvl1pPr algn="l">
              <a:defRPr sz="22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0" y="-1"/>
            <a:ext cx="91440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0" y="4876800"/>
            <a:ext cx="9144000" cy="1981200"/>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1905368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two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3200400" cy="3124200"/>
          </a:xfrm>
          <a:prstGeom prst="rect">
            <a:avLst/>
          </a:prstGeom>
        </p:spPr>
        <p:txBody>
          <a:bodyPr anchor="t"/>
          <a:lstStyle>
            <a:lvl1pPr algn="r">
              <a:defRPr sz="3600" b="0" cap="all">
                <a:solidFill>
                  <a:srgbClr val="07728F"/>
                </a:solidFill>
              </a:defRPr>
            </a:lvl1pPr>
          </a:lstStyle>
          <a:p>
            <a:r>
              <a:rPr lang="en-US" dirty="0" smtClean="0"/>
              <a:t>Click to edit Master title style</a:t>
            </a:r>
            <a:endParaRPr lang="en-US" dirty="0"/>
          </a:p>
        </p:txBody>
      </p:sp>
      <p:sp>
        <p:nvSpPr>
          <p:cNvPr id="8" name="Rectangle 7"/>
          <p:cNvSpPr/>
          <p:nvPr userDrawn="1"/>
        </p:nvSpPr>
        <p:spPr>
          <a:xfrm>
            <a:off x="3657600" y="0"/>
            <a:ext cx="5486400" cy="6858000"/>
          </a:xfrm>
          <a:prstGeom prst="rect">
            <a:avLst/>
          </a:prstGeom>
          <a:solidFill>
            <a:srgbClr val="07728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3962400" y="838201"/>
            <a:ext cx="4267200" cy="4953000"/>
          </a:xfrm>
          <a:prstGeom prst="rect">
            <a:avLst/>
          </a:prstGeom>
        </p:spPr>
        <p:txBody>
          <a:bodyPr vert="horz" anchor="t"/>
          <a:lstStyle>
            <a:lvl1pPr marL="0" indent="3175">
              <a:buNone/>
              <a:defRPr sz="1800">
                <a:solidFill>
                  <a:schemeClr val="bg1"/>
                </a:solidFill>
              </a:defRPr>
            </a:lvl1pPr>
          </a:lstStyle>
          <a:p>
            <a:pPr lvl="0"/>
            <a:r>
              <a:rPr lang="en-US" dirty="0" smtClean="0"/>
              <a:t>Click to edit Master text style</a:t>
            </a:r>
          </a:p>
        </p:txBody>
      </p:sp>
      <p:pic>
        <p:nvPicPr>
          <p:cNvPr id="11" name="Picture 10" descr="lift_logo.png"/>
          <p:cNvPicPr>
            <a:picLocks noChangeAspect="1"/>
          </p:cNvPicPr>
          <p:nvPr userDrawn="1"/>
        </p:nvPicPr>
        <p:blipFill>
          <a:blip r:embed="rId2" cstate="print"/>
          <a:stretch>
            <a:fillRect/>
          </a:stretch>
        </p:blipFill>
        <p:spPr>
          <a:xfrm>
            <a:off x="457201" y="6296361"/>
            <a:ext cx="2133599" cy="193802"/>
          </a:xfrm>
          <a:prstGeom prst="rect">
            <a:avLst/>
          </a:prstGeom>
        </p:spPr>
      </p:pic>
      <p:pic>
        <p:nvPicPr>
          <p:cNvPr id="12" name="Picture 11" descr="usaid_logo_color.png"/>
          <p:cNvPicPr>
            <a:picLocks noChangeAspect="1"/>
          </p:cNvPicPr>
          <p:nvPr userDrawn="1"/>
        </p:nvPicPr>
        <p:blipFill>
          <a:blip r:embed="rId3" cstate="print"/>
          <a:stretch>
            <a:fillRect/>
          </a:stretch>
        </p:blipFill>
        <p:spPr>
          <a:xfrm>
            <a:off x="457200" y="5708408"/>
            <a:ext cx="1295400" cy="38441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two column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7728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0" y="0"/>
            <a:ext cx="5181600" cy="6858000"/>
          </a:xfrm>
          <a:prstGeom prst="rect">
            <a:avLst/>
          </a:prstGeom>
          <a:gradFill>
            <a:gsLst>
              <a:gs pos="0">
                <a:srgbClr val="40BCAF">
                  <a:alpha val="47000"/>
                </a:srgbClr>
              </a:gs>
              <a:gs pos="100000">
                <a:srgbClr val="07728F"/>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userDrawn="1"/>
        </p:nvSpPr>
        <p:spPr>
          <a:xfrm>
            <a:off x="3657600" y="0"/>
            <a:ext cx="54864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762000"/>
            <a:ext cx="3124200" cy="3124200"/>
          </a:xfrm>
          <a:prstGeom prst="rect">
            <a:avLst/>
          </a:prstGeom>
        </p:spPr>
        <p:txBody>
          <a:bodyPr anchor="t"/>
          <a:lstStyle>
            <a:lvl1pPr algn="r">
              <a:defRPr sz="3600" b="0" u="none" cap="all">
                <a:solidFill>
                  <a:schemeClr val="bg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962400" y="838201"/>
            <a:ext cx="4267200" cy="4953000"/>
          </a:xfrm>
          <a:prstGeom prst="rect">
            <a:avLst/>
          </a:prstGeom>
        </p:spPr>
        <p:txBody>
          <a:bodyPr vert="horz" anchor="t"/>
          <a:lstStyle>
            <a:lvl1pPr marL="0" indent="3175">
              <a:buNone/>
              <a:defRPr sz="1800">
                <a:solidFill>
                  <a:schemeClr val="tx1"/>
                </a:solidFill>
              </a:defRPr>
            </a:lvl1pPr>
          </a:lstStyle>
          <a:p>
            <a:pPr lvl="0"/>
            <a:r>
              <a:rPr lang="en-US" dirty="0" smtClean="0"/>
              <a:t>Click to edit Master text style</a:t>
            </a:r>
          </a:p>
        </p:txBody>
      </p:sp>
      <p:pic>
        <p:nvPicPr>
          <p:cNvPr id="10" name="Picture 9" descr="lift_logo.png"/>
          <p:cNvPicPr>
            <a:picLocks noChangeAspect="1"/>
          </p:cNvPicPr>
          <p:nvPr userDrawn="1"/>
        </p:nvPicPr>
        <p:blipFill>
          <a:blip r:embed="rId2" cstate="print"/>
          <a:stretch>
            <a:fillRect/>
          </a:stretch>
        </p:blipFill>
        <p:spPr>
          <a:xfrm>
            <a:off x="457201" y="6296361"/>
            <a:ext cx="2133599" cy="193801"/>
          </a:xfrm>
          <a:prstGeom prst="rect">
            <a:avLst/>
          </a:prstGeom>
        </p:spPr>
      </p:pic>
      <p:pic>
        <p:nvPicPr>
          <p:cNvPr id="11" name="Picture 10" descr="usaid_logo_color.png"/>
          <p:cNvPicPr>
            <a:picLocks noChangeAspect="1"/>
          </p:cNvPicPr>
          <p:nvPr userDrawn="1"/>
        </p:nvPicPr>
        <p:blipFill>
          <a:blip r:embed="rId3" cstate="print"/>
          <a:stretch>
            <a:fillRect/>
          </a:stretch>
        </p:blipFill>
        <p:spPr>
          <a:xfrm>
            <a:off x="457200" y="5708442"/>
            <a:ext cx="1295400" cy="38434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wo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7315200" cy="685800"/>
          </a:xfrm>
          <a:prstGeom prst="rect">
            <a:avLst/>
          </a:prstGeom>
        </p:spPr>
        <p:txBody>
          <a:bodyPr anchor="b"/>
          <a:lstStyle>
            <a:lvl1pPr>
              <a:defRPr sz="2200" b="1"/>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914400" y="1752601"/>
            <a:ext cx="3566160" cy="4190999"/>
          </a:xfrm>
          <a:prstGeom prst="rect">
            <a:avLst/>
          </a:prstGeom>
        </p:spPr>
        <p:txBody>
          <a:bodyPr vert="horz" anchor="t"/>
          <a:lstStyle>
            <a:lvl1pPr marL="0" indent="3175">
              <a:buNone/>
              <a:defRPr sz="1800"/>
            </a:lvl1pPr>
          </a:lstStyle>
          <a:p>
            <a:pPr lvl="0"/>
            <a:r>
              <a:rPr lang="en-US" dirty="0" smtClean="0"/>
              <a:t>Click to edit Master text style</a:t>
            </a:r>
          </a:p>
        </p:txBody>
      </p:sp>
      <p:sp>
        <p:nvSpPr>
          <p:cNvPr id="4" name="Vertical Text Placeholder 2"/>
          <p:cNvSpPr>
            <a:spLocks noGrp="1"/>
          </p:cNvSpPr>
          <p:nvPr>
            <p:ph type="body" orient="vert" idx="10"/>
          </p:nvPr>
        </p:nvSpPr>
        <p:spPr>
          <a:xfrm>
            <a:off x="4663440" y="1752600"/>
            <a:ext cx="3566160" cy="4190999"/>
          </a:xfrm>
          <a:prstGeom prst="rect">
            <a:avLst/>
          </a:prstGeom>
        </p:spPr>
        <p:txBody>
          <a:bodyPr vert="horz" anchor="t"/>
          <a:lstStyle>
            <a:lvl1pPr marL="0" indent="3175">
              <a:buNone/>
              <a:defRPr sz="1800"/>
            </a:lvl1pPr>
          </a:lstStyle>
          <a:p>
            <a:pPr lvl="0"/>
            <a:r>
              <a:rPr lang="en-US" dirty="0" smtClean="0"/>
              <a:t>Click to edit Master text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57400" y="3733800"/>
            <a:ext cx="5029200" cy="640080"/>
          </a:xfrm>
          <a:prstGeom prst="rect">
            <a:avLst/>
          </a:prstGeom>
        </p:spPr>
        <p:txBody>
          <a:bodyPr anchor="b"/>
          <a:lstStyle>
            <a:lvl1pPr algn="l">
              <a:defRPr sz="22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2057400" y="914399"/>
            <a:ext cx="5029200" cy="2743200"/>
          </a:xfrm>
          <a:prstGeom prst="rect">
            <a:avLst/>
          </a:prstGeo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057400" y="4419600"/>
            <a:ext cx="5029200" cy="1981200"/>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no background">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lift_logo.png"/>
          <p:cNvPicPr>
            <a:picLocks noChangeAspect="1"/>
          </p:cNvPicPr>
          <p:nvPr userDrawn="1"/>
        </p:nvPicPr>
        <p:blipFill>
          <a:blip r:embed="rId2" cstate="print"/>
          <a:stretch>
            <a:fillRect/>
          </a:stretch>
        </p:blipFill>
        <p:spPr>
          <a:xfrm>
            <a:off x="6629400" y="6359398"/>
            <a:ext cx="2133599" cy="193802"/>
          </a:xfrm>
          <a:prstGeom prst="rect">
            <a:avLst/>
          </a:prstGeom>
        </p:spPr>
      </p:pic>
      <p:pic>
        <p:nvPicPr>
          <p:cNvPr id="4" name="Picture 3" descr="usaid_logo_color.png"/>
          <p:cNvPicPr>
            <a:picLocks noChangeAspect="1"/>
          </p:cNvPicPr>
          <p:nvPr userDrawn="1"/>
        </p:nvPicPr>
        <p:blipFill>
          <a:blip r:embed="rId3" cstate="print"/>
          <a:stretch>
            <a:fillRect/>
          </a:stretch>
        </p:blipFill>
        <p:spPr>
          <a:xfrm>
            <a:off x="304800" y="6241808"/>
            <a:ext cx="1295400" cy="384418"/>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Large picture no backgroun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4191000"/>
            <a:ext cx="9144000" cy="640080"/>
          </a:xfrm>
          <a:prstGeom prst="rect">
            <a:avLst/>
          </a:prstGeom>
        </p:spPr>
        <p:txBody>
          <a:bodyPr anchor="b"/>
          <a:lstStyle>
            <a:lvl1pPr algn="l">
              <a:defRPr sz="22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0" y="-1"/>
            <a:ext cx="91440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0" y="4876800"/>
            <a:ext cx="9144000" cy="1981200"/>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image" Target="../media/image1.jpeg"/><Relationship Id="rId5" Type="http://schemas.openxmlformats.org/officeDocument/2006/relationships/slideLayout" Target="../slideLayouts/slideLayout25.xml"/><Relationship Id="rId10" Type="http://schemas.openxmlformats.org/officeDocument/2006/relationships/theme" Target="../theme/theme3.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1" cstate="print"/>
          <a:srcRect/>
          <a:stretch>
            <a:fillRect/>
          </a:stretch>
        </a:blipFill>
        <a:effectLst/>
      </p:bgPr>
    </p:bg>
    <p:spTree>
      <p:nvGrpSpPr>
        <p:cNvPr id="1" name=""/>
        <p:cNvGrpSpPr/>
        <p:nvPr/>
      </p:nvGrpSpPr>
      <p:grpSpPr>
        <a:xfrm>
          <a:off x="0" y="0"/>
          <a:ext cx="0" cy="0"/>
          <a:chOff x="0" y="0"/>
          <a:chExt cx="0" cy="0"/>
        </a:xfrm>
      </p:grpSpPr>
      <p:sp>
        <p:nvSpPr>
          <p:cNvPr id="12" name="Rectangle 11"/>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1143000" y="0"/>
            <a:ext cx="5181600" cy="6858000"/>
          </a:xfrm>
          <a:prstGeom prst="rect">
            <a:avLst/>
          </a:prstGeom>
          <a:gradFill>
            <a:gsLst>
              <a:gs pos="0">
                <a:srgbClr val="40BCAF">
                  <a:alpha val="47000"/>
                </a:srgbClr>
              </a:gs>
              <a:gs pos="100000">
                <a:schemeClr val="bg1"/>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0" r:id="rId1"/>
    <p:sldLayoutId id="2147483664" r:id="rId2"/>
    <p:sldLayoutId id="2147483666" r:id="rId3"/>
    <p:sldLayoutId id="2147483667" r:id="rId4"/>
    <p:sldLayoutId id="2147483660" r:id="rId5"/>
    <p:sldLayoutId id="2147483658" r:id="rId6"/>
    <p:sldLayoutId id="2147483656" r:id="rId7"/>
    <p:sldLayoutId id="2147483662" r:id="rId8"/>
    <p:sldLayoutId id="2147483661" r:id="rId9"/>
  </p:sldLayoutIdLst>
  <p:timing>
    <p:tnLst>
      <p:par>
        <p:cTn id="1" dur="indefinite" restart="never" nodeType="tmRoot"/>
      </p:par>
    </p:tnLst>
  </p:timing>
  <p:txStyles>
    <p:titleStyle>
      <a:lvl1pPr algn="l" rtl="0" eaLnBrk="0" fontAlgn="base" hangingPunct="0">
        <a:spcBef>
          <a:spcPct val="0"/>
        </a:spcBef>
        <a:spcAft>
          <a:spcPct val="0"/>
        </a:spcAft>
        <a:defRPr sz="2400">
          <a:solidFill>
            <a:schemeClr val="tx1"/>
          </a:solidFill>
          <a:latin typeface="+mj-lt"/>
          <a:ea typeface="ＭＳ Ｐゴシック" pitchFamily="-108" charset="-128"/>
          <a:cs typeface="+mj-cs"/>
        </a:defRPr>
      </a:lvl1pPr>
      <a:lvl2pPr algn="l" rtl="0" eaLnBrk="0" fontAlgn="base" hangingPunct="0">
        <a:spcBef>
          <a:spcPct val="0"/>
        </a:spcBef>
        <a:spcAft>
          <a:spcPct val="0"/>
        </a:spcAft>
        <a:defRPr sz="2400">
          <a:solidFill>
            <a:schemeClr val="tx1"/>
          </a:solidFill>
          <a:latin typeface="Calibri" pitchFamily="34" charset="0"/>
          <a:ea typeface="ＭＳ Ｐゴシック" pitchFamily="-108" charset="-128"/>
        </a:defRPr>
      </a:lvl2pPr>
      <a:lvl3pPr algn="l" rtl="0" eaLnBrk="0" fontAlgn="base" hangingPunct="0">
        <a:spcBef>
          <a:spcPct val="0"/>
        </a:spcBef>
        <a:spcAft>
          <a:spcPct val="0"/>
        </a:spcAft>
        <a:defRPr sz="2400">
          <a:solidFill>
            <a:schemeClr val="tx1"/>
          </a:solidFill>
          <a:latin typeface="Calibri" pitchFamily="34" charset="0"/>
          <a:ea typeface="ＭＳ Ｐゴシック" pitchFamily="-108" charset="-128"/>
        </a:defRPr>
      </a:lvl3pPr>
      <a:lvl4pPr algn="l" rtl="0" eaLnBrk="0" fontAlgn="base" hangingPunct="0">
        <a:spcBef>
          <a:spcPct val="0"/>
        </a:spcBef>
        <a:spcAft>
          <a:spcPct val="0"/>
        </a:spcAft>
        <a:defRPr sz="2400">
          <a:solidFill>
            <a:schemeClr val="tx1"/>
          </a:solidFill>
          <a:latin typeface="Calibri" pitchFamily="34" charset="0"/>
          <a:ea typeface="ＭＳ Ｐゴシック" pitchFamily="-108" charset="-128"/>
        </a:defRPr>
      </a:lvl4pPr>
      <a:lvl5pPr algn="l" rtl="0" eaLnBrk="0" fontAlgn="base" hangingPunct="0">
        <a:spcBef>
          <a:spcPct val="0"/>
        </a:spcBef>
        <a:spcAft>
          <a:spcPct val="0"/>
        </a:spcAft>
        <a:defRPr sz="2400">
          <a:solidFill>
            <a:schemeClr val="tx1"/>
          </a:solidFill>
          <a:latin typeface="Calibri" pitchFamily="34" charset="0"/>
          <a:ea typeface="ＭＳ Ｐゴシック" pitchFamily="-108" charset="-128"/>
        </a:defRPr>
      </a:lvl5pPr>
      <a:lvl6pPr marL="457200" algn="l" rtl="0" fontAlgn="base">
        <a:spcBef>
          <a:spcPct val="0"/>
        </a:spcBef>
        <a:spcAft>
          <a:spcPct val="0"/>
        </a:spcAft>
        <a:defRPr sz="2400">
          <a:solidFill>
            <a:schemeClr val="tx1"/>
          </a:solidFill>
          <a:latin typeface="Calibri" pitchFamily="34" charset="0"/>
        </a:defRPr>
      </a:lvl6pPr>
      <a:lvl7pPr marL="914400" algn="l" rtl="0" fontAlgn="base">
        <a:spcBef>
          <a:spcPct val="0"/>
        </a:spcBef>
        <a:spcAft>
          <a:spcPct val="0"/>
        </a:spcAft>
        <a:defRPr sz="2400">
          <a:solidFill>
            <a:schemeClr val="tx1"/>
          </a:solidFill>
          <a:latin typeface="Calibri" pitchFamily="34" charset="0"/>
        </a:defRPr>
      </a:lvl7pPr>
      <a:lvl8pPr marL="1371600" algn="l" rtl="0" fontAlgn="base">
        <a:spcBef>
          <a:spcPct val="0"/>
        </a:spcBef>
        <a:spcAft>
          <a:spcPct val="0"/>
        </a:spcAft>
        <a:defRPr sz="2400">
          <a:solidFill>
            <a:schemeClr val="tx1"/>
          </a:solidFill>
          <a:latin typeface="Calibri" pitchFamily="34" charset="0"/>
        </a:defRPr>
      </a:lvl8pPr>
      <a:lvl9pPr marL="1828800" algn="l" rtl="0" fontAlgn="base">
        <a:spcBef>
          <a:spcPct val="0"/>
        </a:spcBef>
        <a:spcAft>
          <a:spcPct val="0"/>
        </a:spcAft>
        <a:defRPr sz="2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2200">
          <a:solidFill>
            <a:schemeClr val="tx1"/>
          </a:solidFill>
          <a:latin typeface="+mn-lt"/>
          <a:ea typeface="ＭＳ Ｐゴシック" pitchFamily="-108" charset="-128"/>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ＭＳ Ｐゴシック" pitchFamily="-108" charset="-128"/>
        </a:defRPr>
      </a:lvl2pPr>
      <a:lvl3pPr marL="1143000" indent="-228600" algn="l" rtl="0" eaLnBrk="0" fontAlgn="base" hangingPunct="0">
        <a:spcBef>
          <a:spcPct val="20000"/>
        </a:spcBef>
        <a:spcAft>
          <a:spcPct val="0"/>
        </a:spcAft>
        <a:buFont typeface="Arial" pitchFamily="34" charset="0"/>
        <a:buChar char="•"/>
        <a:defRPr>
          <a:solidFill>
            <a:schemeClr val="tx1"/>
          </a:solidFill>
          <a:latin typeface="+mn-lt"/>
          <a:ea typeface="ＭＳ Ｐゴシック" pitchFamily="-108" charset="-128"/>
        </a:defRPr>
      </a:lvl3pPr>
      <a:lvl4pPr marL="1600200" indent="-228600" algn="l" rtl="0" eaLnBrk="0" fontAlgn="base" hangingPunct="0">
        <a:spcBef>
          <a:spcPct val="20000"/>
        </a:spcBef>
        <a:spcAft>
          <a:spcPct val="0"/>
        </a:spcAft>
        <a:buFont typeface="Arial" pitchFamily="34" charset="0"/>
        <a:buChar char="–"/>
        <a:defRPr sz="1600">
          <a:solidFill>
            <a:schemeClr val="tx1"/>
          </a:solidFill>
          <a:latin typeface="+mn-lt"/>
          <a:ea typeface="ＭＳ Ｐゴシック" pitchFamily="-108" charset="-128"/>
        </a:defRPr>
      </a:lvl4pPr>
      <a:lvl5pPr marL="2057400" indent="-228600" algn="l" rtl="0" eaLnBrk="0" fontAlgn="base" hangingPunct="0">
        <a:spcBef>
          <a:spcPct val="20000"/>
        </a:spcBef>
        <a:spcAft>
          <a:spcPct val="0"/>
        </a:spcAft>
        <a:buFont typeface="Arial" pitchFamily="34" charset="0"/>
        <a:buChar char="»"/>
        <a:defRPr sz="1400">
          <a:solidFill>
            <a:schemeClr val="tx1"/>
          </a:solidFill>
          <a:latin typeface="+mn-lt"/>
          <a:ea typeface="ＭＳ Ｐゴシック" pitchFamily="-108" charset="-128"/>
        </a:defRPr>
      </a:lvl5pPr>
      <a:lvl6pPr marL="2514600" indent="-228600" algn="l" rtl="0" fontAlgn="base">
        <a:spcBef>
          <a:spcPct val="20000"/>
        </a:spcBef>
        <a:spcAft>
          <a:spcPct val="0"/>
        </a:spcAft>
        <a:buFont typeface="Arial" charset="0"/>
        <a:buChar char="»"/>
        <a:defRPr sz="1400">
          <a:solidFill>
            <a:schemeClr val="tx1"/>
          </a:solidFill>
          <a:latin typeface="+mn-lt"/>
        </a:defRPr>
      </a:lvl6pPr>
      <a:lvl7pPr marL="2971800" indent="-228600" algn="l" rtl="0" fontAlgn="base">
        <a:spcBef>
          <a:spcPct val="20000"/>
        </a:spcBef>
        <a:spcAft>
          <a:spcPct val="0"/>
        </a:spcAft>
        <a:buFont typeface="Arial" charset="0"/>
        <a:buChar char="»"/>
        <a:defRPr sz="1400">
          <a:solidFill>
            <a:schemeClr val="tx1"/>
          </a:solidFill>
          <a:latin typeface="+mn-lt"/>
        </a:defRPr>
      </a:lvl7pPr>
      <a:lvl8pPr marL="3429000" indent="-228600" algn="l" rtl="0" fontAlgn="base">
        <a:spcBef>
          <a:spcPct val="20000"/>
        </a:spcBef>
        <a:spcAft>
          <a:spcPct val="0"/>
        </a:spcAft>
        <a:buFont typeface="Arial" charset="0"/>
        <a:buChar char="»"/>
        <a:defRPr sz="1400">
          <a:solidFill>
            <a:schemeClr val="tx1"/>
          </a:solidFill>
          <a:latin typeface="+mn-lt"/>
        </a:defRPr>
      </a:lvl8pPr>
      <a:lvl9pPr marL="3886200" indent="-228600" algn="l" rtl="0" fontAlgn="base">
        <a:spcBef>
          <a:spcPct val="20000"/>
        </a:spcBef>
        <a:spcAft>
          <a:spcPct val="0"/>
        </a:spcAft>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557BF15-9C1B-458A-9DC6-40177EF5FF33}" type="datetimeFigureOut">
              <a:rPr lang="en-US">
                <a:solidFill>
                  <a:prstClr val="black">
                    <a:tint val="75000"/>
                  </a:prstClr>
                </a:solidFill>
                <a:ea typeface="+mn-ea"/>
              </a:rPr>
              <a:pPr>
                <a:defRPr/>
              </a:pPr>
              <a:t>11/14/2012</a:t>
            </a:fld>
            <a:endParaRPr lang="en-US">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B073710-32FE-476D-A6FE-E68998AEA583}" type="slidenum">
              <a:rPr lang="en-US">
                <a:solidFill>
                  <a:prstClr val="black">
                    <a:tint val="75000"/>
                  </a:prstClr>
                </a:solidFill>
                <a:ea typeface="+mn-ea"/>
              </a:rPr>
              <a:pPr>
                <a:defRPr/>
              </a:pPr>
              <a:t>‹#›</a:t>
            </a:fld>
            <a:endParaRPr lang="en-US">
              <a:solidFill>
                <a:prstClr val="black">
                  <a:tint val="75000"/>
                </a:prstClr>
              </a:solidFill>
              <a:ea typeface="+mn-ea"/>
            </a:endParaRPr>
          </a:p>
        </p:txBody>
      </p:sp>
    </p:spTree>
    <p:extLst>
      <p:ext uri="{BB962C8B-B14F-4D97-AF65-F5344CB8AC3E}">
        <p14:creationId xmlns:p14="http://schemas.microsoft.com/office/powerpoint/2010/main" val="209637474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1" cstate="print"/>
          <a:srcRect/>
          <a:stretch>
            <a:fillRect/>
          </a:stretch>
        </a:blipFill>
        <a:effectLst/>
      </p:bgPr>
    </p:bg>
    <p:spTree>
      <p:nvGrpSpPr>
        <p:cNvPr id="1" name=""/>
        <p:cNvGrpSpPr/>
        <p:nvPr/>
      </p:nvGrpSpPr>
      <p:grpSpPr>
        <a:xfrm>
          <a:off x="0" y="0"/>
          <a:ext cx="0" cy="0"/>
          <a:chOff x="0" y="0"/>
          <a:chExt cx="0" cy="0"/>
        </a:xfrm>
      </p:grpSpPr>
      <p:sp>
        <p:nvSpPr>
          <p:cNvPr id="12" name="Rectangle 11"/>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userDrawn="1"/>
        </p:nvSpPr>
        <p:spPr>
          <a:xfrm>
            <a:off x="-1143000" y="0"/>
            <a:ext cx="5181600" cy="6858000"/>
          </a:xfrm>
          <a:prstGeom prst="rect">
            <a:avLst/>
          </a:prstGeom>
          <a:gradFill>
            <a:gsLst>
              <a:gs pos="0">
                <a:srgbClr val="40BCAF">
                  <a:alpha val="47000"/>
                </a:srgbClr>
              </a:gs>
              <a:gs pos="100000">
                <a:schemeClr val="bg1"/>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74867982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timing>
    <p:tnLst>
      <p:par>
        <p:cTn id="1" dur="indefinite" restart="never" nodeType="tmRoot"/>
      </p:par>
    </p:tnLst>
  </p:timing>
  <p:txStyles>
    <p:titleStyle>
      <a:lvl1pPr algn="l" rtl="0" eaLnBrk="0" fontAlgn="base" hangingPunct="0">
        <a:spcBef>
          <a:spcPct val="0"/>
        </a:spcBef>
        <a:spcAft>
          <a:spcPct val="0"/>
        </a:spcAft>
        <a:defRPr sz="2400">
          <a:solidFill>
            <a:schemeClr val="tx1"/>
          </a:solidFill>
          <a:latin typeface="+mj-lt"/>
          <a:ea typeface="ＭＳ Ｐゴシック" pitchFamily="-108" charset="-128"/>
          <a:cs typeface="+mj-cs"/>
        </a:defRPr>
      </a:lvl1pPr>
      <a:lvl2pPr algn="l" rtl="0" eaLnBrk="0" fontAlgn="base" hangingPunct="0">
        <a:spcBef>
          <a:spcPct val="0"/>
        </a:spcBef>
        <a:spcAft>
          <a:spcPct val="0"/>
        </a:spcAft>
        <a:defRPr sz="2400">
          <a:solidFill>
            <a:schemeClr val="tx1"/>
          </a:solidFill>
          <a:latin typeface="Calibri" pitchFamily="34" charset="0"/>
          <a:ea typeface="ＭＳ Ｐゴシック" pitchFamily="-108" charset="-128"/>
        </a:defRPr>
      </a:lvl2pPr>
      <a:lvl3pPr algn="l" rtl="0" eaLnBrk="0" fontAlgn="base" hangingPunct="0">
        <a:spcBef>
          <a:spcPct val="0"/>
        </a:spcBef>
        <a:spcAft>
          <a:spcPct val="0"/>
        </a:spcAft>
        <a:defRPr sz="2400">
          <a:solidFill>
            <a:schemeClr val="tx1"/>
          </a:solidFill>
          <a:latin typeface="Calibri" pitchFamily="34" charset="0"/>
          <a:ea typeface="ＭＳ Ｐゴシック" pitchFamily="-108" charset="-128"/>
        </a:defRPr>
      </a:lvl3pPr>
      <a:lvl4pPr algn="l" rtl="0" eaLnBrk="0" fontAlgn="base" hangingPunct="0">
        <a:spcBef>
          <a:spcPct val="0"/>
        </a:spcBef>
        <a:spcAft>
          <a:spcPct val="0"/>
        </a:spcAft>
        <a:defRPr sz="2400">
          <a:solidFill>
            <a:schemeClr val="tx1"/>
          </a:solidFill>
          <a:latin typeface="Calibri" pitchFamily="34" charset="0"/>
          <a:ea typeface="ＭＳ Ｐゴシック" pitchFamily="-108" charset="-128"/>
        </a:defRPr>
      </a:lvl4pPr>
      <a:lvl5pPr algn="l" rtl="0" eaLnBrk="0" fontAlgn="base" hangingPunct="0">
        <a:spcBef>
          <a:spcPct val="0"/>
        </a:spcBef>
        <a:spcAft>
          <a:spcPct val="0"/>
        </a:spcAft>
        <a:defRPr sz="2400">
          <a:solidFill>
            <a:schemeClr val="tx1"/>
          </a:solidFill>
          <a:latin typeface="Calibri" pitchFamily="34" charset="0"/>
          <a:ea typeface="ＭＳ Ｐゴシック" pitchFamily="-108" charset="-128"/>
        </a:defRPr>
      </a:lvl5pPr>
      <a:lvl6pPr marL="457200" algn="l" rtl="0" fontAlgn="base">
        <a:spcBef>
          <a:spcPct val="0"/>
        </a:spcBef>
        <a:spcAft>
          <a:spcPct val="0"/>
        </a:spcAft>
        <a:defRPr sz="2400">
          <a:solidFill>
            <a:schemeClr val="tx1"/>
          </a:solidFill>
          <a:latin typeface="Calibri" pitchFamily="34" charset="0"/>
        </a:defRPr>
      </a:lvl6pPr>
      <a:lvl7pPr marL="914400" algn="l" rtl="0" fontAlgn="base">
        <a:spcBef>
          <a:spcPct val="0"/>
        </a:spcBef>
        <a:spcAft>
          <a:spcPct val="0"/>
        </a:spcAft>
        <a:defRPr sz="2400">
          <a:solidFill>
            <a:schemeClr val="tx1"/>
          </a:solidFill>
          <a:latin typeface="Calibri" pitchFamily="34" charset="0"/>
        </a:defRPr>
      </a:lvl7pPr>
      <a:lvl8pPr marL="1371600" algn="l" rtl="0" fontAlgn="base">
        <a:spcBef>
          <a:spcPct val="0"/>
        </a:spcBef>
        <a:spcAft>
          <a:spcPct val="0"/>
        </a:spcAft>
        <a:defRPr sz="2400">
          <a:solidFill>
            <a:schemeClr val="tx1"/>
          </a:solidFill>
          <a:latin typeface="Calibri" pitchFamily="34" charset="0"/>
        </a:defRPr>
      </a:lvl8pPr>
      <a:lvl9pPr marL="1828800" algn="l" rtl="0" fontAlgn="base">
        <a:spcBef>
          <a:spcPct val="0"/>
        </a:spcBef>
        <a:spcAft>
          <a:spcPct val="0"/>
        </a:spcAft>
        <a:defRPr sz="2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2200">
          <a:solidFill>
            <a:schemeClr val="tx1"/>
          </a:solidFill>
          <a:latin typeface="+mn-lt"/>
          <a:ea typeface="ＭＳ Ｐゴシック" pitchFamily="-108" charset="-128"/>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ＭＳ Ｐゴシック" pitchFamily="-108" charset="-128"/>
        </a:defRPr>
      </a:lvl2pPr>
      <a:lvl3pPr marL="1143000" indent="-228600" algn="l" rtl="0" eaLnBrk="0" fontAlgn="base" hangingPunct="0">
        <a:spcBef>
          <a:spcPct val="20000"/>
        </a:spcBef>
        <a:spcAft>
          <a:spcPct val="0"/>
        </a:spcAft>
        <a:buFont typeface="Arial" pitchFamily="34" charset="0"/>
        <a:buChar char="•"/>
        <a:defRPr>
          <a:solidFill>
            <a:schemeClr val="tx1"/>
          </a:solidFill>
          <a:latin typeface="+mn-lt"/>
          <a:ea typeface="ＭＳ Ｐゴシック" pitchFamily="-108" charset="-128"/>
        </a:defRPr>
      </a:lvl3pPr>
      <a:lvl4pPr marL="1600200" indent="-228600" algn="l" rtl="0" eaLnBrk="0" fontAlgn="base" hangingPunct="0">
        <a:spcBef>
          <a:spcPct val="20000"/>
        </a:spcBef>
        <a:spcAft>
          <a:spcPct val="0"/>
        </a:spcAft>
        <a:buFont typeface="Arial" pitchFamily="34" charset="0"/>
        <a:buChar char="–"/>
        <a:defRPr sz="1600">
          <a:solidFill>
            <a:schemeClr val="tx1"/>
          </a:solidFill>
          <a:latin typeface="+mn-lt"/>
          <a:ea typeface="ＭＳ Ｐゴシック" pitchFamily="-108" charset="-128"/>
        </a:defRPr>
      </a:lvl4pPr>
      <a:lvl5pPr marL="2057400" indent="-228600" algn="l" rtl="0" eaLnBrk="0" fontAlgn="base" hangingPunct="0">
        <a:spcBef>
          <a:spcPct val="20000"/>
        </a:spcBef>
        <a:spcAft>
          <a:spcPct val="0"/>
        </a:spcAft>
        <a:buFont typeface="Arial" pitchFamily="34" charset="0"/>
        <a:buChar char="»"/>
        <a:defRPr sz="1400">
          <a:solidFill>
            <a:schemeClr val="tx1"/>
          </a:solidFill>
          <a:latin typeface="+mn-lt"/>
          <a:ea typeface="ＭＳ Ｐゴシック" pitchFamily="-108" charset="-128"/>
        </a:defRPr>
      </a:lvl5pPr>
      <a:lvl6pPr marL="2514600" indent="-228600" algn="l" rtl="0" fontAlgn="base">
        <a:spcBef>
          <a:spcPct val="20000"/>
        </a:spcBef>
        <a:spcAft>
          <a:spcPct val="0"/>
        </a:spcAft>
        <a:buFont typeface="Arial" charset="0"/>
        <a:buChar char="»"/>
        <a:defRPr sz="1400">
          <a:solidFill>
            <a:schemeClr val="tx1"/>
          </a:solidFill>
          <a:latin typeface="+mn-lt"/>
        </a:defRPr>
      </a:lvl6pPr>
      <a:lvl7pPr marL="2971800" indent="-228600" algn="l" rtl="0" fontAlgn="base">
        <a:spcBef>
          <a:spcPct val="20000"/>
        </a:spcBef>
        <a:spcAft>
          <a:spcPct val="0"/>
        </a:spcAft>
        <a:buFont typeface="Arial" charset="0"/>
        <a:buChar char="»"/>
        <a:defRPr sz="1400">
          <a:solidFill>
            <a:schemeClr val="tx1"/>
          </a:solidFill>
          <a:latin typeface="+mn-lt"/>
        </a:defRPr>
      </a:lvl7pPr>
      <a:lvl8pPr marL="3429000" indent="-228600" algn="l" rtl="0" fontAlgn="base">
        <a:spcBef>
          <a:spcPct val="20000"/>
        </a:spcBef>
        <a:spcAft>
          <a:spcPct val="0"/>
        </a:spcAft>
        <a:buFont typeface="Arial" charset="0"/>
        <a:buChar char="»"/>
        <a:defRPr sz="1400">
          <a:solidFill>
            <a:schemeClr val="tx1"/>
          </a:solidFill>
          <a:latin typeface="+mn-lt"/>
        </a:defRPr>
      </a:lvl8pPr>
      <a:lvl9pPr marL="3886200" indent="-228600" algn="l" rtl="0" fontAlgn="base">
        <a:spcBef>
          <a:spcPct val="20000"/>
        </a:spcBef>
        <a:spcAft>
          <a:spcPct val="0"/>
        </a:spcAft>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hyperlink" Target="mailto:tquick@usaid.gov" TargetMode="External"/><Relationship Id="rId2" Type="http://schemas.openxmlformats.org/officeDocument/2006/relationships/hyperlink" Target="mailto:jbass@fhi360.org"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52400" y="0"/>
            <a:ext cx="92964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52400" y="0"/>
            <a:ext cx="9296400" cy="5867400"/>
          </a:xfrm>
          <a:prstGeom prst="rect">
            <a:avLst/>
          </a:prstGeom>
          <a:solidFill>
            <a:srgbClr val="48D3C4">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6248400" y="0"/>
            <a:ext cx="2895600" cy="5867400"/>
          </a:xfrm>
          <a:prstGeom prst="rect">
            <a:avLst/>
          </a:prstGeom>
          <a:solidFill>
            <a:srgbClr val="07728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logo.jpg"/>
          <p:cNvPicPr>
            <a:picLocks noChangeAspect="1"/>
          </p:cNvPicPr>
          <p:nvPr/>
        </p:nvPicPr>
        <p:blipFill>
          <a:blip r:embed="rId3" cstate="print"/>
          <a:srcRect t="26766" b="19703"/>
          <a:stretch>
            <a:fillRect/>
          </a:stretch>
        </p:blipFill>
        <p:spPr>
          <a:xfrm>
            <a:off x="7620000" y="6202680"/>
            <a:ext cx="1066800" cy="426720"/>
          </a:xfrm>
          <a:prstGeom prst="rect">
            <a:avLst/>
          </a:prstGeom>
        </p:spPr>
      </p:pic>
      <p:pic>
        <p:nvPicPr>
          <p:cNvPr id="7" name="Picture 5" descr="stc-logo"/>
          <p:cNvPicPr>
            <a:picLocks noChangeAspect="1" noChangeArrowheads="1"/>
          </p:cNvPicPr>
          <p:nvPr/>
        </p:nvPicPr>
        <p:blipFill>
          <a:blip r:embed="rId4" cstate="print"/>
          <a:srcRect/>
          <a:stretch>
            <a:fillRect/>
          </a:stretch>
        </p:blipFill>
        <p:spPr bwMode="auto">
          <a:xfrm>
            <a:off x="5181600" y="6163504"/>
            <a:ext cx="1981200" cy="389696"/>
          </a:xfrm>
          <a:prstGeom prst="rect">
            <a:avLst/>
          </a:prstGeom>
          <a:noFill/>
        </p:spPr>
      </p:pic>
      <p:pic>
        <p:nvPicPr>
          <p:cNvPr id="12" name="Picture 22"/>
          <p:cNvPicPr>
            <a:picLocks noChangeAspect="1" noChangeArrowheads="1"/>
          </p:cNvPicPr>
          <p:nvPr/>
        </p:nvPicPr>
        <p:blipFill>
          <a:blip r:embed="rId5" cstate="email">
            <a:extLst>
              <a:ext uri="{28A0092B-C50C-407E-A947-70E740481C1C}">
                <a14:useLocalDpi xmlns:a14="http://schemas.microsoft.com/office/drawing/2010/main" val="0"/>
              </a:ext>
            </a:extLst>
          </a:blip>
          <a:srcRect r="63464"/>
          <a:stretch>
            <a:fillRect/>
          </a:stretch>
        </p:blipFill>
        <p:spPr bwMode="auto">
          <a:xfrm>
            <a:off x="304800" y="6096000"/>
            <a:ext cx="1905000" cy="53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FHI360 Logo_horizonal.png"/>
          <p:cNvPicPr>
            <a:picLocks noChangeAspect="1"/>
          </p:cNvPicPr>
          <p:nvPr/>
        </p:nvPicPr>
        <p:blipFill>
          <a:blip r:embed="rId6" cstate="print"/>
          <a:stretch>
            <a:fillRect/>
          </a:stretch>
        </p:blipFill>
        <p:spPr>
          <a:xfrm>
            <a:off x="3810000" y="6172200"/>
            <a:ext cx="916750" cy="381000"/>
          </a:xfrm>
          <a:prstGeom prst="rect">
            <a:avLst/>
          </a:prstGeom>
        </p:spPr>
      </p:pic>
      <p:pic>
        <p:nvPicPr>
          <p:cNvPr id="15" name="Picture 14" descr="lift_logo.png"/>
          <p:cNvPicPr>
            <a:picLocks noChangeAspect="1"/>
          </p:cNvPicPr>
          <p:nvPr/>
        </p:nvPicPr>
        <p:blipFill>
          <a:blip r:embed="rId7" cstate="print"/>
          <a:srcRect r="77826"/>
          <a:stretch>
            <a:fillRect/>
          </a:stretch>
        </p:blipFill>
        <p:spPr>
          <a:xfrm>
            <a:off x="762000" y="1143000"/>
            <a:ext cx="4876800" cy="1995055"/>
          </a:xfrm>
          <a:prstGeom prst="rect">
            <a:avLst/>
          </a:prstGeom>
        </p:spPr>
      </p:pic>
      <p:sp>
        <p:nvSpPr>
          <p:cNvPr id="8" name="Title 7"/>
          <p:cNvSpPr>
            <a:spLocks noGrp="1"/>
          </p:cNvSpPr>
          <p:nvPr>
            <p:ph type="ctrTitle"/>
          </p:nvPr>
        </p:nvSpPr>
        <p:spPr>
          <a:xfrm>
            <a:off x="6781800" y="1295400"/>
            <a:ext cx="2362200" cy="1143000"/>
          </a:xfrm>
        </p:spPr>
        <p:txBody>
          <a:bodyPr anchor="t"/>
          <a:lstStyle/>
          <a:p>
            <a:pPr algn="l"/>
            <a:r>
              <a:rPr lang="en-US" sz="3000" cap="all" dirty="0" smtClean="0">
                <a:solidFill>
                  <a:schemeClr val="bg1"/>
                </a:solidFill>
              </a:rPr>
              <a:t>FSN Network MEETING</a:t>
            </a:r>
            <a:endParaRPr lang="en-US" sz="3000" cap="all" dirty="0">
              <a:solidFill>
                <a:schemeClr val="bg1"/>
              </a:solidFill>
            </a:endParaRPr>
          </a:p>
        </p:txBody>
      </p:sp>
      <p:pic>
        <p:nvPicPr>
          <p:cNvPr id="16" name="Picture 15" descr="lift_logo.png"/>
          <p:cNvPicPr>
            <a:picLocks noChangeAspect="1"/>
          </p:cNvPicPr>
          <p:nvPr/>
        </p:nvPicPr>
        <p:blipFill>
          <a:blip r:embed="rId7" cstate="print"/>
          <a:srcRect l="22174"/>
          <a:stretch>
            <a:fillRect/>
          </a:stretch>
        </p:blipFill>
        <p:spPr>
          <a:xfrm>
            <a:off x="609600" y="3581400"/>
            <a:ext cx="4953000" cy="577308"/>
          </a:xfrm>
          <a:prstGeom prst="rect">
            <a:avLst/>
          </a:prstGeom>
        </p:spPr>
      </p:pic>
      <p:sp>
        <p:nvSpPr>
          <p:cNvPr id="18" name="Rectangle 17"/>
          <p:cNvSpPr/>
          <p:nvPr/>
        </p:nvSpPr>
        <p:spPr>
          <a:xfrm>
            <a:off x="-152400" y="5334000"/>
            <a:ext cx="9296400" cy="533400"/>
          </a:xfrm>
          <a:prstGeom prst="rect">
            <a:avLst/>
          </a:prstGeom>
          <a:solidFill>
            <a:srgbClr val="96C371">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7" name="Group 16"/>
          <p:cNvGrpSpPr/>
          <p:nvPr/>
        </p:nvGrpSpPr>
        <p:grpSpPr>
          <a:xfrm>
            <a:off x="6858000" y="1143000"/>
            <a:ext cx="1676400" cy="1752600"/>
            <a:chOff x="6858000" y="1143000"/>
            <a:chExt cx="1676400" cy="1752600"/>
          </a:xfrm>
        </p:grpSpPr>
        <p:cxnSp>
          <p:nvCxnSpPr>
            <p:cNvPr id="20" name="Straight Connector 19"/>
            <p:cNvCxnSpPr/>
            <p:nvPr/>
          </p:nvCxnSpPr>
          <p:spPr>
            <a:xfrm>
              <a:off x="6858000" y="1143000"/>
              <a:ext cx="1676400" cy="1588"/>
            </a:xfrm>
            <a:prstGeom prst="line">
              <a:avLst/>
            </a:prstGeom>
            <a:ln>
              <a:solidFill>
                <a:srgbClr val="96C37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6858000" y="2894012"/>
              <a:ext cx="1676400" cy="1588"/>
            </a:xfrm>
            <a:prstGeom prst="line">
              <a:avLst/>
            </a:prstGeom>
            <a:ln>
              <a:solidFill>
                <a:srgbClr val="96C371"/>
              </a:solidFill>
            </a:ln>
            <a:effectLst/>
          </p:spPr>
          <p:style>
            <a:lnRef idx="2">
              <a:schemeClr val="accent1"/>
            </a:lnRef>
            <a:fillRef idx="0">
              <a:schemeClr val="accent1"/>
            </a:fillRef>
            <a:effectRef idx="1">
              <a:schemeClr val="accent1"/>
            </a:effectRef>
            <a:fontRef idx="minor">
              <a:schemeClr val="tx1"/>
            </a:fontRef>
          </p:style>
        </p:cxnSp>
      </p:grpSp>
      <p:sp>
        <p:nvSpPr>
          <p:cNvPr id="19" name="Title 7"/>
          <p:cNvSpPr txBox="1">
            <a:spLocks/>
          </p:cNvSpPr>
          <p:nvPr/>
        </p:nvSpPr>
        <p:spPr>
          <a:xfrm>
            <a:off x="6781800" y="4191000"/>
            <a:ext cx="2362200" cy="1143000"/>
          </a:xfrm>
          <a:prstGeom prst="rect">
            <a:avLst/>
          </a:prstGeom>
        </p:spPr>
        <p:txBody>
          <a:bodyPr anchor="t"/>
          <a:lstStyle>
            <a:lvl1pPr algn="ctr" rtl="0" eaLnBrk="0" fontAlgn="base" hangingPunct="0">
              <a:spcBef>
                <a:spcPct val="0"/>
              </a:spcBef>
              <a:spcAft>
                <a:spcPct val="0"/>
              </a:spcAft>
              <a:defRPr sz="4500" b="0">
                <a:solidFill>
                  <a:srgbClr val="07728F"/>
                </a:solidFill>
                <a:latin typeface="+mj-lt"/>
                <a:ea typeface="ＭＳ Ｐゴシック" pitchFamily="-108" charset="-128"/>
                <a:cs typeface="+mj-cs"/>
              </a:defRPr>
            </a:lvl1pPr>
            <a:lvl2pPr algn="l" rtl="0" eaLnBrk="0" fontAlgn="base" hangingPunct="0">
              <a:spcBef>
                <a:spcPct val="0"/>
              </a:spcBef>
              <a:spcAft>
                <a:spcPct val="0"/>
              </a:spcAft>
              <a:defRPr sz="2400">
                <a:solidFill>
                  <a:schemeClr val="tx1"/>
                </a:solidFill>
                <a:latin typeface="Calibri" pitchFamily="34" charset="0"/>
                <a:ea typeface="ＭＳ Ｐゴシック" pitchFamily="-108" charset="-128"/>
              </a:defRPr>
            </a:lvl2pPr>
            <a:lvl3pPr algn="l" rtl="0" eaLnBrk="0" fontAlgn="base" hangingPunct="0">
              <a:spcBef>
                <a:spcPct val="0"/>
              </a:spcBef>
              <a:spcAft>
                <a:spcPct val="0"/>
              </a:spcAft>
              <a:defRPr sz="2400">
                <a:solidFill>
                  <a:schemeClr val="tx1"/>
                </a:solidFill>
                <a:latin typeface="Calibri" pitchFamily="34" charset="0"/>
                <a:ea typeface="ＭＳ Ｐゴシック" pitchFamily="-108" charset="-128"/>
              </a:defRPr>
            </a:lvl3pPr>
            <a:lvl4pPr algn="l" rtl="0" eaLnBrk="0" fontAlgn="base" hangingPunct="0">
              <a:spcBef>
                <a:spcPct val="0"/>
              </a:spcBef>
              <a:spcAft>
                <a:spcPct val="0"/>
              </a:spcAft>
              <a:defRPr sz="2400">
                <a:solidFill>
                  <a:schemeClr val="tx1"/>
                </a:solidFill>
                <a:latin typeface="Calibri" pitchFamily="34" charset="0"/>
                <a:ea typeface="ＭＳ Ｐゴシック" pitchFamily="-108" charset="-128"/>
              </a:defRPr>
            </a:lvl4pPr>
            <a:lvl5pPr algn="l" rtl="0" eaLnBrk="0" fontAlgn="base" hangingPunct="0">
              <a:spcBef>
                <a:spcPct val="0"/>
              </a:spcBef>
              <a:spcAft>
                <a:spcPct val="0"/>
              </a:spcAft>
              <a:defRPr sz="2400">
                <a:solidFill>
                  <a:schemeClr val="tx1"/>
                </a:solidFill>
                <a:latin typeface="Calibri" pitchFamily="34" charset="0"/>
                <a:ea typeface="ＭＳ Ｐゴシック" pitchFamily="-108" charset="-128"/>
              </a:defRPr>
            </a:lvl5pPr>
            <a:lvl6pPr marL="457200" algn="l" rtl="0" fontAlgn="base">
              <a:spcBef>
                <a:spcPct val="0"/>
              </a:spcBef>
              <a:spcAft>
                <a:spcPct val="0"/>
              </a:spcAft>
              <a:defRPr sz="2400">
                <a:solidFill>
                  <a:schemeClr val="tx1"/>
                </a:solidFill>
                <a:latin typeface="Calibri" pitchFamily="34" charset="0"/>
              </a:defRPr>
            </a:lvl6pPr>
            <a:lvl7pPr marL="914400" algn="l" rtl="0" fontAlgn="base">
              <a:spcBef>
                <a:spcPct val="0"/>
              </a:spcBef>
              <a:spcAft>
                <a:spcPct val="0"/>
              </a:spcAft>
              <a:defRPr sz="2400">
                <a:solidFill>
                  <a:schemeClr val="tx1"/>
                </a:solidFill>
                <a:latin typeface="Calibri" pitchFamily="34" charset="0"/>
              </a:defRPr>
            </a:lvl7pPr>
            <a:lvl8pPr marL="1371600" algn="l" rtl="0" fontAlgn="base">
              <a:spcBef>
                <a:spcPct val="0"/>
              </a:spcBef>
              <a:spcAft>
                <a:spcPct val="0"/>
              </a:spcAft>
              <a:defRPr sz="2400">
                <a:solidFill>
                  <a:schemeClr val="tx1"/>
                </a:solidFill>
                <a:latin typeface="Calibri" pitchFamily="34" charset="0"/>
              </a:defRPr>
            </a:lvl8pPr>
            <a:lvl9pPr marL="1828800" algn="l" rtl="0" fontAlgn="base">
              <a:spcBef>
                <a:spcPct val="0"/>
              </a:spcBef>
              <a:spcAft>
                <a:spcPct val="0"/>
              </a:spcAft>
              <a:defRPr sz="2400">
                <a:solidFill>
                  <a:schemeClr val="tx1"/>
                </a:solidFill>
                <a:latin typeface="Calibri" pitchFamily="34" charset="0"/>
              </a:defRPr>
            </a:lvl9pPr>
          </a:lstStyle>
          <a:p>
            <a:pPr algn="l"/>
            <a:r>
              <a:rPr lang="en-US" sz="2000" cap="all" dirty="0" smtClean="0">
                <a:solidFill>
                  <a:schemeClr val="bg1"/>
                </a:solidFill>
              </a:rPr>
              <a:t>November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144000" cy="6096000"/>
          </a:xfrm>
          <a:prstGeom prst="rect">
            <a:avLst/>
          </a:prstGeom>
          <a:solidFill>
            <a:srgbClr val="96C371">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idx="4294967295"/>
          </p:nvPr>
        </p:nvSpPr>
        <p:spPr>
          <a:xfrm>
            <a:off x="1447800" y="1066800"/>
            <a:ext cx="5486400" cy="1219200"/>
          </a:xfrm>
          <a:prstGeom prst="rect">
            <a:avLst/>
          </a:prstGeom>
        </p:spPr>
        <p:txBody>
          <a:bodyPr/>
          <a:lstStyle/>
          <a:p>
            <a:r>
              <a:rPr lang="en-US" sz="6500" cap="all" dirty="0" smtClean="0">
                <a:solidFill>
                  <a:srgbClr val="55895B"/>
                </a:solidFill>
              </a:rPr>
              <a:t>LIFT Contacts</a:t>
            </a:r>
            <a:endParaRPr lang="en-US" sz="6500" cap="all" dirty="0">
              <a:solidFill>
                <a:srgbClr val="55895B"/>
              </a:solidFill>
            </a:endParaRPr>
          </a:p>
        </p:txBody>
      </p:sp>
      <p:sp>
        <p:nvSpPr>
          <p:cNvPr id="4" name="Vertical Text Placeholder 3"/>
          <p:cNvSpPr>
            <a:spLocks noGrp="1"/>
          </p:cNvSpPr>
          <p:nvPr>
            <p:ph type="body" orient="vert" idx="4294967295"/>
          </p:nvPr>
        </p:nvSpPr>
        <p:spPr>
          <a:xfrm>
            <a:off x="1524000" y="2133600"/>
            <a:ext cx="7467600" cy="762000"/>
          </a:xfrm>
          <a:prstGeom prst="rect">
            <a:avLst/>
          </a:prstGeom>
        </p:spPr>
        <p:txBody>
          <a:bodyPr/>
          <a:lstStyle/>
          <a:p>
            <a:pPr marL="0" indent="0">
              <a:buNone/>
            </a:pPr>
            <a:r>
              <a:rPr lang="en-US" dirty="0" smtClean="0">
                <a:solidFill>
                  <a:srgbClr val="55895B"/>
                </a:solidFill>
              </a:rPr>
              <a:t>For more information about LIFT, please contact:</a:t>
            </a:r>
          </a:p>
          <a:p>
            <a:pPr marL="0" indent="0"/>
            <a:endParaRPr lang="en-US" dirty="0">
              <a:solidFill>
                <a:srgbClr val="55895B"/>
              </a:solidFill>
            </a:endParaRPr>
          </a:p>
        </p:txBody>
      </p:sp>
      <p:sp>
        <p:nvSpPr>
          <p:cNvPr id="7" name="Vertical Text Placeholder 3"/>
          <p:cNvSpPr txBox="1">
            <a:spLocks/>
          </p:cNvSpPr>
          <p:nvPr/>
        </p:nvSpPr>
        <p:spPr>
          <a:xfrm>
            <a:off x="1752600" y="2743200"/>
            <a:ext cx="3886200" cy="1676400"/>
          </a:xfrm>
          <a:prstGeom prst="rect">
            <a:avLst/>
          </a:prstGeom>
        </p:spPr>
        <p:txBody>
          <a:bodyPr/>
          <a:lstStyle/>
          <a:p>
            <a:pPr marL="0" marR="0" lvl="0" indent="0" algn="l" defTabSz="914400" rtl="0" eaLnBrk="0" fontAlgn="base" latinLnBrk="0" hangingPunct="0">
              <a:lnSpc>
                <a:spcPct val="100000"/>
              </a:lnSpc>
              <a:spcBef>
                <a:spcPct val="20000"/>
              </a:spcBef>
              <a:spcAft>
                <a:spcPts val="600"/>
              </a:spcAft>
              <a:buClrTx/>
              <a:buSzTx/>
              <a:buFont typeface="Arial" pitchFamily="34" charset="0"/>
              <a:buNone/>
              <a:tabLst/>
              <a:defRPr/>
            </a:pPr>
            <a:r>
              <a:rPr kumimoji="0" lang="en-US" sz="2400" b="0" i="0" u="none" strike="noStrike" kern="0" cap="none" spc="0" normalizeH="0" baseline="0" noProof="0" dirty="0" smtClean="0">
                <a:ln>
                  <a:noFill/>
                </a:ln>
                <a:solidFill>
                  <a:srgbClr val="07728F"/>
                </a:solidFill>
                <a:effectLst/>
                <a:uLnTx/>
                <a:uFillTx/>
                <a:latin typeface="+mn-lt"/>
                <a:ea typeface="ＭＳ Ｐゴシック" pitchFamily="-108" charset="-128"/>
                <a:cs typeface="+mn-cs"/>
              </a:rPr>
              <a:t>Jacky Bass</a:t>
            </a:r>
            <a:br>
              <a:rPr kumimoji="0" lang="en-US" sz="2400" b="0" i="0" u="none" strike="noStrike" kern="0" cap="none" spc="0" normalizeH="0" baseline="0" noProof="0" dirty="0" smtClean="0">
                <a:ln>
                  <a:noFill/>
                </a:ln>
                <a:solidFill>
                  <a:srgbClr val="07728F"/>
                </a:solidFill>
                <a:effectLst/>
                <a:uLnTx/>
                <a:uFillTx/>
                <a:latin typeface="+mn-lt"/>
                <a:ea typeface="ＭＳ Ｐゴシック" pitchFamily="-108" charset="-128"/>
                <a:cs typeface="+mn-cs"/>
              </a:rPr>
            </a:br>
            <a:r>
              <a:rPr kumimoji="0" lang="en-US" sz="2400" b="0" i="1" u="none" strike="noStrike" kern="0" cap="none" spc="0" normalizeH="0" baseline="0" noProof="0" dirty="0" smtClean="0">
                <a:ln>
                  <a:noFill/>
                </a:ln>
                <a:solidFill>
                  <a:srgbClr val="07728F"/>
                </a:solidFill>
                <a:effectLst/>
                <a:uLnTx/>
                <a:uFillTx/>
                <a:latin typeface="+mn-lt"/>
                <a:ea typeface="ＭＳ Ｐゴシック" pitchFamily="-108" charset="-128"/>
                <a:cs typeface="+mn-cs"/>
              </a:rPr>
              <a:t>Project Director</a:t>
            </a:r>
            <a:br>
              <a:rPr kumimoji="0" lang="en-US" sz="2400" b="0" i="1" u="none" strike="noStrike" kern="0" cap="none" spc="0" normalizeH="0" baseline="0" noProof="0" dirty="0" smtClean="0">
                <a:ln>
                  <a:noFill/>
                </a:ln>
                <a:solidFill>
                  <a:srgbClr val="07728F"/>
                </a:solidFill>
                <a:effectLst/>
                <a:uLnTx/>
                <a:uFillTx/>
                <a:latin typeface="+mn-lt"/>
                <a:ea typeface="ＭＳ Ｐゴシック" pitchFamily="-108" charset="-128"/>
                <a:cs typeface="+mn-cs"/>
              </a:rPr>
            </a:br>
            <a:r>
              <a:rPr lang="en-US" sz="2200" kern="0" dirty="0" smtClean="0">
                <a:solidFill>
                  <a:srgbClr val="07728F"/>
                </a:solidFill>
                <a:latin typeface="+mn-lt"/>
                <a:hlinkClick r:id="rId2"/>
              </a:rPr>
              <a:t>jbass@fhi360.org</a:t>
            </a:r>
            <a:r>
              <a:rPr lang="en-US" sz="2200" kern="0" dirty="0" smtClean="0">
                <a:solidFill>
                  <a:srgbClr val="07728F"/>
                </a:solidFill>
                <a:latin typeface="+mn-lt"/>
              </a:rPr>
              <a:t> </a:t>
            </a:r>
            <a:endParaRPr kumimoji="0" lang="en-US" sz="2200" b="0" i="0" u="none" strike="noStrike" kern="0" cap="none" spc="0" normalizeH="0" baseline="0" noProof="0" dirty="0" smtClean="0">
              <a:ln>
                <a:noFill/>
              </a:ln>
              <a:solidFill>
                <a:srgbClr val="07728F"/>
              </a:solidFill>
              <a:effectLst/>
              <a:uLnTx/>
              <a:uFillTx/>
              <a:latin typeface="+mn-lt"/>
              <a:ea typeface="ＭＳ Ｐゴシック" pitchFamily="-108" charset="-128"/>
              <a:cs typeface="+mn-cs"/>
            </a:endParaRP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2200" b="0" i="0" u="none" strike="noStrike" kern="0" cap="none" spc="0" normalizeH="0" baseline="0" noProof="0" dirty="0">
              <a:ln>
                <a:noFill/>
              </a:ln>
              <a:solidFill>
                <a:srgbClr val="07728F"/>
              </a:solidFill>
              <a:effectLst/>
              <a:uLnTx/>
              <a:uFillTx/>
              <a:latin typeface="+mn-lt"/>
              <a:ea typeface="ＭＳ Ｐゴシック" pitchFamily="-108" charset="-128"/>
              <a:cs typeface="+mn-cs"/>
            </a:endParaRPr>
          </a:p>
        </p:txBody>
      </p:sp>
      <p:sp>
        <p:nvSpPr>
          <p:cNvPr id="8" name="Vertical Text Placeholder 3"/>
          <p:cNvSpPr txBox="1">
            <a:spLocks/>
          </p:cNvSpPr>
          <p:nvPr/>
        </p:nvSpPr>
        <p:spPr>
          <a:xfrm>
            <a:off x="5486400" y="2743200"/>
            <a:ext cx="2819400" cy="1600200"/>
          </a:xfrm>
          <a:prstGeom prst="rect">
            <a:avLst/>
          </a:prstGeom>
        </p:spPr>
        <p: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defRPr/>
            </a:pPr>
            <a:r>
              <a:rPr kumimoji="0" lang="en-US" sz="2400" b="0" i="0" u="none" strike="noStrike" kern="0" cap="none" spc="0" normalizeH="0" baseline="0" noProof="0" dirty="0" smtClean="0">
                <a:ln>
                  <a:noFill/>
                </a:ln>
                <a:solidFill>
                  <a:srgbClr val="07728F"/>
                </a:solidFill>
                <a:effectLst/>
                <a:uLnTx/>
                <a:uFillTx/>
                <a:latin typeface="+mn-lt"/>
                <a:ea typeface="ＭＳ Ｐゴシック" pitchFamily="-108" charset="-128"/>
                <a:cs typeface="+mn-cs"/>
              </a:rPr>
              <a:t>Tim Quick</a:t>
            </a:r>
            <a:br>
              <a:rPr kumimoji="0" lang="en-US" sz="2400" b="0" i="0" u="none" strike="noStrike" kern="0" cap="none" spc="0" normalizeH="0" baseline="0" noProof="0" dirty="0" smtClean="0">
                <a:ln>
                  <a:noFill/>
                </a:ln>
                <a:solidFill>
                  <a:srgbClr val="07728F"/>
                </a:solidFill>
                <a:effectLst/>
                <a:uLnTx/>
                <a:uFillTx/>
                <a:latin typeface="+mn-lt"/>
                <a:ea typeface="ＭＳ Ｐゴシック" pitchFamily="-108" charset="-128"/>
                <a:cs typeface="+mn-cs"/>
              </a:rPr>
            </a:br>
            <a:r>
              <a:rPr kumimoji="0" lang="en-US" sz="2400" b="0" i="1" u="none" strike="noStrike" kern="0" cap="none" spc="0" normalizeH="0" baseline="0" noProof="0" dirty="0" smtClean="0">
                <a:ln>
                  <a:noFill/>
                </a:ln>
                <a:solidFill>
                  <a:srgbClr val="07728F"/>
                </a:solidFill>
                <a:effectLst/>
                <a:uLnTx/>
                <a:uFillTx/>
                <a:latin typeface="+mn-lt"/>
                <a:ea typeface="ＭＳ Ｐゴシック" pitchFamily="-108" charset="-128"/>
                <a:cs typeface="+mn-cs"/>
              </a:rPr>
              <a:t>LIFT AOTR</a:t>
            </a:r>
            <a:br>
              <a:rPr kumimoji="0" lang="en-US" sz="2400" b="0" i="1" u="none" strike="noStrike" kern="0" cap="none" spc="0" normalizeH="0" baseline="0" noProof="0" dirty="0" smtClean="0">
                <a:ln>
                  <a:noFill/>
                </a:ln>
                <a:solidFill>
                  <a:srgbClr val="07728F"/>
                </a:solidFill>
                <a:effectLst/>
                <a:uLnTx/>
                <a:uFillTx/>
                <a:latin typeface="+mn-lt"/>
                <a:ea typeface="ＭＳ Ｐゴシック" pitchFamily="-108" charset="-128"/>
                <a:cs typeface="+mn-cs"/>
              </a:rPr>
            </a:br>
            <a:r>
              <a:rPr kumimoji="0" lang="en-US" sz="2200" b="0" i="0" u="none" strike="noStrike" kern="0" cap="none" spc="0" normalizeH="0" baseline="0" noProof="0" dirty="0" smtClean="0">
                <a:ln>
                  <a:noFill/>
                </a:ln>
                <a:solidFill>
                  <a:srgbClr val="07728F"/>
                </a:solidFill>
                <a:effectLst/>
                <a:uLnTx/>
                <a:uFillTx/>
                <a:latin typeface="+mn-lt"/>
                <a:ea typeface="ＭＳ Ｐゴシック" pitchFamily="-108" charset="-128"/>
                <a:cs typeface="+mn-cs"/>
                <a:hlinkClick r:id="rId3"/>
              </a:rPr>
              <a:t>tquick@usaid.gov</a:t>
            </a:r>
            <a:endParaRPr kumimoji="0" lang="en-US" sz="2200" b="0" i="0" u="none" strike="noStrike" kern="0" cap="none" spc="0" normalizeH="0" baseline="0" noProof="0" dirty="0" smtClean="0">
              <a:ln>
                <a:noFill/>
              </a:ln>
              <a:solidFill>
                <a:srgbClr val="07728F"/>
              </a:solidFill>
              <a:effectLst/>
              <a:uLnTx/>
              <a:uFillTx/>
              <a:latin typeface="+mn-lt"/>
              <a:ea typeface="ＭＳ Ｐゴシック" pitchFamily="-108" charset="-128"/>
              <a:cs typeface="+mn-cs"/>
            </a:endParaRPr>
          </a:p>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defRPr/>
            </a:pPr>
            <a:endParaRPr kumimoji="0" lang="en-US" sz="2200" b="0" i="0" u="none" strike="noStrike" kern="0" cap="none" spc="0" normalizeH="0" baseline="0" noProof="0" dirty="0" smtClean="0">
              <a:ln>
                <a:noFill/>
              </a:ln>
              <a:solidFill>
                <a:srgbClr val="07728F"/>
              </a:solidFill>
              <a:effectLst/>
              <a:uLnTx/>
              <a:uFillTx/>
              <a:latin typeface="+mn-lt"/>
              <a:ea typeface="ＭＳ Ｐゴシック" pitchFamily="-108" charset="-128"/>
              <a:cs typeface="+mn-cs"/>
            </a:endParaRP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2200" b="0" i="0" u="none" strike="noStrike" kern="0" cap="none" spc="0" normalizeH="0" baseline="0" noProof="0" dirty="0" smtClean="0">
              <a:ln>
                <a:noFill/>
              </a:ln>
              <a:solidFill>
                <a:srgbClr val="07728F"/>
              </a:solidFill>
              <a:effectLst/>
              <a:uLnTx/>
              <a:uFillTx/>
              <a:latin typeface="+mn-lt"/>
              <a:ea typeface="ＭＳ Ｐゴシック" pitchFamily="-108" charset="-128"/>
              <a:cs typeface="+mn-cs"/>
            </a:endParaRP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2200" b="0" i="0" u="none" strike="noStrike" kern="0" cap="none" spc="0" normalizeH="0" baseline="0" noProof="0" dirty="0">
              <a:ln>
                <a:noFill/>
              </a:ln>
              <a:solidFill>
                <a:srgbClr val="07728F"/>
              </a:solidFill>
              <a:effectLst/>
              <a:uLnTx/>
              <a:uFillTx/>
              <a:latin typeface="+mn-lt"/>
              <a:ea typeface="ＭＳ Ｐゴシック" pitchFamily="-108" charset="-128"/>
              <a:cs typeface="+mn-cs"/>
            </a:endParaRPr>
          </a:p>
        </p:txBody>
      </p:sp>
      <p:cxnSp>
        <p:nvCxnSpPr>
          <p:cNvPr id="9" name="Straight Connector 8"/>
          <p:cNvCxnSpPr/>
          <p:nvPr/>
        </p:nvCxnSpPr>
        <p:spPr>
          <a:xfrm rot="5400000" flipH="1" flipV="1">
            <a:off x="1067594" y="3352006"/>
            <a:ext cx="1066800" cy="1588"/>
          </a:xfrm>
          <a:prstGeom prst="line">
            <a:avLst/>
          </a:prstGeom>
          <a:ln w="25400" cap="flat" cmpd="sng" algn="ctr">
            <a:solidFill>
              <a:srgbClr val="96C37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5400000" flipH="1" flipV="1">
            <a:off x="4877594" y="3352006"/>
            <a:ext cx="1066800" cy="1588"/>
          </a:xfrm>
          <a:prstGeom prst="line">
            <a:avLst/>
          </a:prstGeom>
          <a:ln w="25400" cap="flat" cmpd="sng" algn="ctr">
            <a:solidFill>
              <a:srgbClr val="96C37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0" y="5105400"/>
            <a:ext cx="9144000" cy="990600"/>
          </a:xfrm>
          <a:prstGeom prst="rect">
            <a:avLst/>
          </a:prstGeom>
          <a:solidFill>
            <a:srgbClr val="96C371"/>
          </a:solidFill>
          <a:ln>
            <a:solidFill>
              <a:srgbClr val="96C3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860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762000"/>
            <a:ext cx="2514600" cy="3124200"/>
          </a:xfrm>
        </p:spPr>
        <p:txBody>
          <a:bodyPr/>
          <a:lstStyle/>
          <a:p>
            <a:r>
              <a:rPr lang="en-US" cap="all" dirty="0" smtClean="0"/>
              <a:t>Objectives</a:t>
            </a:r>
            <a:endParaRPr lang="en-US" cap="all" dirty="0"/>
          </a:p>
        </p:txBody>
      </p:sp>
      <p:sp>
        <p:nvSpPr>
          <p:cNvPr id="6" name="Vertical Text Placeholder 5"/>
          <p:cNvSpPr>
            <a:spLocks noGrp="1"/>
          </p:cNvSpPr>
          <p:nvPr>
            <p:ph type="body" orient="vert" idx="1"/>
          </p:nvPr>
        </p:nvSpPr>
        <p:spPr>
          <a:xfrm>
            <a:off x="3962400" y="457200"/>
            <a:ext cx="4953000" cy="5943600"/>
          </a:xfrm>
        </p:spPr>
        <p:txBody>
          <a:bodyPr/>
          <a:lstStyle/>
          <a:p>
            <a:pPr marL="285750" lvl="0" indent="-285750">
              <a:buFont typeface="Arial" pitchFamily="34" charset="0"/>
              <a:buChar char="•"/>
            </a:pPr>
            <a:r>
              <a:rPr lang="en-US" sz="3200" dirty="0"/>
              <a:t>Present and solicit feedback on </a:t>
            </a:r>
            <a:r>
              <a:rPr lang="en-US" sz="3200" dirty="0" smtClean="0"/>
              <a:t>Livelihoods and Food Security Technical Assistance (LIFT’s) approach</a:t>
            </a:r>
          </a:p>
          <a:p>
            <a:pPr marL="285750" lvl="0" indent="-285750">
              <a:buFont typeface="Arial" pitchFamily="34" charset="0"/>
              <a:buChar char="•"/>
            </a:pPr>
            <a:r>
              <a:rPr lang="en-US" sz="3200" dirty="0" smtClean="0"/>
              <a:t>Collect input from Food Security and Nutrition service providers </a:t>
            </a:r>
          </a:p>
          <a:p>
            <a:pPr marL="3175" lvl="0" indent="0" eaLnBrk="1" hangingPunct="1">
              <a:defRPr/>
            </a:pPr>
            <a:endParaRPr 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3"/>
          <p:cNvGrpSpPr>
            <a:grpSpLocks/>
          </p:cNvGrpSpPr>
          <p:nvPr/>
        </p:nvGrpSpPr>
        <p:grpSpPr bwMode="auto">
          <a:xfrm>
            <a:off x="506413" y="685800"/>
            <a:ext cx="307975" cy="5486400"/>
            <a:chOff x="506691" y="481898"/>
            <a:chExt cx="307778" cy="5486401"/>
          </a:xfrm>
        </p:grpSpPr>
        <p:sp>
          <p:nvSpPr>
            <p:cNvPr id="5" name="Up Arrow 4"/>
            <p:cNvSpPr/>
            <p:nvPr/>
          </p:nvSpPr>
          <p:spPr bwMode="auto">
            <a:xfrm>
              <a:off x="546280" y="481898"/>
              <a:ext cx="228600" cy="5486400"/>
            </a:xfrm>
            <a:prstGeom prst="upArrow">
              <a:avLst>
                <a:gd name="adj1" fmla="val 100000"/>
                <a:gd name="adj2" fmla="val 50000"/>
              </a:avLst>
            </a:prstGeom>
            <a:gradFill flip="none" rotWithShape="1">
              <a:gsLst>
                <a:gs pos="0">
                  <a:srgbClr val="4F81BD">
                    <a:tint val="66000"/>
                    <a:satMod val="160000"/>
                  </a:srgbClr>
                </a:gs>
                <a:gs pos="50000">
                  <a:srgbClr val="4F81BD">
                    <a:tint val="44500"/>
                    <a:satMod val="160000"/>
                    <a:alpha val="75000"/>
                  </a:srgbClr>
                </a:gs>
                <a:gs pos="100000">
                  <a:srgbClr val="4F81BD">
                    <a:tint val="23500"/>
                    <a:satMod val="160000"/>
                    <a:alpha val="25000"/>
                  </a:srgbClr>
                </a:gs>
              </a:gsLst>
              <a:lin ang="16200000" scaled="1"/>
              <a:tileRect/>
            </a:gradFill>
            <a:ln w="25400" cap="flat" cmpd="sng" algn="ctr">
              <a:noFill/>
              <a:prstDash val="solid"/>
            </a:ln>
            <a:effectLst/>
          </p:spPr>
          <p:txBody>
            <a:bodyPr anchor="ctr"/>
            <a:lstStyle/>
            <a:p>
              <a:pPr algn="ctr" fontAlgn="auto">
                <a:spcBef>
                  <a:spcPts val="0"/>
                </a:spcBef>
                <a:spcAft>
                  <a:spcPts val="0"/>
                </a:spcAft>
                <a:defRPr/>
              </a:pPr>
              <a:endParaRPr lang="en-US" sz="1400" kern="0">
                <a:solidFill>
                  <a:srgbClr val="F79646">
                    <a:lumMod val="50000"/>
                  </a:srgbClr>
                </a:solidFill>
                <a:latin typeface="Calibri"/>
                <a:ea typeface="+mn-ea"/>
              </a:endParaRPr>
            </a:p>
          </p:txBody>
        </p:sp>
        <p:sp>
          <p:nvSpPr>
            <p:cNvPr id="6" name="TextBox 39"/>
            <p:cNvSpPr txBox="1">
              <a:spLocks noChangeArrowheads="1"/>
            </p:cNvSpPr>
            <p:nvPr/>
          </p:nvSpPr>
          <p:spPr bwMode="auto">
            <a:xfrm rot="16200000">
              <a:off x="294661" y="5448491"/>
              <a:ext cx="731837" cy="307778"/>
            </a:xfrm>
            <a:prstGeom prst="rect">
              <a:avLst/>
            </a:prstGeom>
            <a:noFill/>
            <a:ln w="9525">
              <a:noFill/>
              <a:miter lim="800000"/>
              <a:headEnd/>
              <a:tailEnd/>
            </a:ln>
          </p:spPr>
          <p:txBody>
            <a:bodyPr>
              <a:spAutoFit/>
            </a:bodyPr>
            <a:lstStyle/>
            <a:p>
              <a:pPr algn="ctr" fontAlgn="auto">
                <a:spcBef>
                  <a:spcPts val="0"/>
                </a:spcBef>
                <a:spcAft>
                  <a:spcPts val="0"/>
                </a:spcAft>
                <a:defRPr/>
              </a:pPr>
              <a:r>
                <a:rPr lang="en-US" sz="1400" b="1" kern="0" dirty="0">
                  <a:solidFill>
                    <a:srgbClr val="F79646">
                      <a:lumMod val="50000"/>
                    </a:srgbClr>
                  </a:solidFill>
                  <a:latin typeface="Calibri" pitchFamily="34" charset="0"/>
                  <a:ea typeface="+mn-ea"/>
                  <a:cs typeface="Arial" charset="0"/>
                </a:rPr>
                <a:t>HIGH</a:t>
              </a:r>
            </a:p>
          </p:txBody>
        </p:sp>
        <p:sp>
          <p:nvSpPr>
            <p:cNvPr id="7" name="TextBox 41"/>
            <p:cNvSpPr txBox="1">
              <a:spLocks noChangeArrowheads="1"/>
            </p:cNvSpPr>
            <p:nvPr/>
          </p:nvSpPr>
          <p:spPr bwMode="auto">
            <a:xfrm rot="16200000">
              <a:off x="-863420" y="3071209"/>
              <a:ext cx="3048001" cy="307778"/>
            </a:xfrm>
            <a:prstGeom prst="rect">
              <a:avLst/>
            </a:prstGeom>
            <a:noFill/>
            <a:ln w="9525">
              <a:noFill/>
              <a:miter lim="800000"/>
              <a:headEnd/>
              <a:tailEnd/>
            </a:ln>
          </p:spPr>
          <p:txBody>
            <a:bodyPr>
              <a:spAutoFit/>
            </a:bodyPr>
            <a:lstStyle/>
            <a:p>
              <a:pPr algn="ctr" fontAlgn="auto">
                <a:spcBef>
                  <a:spcPts val="0"/>
                </a:spcBef>
                <a:spcAft>
                  <a:spcPts val="0"/>
                </a:spcAft>
                <a:defRPr/>
              </a:pPr>
              <a:r>
                <a:rPr lang="en-US" sz="1400" b="1" kern="0" dirty="0">
                  <a:solidFill>
                    <a:srgbClr val="F79646">
                      <a:lumMod val="50000"/>
                    </a:srgbClr>
                  </a:solidFill>
                  <a:latin typeface="Calibri" pitchFamily="34" charset="0"/>
                  <a:ea typeface="+mn-ea"/>
                  <a:cs typeface="Arial" charset="0"/>
                </a:rPr>
                <a:t>HOUSEHOLD VULNERABILITY</a:t>
              </a:r>
            </a:p>
          </p:txBody>
        </p:sp>
        <p:sp>
          <p:nvSpPr>
            <p:cNvPr id="8" name="TextBox 42"/>
            <p:cNvSpPr txBox="1">
              <a:spLocks noChangeArrowheads="1"/>
            </p:cNvSpPr>
            <p:nvPr/>
          </p:nvSpPr>
          <p:spPr bwMode="auto">
            <a:xfrm rot="16200000">
              <a:off x="294661" y="800291"/>
              <a:ext cx="731837" cy="307778"/>
            </a:xfrm>
            <a:prstGeom prst="rect">
              <a:avLst/>
            </a:prstGeom>
            <a:noFill/>
            <a:ln w="9525">
              <a:noFill/>
              <a:miter lim="800000"/>
              <a:headEnd/>
              <a:tailEnd/>
            </a:ln>
          </p:spPr>
          <p:txBody>
            <a:bodyPr>
              <a:spAutoFit/>
            </a:bodyPr>
            <a:lstStyle/>
            <a:p>
              <a:pPr algn="ctr" fontAlgn="auto">
                <a:spcBef>
                  <a:spcPts val="0"/>
                </a:spcBef>
                <a:spcAft>
                  <a:spcPts val="0"/>
                </a:spcAft>
                <a:defRPr/>
              </a:pPr>
              <a:r>
                <a:rPr lang="en-US" sz="1400" b="1" kern="0" dirty="0">
                  <a:solidFill>
                    <a:srgbClr val="F79646">
                      <a:lumMod val="50000"/>
                    </a:srgbClr>
                  </a:solidFill>
                  <a:latin typeface="Calibri" pitchFamily="34" charset="0"/>
                  <a:ea typeface="+mn-ea"/>
                  <a:cs typeface="Arial" charset="0"/>
                </a:rPr>
                <a:t>LOW</a:t>
              </a:r>
            </a:p>
          </p:txBody>
        </p:sp>
      </p:grpSp>
      <p:grpSp>
        <p:nvGrpSpPr>
          <p:cNvPr id="5123" name="Group 8"/>
          <p:cNvGrpSpPr>
            <a:grpSpLocks/>
          </p:cNvGrpSpPr>
          <p:nvPr/>
        </p:nvGrpSpPr>
        <p:grpSpPr bwMode="auto">
          <a:xfrm>
            <a:off x="8431213" y="685800"/>
            <a:ext cx="307975" cy="5486400"/>
            <a:chOff x="8609111" y="76200"/>
            <a:chExt cx="307777" cy="5486401"/>
          </a:xfrm>
        </p:grpSpPr>
        <p:sp>
          <p:nvSpPr>
            <p:cNvPr id="10" name="Up Arrow 9"/>
            <p:cNvSpPr/>
            <p:nvPr/>
          </p:nvSpPr>
          <p:spPr bwMode="auto">
            <a:xfrm>
              <a:off x="8649182" y="76200"/>
              <a:ext cx="228600" cy="5486400"/>
            </a:xfrm>
            <a:prstGeom prst="upArrow">
              <a:avLst>
                <a:gd name="adj1" fmla="val 100000"/>
                <a:gd name="adj2" fmla="val 50000"/>
              </a:avLst>
            </a:prstGeom>
            <a:gradFill>
              <a:gsLst>
                <a:gs pos="0">
                  <a:srgbClr val="4F81BD">
                    <a:tint val="66000"/>
                    <a:satMod val="160000"/>
                  </a:srgbClr>
                </a:gs>
                <a:gs pos="50000">
                  <a:srgbClr val="4F81BD">
                    <a:tint val="44500"/>
                    <a:satMod val="160000"/>
                    <a:alpha val="75000"/>
                  </a:srgbClr>
                </a:gs>
                <a:gs pos="100000">
                  <a:srgbClr val="4F81BD">
                    <a:tint val="23500"/>
                    <a:satMod val="160000"/>
                    <a:alpha val="25000"/>
                  </a:srgbClr>
                </a:gs>
              </a:gsLst>
              <a:lin ang="5400000" scaled="0"/>
            </a:gradFill>
            <a:ln w="25400" cap="flat" cmpd="sng" algn="ctr">
              <a:noFill/>
              <a:prstDash val="solid"/>
            </a:ln>
            <a:effectLst/>
          </p:spPr>
          <p:txBody>
            <a:bodyPr anchor="ctr"/>
            <a:lstStyle/>
            <a:p>
              <a:pPr algn="ctr" fontAlgn="auto">
                <a:spcBef>
                  <a:spcPts val="0"/>
                </a:spcBef>
                <a:spcAft>
                  <a:spcPts val="0"/>
                </a:spcAft>
                <a:defRPr/>
              </a:pPr>
              <a:endParaRPr lang="en-US" sz="1400" kern="0">
                <a:solidFill>
                  <a:srgbClr val="F79646">
                    <a:lumMod val="50000"/>
                  </a:srgbClr>
                </a:solidFill>
                <a:latin typeface="Calibri"/>
                <a:ea typeface="+mn-ea"/>
              </a:endParaRPr>
            </a:p>
          </p:txBody>
        </p:sp>
        <p:sp>
          <p:nvSpPr>
            <p:cNvPr id="11" name="TextBox 44"/>
            <p:cNvSpPr txBox="1">
              <a:spLocks noChangeArrowheads="1"/>
            </p:cNvSpPr>
            <p:nvPr/>
          </p:nvSpPr>
          <p:spPr bwMode="auto">
            <a:xfrm rot="16200000">
              <a:off x="8397081" y="5042794"/>
              <a:ext cx="731837" cy="307777"/>
            </a:xfrm>
            <a:prstGeom prst="rect">
              <a:avLst/>
            </a:prstGeom>
            <a:noFill/>
            <a:ln w="9525">
              <a:noFill/>
              <a:miter lim="800000"/>
              <a:headEnd/>
              <a:tailEnd/>
            </a:ln>
          </p:spPr>
          <p:txBody>
            <a:bodyPr>
              <a:spAutoFit/>
            </a:bodyPr>
            <a:lstStyle/>
            <a:p>
              <a:pPr algn="ctr" fontAlgn="auto">
                <a:spcBef>
                  <a:spcPts val="0"/>
                </a:spcBef>
                <a:spcAft>
                  <a:spcPts val="0"/>
                </a:spcAft>
                <a:defRPr/>
              </a:pPr>
              <a:r>
                <a:rPr lang="en-US" sz="1400" b="1" kern="0" dirty="0">
                  <a:solidFill>
                    <a:srgbClr val="F79646">
                      <a:lumMod val="50000"/>
                    </a:srgbClr>
                  </a:solidFill>
                  <a:latin typeface="Calibri" pitchFamily="34" charset="0"/>
                  <a:ea typeface="+mn-ea"/>
                  <a:cs typeface="Arial" charset="0"/>
                </a:rPr>
                <a:t>LOW</a:t>
              </a:r>
            </a:p>
          </p:txBody>
        </p:sp>
        <p:sp>
          <p:nvSpPr>
            <p:cNvPr id="12" name="TextBox 45"/>
            <p:cNvSpPr txBox="1">
              <a:spLocks noChangeArrowheads="1"/>
            </p:cNvSpPr>
            <p:nvPr/>
          </p:nvSpPr>
          <p:spPr bwMode="auto">
            <a:xfrm rot="16200000">
              <a:off x="6819900" y="2665511"/>
              <a:ext cx="3886201" cy="307777"/>
            </a:xfrm>
            <a:prstGeom prst="rect">
              <a:avLst/>
            </a:prstGeom>
            <a:noFill/>
            <a:ln w="9525">
              <a:noFill/>
              <a:miter lim="800000"/>
              <a:headEnd/>
              <a:tailEnd/>
            </a:ln>
          </p:spPr>
          <p:txBody>
            <a:bodyPr>
              <a:spAutoFit/>
            </a:bodyPr>
            <a:lstStyle/>
            <a:p>
              <a:pPr algn="ctr" fontAlgn="auto">
                <a:spcBef>
                  <a:spcPts val="0"/>
                </a:spcBef>
                <a:spcAft>
                  <a:spcPts val="0"/>
                </a:spcAft>
                <a:defRPr/>
              </a:pPr>
              <a:r>
                <a:rPr lang="en-US" sz="1400" b="1" kern="0" dirty="0">
                  <a:solidFill>
                    <a:srgbClr val="F79646">
                      <a:lumMod val="50000"/>
                    </a:srgbClr>
                  </a:solidFill>
                  <a:latin typeface="Calibri" pitchFamily="34" charset="0"/>
                  <a:ea typeface="+mn-ea"/>
                  <a:cs typeface="Arial" charset="0"/>
                </a:rPr>
                <a:t>HOUSEHOLD LIVELIHOOD &amp; FOOD SECURITY</a:t>
              </a:r>
            </a:p>
          </p:txBody>
        </p:sp>
        <p:sp>
          <p:nvSpPr>
            <p:cNvPr id="13" name="TextBox 46"/>
            <p:cNvSpPr txBox="1">
              <a:spLocks noChangeArrowheads="1"/>
            </p:cNvSpPr>
            <p:nvPr/>
          </p:nvSpPr>
          <p:spPr bwMode="auto">
            <a:xfrm rot="16200000">
              <a:off x="8397081" y="394593"/>
              <a:ext cx="731837" cy="307777"/>
            </a:xfrm>
            <a:prstGeom prst="rect">
              <a:avLst/>
            </a:prstGeom>
            <a:noFill/>
            <a:ln w="9525">
              <a:noFill/>
              <a:miter lim="800000"/>
              <a:headEnd/>
              <a:tailEnd/>
            </a:ln>
          </p:spPr>
          <p:txBody>
            <a:bodyPr>
              <a:spAutoFit/>
            </a:bodyPr>
            <a:lstStyle/>
            <a:p>
              <a:pPr algn="ctr" fontAlgn="auto">
                <a:spcBef>
                  <a:spcPts val="0"/>
                </a:spcBef>
                <a:spcAft>
                  <a:spcPts val="0"/>
                </a:spcAft>
                <a:defRPr/>
              </a:pPr>
              <a:r>
                <a:rPr lang="en-US" sz="1400" b="1" kern="0" dirty="0">
                  <a:solidFill>
                    <a:srgbClr val="F79646">
                      <a:lumMod val="50000"/>
                    </a:srgbClr>
                  </a:solidFill>
                  <a:latin typeface="Calibri" pitchFamily="34" charset="0"/>
                  <a:ea typeface="+mn-ea"/>
                  <a:cs typeface="Arial" charset="0"/>
                </a:rPr>
                <a:t>HIGH</a:t>
              </a:r>
            </a:p>
          </p:txBody>
        </p:sp>
      </p:grpSp>
      <p:sp>
        <p:nvSpPr>
          <p:cNvPr id="14" name="Oval 13"/>
          <p:cNvSpPr/>
          <p:nvPr/>
        </p:nvSpPr>
        <p:spPr bwMode="auto">
          <a:xfrm>
            <a:off x="1143000" y="762000"/>
            <a:ext cx="5943600" cy="5943600"/>
          </a:xfrm>
          <a:prstGeom prst="ellipse">
            <a:avLst/>
          </a:prstGeom>
          <a:gradFill>
            <a:gsLst>
              <a:gs pos="20000">
                <a:srgbClr val="16009A"/>
              </a:gs>
              <a:gs pos="33000">
                <a:srgbClr val="16009A">
                  <a:alpha val="80000"/>
                </a:srgbClr>
              </a:gs>
              <a:gs pos="70000">
                <a:srgbClr val="16009A">
                  <a:alpha val="0"/>
                </a:srgbClr>
              </a:gs>
            </a:gsLst>
            <a:path path="circle">
              <a:fillToRect l="50000" t="50000" r="50000" b="50000"/>
            </a:path>
          </a:gradFill>
          <a:ln w="76200" cap="flat" cmpd="sng" algn="ctr">
            <a:noFill/>
            <a:prstDash val="solid"/>
            <a:round/>
            <a:headEnd type="none" w="med" len="med"/>
            <a:tailEnd type="none" w="med" len="med"/>
          </a:ln>
          <a:effectLst/>
        </p:spPr>
        <p:txBody>
          <a:bodyPr anchor="ctr"/>
          <a:lstStyle/>
          <a:p>
            <a:pPr algn="ctr">
              <a:defRPr/>
            </a:pPr>
            <a:r>
              <a:rPr lang="en-US" sz="3200" b="1" dirty="0">
                <a:solidFill>
                  <a:prstClr val="white"/>
                </a:solidFill>
                <a:latin typeface="Arial" charset="0"/>
                <a:ea typeface="+mn-ea"/>
                <a:cs typeface="Arial" charset="0"/>
              </a:rPr>
              <a:t>Protection</a:t>
            </a:r>
            <a:endParaRPr lang="en-US" sz="1600" b="1" dirty="0">
              <a:solidFill>
                <a:prstClr val="white"/>
              </a:solidFill>
              <a:latin typeface="Arial" charset="0"/>
              <a:ea typeface="+mn-ea"/>
              <a:cs typeface="Arial" charset="0"/>
            </a:endParaRPr>
          </a:p>
          <a:p>
            <a:pPr algn="ctr">
              <a:defRPr/>
            </a:pPr>
            <a:r>
              <a:rPr lang="en-US" sz="1600" b="1" dirty="0">
                <a:solidFill>
                  <a:prstClr val="black"/>
                </a:solidFill>
                <a:latin typeface="Arial" charset="0"/>
                <a:ea typeface="+mn-ea"/>
                <a:cs typeface="Arial" charset="0"/>
              </a:rPr>
              <a:t>Asset protection</a:t>
            </a:r>
          </a:p>
          <a:p>
            <a:pPr algn="ctr">
              <a:defRPr/>
            </a:pPr>
            <a:r>
              <a:rPr lang="en-US" sz="1600" b="1" dirty="0">
                <a:solidFill>
                  <a:prstClr val="black"/>
                </a:solidFill>
                <a:latin typeface="Arial" charset="0"/>
                <a:ea typeface="+mn-ea"/>
                <a:cs typeface="Arial" charset="0"/>
              </a:rPr>
              <a:t>Income </a:t>
            </a:r>
            <a:r>
              <a:rPr lang="en-US" sz="1600" b="1" dirty="0">
                <a:solidFill>
                  <a:prstClr val="white"/>
                </a:solidFill>
                <a:latin typeface="Arial" charset="0"/>
                <a:ea typeface="+mn-ea"/>
                <a:cs typeface="Arial" charset="0"/>
              </a:rPr>
              <a:t>and consumption </a:t>
            </a:r>
          </a:p>
          <a:p>
            <a:pPr algn="ctr">
              <a:defRPr/>
            </a:pPr>
            <a:r>
              <a:rPr lang="en-US" sz="1600" b="1" dirty="0">
                <a:solidFill>
                  <a:prstClr val="white"/>
                </a:solidFill>
                <a:latin typeface="Arial" charset="0"/>
                <a:ea typeface="+mn-ea"/>
                <a:cs typeface="Arial" charset="0"/>
              </a:rPr>
              <a:t>stabilization</a:t>
            </a:r>
          </a:p>
        </p:txBody>
      </p:sp>
      <p:sp>
        <p:nvSpPr>
          <p:cNvPr id="15" name="Oval 14"/>
          <p:cNvSpPr/>
          <p:nvPr/>
        </p:nvSpPr>
        <p:spPr bwMode="auto">
          <a:xfrm>
            <a:off x="304800" y="3351731"/>
            <a:ext cx="3200400" cy="3200400"/>
          </a:xfrm>
          <a:prstGeom prst="ellipse">
            <a:avLst/>
          </a:prstGeom>
          <a:gradFill flip="none" rotWithShape="1">
            <a:gsLst>
              <a:gs pos="20000">
                <a:srgbClr val="F27F00"/>
              </a:gs>
              <a:gs pos="33000">
                <a:srgbClr val="F27F00">
                  <a:alpha val="80000"/>
                </a:srgbClr>
              </a:gs>
              <a:gs pos="70000">
                <a:srgbClr val="F27F00">
                  <a:alpha val="0"/>
                </a:srgbClr>
              </a:gs>
            </a:gsLst>
            <a:path path="circle">
              <a:fillToRect l="50000" t="50000" r="50000" b="50000"/>
            </a:path>
            <a:tileRect/>
          </a:gradFill>
          <a:ln w="76200" cap="flat" cmpd="sng" algn="ctr">
            <a:noFill/>
            <a:prstDash val="solid"/>
            <a:round/>
            <a:headEnd type="none" w="med" len="med"/>
            <a:tailEnd type="none" w="med" len="med"/>
          </a:ln>
          <a:effectLst/>
        </p:spPr>
        <p:txBody>
          <a:bodyPr wrap="none" anchor="ctr"/>
          <a:lstStyle/>
          <a:p>
            <a:pPr algn="ctr">
              <a:defRPr/>
            </a:pPr>
            <a:r>
              <a:rPr lang="en-US" sz="3200" b="1" dirty="0">
                <a:solidFill>
                  <a:prstClr val="black"/>
                </a:solidFill>
                <a:latin typeface="Arial" charset="0"/>
                <a:ea typeface="+mn-ea"/>
                <a:cs typeface="Arial" charset="0"/>
              </a:rPr>
              <a:t>Provision</a:t>
            </a:r>
          </a:p>
          <a:p>
            <a:pPr algn="ctr">
              <a:defRPr/>
            </a:pPr>
            <a:r>
              <a:rPr lang="en-US" sz="1600" b="1" dirty="0">
                <a:solidFill>
                  <a:prstClr val="black"/>
                </a:solidFill>
                <a:latin typeface="Arial" charset="0"/>
                <a:ea typeface="+mn-ea"/>
                <a:cs typeface="Arial" charset="0"/>
              </a:rPr>
              <a:t>Asset recovery</a:t>
            </a:r>
          </a:p>
          <a:p>
            <a:pPr algn="ctr">
              <a:defRPr/>
            </a:pPr>
            <a:r>
              <a:rPr lang="en-US" sz="1600" b="1" dirty="0">
                <a:solidFill>
                  <a:prstClr val="black"/>
                </a:solidFill>
                <a:latin typeface="Arial" charset="0"/>
                <a:ea typeface="+mn-ea"/>
                <a:cs typeface="Arial" charset="0"/>
              </a:rPr>
              <a:t>Consumption support</a:t>
            </a:r>
          </a:p>
        </p:txBody>
      </p:sp>
      <p:sp>
        <p:nvSpPr>
          <p:cNvPr id="16" name="TextBox 15"/>
          <p:cNvSpPr txBox="1"/>
          <p:nvPr/>
        </p:nvSpPr>
        <p:spPr>
          <a:xfrm>
            <a:off x="1054100" y="5688013"/>
            <a:ext cx="1752600" cy="585787"/>
          </a:xfrm>
          <a:prstGeom prst="rect">
            <a:avLst/>
          </a:prstGeom>
          <a:noFill/>
        </p:spPr>
        <p:txBody>
          <a:bodyPr>
            <a:spAutoFit/>
          </a:bodyPr>
          <a:lstStyle/>
          <a:p>
            <a:pPr algn="ctr">
              <a:defRPr/>
            </a:pPr>
            <a:r>
              <a:rPr lang="en-US" sz="3200" dirty="0">
                <a:solidFill>
                  <a:srgbClr val="F79646">
                    <a:lumMod val="50000"/>
                  </a:srgbClr>
                </a:solidFill>
                <a:latin typeface="Arial" charset="0"/>
                <a:ea typeface="+mn-ea"/>
                <a:cs typeface="Arial" charset="0"/>
              </a:rPr>
              <a:t>PUSH</a:t>
            </a:r>
          </a:p>
        </p:txBody>
      </p:sp>
      <p:sp>
        <p:nvSpPr>
          <p:cNvPr id="17" name="TextBox 16"/>
          <p:cNvSpPr txBox="1"/>
          <p:nvPr/>
        </p:nvSpPr>
        <p:spPr>
          <a:xfrm>
            <a:off x="6629400" y="563563"/>
            <a:ext cx="1752600" cy="584200"/>
          </a:xfrm>
          <a:prstGeom prst="rect">
            <a:avLst/>
          </a:prstGeom>
          <a:noFill/>
        </p:spPr>
        <p:txBody>
          <a:bodyPr>
            <a:spAutoFit/>
          </a:bodyPr>
          <a:lstStyle/>
          <a:p>
            <a:pPr algn="ctr">
              <a:defRPr/>
            </a:pPr>
            <a:r>
              <a:rPr lang="en-US" sz="3200" dirty="0">
                <a:solidFill>
                  <a:srgbClr val="F79646">
                    <a:lumMod val="50000"/>
                  </a:srgbClr>
                </a:solidFill>
                <a:latin typeface="Arial" charset="0"/>
                <a:ea typeface="+mn-ea"/>
                <a:cs typeface="Arial" charset="0"/>
              </a:rPr>
              <a:t>PULL</a:t>
            </a:r>
          </a:p>
        </p:txBody>
      </p:sp>
      <p:sp>
        <p:nvSpPr>
          <p:cNvPr id="18" name="Oval 17"/>
          <p:cNvSpPr/>
          <p:nvPr/>
        </p:nvSpPr>
        <p:spPr bwMode="auto">
          <a:xfrm>
            <a:off x="4422699" y="304800"/>
            <a:ext cx="4572000" cy="4572000"/>
          </a:xfrm>
          <a:prstGeom prst="ellipse">
            <a:avLst/>
          </a:prstGeom>
          <a:gradFill>
            <a:gsLst>
              <a:gs pos="20000">
                <a:srgbClr val="00C813"/>
              </a:gs>
              <a:gs pos="33000">
                <a:srgbClr val="00C813">
                  <a:alpha val="80000"/>
                </a:srgbClr>
              </a:gs>
              <a:gs pos="70000">
                <a:srgbClr val="00C813">
                  <a:alpha val="0"/>
                </a:srgbClr>
              </a:gs>
            </a:gsLst>
            <a:path path="circle">
              <a:fillToRect l="50000" t="50000" r="50000" b="50000"/>
            </a:path>
          </a:gradFill>
          <a:ln w="76200" cap="flat" cmpd="sng" algn="ctr">
            <a:noFill/>
            <a:prstDash val="solid"/>
            <a:round/>
            <a:headEnd type="none" w="med" len="med"/>
            <a:tailEnd type="none" w="med" len="med"/>
          </a:ln>
          <a:effectLst/>
        </p:spPr>
        <p:txBody>
          <a:bodyPr anchor="ctr"/>
          <a:lstStyle/>
          <a:p>
            <a:pPr algn="ctr">
              <a:defRPr/>
            </a:pPr>
            <a:r>
              <a:rPr lang="en-US" sz="3200" b="1" dirty="0">
                <a:solidFill>
                  <a:prstClr val="white"/>
                </a:solidFill>
                <a:latin typeface="Arial" charset="0"/>
                <a:ea typeface="+mn-ea"/>
                <a:cs typeface="Arial" charset="0"/>
              </a:rPr>
              <a:t>Promotion</a:t>
            </a:r>
          </a:p>
          <a:p>
            <a:pPr algn="ctr">
              <a:defRPr/>
            </a:pPr>
            <a:r>
              <a:rPr lang="en-US" sz="1600" b="1" dirty="0">
                <a:solidFill>
                  <a:prstClr val="white"/>
                </a:solidFill>
                <a:latin typeface="Arial" charset="0"/>
                <a:ea typeface="+mn-ea"/>
                <a:cs typeface="Arial" charset="0"/>
              </a:rPr>
              <a:t>Asset, income </a:t>
            </a:r>
            <a:r>
              <a:rPr lang="en-US" sz="1600" b="1" dirty="0">
                <a:solidFill>
                  <a:prstClr val="black"/>
                </a:solidFill>
                <a:latin typeface="Arial" charset="0"/>
                <a:ea typeface="+mn-ea"/>
                <a:cs typeface="Arial" charset="0"/>
              </a:rPr>
              <a:t>and </a:t>
            </a:r>
          </a:p>
          <a:p>
            <a:pPr algn="ctr">
              <a:defRPr/>
            </a:pPr>
            <a:r>
              <a:rPr lang="en-US" sz="1600" b="1" dirty="0">
                <a:solidFill>
                  <a:prstClr val="black"/>
                </a:solidFill>
                <a:latin typeface="Arial" charset="0"/>
                <a:ea typeface="+mn-ea"/>
                <a:cs typeface="Arial" charset="0"/>
              </a:rPr>
              <a:t>consumption </a:t>
            </a:r>
            <a:r>
              <a:rPr lang="en-US" sz="1600" b="1" dirty="0">
                <a:solidFill>
                  <a:prstClr val="white"/>
                </a:solidFill>
                <a:latin typeface="Arial" charset="0"/>
                <a:ea typeface="+mn-ea"/>
                <a:cs typeface="Arial" charset="0"/>
              </a:rPr>
              <a:t>growth</a:t>
            </a:r>
          </a:p>
        </p:txBody>
      </p:sp>
      <p:sp>
        <p:nvSpPr>
          <p:cNvPr id="19" name="Freeform 18"/>
          <p:cNvSpPr/>
          <p:nvPr/>
        </p:nvSpPr>
        <p:spPr bwMode="auto">
          <a:xfrm>
            <a:off x="1244600" y="1092200"/>
            <a:ext cx="7034213" cy="4686300"/>
          </a:xfrm>
          <a:custGeom>
            <a:avLst/>
            <a:gdLst>
              <a:gd name="connsiteX0" fmla="*/ 0 w 7151077"/>
              <a:gd name="connsiteY0" fmla="*/ 4988169 h 4988169"/>
              <a:gd name="connsiteX1" fmla="*/ 1318846 w 7151077"/>
              <a:gd name="connsiteY1" fmla="*/ 3045069 h 4988169"/>
              <a:gd name="connsiteX2" fmla="*/ 4826977 w 7151077"/>
              <a:gd name="connsiteY2" fmla="*/ 2535115 h 4988169"/>
              <a:gd name="connsiteX3" fmla="*/ 7033846 w 7151077"/>
              <a:gd name="connsiteY3" fmla="*/ 301869 h 4988169"/>
              <a:gd name="connsiteX4" fmla="*/ 5530362 w 7151077"/>
              <a:gd name="connsiteY4" fmla="*/ 723900 h 4988169"/>
              <a:gd name="connsiteX5" fmla="*/ 5187462 w 7151077"/>
              <a:gd name="connsiteY5" fmla="*/ 319454 h 4988169"/>
              <a:gd name="connsiteX0" fmla="*/ 0 w 7151077"/>
              <a:gd name="connsiteY0" fmla="*/ 4988169 h 4988169"/>
              <a:gd name="connsiteX1" fmla="*/ 1318846 w 7151077"/>
              <a:gd name="connsiteY1" fmla="*/ 3045069 h 4988169"/>
              <a:gd name="connsiteX2" fmla="*/ 4826977 w 7151077"/>
              <a:gd name="connsiteY2" fmla="*/ 2535115 h 4988169"/>
              <a:gd name="connsiteX3" fmla="*/ 7033846 w 7151077"/>
              <a:gd name="connsiteY3" fmla="*/ 301869 h 4988169"/>
              <a:gd name="connsiteX4" fmla="*/ 5530362 w 7151077"/>
              <a:gd name="connsiteY4" fmla="*/ 723900 h 4988169"/>
              <a:gd name="connsiteX0" fmla="*/ 0 w 7151077"/>
              <a:gd name="connsiteY0" fmla="*/ 4988169 h 4988169"/>
              <a:gd name="connsiteX1" fmla="*/ 1318846 w 7151077"/>
              <a:gd name="connsiteY1" fmla="*/ 3045069 h 4988169"/>
              <a:gd name="connsiteX2" fmla="*/ 4826977 w 7151077"/>
              <a:gd name="connsiteY2" fmla="*/ 2535115 h 4988169"/>
              <a:gd name="connsiteX3" fmla="*/ 7033846 w 7151077"/>
              <a:gd name="connsiteY3" fmla="*/ 301869 h 4988169"/>
              <a:gd name="connsiteX4" fmla="*/ 5530362 w 7151077"/>
              <a:gd name="connsiteY4" fmla="*/ 723900 h 4988169"/>
              <a:gd name="connsiteX0" fmla="*/ 0 w 7033846"/>
              <a:gd name="connsiteY0" fmla="*/ 4686300 h 4686300"/>
              <a:gd name="connsiteX1" fmla="*/ 1318846 w 7033846"/>
              <a:gd name="connsiteY1" fmla="*/ 2743200 h 4686300"/>
              <a:gd name="connsiteX2" fmla="*/ 4826977 w 7033846"/>
              <a:gd name="connsiteY2" fmla="*/ 2233246 h 4686300"/>
              <a:gd name="connsiteX3" fmla="*/ 7033846 w 7033846"/>
              <a:gd name="connsiteY3" fmla="*/ 0 h 4686300"/>
              <a:gd name="connsiteX0" fmla="*/ 0 w 7033846"/>
              <a:gd name="connsiteY0" fmla="*/ 4686300 h 4686300"/>
              <a:gd name="connsiteX1" fmla="*/ 1318846 w 7033846"/>
              <a:gd name="connsiteY1" fmla="*/ 2743200 h 4686300"/>
              <a:gd name="connsiteX2" fmla="*/ 4826977 w 7033846"/>
              <a:gd name="connsiteY2" fmla="*/ 2080846 h 4686300"/>
              <a:gd name="connsiteX3" fmla="*/ 7033846 w 7033846"/>
              <a:gd name="connsiteY3" fmla="*/ 0 h 4686300"/>
              <a:gd name="connsiteX0" fmla="*/ 0 w 7033846"/>
              <a:gd name="connsiteY0" fmla="*/ 4686300 h 4686300"/>
              <a:gd name="connsiteX1" fmla="*/ 1318846 w 7033846"/>
              <a:gd name="connsiteY1" fmla="*/ 2895600 h 4686300"/>
              <a:gd name="connsiteX2" fmla="*/ 4826977 w 7033846"/>
              <a:gd name="connsiteY2" fmla="*/ 2080846 h 4686300"/>
              <a:gd name="connsiteX3" fmla="*/ 7033846 w 7033846"/>
              <a:gd name="connsiteY3" fmla="*/ 0 h 4686300"/>
            </a:gdLst>
            <a:ahLst/>
            <a:cxnLst>
              <a:cxn ang="0">
                <a:pos x="connsiteX0" y="connsiteY0"/>
              </a:cxn>
              <a:cxn ang="0">
                <a:pos x="connsiteX1" y="connsiteY1"/>
              </a:cxn>
              <a:cxn ang="0">
                <a:pos x="connsiteX2" y="connsiteY2"/>
              </a:cxn>
              <a:cxn ang="0">
                <a:pos x="connsiteX3" y="connsiteY3"/>
              </a:cxn>
            </a:cxnLst>
            <a:rect l="l" t="t" r="r" b="b"/>
            <a:pathLst>
              <a:path w="7033846" h="4686300">
                <a:moveTo>
                  <a:pt x="0" y="4686300"/>
                </a:moveTo>
                <a:cubicBezTo>
                  <a:pt x="257175" y="3919171"/>
                  <a:pt x="514350" y="3329842"/>
                  <a:pt x="1318846" y="2895600"/>
                </a:cubicBezTo>
                <a:cubicBezTo>
                  <a:pt x="2123342" y="2461358"/>
                  <a:pt x="3874477" y="2563446"/>
                  <a:pt x="4826977" y="2080846"/>
                </a:cubicBezTo>
                <a:cubicBezTo>
                  <a:pt x="5779477" y="1598246"/>
                  <a:pt x="6916615" y="301869"/>
                  <a:pt x="7033846" y="0"/>
                </a:cubicBezTo>
              </a:path>
            </a:pathLst>
          </a:custGeom>
          <a:ln w="133350">
            <a:solidFill>
              <a:srgbClr val="881C22">
                <a:alpha val="50000"/>
              </a:srgbClr>
            </a:solidFill>
            <a:headEnd type="none" w="med" len="med"/>
            <a:tailEnd type="triangle" w="med" len="med"/>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txBody>
          <a:bodyPr anchor="ctr"/>
          <a:lstStyle/>
          <a:p>
            <a:pPr algn="ctr">
              <a:defRPr/>
            </a:pPr>
            <a:endParaRPr lang="en-US" dirty="0">
              <a:solidFill>
                <a:prstClr val="black"/>
              </a:solidFill>
            </a:endParaRPr>
          </a:p>
        </p:txBody>
      </p:sp>
    </p:spTree>
    <p:extLst>
      <p:ext uri="{BB962C8B-B14F-4D97-AF65-F5344CB8AC3E}">
        <p14:creationId xmlns:p14="http://schemas.microsoft.com/office/powerpoint/2010/main" val="4115370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IFT_graphic-v2.pdf"/>
          <p:cNvPicPr>
            <a:picLocks noChangeAspect="1"/>
          </p:cNvPicPr>
          <p:nvPr/>
        </p:nvPicPr>
        <p:blipFill>
          <a:blip r:embed="rId3" cstate="print"/>
          <a:stretch>
            <a:fillRect/>
          </a:stretch>
        </p:blipFill>
        <p:spPr>
          <a:xfrm>
            <a:off x="228600" y="1295400"/>
            <a:ext cx="8620658" cy="4724400"/>
          </a:xfrm>
          <a:prstGeom prst="rect">
            <a:avLst/>
          </a:prstGeom>
        </p:spPr>
      </p:pic>
      <p:sp>
        <p:nvSpPr>
          <p:cNvPr id="6" name="Title 6"/>
          <p:cNvSpPr txBox="1">
            <a:spLocks/>
          </p:cNvSpPr>
          <p:nvPr/>
        </p:nvSpPr>
        <p:spPr>
          <a:xfrm>
            <a:off x="228600" y="304800"/>
            <a:ext cx="8620658" cy="1143000"/>
          </a:xfrm>
          <a:prstGeom prst="rect">
            <a:avLst/>
          </a:prstGeom>
        </p:spPr>
        <p:txBody>
          <a:bodyPr anchor="t"/>
          <a:lstStyle/>
          <a:p>
            <a:pPr algn="ctr" eaLnBrk="0" hangingPunct="0">
              <a:defRPr/>
            </a:pPr>
            <a:r>
              <a:rPr lang="en-US" sz="3200" kern="0" cap="all" dirty="0" smtClean="0">
                <a:solidFill>
                  <a:srgbClr val="376092"/>
                </a:solidFill>
                <a:latin typeface="Calibri"/>
              </a:rPr>
              <a:t>Lift Working model for linking ES </a:t>
            </a:r>
            <a:r>
              <a:rPr lang="en-US" sz="3200" kern="0" cap="all" dirty="0" smtClean="0">
                <a:solidFill>
                  <a:srgbClr val="376092"/>
                </a:solidFill>
                <a:latin typeface="Calibri"/>
              </a:rPr>
              <a:t>/l/FS Services </a:t>
            </a:r>
            <a:r>
              <a:rPr lang="en-US" sz="3200" kern="0" cap="all" dirty="0" smtClean="0">
                <a:solidFill>
                  <a:srgbClr val="376092"/>
                </a:solidFill>
                <a:latin typeface="Calibri"/>
              </a:rPr>
              <a:t>to a Continuum of support</a:t>
            </a:r>
          </a:p>
          <a:p>
            <a:pPr algn="ctr" eaLnBrk="0" hangingPunct="0">
              <a:defRPr/>
            </a:pPr>
            <a:endParaRPr lang="en-US" sz="3200" kern="0" cap="all" dirty="0">
              <a:solidFill>
                <a:srgbClr val="376092"/>
              </a:solidFill>
              <a:latin typeface="Calibri"/>
            </a:endParaRPr>
          </a:p>
        </p:txBody>
      </p:sp>
    </p:spTree>
    <p:extLst>
      <p:ext uri="{BB962C8B-B14F-4D97-AF65-F5344CB8AC3E}">
        <p14:creationId xmlns:p14="http://schemas.microsoft.com/office/powerpoint/2010/main" val="4213938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96C371">
              <a:alpha val="4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4294967295"/>
          </p:nvPr>
        </p:nvSpPr>
        <p:spPr>
          <a:xfrm>
            <a:off x="2667000" y="1752600"/>
            <a:ext cx="5867400" cy="4800600"/>
          </a:xfrm>
          <a:prstGeom prst="rect">
            <a:avLst/>
          </a:prstGeom>
        </p:spPr>
        <p:txBody>
          <a:bodyPr rtlCol="0">
            <a:noAutofit/>
          </a:bodyPr>
          <a:lstStyle/>
          <a:p>
            <a:pPr marL="228600" indent="-228600" fontAlgn="auto">
              <a:spcBef>
                <a:spcPts val="600"/>
              </a:spcBef>
              <a:spcAft>
                <a:spcPts val="0"/>
              </a:spcAft>
              <a:defRPr/>
            </a:pPr>
            <a:r>
              <a:rPr lang="en-US" sz="2400" b="1" dirty="0" smtClean="0">
                <a:solidFill>
                  <a:srgbClr val="55895B"/>
                </a:solidFill>
                <a:latin typeface="Calibri"/>
                <a:cs typeface="Calibri"/>
              </a:rPr>
              <a:t>Purpose:</a:t>
            </a:r>
          </a:p>
          <a:p>
            <a:pPr marL="628650" lvl="1" indent="-228600" fontAlgn="auto">
              <a:spcBef>
                <a:spcPts val="600"/>
              </a:spcBef>
              <a:spcAft>
                <a:spcPts val="0"/>
              </a:spcAft>
              <a:defRPr/>
            </a:pPr>
            <a:r>
              <a:rPr lang="en-US" sz="2400" dirty="0" smtClean="0"/>
              <a:t>Simplify client intake process</a:t>
            </a:r>
          </a:p>
          <a:p>
            <a:pPr marL="628650" lvl="1" indent="-228600" fontAlgn="auto">
              <a:spcBef>
                <a:spcPts val="600"/>
              </a:spcBef>
              <a:spcAft>
                <a:spcPts val="0"/>
              </a:spcAft>
              <a:defRPr/>
            </a:pPr>
            <a:r>
              <a:rPr lang="en-US" sz="2400" dirty="0" smtClean="0"/>
              <a:t>Identify the most appropriate and feasible ES/L/FS  interventions for clients</a:t>
            </a:r>
          </a:p>
          <a:p>
            <a:pPr marL="628650" lvl="1" indent="-228600" fontAlgn="auto">
              <a:spcBef>
                <a:spcPts val="600"/>
              </a:spcBef>
              <a:spcAft>
                <a:spcPts val="0"/>
              </a:spcAft>
              <a:defRPr/>
            </a:pPr>
            <a:r>
              <a:rPr lang="en-US" sz="2400" dirty="0" smtClean="0"/>
              <a:t>Encourage vulnerable populations toward social welfare programs and less vulnerable towards more market based solutions</a:t>
            </a:r>
          </a:p>
          <a:p>
            <a:pPr marL="228600" indent="-228600" fontAlgn="auto">
              <a:spcBef>
                <a:spcPts val="600"/>
              </a:spcBef>
              <a:spcAft>
                <a:spcPts val="0"/>
              </a:spcAft>
              <a:defRPr/>
            </a:pPr>
            <a:endParaRPr lang="en-US" dirty="0" smtClean="0"/>
          </a:p>
        </p:txBody>
      </p:sp>
      <p:sp>
        <p:nvSpPr>
          <p:cNvPr id="7" name="Rectangle 6"/>
          <p:cNvSpPr/>
          <p:nvPr/>
        </p:nvSpPr>
        <p:spPr>
          <a:xfrm>
            <a:off x="2514600" y="838200"/>
            <a:ext cx="6477000" cy="646331"/>
          </a:xfrm>
          <a:prstGeom prst="rect">
            <a:avLst/>
          </a:prstGeom>
        </p:spPr>
        <p:txBody>
          <a:bodyPr wrap="square">
            <a:spAutoFit/>
          </a:bodyPr>
          <a:lstStyle/>
          <a:p>
            <a:pPr marL="0" indent="3175" fontAlgn="auto">
              <a:spcBef>
                <a:spcPts val="600"/>
              </a:spcBef>
              <a:spcAft>
                <a:spcPts val="0"/>
              </a:spcAft>
              <a:buFont typeface="Arial"/>
              <a:buNone/>
              <a:defRPr/>
            </a:pPr>
            <a:r>
              <a:rPr lang="en-US" sz="3600" cap="all" dirty="0" smtClean="0">
                <a:solidFill>
                  <a:srgbClr val="07728F"/>
                </a:solidFill>
                <a:latin typeface="Calibri"/>
                <a:cs typeface="Calibri"/>
              </a:rPr>
              <a:t>1. Diagnostic Tool</a:t>
            </a:r>
          </a:p>
        </p:txBody>
      </p:sp>
      <p:sp>
        <p:nvSpPr>
          <p:cNvPr id="8" name="Rectangle 7"/>
          <p:cNvSpPr/>
          <p:nvPr/>
        </p:nvSpPr>
        <p:spPr>
          <a:xfrm>
            <a:off x="0" y="-76200"/>
            <a:ext cx="2057400" cy="6858000"/>
          </a:xfrm>
          <a:prstGeom prst="rect">
            <a:avLst/>
          </a:prstGeom>
          <a:solidFill>
            <a:srgbClr val="5589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6"/>
          <p:cNvSpPr txBox="1">
            <a:spLocks/>
          </p:cNvSpPr>
          <p:nvPr/>
        </p:nvSpPr>
        <p:spPr>
          <a:xfrm>
            <a:off x="76200" y="914400"/>
            <a:ext cx="1828800" cy="3124200"/>
          </a:xfrm>
          <a:prstGeom prst="rect">
            <a:avLst/>
          </a:prstGeom>
        </p:spPr>
        <p:txBody>
          <a:bodyPr anchor="t"/>
          <a:lstStyle/>
          <a:p>
            <a:pPr lvl="0" eaLnBrk="0" hangingPunct="0">
              <a:defRPr/>
            </a:pPr>
            <a:r>
              <a:rPr kumimoji="0" lang="en-US" sz="2400" b="0" i="0" u="none" strike="noStrike" kern="0" cap="all" spc="0" normalizeH="0" noProof="0" dirty="0" smtClean="0">
                <a:ln>
                  <a:noFill/>
                </a:ln>
                <a:solidFill>
                  <a:schemeClr val="bg1"/>
                </a:solidFill>
                <a:effectLst/>
                <a:uLnTx/>
                <a:uFillTx/>
                <a:latin typeface="+mj-lt"/>
                <a:ea typeface="ＭＳ Ｐゴシック" pitchFamily="-108" charset="-128"/>
                <a:cs typeface="+mj-cs"/>
              </a:rPr>
              <a:t>segment &amp; match  Clients with ES/L/FS Services</a:t>
            </a:r>
            <a:endParaRPr kumimoji="0" lang="en-US" sz="2400" b="0" i="0" u="none" strike="noStrike" kern="0" cap="all" spc="0" normalizeH="0" baseline="0" noProof="0" dirty="0">
              <a:ln>
                <a:noFill/>
              </a:ln>
              <a:solidFill>
                <a:schemeClr val="bg1"/>
              </a:solidFill>
              <a:effectLst/>
              <a:uLnTx/>
              <a:uFillTx/>
              <a:latin typeface="+mj-lt"/>
              <a:ea typeface="ＭＳ Ｐゴシック" pitchFamily="-108" charset="-128"/>
              <a:cs typeface="+mj-cs"/>
            </a:endParaRPr>
          </a:p>
        </p:txBody>
      </p:sp>
      <p:cxnSp>
        <p:nvCxnSpPr>
          <p:cNvPr id="11" name="Straight Connector 10"/>
          <p:cNvCxnSpPr/>
          <p:nvPr/>
        </p:nvCxnSpPr>
        <p:spPr>
          <a:xfrm>
            <a:off x="2667000" y="1524000"/>
            <a:ext cx="1371600" cy="1588"/>
          </a:xfrm>
          <a:prstGeom prst="line">
            <a:avLst/>
          </a:prstGeom>
          <a:ln w="76200" cap="flat" cmpd="sng" algn="ctr">
            <a:solidFill>
              <a:srgbClr val="55895B"/>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6963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96C371">
              <a:alpha val="4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4294967295"/>
          </p:nvPr>
        </p:nvSpPr>
        <p:spPr>
          <a:xfrm>
            <a:off x="2667000" y="1752600"/>
            <a:ext cx="5867400" cy="4800600"/>
          </a:xfrm>
          <a:prstGeom prst="rect">
            <a:avLst/>
          </a:prstGeom>
        </p:spPr>
        <p:txBody>
          <a:bodyPr rtlCol="0">
            <a:noAutofit/>
          </a:bodyPr>
          <a:lstStyle/>
          <a:p>
            <a:pPr marL="228600" indent="-228600" fontAlgn="auto">
              <a:spcBef>
                <a:spcPts val="600"/>
              </a:spcBef>
              <a:spcAft>
                <a:spcPts val="0"/>
              </a:spcAft>
              <a:defRPr/>
            </a:pPr>
            <a:r>
              <a:rPr lang="en-US" sz="2400" b="1" dirty="0" smtClean="0">
                <a:solidFill>
                  <a:srgbClr val="55895B"/>
                </a:solidFill>
                <a:latin typeface="Calibri"/>
                <a:cs typeface="Calibri"/>
              </a:rPr>
              <a:t>Purpose</a:t>
            </a:r>
            <a:r>
              <a:rPr lang="en-US" sz="2400" dirty="0" smtClean="0">
                <a:solidFill>
                  <a:srgbClr val="55895B"/>
                </a:solidFill>
                <a:latin typeface="Calibri"/>
                <a:cs typeface="Calibri"/>
              </a:rPr>
              <a:t>: </a:t>
            </a:r>
          </a:p>
          <a:p>
            <a:pPr marL="628650" lvl="1" indent="-228600" fontAlgn="auto">
              <a:spcBef>
                <a:spcPts val="600"/>
              </a:spcBef>
              <a:spcAft>
                <a:spcPts val="0"/>
              </a:spcAft>
              <a:defRPr/>
            </a:pPr>
            <a:r>
              <a:rPr lang="en-US" sz="2400" dirty="0" smtClean="0">
                <a:latin typeface="Calibri"/>
                <a:cs typeface="Calibri"/>
              </a:rPr>
              <a:t>Identify ES/L/FS service providers and intermediaries, including catchment areas, eligibility criteria, capacity to absorb clients, etc.</a:t>
            </a:r>
          </a:p>
          <a:p>
            <a:pPr marL="628650" lvl="1" fontAlgn="auto">
              <a:spcBef>
                <a:spcPts val="600"/>
              </a:spcBef>
              <a:spcAft>
                <a:spcPts val="0"/>
              </a:spcAft>
              <a:defRPr/>
            </a:pPr>
            <a:r>
              <a:rPr lang="en-US" sz="2400" dirty="0" smtClean="0">
                <a:latin typeface="Calibri"/>
                <a:cs typeface="Calibri"/>
              </a:rPr>
              <a:t>Build relationships</a:t>
            </a:r>
          </a:p>
          <a:p>
            <a:pPr marL="628650" lvl="1" indent="-228600" fontAlgn="auto">
              <a:spcBef>
                <a:spcPts val="600"/>
              </a:spcBef>
              <a:spcAft>
                <a:spcPts val="0"/>
              </a:spcAft>
              <a:defRPr/>
            </a:pPr>
            <a:r>
              <a:rPr lang="en-US" sz="2400" dirty="0" smtClean="0">
                <a:latin typeface="Calibri"/>
                <a:cs typeface="Calibri"/>
              </a:rPr>
              <a:t>Baseline frequency of referrals</a:t>
            </a:r>
          </a:p>
          <a:p>
            <a:pPr marL="228600" indent="-228600" fontAlgn="auto">
              <a:spcBef>
                <a:spcPts val="600"/>
              </a:spcBef>
              <a:spcAft>
                <a:spcPts val="0"/>
              </a:spcAft>
              <a:defRPr/>
            </a:pPr>
            <a:endParaRPr lang="en-US" dirty="0" smtClean="0">
              <a:solidFill>
                <a:srgbClr val="55895B"/>
              </a:solidFill>
              <a:latin typeface="Calibri"/>
              <a:cs typeface="Calibri"/>
            </a:endParaRPr>
          </a:p>
          <a:p>
            <a:pPr marL="228600" indent="-228600" fontAlgn="auto">
              <a:spcBef>
                <a:spcPts val="600"/>
              </a:spcBef>
              <a:spcAft>
                <a:spcPts val="0"/>
              </a:spcAft>
              <a:defRPr/>
            </a:pPr>
            <a:endParaRPr lang="en-US" sz="2400" dirty="0" smtClean="0">
              <a:solidFill>
                <a:srgbClr val="55895B"/>
              </a:solidFill>
              <a:latin typeface="Calibri"/>
              <a:cs typeface="Calibri"/>
            </a:endParaRPr>
          </a:p>
        </p:txBody>
      </p:sp>
      <p:sp>
        <p:nvSpPr>
          <p:cNvPr id="7" name="Rectangle 6"/>
          <p:cNvSpPr/>
          <p:nvPr/>
        </p:nvSpPr>
        <p:spPr>
          <a:xfrm>
            <a:off x="2514600" y="381000"/>
            <a:ext cx="6477000" cy="1200329"/>
          </a:xfrm>
          <a:prstGeom prst="rect">
            <a:avLst/>
          </a:prstGeom>
        </p:spPr>
        <p:txBody>
          <a:bodyPr wrap="square">
            <a:spAutoFit/>
          </a:bodyPr>
          <a:lstStyle/>
          <a:p>
            <a:pPr marL="0" indent="3175" fontAlgn="auto">
              <a:spcBef>
                <a:spcPts val="600"/>
              </a:spcBef>
              <a:spcAft>
                <a:spcPts val="0"/>
              </a:spcAft>
              <a:buFont typeface="Arial"/>
              <a:buNone/>
              <a:defRPr/>
            </a:pPr>
            <a:r>
              <a:rPr lang="en-US" sz="3600" cap="all" dirty="0" smtClean="0">
                <a:solidFill>
                  <a:srgbClr val="07728F"/>
                </a:solidFill>
                <a:latin typeface="Calibri"/>
                <a:cs typeface="Calibri"/>
              </a:rPr>
              <a:t>2. Organizational Network Analysis</a:t>
            </a:r>
          </a:p>
        </p:txBody>
      </p:sp>
      <p:sp>
        <p:nvSpPr>
          <p:cNvPr id="8" name="Rectangle 7"/>
          <p:cNvSpPr/>
          <p:nvPr/>
        </p:nvSpPr>
        <p:spPr>
          <a:xfrm>
            <a:off x="0" y="0"/>
            <a:ext cx="2057400" cy="6858000"/>
          </a:xfrm>
          <a:prstGeom prst="rect">
            <a:avLst/>
          </a:prstGeom>
          <a:solidFill>
            <a:srgbClr val="5589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6"/>
          <p:cNvSpPr txBox="1">
            <a:spLocks/>
          </p:cNvSpPr>
          <p:nvPr/>
        </p:nvSpPr>
        <p:spPr>
          <a:xfrm>
            <a:off x="76200" y="914400"/>
            <a:ext cx="1981200" cy="3124200"/>
          </a:xfrm>
          <a:prstGeom prst="rect">
            <a:avLst/>
          </a:prstGeom>
        </p:spPr>
        <p:txBody>
          <a:bodyPr anchor="t"/>
          <a:lstStyle/>
          <a:p>
            <a:pPr marL="0" marR="0" lvl="0" indent="0" defTabSz="914400" rtl="0" eaLnBrk="0" fontAlgn="base" latinLnBrk="0" hangingPunct="0">
              <a:lnSpc>
                <a:spcPct val="100000"/>
              </a:lnSpc>
              <a:spcBef>
                <a:spcPct val="0"/>
              </a:spcBef>
              <a:spcAft>
                <a:spcPct val="0"/>
              </a:spcAft>
              <a:buClrTx/>
              <a:buSzTx/>
              <a:buFontTx/>
              <a:buNone/>
              <a:tabLst/>
              <a:defRPr/>
            </a:pPr>
            <a:r>
              <a:rPr lang="en-US" sz="2400" kern="0" cap="all" dirty="0" smtClean="0">
                <a:solidFill>
                  <a:schemeClr val="bg1"/>
                </a:solidFill>
                <a:latin typeface="+mj-lt"/>
                <a:cs typeface="+mj-cs"/>
              </a:rPr>
              <a:t>MAP &amp; understand ES/l/</a:t>
            </a:r>
            <a:r>
              <a:rPr lang="en-US" sz="2400" kern="0" cap="all" dirty="0" err="1" smtClean="0">
                <a:solidFill>
                  <a:schemeClr val="bg1"/>
                </a:solidFill>
                <a:latin typeface="+mj-lt"/>
                <a:cs typeface="+mj-cs"/>
              </a:rPr>
              <a:t>fs</a:t>
            </a:r>
            <a:r>
              <a:rPr lang="en-US" sz="2400" kern="0" cap="all" dirty="0" smtClean="0">
                <a:solidFill>
                  <a:schemeClr val="bg1"/>
                </a:solidFill>
                <a:latin typeface="+mj-lt"/>
                <a:cs typeface="+mj-cs"/>
              </a:rPr>
              <a:t> Service providers</a:t>
            </a:r>
            <a:endParaRPr kumimoji="0" lang="en-US" sz="2400" b="0" i="0" u="none" strike="noStrike" kern="0" cap="all" spc="0" normalizeH="0" baseline="0" noProof="0" dirty="0">
              <a:ln>
                <a:noFill/>
              </a:ln>
              <a:solidFill>
                <a:schemeClr val="bg1"/>
              </a:solidFill>
              <a:effectLst/>
              <a:uLnTx/>
              <a:uFillTx/>
              <a:latin typeface="+mj-lt"/>
              <a:ea typeface="ＭＳ Ｐゴシック" pitchFamily="-108" charset="-128"/>
              <a:cs typeface="+mj-cs"/>
            </a:endParaRPr>
          </a:p>
        </p:txBody>
      </p:sp>
      <p:cxnSp>
        <p:nvCxnSpPr>
          <p:cNvPr id="11" name="Straight Connector 10"/>
          <p:cNvCxnSpPr/>
          <p:nvPr/>
        </p:nvCxnSpPr>
        <p:spPr>
          <a:xfrm>
            <a:off x="2667000" y="1524000"/>
            <a:ext cx="1371600" cy="1588"/>
          </a:xfrm>
          <a:prstGeom prst="line">
            <a:avLst/>
          </a:prstGeom>
          <a:ln w="76200" cap="flat" cmpd="sng" algn="ctr">
            <a:solidFill>
              <a:srgbClr val="55895B"/>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1950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865"/>
            <a:ext cx="9144000" cy="6858000"/>
          </a:xfrm>
          <a:prstGeom prst="rect">
            <a:avLst/>
          </a:prstGeom>
          <a:solidFill>
            <a:srgbClr val="96C371">
              <a:alpha val="4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4294967295"/>
          </p:nvPr>
        </p:nvSpPr>
        <p:spPr>
          <a:xfrm>
            <a:off x="2667000" y="1752600"/>
            <a:ext cx="5867400" cy="4800600"/>
          </a:xfrm>
          <a:prstGeom prst="rect">
            <a:avLst/>
          </a:prstGeom>
        </p:spPr>
        <p:txBody>
          <a:bodyPr rtlCol="0">
            <a:noAutofit/>
          </a:bodyPr>
          <a:lstStyle/>
          <a:p>
            <a:pPr marL="228600" indent="-228600" fontAlgn="auto">
              <a:spcBef>
                <a:spcPts val="600"/>
              </a:spcBef>
              <a:spcAft>
                <a:spcPts val="0"/>
              </a:spcAft>
              <a:defRPr/>
            </a:pPr>
            <a:r>
              <a:rPr lang="en-US" sz="2400" b="1" dirty="0" smtClean="0">
                <a:solidFill>
                  <a:srgbClr val="55895B"/>
                </a:solidFill>
                <a:latin typeface="Calibri"/>
                <a:cs typeface="Calibri"/>
              </a:rPr>
              <a:t>Purpose</a:t>
            </a:r>
            <a:r>
              <a:rPr lang="en-US" sz="2400" dirty="0" smtClean="0">
                <a:solidFill>
                  <a:srgbClr val="55895B"/>
                </a:solidFill>
                <a:latin typeface="Calibri"/>
                <a:cs typeface="Calibri"/>
              </a:rPr>
              <a:t>:</a:t>
            </a:r>
          </a:p>
          <a:p>
            <a:pPr marL="628650" lvl="1" indent="-228600" fontAlgn="auto">
              <a:spcBef>
                <a:spcPts val="600"/>
              </a:spcBef>
              <a:spcAft>
                <a:spcPts val="0"/>
              </a:spcAft>
              <a:defRPr/>
            </a:pPr>
            <a:r>
              <a:rPr lang="en-US" sz="2400" dirty="0" smtClean="0">
                <a:latin typeface="Calibri"/>
                <a:cs typeface="Calibri"/>
              </a:rPr>
              <a:t>Explore the basic function of LIFT</a:t>
            </a:r>
          </a:p>
          <a:p>
            <a:pPr marL="628650" lvl="1" indent="-228600" fontAlgn="auto">
              <a:spcBef>
                <a:spcPts val="600"/>
              </a:spcBef>
              <a:spcAft>
                <a:spcPts val="0"/>
              </a:spcAft>
              <a:defRPr/>
            </a:pPr>
            <a:r>
              <a:rPr lang="en-US" sz="2400" dirty="0" smtClean="0">
                <a:latin typeface="Calibri"/>
                <a:cs typeface="Calibri"/>
              </a:rPr>
              <a:t>Diagnose NACS clients</a:t>
            </a:r>
          </a:p>
          <a:p>
            <a:pPr marL="628650" lvl="1" indent="-228600" fontAlgn="auto">
              <a:spcBef>
                <a:spcPts val="600"/>
              </a:spcBef>
              <a:spcAft>
                <a:spcPts val="0"/>
              </a:spcAft>
              <a:defRPr/>
            </a:pPr>
            <a:r>
              <a:rPr lang="en-US" sz="2400" dirty="0" smtClean="0">
                <a:latin typeface="Calibri"/>
                <a:cs typeface="Calibri"/>
              </a:rPr>
              <a:t>Refer them to appropriate ES/L/FS services</a:t>
            </a:r>
          </a:p>
          <a:p>
            <a:pPr marL="628650" lvl="1" indent="-228600" fontAlgn="auto">
              <a:spcBef>
                <a:spcPts val="600"/>
              </a:spcBef>
              <a:spcAft>
                <a:spcPts val="0"/>
              </a:spcAft>
              <a:defRPr/>
            </a:pPr>
            <a:r>
              <a:rPr lang="en-US" sz="2400" dirty="0" smtClean="0">
                <a:latin typeface="Calibri"/>
                <a:cs typeface="Calibri"/>
              </a:rPr>
              <a:t>Track clients to see if they act on referral</a:t>
            </a:r>
            <a:endParaRPr lang="en-US" sz="2400" dirty="0">
              <a:latin typeface="Calibri"/>
              <a:cs typeface="Calibri"/>
            </a:endParaRPr>
          </a:p>
        </p:txBody>
      </p:sp>
      <p:sp>
        <p:nvSpPr>
          <p:cNvPr id="7" name="Rectangle 6"/>
          <p:cNvSpPr/>
          <p:nvPr/>
        </p:nvSpPr>
        <p:spPr>
          <a:xfrm>
            <a:off x="2514600" y="838200"/>
            <a:ext cx="6477000" cy="646331"/>
          </a:xfrm>
          <a:prstGeom prst="rect">
            <a:avLst/>
          </a:prstGeom>
        </p:spPr>
        <p:txBody>
          <a:bodyPr wrap="square">
            <a:spAutoFit/>
          </a:bodyPr>
          <a:lstStyle/>
          <a:p>
            <a:pPr marL="0" indent="3175" fontAlgn="auto">
              <a:spcBef>
                <a:spcPts val="600"/>
              </a:spcBef>
              <a:spcAft>
                <a:spcPts val="0"/>
              </a:spcAft>
              <a:buFont typeface="Arial"/>
              <a:buNone/>
              <a:defRPr/>
            </a:pPr>
            <a:r>
              <a:rPr lang="en-US" sz="3600" cap="all" dirty="0" smtClean="0">
                <a:solidFill>
                  <a:srgbClr val="07728F"/>
                </a:solidFill>
                <a:latin typeface="Calibri"/>
                <a:cs typeface="Calibri"/>
              </a:rPr>
              <a:t>3. Referrals</a:t>
            </a:r>
          </a:p>
        </p:txBody>
      </p:sp>
      <p:sp>
        <p:nvSpPr>
          <p:cNvPr id="8" name="Rectangle 7"/>
          <p:cNvSpPr/>
          <p:nvPr/>
        </p:nvSpPr>
        <p:spPr>
          <a:xfrm>
            <a:off x="0" y="0"/>
            <a:ext cx="2057400" cy="6858000"/>
          </a:xfrm>
          <a:prstGeom prst="rect">
            <a:avLst/>
          </a:prstGeom>
          <a:solidFill>
            <a:srgbClr val="5589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6"/>
          <p:cNvSpPr txBox="1">
            <a:spLocks/>
          </p:cNvSpPr>
          <p:nvPr/>
        </p:nvSpPr>
        <p:spPr>
          <a:xfrm>
            <a:off x="152400" y="914400"/>
            <a:ext cx="1676400" cy="3124200"/>
          </a:xfrm>
          <a:prstGeom prst="rect">
            <a:avLst/>
          </a:prstGeom>
        </p:spPr>
        <p:txBody>
          <a:bodyPr anchor="t"/>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all" spc="0" normalizeH="0" baseline="0" noProof="0" dirty="0" smtClean="0">
                <a:ln>
                  <a:noFill/>
                </a:ln>
                <a:solidFill>
                  <a:schemeClr val="bg1"/>
                </a:solidFill>
                <a:effectLst/>
                <a:uLnTx/>
                <a:uFillTx/>
                <a:latin typeface="+mj-lt"/>
                <a:ea typeface="ＭＳ Ｐゴシック" pitchFamily="-108" charset="-128"/>
                <a:cs typeface="+mj-cs"/>
              </a:rPr>
              <a:t>Link NACS Clients to ES/l/FS Services</a:t>
            </a:r>
            <a:endParaRPr kumimoji="0" lang="en-US" sz="2400" b="0" i="0" u="none" strike="noStrike" kern="0" cap="all" spc="0" normalizeH="0" baseline="0" noProof="0" dirty="0">
              <a:ln>
                <a:noFill/>
              </a:ln>
              <a:solidFill>
                <a:schemeClr val="bg1"/>
              </a:solidFill>
              <a:effectLst/>
              <a:uLnTx/>
              <a:uFillTx/>
              <a:latin typeface="+mj-lt"/>
              <a:ea typeface="ＭＳ Ｐゴシック" pitchFamily="-108" charset="-128"/>
              <a:cs typeface="+mj-cs"/>
            </a:endParaRPr>
          </a:p>
        </p:txBody>
      </p:sp>
      <p:cxnSp>
        <p:nvCxnSpPr>
          <p:cNvPr id="11" name="Straight Connector 10"/>
          <p:cNvCxnSpPr/>
          <p:nvPr/>
        </p:nvCxnSpPr>
        <p:spPr>
          <a:xfrm>
            <a:off x="2667000" y="1524000"/>
            <a:ext cx="1371600" cy="1588"/>
          </a:xfrm>
          <a:prstGeom prst="line">
            <a:avLst/>
          </a:prstGeom>
          <a:ln w="76200" cap="flat" cmpd="sng" algn="ctr">
            <a:solidFill>
              <a:srgbClr val="55895B"/>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6963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865"/>
            <a:ext cx="9144000" cy="6858000"/>
          </a:xfrm>
          <a:prstGeom prst="rect">
            <a:avLst/>
          </a:prstGeom>
          <a:solidFill>
            <a:srgbClr val="96C371">
              <a:alpha val="4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4294967295"/>
          </p:nvPr>
        </p:nvSpPr>
        <p:spPr>
          <a:xfrm>
            <a:off x="2667000" y="1752600"/>
            <a:ext cx="5867400" cy="4800600"/>
          </a:xfrm>
          <a:prstGeom prst="rect">
            <a:avLst/>
          </a:prstGeom>
        </p:spPr>
        <p:txBody>
          <a:bodyPr rtlCol="0">
            <a:noAutofit/>
          </a:bodyPr>
          <a:lstStyle/>
          <a:p>
            <a:pPr marL="228600" indent="-228600" fontAlgn="auto">
              <a:spcBef>
                <a:spcPts val="600"/>
              </a:spcBef>
              <a:spcAft>
                <a:spcPts val="0"/>
              </a:spcAft>
              <a:defRPr/>
            </a:pPr>
            <a:r>
              <a:rPr lang="en-US" sz="2400" b="1" dirty="0" smtClean="0">
                <a:solidFill>
                  <a:srgbClr val="55895B"/>
                </a:solidFill>
                <a:latin typeface="Calibri"/>
                <a:cs typeface="Calibri"/>
              </a:rPr>
              <a:t>Purpose</a:t>
            </a:r>
            <a:r>
              <a:rPr lang="en-US" sz="2400" dirty="0" smtClean="0">
                <a:solidFill>
                  <a:srgbClr val="55895B"/>
                </a:solidFill>
                <a:latin typeface="Calibri"/>
                <a:cs typeface="Calibri"/>
              </a:rPr>
              <a:t>:</a:t>
            </a:r>
          </a:p>
          <a:p>
            <a:pPr marL="628650" lvl="1" indent="-228600" fontAlgn="auto">
              <a:spcBef>
                <a:spcPts val="600"/>
              </a:spcBef>
              <a:spcAft>
                <a:spcPts val="0"/>
              </a:spcAft>
              <a:defRPr/>
            </a:pPr>
            <a:r>
              <a:rPr lang="en-US" sz="2400" dirty="0" smtClean="0">
                <a:latin typeface="Calibri"/>
                <a:cs typeface="Calibri"/>
              </a:rPr>
              <a:t>Improve the quality and diversity of ES/L/FS services</a:t>
            </a:r>
          </a:p>
          <a:p>
            <a:pPr marL="628650" lvl="1" indent="-228600" fontAlgn="auto">
              <a:spcBef>
                <a:spcPts val="600"/>
              </a:spcBef>
              <a:spcAft>
                <a:spcPts val="0"/>
              </a:spcAft>
              <a:defRPr/>
            </a:pPr>
            <a:r>
              <a:rPr lang="en-US" sz="2400" dirty="0" smtClean="0">
                <a:latin typeface="Calibri"/>
                <a:cs typeface="Calibri"/>
              </a:rPr>
              <a:t>Ensure sustainability of services</a:t>
            </a:r>
          </a:p>
        </p:txBody>
      </p:sp>
      <p:sp>
        <p:nvSpPr>
          <p:cNvPr id="7" name="Rectangle 6"/>
          <p:cNvSpPr/>
          <p:nvPr/>
        </p:nvSpPr>
        <p:spPr>
          <a:xfrm>
            <a:off x="2514600" y="838200"/>
            <a:ext cx="6477000" cy="646331"/>
          </a:xfrm>
          <a:prstGeom prst="rect">
            <a:avLst/>
          </a:prstGeom>
        </p:spPr>
        <p:txBody>
          <a:bodyPr wrap="square">
            <a:spAutoFit/>
          </a:bodyPr>
          <a:lstStyle/>
          <a:p>
            <a:pPr marL="0" indent="3175" fontAlgn="auto">
              <a:spcBef>
                <a:spcPts val="600"/>
              </a:spcBef>
              <a:spcAft>
                <a:spcPts val="0"/>
              </a:spcAft>
              <a:buFont typeface="Arial"/>
              <a:buNone/>
              <a:defRPr/>
            </a:pPr>
            <a:r>
              <a:rPr lang="en-US" sz="3600" cap="all" dirty="0" smtClean="0">
                <a:solidFill>
                  <a:srgbClr val="07728F"/>
                </a:solidFill>
                <a:latin typeface="Calibri"/>
                <a:cs typeface="Calibri"/>
              </a:rPr>
              <a:t>4. Upgrading ES/L/FS Services</a:t>
            </a:r>
          </a:p>
        </p:txBody>
      </p:sp>
      <p:sp>
        <p:nvSpPr>
          <p:cNvPr id="8" name="Rectangle 7"/>
          <p:cNvSpPr/>
          <p:nvPr/>
        </p:nvSpPr>
        <p:spPr>
          <a:xfrm>
            <a:off x="0" y="0"/>
            <a:ext cx="2057400" cy="6858000"/>
          </a:xfrm>
          <a:prstGeom prst="rect">
            <a:avLst/>
          </a:prstGeom>
          <a:solidFill>
            <a:srgbClr val="5589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6"/>
          <p:cNvSpPr txBox="1">
            <a:spLocks/>
          </p:cNvSpPr>
          <p:nvPr/>
        </p:nvSpPr>
        <p:spPr>
          <a:xfrm>
            <a:off x="76200" y="914400"/>
            <a:ext cx="1981200" cy="3124200"/>
          </a:xfrm>
          <a:prstGeom prst="rect">
            <a:avLst/>
          </a:prstGeom>
        </p:spPr>
        <p:txBody>
          <a:bodyPr anchor="t"/>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all" spc="0" normalizeH="0" baseline="0" noProof="0" dirty="0" smtClean="0">
                <a:ln>
                  <a:noFill/>
                </a:ln>
                <a:solidFill>
                  <a:schemeClr val="bg1"/>
                </a:solidFill>
                <a:effectLst/>
                <a:uLnTx/>
                <a:uFillTx/>
                <a:latin typeface="+mj-lt"/>
                <a:ea typeface="ＭＳ Ｐゴシック" pitchFamily="-108" charset="-128"/>
                <a:cs typeface="+mj-cs"/>
              </a:rPr>
              <a:t>Technical Support to strengthen Service</a:t>
            </a:r>
            <a:r>
              <a:rPr kumimoji="0" lang="en-US" sz="2400" b="0" i="0" u="none" strike="noStrike" kern="0" cap="all" spc="0" normalizeH="0" noProof="0" dirty="0" smtClean="0">
                <a:ln>
                  <a:noFill/>
                </a:ln>
                <a:solidFill>
                  <a:schemeClr val="bg1"/>
                </a:solidFill>
                <a:effectLst/>
                <a:uLnTx/>
                <a:uFillTx/>
                <a:latin typeface="+mj-lt"/>
                <a:ea typeface="ＭＳ Ｐゴシック" pitchFamily="-108" charset="-128"/>
                <a:cs typeface="+mj-cs"/>
              </a:rPr>
              <a:t> quality</a:t>
            </a:r>
            <a:endParaRPr kumimoji="0" lang="en-US" sz="2400" b="0" i="0" u="none" strike="noStrike" kern="0" cap="all" spc="0" normalizeH="0" baseline="0" noProof="0" dirty="0">
              <a:ln>
                <a:noFill/>
              </a:ln>
              <a:solidFill>
                <a:schemeClr val="bg1"/>
              </a:solidFill>
              <a:effectLst/>
              <a:uLnTx/>
              <a:uFillTx/>
              <a:latin typeface="+mj-lt"/>
              <a:ea typeface="ＭＳ Ｐゴシック" pitchFamily="-108" charset="-128"/>
              <a:cs typeface="+mj-cs"/>
            </a:endParaRPr>
          </a:p>
        </p:txBody>
      </p:sp>
      <p:cxnSp>
        <p:nvCxnSpPr>
          <p:cNvPr id="11" name="Straight Connector 10"/>
          <p:cNvCxnSpPr/>
          <p:nvPr/>
        </p:nvCxnSpPr>
        <p:spPr>
          <a:xfrm>
            <a:off x="2667000" y="1524000"/>
            <a:ext cx="1371600" cy="1588"/>
          </a:xfrm>
          <a:prstGeom prst="line">
            <a:avLst/>
          </a:prstGeom>
          <a:ln w="76200" cap="flat" cmpd="sng" algn="ctr">
            <a:solidFill>
              <a:srgbClr val="55895B"/>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0654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5181600"/>
            <a:ext cx="9144000" cy="1676400"/>
          </a:xfrm>
          <a:prstGeom prst="rect">
            <a:avLst/>
          </a:prstGeom>
          <a:solidFill>
            <a:srgbClr val="07728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0" y="0"/>
            <a:ext cx="9144000" cy="1676400"/>
          </a:xfrm>
          <a:prstGeom prst="rect">
            <a:avLst/>
          </a:prstGeom>
          <a:solidFill>
            <a:srgbClr val="96C3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THANK_YOU_KIDS-2_88953.JPG"/>
          <p:cNvPicPr>
            <a:picLocks noChangeAspect="1"/>
          </p:cNvPicPr>
          <p:nvPr/>
        </p:nvPicPr>
        <p:blipFill>
          <a:blip r:embed="rId2" cstate="screen"/>
          <a:srcRect/>
          <a:stretch>
            <a:fillRect/>
          </a:stretch>
        </p:blipFill>
        <p:spPr>
          <a:xfrm>
            <a:off x="0" y="1323126"/>
            <a:ext cx="9144000" cy="3858474"/>
          </a:xfrm>
          <a:prstGeom prst="rect">
            <a:avLst/>
          </a:prstGeom>
        </p:spPr>
      </p:pic>
    </p:spTree>
    <p:extLst>
      <p:ext uri="{BB962C8B-B14F-4D97-AF65-F5344CB8AC3E}">
        <p14:creationId xmlns:p14="http://schemas.microsoft.com/office/powerpoint/2010/main" val="261860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LIFT">
      <a:dk1>
        <a:srgbClr val="000000"/>
      </a:dk1>
      <a:lt1>
        <a:srgbClr val="FFFFFF"/>
      </a:lt1>
      <a:dk2>
        <a:srgbClr val="1F497D"/>
      </a:dk2>
      <a:lt2>
        <a:srgbClr val="EEECE1"/>
      </a:lt2>
      <a:accent1>
        <a:srgbClr val="48D3C4"/>
      </a:accent1>
      <a:accent2>
        <a:srgbClr val="40BCAF"/>
      </a:accent2>
      <a:accent3>
        <a:srgbClr val="07728F"/>
      </a:accent3>
      <a:accent4>
        <a:srgbClr val="96C371"/>
      </a:accent4>
      <a:accent5>
        <a:srgbClr val="55895B"/>
      </a:accent5>
      <a:accent6>
        <a:srgbClr val="FFFCAD"/>
      </a:accent6>
      <a:hlink>
        <a:srgbClr val="0000FF"/>
      </a:hlink>
      <a:folHlink>
        <a:srgbClr val="800080"/>
      </a:folHlink>
    </a:clrScheme>
    <a:fontScheme name="1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11715</TotalTime>
  <Words>605</Words>
  <Application>Microsoft Office PowerPoint</Application>
  <PresentationFormat>On-screen Show (4:3)</PresentationFormat>
  <Paragraphs>75</Paragraphs>
  <Slides>10</Slides>
  <Notes>8</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1_Office Theme</vt:lpstr>
      <vt:lpstr>Office Theme</vt:lpstr>
      <vt:lpstr>2_Office Theme</vt:lpstr>
      <vt:lpstr>FSN Network MEETING</vt:lpstr>
      <vt:lpstr>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LIFT Contacts</vt:lpstr>
    </vt:vector>
  </TitlesOfParts>
  <Company>Save The Children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STC</dc:creator>
  <cp:lastModifiedBy>Clinton Sears</cp:lastModifiedBy>
  <cp:revision>440</cp:revision>
  <cp:lastPrinted>2012-10-25T15:47:55Z</cp:lastPrinted>
  <dcterms:created xsi:type="dcterms:W3CDTF">2012-02-22T14:05:17Z</dcterms:created>
  <dcterms:modified xsi:type="dcterms:W3CDTF">2012-11-14T13:38:10Z</dcterms:modified>
</cp:coreProperties>
</file>