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723" r:id="rId5"/>
  </p:sldMasterIdLst>
  <p:notesMasterIdLst>
    <p:notesMasterId r:id="rId12"/>
  </p:notesMasterIdLst>
  <p:handoutMasterIdLst>
    <p:handoutMasterId r:id="rId13"/>
  </p:handoutMasterIdLst>
  <p:sldIdLst>
    <p:sldId id="353" r:id="rId6"/>
    <p:sldId id="398" r:id="rId7"/>
    <p:sldId id="396" r:id="rId8"/>
    <p:sldId id="422" r:id="rId9"/>
    <p:sldId id="393" r:id="rId10"/>
    <p:sldId id="395" r:id="rId11"/>
  </p:sldIdLst>
  <p:sldSz cx="9144000" cy="6858000" type="screen4x3"/>
  <p:notesSz cx="6858000" cy="9144000"/>
  <p:defaultTextStyle>
    <a:defPPr>
      <a:defRPr lang="en-US"/>
    </a:defPPr>
    <a:lvl1pPr algn="l" rtl="0" fontAlgn="base">
      <a:spcBef>
        <a:spcPct val="0"/>
      </a:spcBef>
      <a:spcAft>
        <a:spcPct val="0"/>
      </a:spcAft>
      <a:defRPr sz="3200" kern="1200">
        <a:solidFill>
          <a:schemeClr val="bg1"/>
        </a:solidFill>
        <a:latin typeface="GillSans" pitchFamily="2" charset="0"/>
        <a:ea typeface="+mn-ea"/>
        <a:cs typeface="+mn-cs"/>
      </a:defRPr>
    </a:lvl1pPr>
    <a:lvl2pPr marL="457200" algn="l" rtl="0" fontAlgn="base">
      <a:spcBef>
        <a:spcPct val="0"/>
      </a:spcBef>
      <a:spcAft>
        <a:spcPct val="0"/>
      </a:spcAft>
      <a:defRPr sz="3200" kern="1200">
        <a:solidFill>
          <a:schemeClr val="bg1"/>
        </a:solidFill>
        <a:latin typeface="GillSans" pitchFamily="2" charset="0"/>
        <a:ea typeface="+mn-ea"/>
        <a:cs typeface="+mn-cs"/>
      </a:defRPr>
    </a:lvl2pPr>
    <a:lvl3pPr marL="914400" algn="l" rtl="0" fontAlgn="base">
      <a:spcBef>
        <a:spcPct val="0"/>
      </a:spcBef>
      <a:spcAft>
        <a:spcPct val="0"/>
      </a:spcAft>
      <a:defRPr sz="3200" kern="1200">
        <a:solidFill>
          <a:schemeClr val="bg1"/>
        </a:solidFill>
        <a:latin typeface="GillSans" pitchFamily="2" charset="0"/>
        <a:ea typeface="+mn-ea"/>
        <a:cs typeface="+mn-cs"/>
      </a:defRPr>
    </a:lvl3pPr>
    <a:lvl4pPr marL="1371600" algn="l" rtl="0" fontAlgn="base">
      <a:spcBef>
        <a:spcPct val="0"/>
      </a:spcBef>
      <a:spcAft>
        <a:spcPct val="0"/>
      </a:spcAft>
      <a:defRPr sz="3200" kern="1200">
        <a:solidFill>
          <a:schemeClr val="bg1"/>
        </a:solidFill>
        <a:latin typeface="GillSans" pitchFamily="2" charset="0"/>
        <a:ea typeface="+mn-ea"/>
        <a:cs typeface="+mn-cs"/>
      </a:defRPr>
    </a:lvl4pPr>
    <a:lvl5pPr marL="1828800" algn="l" rtl="0" fontAlgn="base">
      <a:spcBef>
        <a:spcPct val="0"/>
      </a:spcBef>
      <a:spcAft>
        <a:spcPct val="0"/>
      </a:spcAft>
      <a:defRPr sz="3200" kern="1200">
        <a:solidFill>
          <a:schemeClr val="bg1"/>
        </a:solidFill>
        <a:latin typeface="GillSans" pitchFamily="2" charset="0"/>
        <a:ea typeface="+mn-ea"/>
        <a:cs typeface="+mn-cs"/>
      </a:defRPr>
    </a:lvl5pPr>
    <a:lvl6pPr marL="2286000" algn="l" defTabSz="914400" rtl="0" eaLnBrk="1" latinLnBrk="0" hangingPunct="1">
      <a:defRPr sz="3200" kern="1200">
        <a:solidFill>
          <a:schemeClr val="bg1"/>
        </a:solidFill>
        <a:latin typeface="GillSans" pitchFamily="2" charset="0"/>
        <a:ea typeface="+mn-ea"/>
        <a:cs typeface="+mn-cs"/>
      </a:defRPr>
    </a:lvl6pPr>
    <a:lvl7pPr marL="2743200" algn="l" defTabSz="914400" rtl="0" eaLnBrk="1" latinLnBrk="0" hangingPunct="1">
      <a:defRPr sz="3200" kern="1200">
        <a:solidFill>
          <a:schemeClr val="bg1"/>
        </a:solidFill>
        <a:latin typeface="GillSans" pitchFamily="2" charset="0"/>
        <a:ea typeface="+mn-ea"/>
        <a:cs typeface="+mn-cs"/>
      </a:defRPr>
    </a:lvl7pPr>
    <a:lvl8pPr marL="3200400" algn="l" defTabSz="914400" rtl="0" eaLnBrk="1" latinLnBrk="0" hangingPunct="1">
      <a:defRPr sz="3200" kern="1200">
        <a:solidFill>
          <a:schemeClr val="bg1"/>
        </a:solidFill>
        <a:latin typeface="GillSans" pitchFamily="2" charset="0"/>
        <a:ea typeface="+mn-ea"/>
        <a:cs typeface="+mn-cs"/>
      </a:defRPr>
    </a:lvl8pPr>
    <a:lvl9pPr marL="3657600" algn="l" defTabSz="914400" rtl="0" eaLnBrk="1" latinLnBrk="0" hangingPunct="1">
      <a:defRPr sz="3200" kern="1200">
        <a:solidFill>
          <a:schemeClr val="bg1"/>
        </a:solidFill>
        <a:latin typeface="GillSan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313"/>
    <a:srgbClr val="339933"/>
    <a:srgbClr val="CC3300"/>
    <a:srgbClr val="C0C0C0"/>
    <a:srgbClr val="777777"/>
    <a:srgbClr val="FFCC00"/>
    <a:srgbClr val="FFFF00"/>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7688" autoAdjust="0"/>
  </p:normalViewPr>
  <p:slideViewPr>
    <p:cSldViewPr>
      <p:cViewPr>
        <p:scale>
          <a:sx n="52" d="100"/>
          <a:sy n="52" d="100"/>
        </p:scale>
        <p:origin x="-1042" y="-101"/>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9CC6943A-49D4-458E-8175-D5FF155272DF}" type="slidenum">
              <a:rPr lang="en-US"/>
              <a:pPr>
                <a:defRPr/>
              </a:pPr>
              <a:t>‹#›</a:t>
            </a:fld>
            <a:endParaRPr lang="en-US"/>
          </a:p>
        </p:txBody>
      </p:sp>
    </p:spTree>
    <p:extLst>
      <p:ext uri="{BB962C8B-B14F-4D97-AF65-F5344CB8AC3E}">
        <p14:creationId xmlns:p14="http://schemas.microsoft.com/office/powerpoint/2010/main" val="1398338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234D2883-9826-45EF-9EEF-DA970E9749D0}" type="slidenum">
              <a:rPr lang="en-US"/>
              <a:pPr>
                <a:defRPr/>
              </a:pPr>
              <a:t>‹#›</a:t>
            </a:fld>
            <a:endParaRPr lang="en-US"/>
          </a:p>
        </p:txBody>
      </p:sp>
    </p:spTree>
    <p:extLst>
      <p:ext uri="{BB962C8B-B14F-4D97-AF65-F5344CB8AC3E}">
        <p14:creationId xmlns:p14="http://schemas.microsoft.com/office/powerpoint/2010/main" val="77860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fld id="{2E5EB645-E4F8-4A99-A4AF-E187E011332F}" type="slidenum">
              <a:rPr lang="en-US" sz="1200" smtClean="0">
                <a:solidFill>
                  <a:schemeClr val="tx1"/>
                </a:solidFill>
                <a:latin typeface="Arial" charset="0"/>
              </a:rPr>
              <a:pPr eaLnBrk="1" hangingPunct="1"/>
              <a:t>1</a:t>
            </a:fld>
            <a:endParaRPr lang="en-US" sz="1200" smtClean="0">
              <a:solidFill>
                <a:schemeClr val="tx1"/>
              </a:solidFill>
              <a:latin typeface="Arial"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algn="ctr" eaLnBrk="1" hangingPunct="1">
              <a:spcBef>
                <a:spcPct val="0"/>
              </a:spcBef>
            </a:pPr>
            <a:r>
              <a:rPr lang="en-US" i="1" smtClean="0">
                <a:solidFill>
                  <a:srgbClr val="FF0000"/>
                </a:solidFill>
              </a:rPr>
              <a:t>Delivering Community-Based Interventions to Reduce Food Insecurity and Malnutrition in Children Under Five</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fld id="{83335C17-B605-4E70-8876-C85C286FD682}" type="slidenum">
              <a:rPr lang="en-US" sz="1200" smtClean="0">
                <a:solidFill>
                  <a:schemeClr val="tx1"/>
                </a:solidFill>
                <a:latin typeface="Arial" charset="0"/>
              </a:rPr>
              <a:pPr eaLnBrk="1" hangingPunct="1"/>
              <a:t>2</a:t>
            </a:fld>
            <a:endParaRPr lang="en-US" sz="1200" smtClean="0">
              <a:solidFill>
                <a:schemeClr val="tx1"/>
              </a:solidFill>
              <a:latin typeface="Arial"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z="1000" dirty="0" smtClean="0"/>
              <a:t>Save the Children has implemented the USAID Development Assistance Program, </a:t>
            </a:r>
            <a:r>
              <a:rPr lang="en-US" sz="1000" dirty="0" err="1" smtClean="0"/>
              <a:t>Jibon</a:t>
            </a:r>
            <a:r>
              <a:rPr lang="en-US" sz="1000" dirty="0" smtClean="0"/>
              <a:t>-O-</a:t>
            </a:r>
            <a:r>
              <a:rPr lang="en-US" sz="1000" dirty="0" err="1" smtClean="0"/>
              <a:t>Jibika</a:t>
            </a:r>
            <a:r>
              <a:rPr lang="en-US" sz="1000" dirty="0" smtClean="0"/>
              <a:t> (</a:t>
            </a:r>
            <a:r>
              <a:rPr lang="en-US" sz="1000" dirty="0" err="1" smtClean="0"/>
              <a:t>JoJ</a:t>
            </a:r>
            <a:r>
              <a:rPr lang="en-US" sz="1000" dirty="0" smtClean="0"/>
              <a:t>), meaning “Life and Livelihoods” in </a:t>
            </a:r>
            <a:r>
              <a:rPr lang="en-US" sz="1000" i="1" dirty="0" smtClean="0"/>
              <a:t>Bangla</a:t>
            </a:r>
            <a:r>
              <a:rPr lang="en-US" sz="1000" dirty="0" smtClean="0"/>
              <a:t>, since October 2004. The integrated program includes interventions to increase household food availability and access, enhance maternal and child health and nutrition, and improve community disaster preparedness. </a:t>
            </a:r>
          </a:p>
          <a:p>
            <a:pPr eaLnBrk="1" hangingPunct="1"/>
            <a:r>
              <a:rPr lang="en-US" sz="1000" dirty="0" err="1" smtClean="0"/>
              <a:t>JoJ’s</a:t>
            </a:r>
            <a:r>
              <a:rPr lang="en-US" sz="1000" dirty="0" smtClean="0"/>
              <a:t> impact area covers 11 </a:t>
            </a:r>
            <a:r>
              <a:rPr lang="en-US" sz="1000" dirty="0" err="1" smtClean="0"/>
              <a:t>upazilas</a:t>
            </a:r>
            <a:r>
              <a:rPr lang="en-US" sz="1000" dirty="0" smtClean="0"/>
              <a:t> of three coastal districts in southern Bangladesh. The area is highly vulnerable to food insecurity and has some of the country’s highest malnutrition rates. Located in Bangladesh’s “cyclone belt” and subject to seasonal flooding, the threat of natural disasters is nearly constant, particularly in villages along the coast or major rivers. Total population about 3 million. </a:t>
            </a:r>
          </a:p>
          <a:p>
            <a:pPr eaLnBrk="1" hangingPunct="1"/>
            <a:r>
              <a:rPr lang="en-US" sz="1000" dirty="0" smtClean="0"/>
              <a:t>In 2009, </a:t>
            </a:r>
            <a:r>
              <a:rPr lang="en-US" sz="1000" dirty="0" err="1" smtClean="0"/>
              <a:t>JoJ’s</a:t>
            </a:r>
            <a:r>
              <a:rPr lang="en-US" sz="1000" dirty="0" smtClean="0"/>
              <a:t> fifth year of implementation, an external consulting team (TANGO International) conducted a randomized, statistically representative end-line survey. This included a health and nutrition survey covering all 11 program </a:t>
            </a:r>
            <a:r>
              <a:rPr lang="en-US" sz="1000" dirty="0" err="1" smtClean="0"/>
              <a:t>upazilas</a:t>
            </a:r>
            <a:r>
              <a:rPr lang="en-US" sz="1000" dirty="0" smtClean="0"/>
              <a:t> and analysis of anthropometric measurements of 2,577 children aged 0-24 months. Results were compared with baseline figures (2004) to help assess impact. Findings demonstrate significant progress for core nutritional indicators and key practices. </a:t>
            </a:r>
          </a:p>
          <a:p>
            <a:pPr eaLnBrk="1" hangingPunct="1"/>
            <a:r>
              <a:rPr lang="en-US" sz="1400" dirty="0" smtClean="0"/>
              <a:t>413,642 children &lt; 2 participated in the GMP (~88% of total est. &lt; </a:t>
            </a:r>
            <a:r>
              <a:rPr lang="en-US" sz="1400" dirty="0" err="1" smtClean="0"/>
              <a:t>popn</a:t>
            </a:r>
            <a:r>
              <a:rPr lang="en-US" sz="1400" dirty="0" smtClean="0"/>
              <a:t>.) - 180,000 targeted</a:t>
            </a:r>
          </a:p>
          <a:p>
            <a:pPr eaLnBrk="1" hangingPunct="1"/>
            <a:r>
              <a:rPr lang="en-US" sz="1400" dirty="0" smtClean="0"/>
              <a:t>GMP sessions are well planned and organized with </a:t>
            </a:r>
            <a:r>
              <a:rPr lang="en-US" sz="1400" dirty="0" err="1" smtClean="0"/>
              <a:t>GoB</a:t>
            </a:r>
            <a:r>
              <a:rPr lang="en-US" sz="1400" dirty="0" smtClean="0"/>
              <a:t>.</a:t>
            </a:r>
          </a:p>
          <a:p>
            <a:pPr eaLnBrk="1" hangingPunct="1"/>
            <a:r>
              <a:rPr lang="en-US" sz="1400" dirty="0" smtClean="0"/>
              <a:t>177,676 pregnant women participated in ANC check-ups (72,000 targeted) </a:t>
            </a:r>
          </a:p>
          <a:p>
            <a:pPr eaLnBrk="1" hangingPunct="1"/>
            <a:r>
              <a:rPr lang="en-US" sz="1000" dirty="0" smtClean="0"/>
              <a:t>Coverage area?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fld id="{5F48B214-9540-4125-819A-15D8BD4AEEC9}" type="slidenum">
              <a:rPr lang="en-US" sz="1200" smtClean="0">
                <a:solidFill>
                  <a:schemeClr val="tx1"/>
                </a:solidFill>
                <a:latin typeface="Arial" charset="0"/>
              </a:rPr>
              <a:pPr eaLnBrk="1" hangingPunct="1"/>
              <a:t>3</a:t>
            </a:fld>
            <a:endParaRPr lang="en-US" sz="1200" smtClean="0">
              <a:solidFill>
                <a:schemeClr val="tx1"/>
              </a:solidFill>
              <a:latin typeface="Arial" charset="0"/>
            </a:endParaRPr>
          </a:p>
        </p:txBody>
      </p:sp>
      <p:sp>
        <p:nvSpPr>
          <p:cNvPr id="2867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algn="r"/>
            <a:fld id="{13791B25-8D46-4155-9946-1AD9A13D0C58}" type="slidenum">
              <a:rPr lang="en-US" sz="1200">
                <a:solidFill>
                  <a:schemeClr val="tx1"/>
                </a:solidFill>
                <a:latin typeface="Arial" charset="0"/>
                <a:ea typeface="ＭＳ Ｐゴシック" pitchFamily="-64" charset="-128"/>
              </a:rPr>
              <a:pPr algn="r"/>
              <a:t>3</a:t>
            </a:fld>
            <a:endParaRPr lang="en-US" sz="1200">
              <a:solidFill>
                <a:schemeClr val="tx1"/>
              </a:solidFill>
              <a:latin typeface="Arial" charset="0"/>
              <a:ea typeface="ＭＳ Ｐゴシック" pitchFamily="-64" charset="-128"/>
            </a:endParaRPr>
          </a:p>
        </p:txBody>
      </p:sp>
      <p:sp>
        <p:nvSpPr>
          <p:cNvPr id="28676" name="Rectangle 2"/>
          <p:cNvSpPr>
            <a:spLocks noRot="1" noChangeArrowheads="1" noTextEdit="1"/>
          </p:cNvSpPr>
          <p:nvPr>
            <p:ph type="sldImg"/>
          </p:nvPr>
        </p:nvSpPr>
        <p:spPr>
          <a:xfrm>
            <a:off x="1144588" y="685800"/>
            <a:ext cx="4572000" cy="3429000"/>
          </a:xfrm>
          <a:ln/>
        </p:spPr>
      </p:sp>
      <p:sp>
        <p:nvSpPr>
          <p:cNvPr id="28677" name="Rectangle 3"/>
          <p:cNvSpPr>
            <a:spLocks noGrp="1" noChangeArrowheads="1"/>
          </p:cNvSpPr>
          <p:nvPr>
            <p:ph type="body" idx="1"/>
          </p:nvPr>
        </p:nvSpPr>
        <p:spPr>
          <a:xfrm>
            <a:off x="687388" y="4343400"/>
            <a:ext cx="5483225" cy="4114800"/>
          </a:xfrm>
          <a:noFill/>
        </p:spPr>
        <p:txBody>
          <a:bodyPr/>
          <a:lstStyle/>
          <a:p>
            <a:pPr eaLnBrk="1" hangingPunct="1"/>
            <a:r>
              <a:rPr lang="en-US" smtClean="0"/>
              <a:t> </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fld id="{977D2F33-0793-41F8-8943-6616AE20BCF1}" type="slidenum">
              <a:rPr lang="en-US" sz="1200" smtClean="0">
                <a:solidFill>
                  <a:schemeClr val="tx1"/>
                </a:solidFill>
                <a:latin typeface="Arial" charset="0"/>
              </a:rPr>
              <a:pPr eaLnBrk="1" hangingPunct="1"/>
              <a:t>5</a:t>
            </a:fld>
            <a:endParaRPr lang="en-US" sz="1200" smtClean="0">
              <a:solidFill>
                <a:schemeClr val="tx1"/>
              </a:solidFill>
              <a:latin typeface="Arial"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a:spcBef>
                <a:spcPct val="0"/>
              </a:spcBef>
            </a:pPr>
            <a:r>
              <a:rPr lang="en-US" smtClean="0"/>
              <a:t>(stunting 20% reduction over the baseline, underweight 15% reduction over the baseline)</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0F1FAEC-E24F-425B-847D-C2CCC4B8CDEA}" type="slidenum">
              <a:rPr lang="en-US"/>
              <a:pPr>
                <a:defRPr/>
              </a:pPr>
              <a:t>‹#›</a:t>
            </a:fld>
            <a:endParaRPr lang="en-US"/>
          </a:p>
        </p:txBody>
      </p:sp>
    </p:spTree>
    <p:extLst>
      <p:ext uri="{BB962C8B-B14F-4D97-AF65-F5344CB8AC3E}">
        <p14:creationId xmlns:p14="http://schemas.microsoft.com/office/powerpoint/2010/main" val="83777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8A6E65A-3CD3-45E0-B18F-839E89AB795C}" type="slidenum">
              <a:rPr lang="en-US"/>
              <a:pPr>
                <a:defRPr/>
              </a:pPr>
              <a:t>‹#›</a:t>
            </a:fld>
            <a:endParaRPr lang="en-US"/>
          </a:p>
        </p:txBody>
      </p:sp>
    </p:spTree>
    <p:extLst>
      <p:ext uri="{BB962C8B-B14F-4D97-AF65-F5344CB8AC3E}">
        <p14:creationId xmlns:p14="http://schemas.microsoft.com/office/powerpoint/2010/main" val="53981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14586FA-EBC9-4192-AC2E-57D13BF76E14}" type="slidenum">
              <a:rPr lang="en-US"/>
              <a:pPr>
                <a:defRPr/>
              </a:pPr>
              <a:t>‹#›</a:t>
            </a:fld>
            <a:endParaRPr lang="en-US"/>
          </a:p>
        </p:txBody>
      </p:sp>
    </p:spTree>
    <p:extLst>
      <p:ext uri="{BB962C8B-B14F-4D97-AF65-F5344CB8AC3E}">
        <p14:creationId xmlns:p14="http://schemas.microsoft.com/office/powerpoint/2010/main" val="3475900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CCFAE-3B7F-48B6-939F-CD3B4AEF552E}" type="slidenum">
              <a:rPr lang="en-US"/>
              <a:pPr>
                <a:defRPr/>
              </a:pPr>
              <a:t>‹#›</a:t>
            </a:fld>
            <a:endParaRPr lang="en-US"/>
          </a:p>
        </p:txBody>
      </p:sp>
    </p:spTree>
    <p:extLst>
      <p:ext uri="{BB962C8B-B14F-4D97-AF65-F5344CB8AC3E}">
        <p14:creationId xmlns:p14="http://schemas.microsoft.com/office/powerpoint/2010/main" val="1156367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0333C0-2E4E-4E87-A6B6-7E2A0CF6EA61}" type="slidenum">
              <a:rPr lang="en-US"/>
              <a:pPr>
                <a:defRPr/>
              </a:pPr>
              <a:t>‹#›</a:t>
            </a:fld>
            <a:endParaRPr lang="en-US"/>
          </a:p>
        </p:txBody>
      </p:sp>
    </p:spTree>
    <p:extLst>
      <p:ext uri="{BB962C8B-B14F-4D97-AF65-F5344CB8AC3E}">
        <p14:creationId xmlns:p14="http://schemas.microsoft.com/office/powerpoint/2010/main" val="3580203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C1E0E6-4F17-4517-93FE-2939C1799C5E}" type="slidenum">
              <a:rPr lang="en-US"/>
              <a:pPr>
                <a:defRPr/>
              </a:pPr>
              <a:t>‹#›</a:t>
            </a:fld>
            <a:endParaRPr lang="en-US"/>
          </a:p>
        </p:txBody>
      </p:sp>
    </p:spTree>
    <p:extLst>
      <p:ext uri="{BB962C8B-B14F-4D97-AF65-F5344CB8AC3E}">
        <p14:creationId xmlns:p14="http://schemas.microsoft.com/office/powerpoint/2010/main" val="1029745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D1C81C-27E4-42BD-B5D8-92DB6023BAD8}" type="slidenum">
              <a:rPr lang="en-US"/>
              <a:pPr>
                <a:defRPr/>
              </a:pPr>
              <a:t>‹#›</a:t>
            </a:fld>
            <a:endParaRPr lang="en-US"/>
          </a:p>
        </p:txBody>
      </p:sp>
    </p:spTree>
    <p:extLst>
      <p:ext uri="{BB962C8B-B14F-4D97-AF65-F5344CB8AC3E}">
        <p14:creationId xmlns:p14="http://schemas.microsoft.com/office/powerpoint/2010/main" val="2831566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3D56EA-D74A-40FE-9640-BC1A55E7F175}" type="slidenum">
              <a:rPr lang="en-US"/>
              <a:pPr>
                <a:defRPr/>
              </a:pPr>
              <a:t>‹#›</a:t>
            </a:fld>
            <a:endParaRPr lang="en-US"/>
          </a:p>
        </p:txBody>
      </p:sp>
    </p:spTree>
    <p:extLst>
      <p:ext uri="{BB962C8B-B14F-4D97-AF65-F5344CB8AC3E}">
        <p14:creationId xmlns:p14="http://schemas.microsoft.com/office/powerpoint/2010/main" val="1785862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9CA312-9ECA-4C85-84D6-4EE30FA7BC31}" type="slidenum">
              <a:rPr lang="en-US"/>
              <a:pPr>
                <a:defRPr/>
              </a:pPr>
              <a:t>‹#›</a:t>
            </a:fld>
            <a:endParaRPr lang="en-US"/>
          </a:p>
        </p:txBody>
      </p:sp>
    </p:spTree>
    <p:extLst>
      <p:ext uri="{BB962C8B-B14F-4D97-AF65-F5344CB8AC3E}">
        <p14:creationId xmlns:p14="http://schemas.microsoft.com/office/powerpoint/2010/main" val="3544834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E2E92A-8FE4-428B-B735-5B226F1643FA}" type="slidenum">
              <a:rPr lang="en-US"/>
              <a:pPr>
                <a:defRPr/>
              </a:pPr>
              <a:t>‹#›</a:t>
            </a:fld>
            <a:endParaRPr lang="en-US"/>
          </a:p>
        </p:txBody>
      </p:sp>
    </p:spTree>
    <p:extLst>
      <p:ext uri="{BB962C8B-B14F-4D97-AF65-F5344CB8AC3E}">
        <p14:creationId xmlns:p14="http://schemas.microsoft.com/office/powerpoint/2010/main" val="3249192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B34576-20A2-4F01-AFC1-16AA0433B0F1}" type="slidenum">
              <a:rPr lang="en-US"/>
              <a:pPr>
                <a:defRPr/>
              </a:pPr>
              <a:t>‹#›</a:t>
            </a:fld>
            <a:endParaRPr lang="en-US"/>
          </a:p>
        </p:txBody>
      </p:sp>
    </p:spTree>
    <p:extLst>
      <p:ext uri="{BB962C8B-B14F-4D97-AF65-F5344CB8AC3E}">
        <p14:creationId xmlns:p14="http://schemas.microsoft.com/office/powerpoint/2010/main" val="277455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92A93AF-E92C-4CC8-9E1B-ABBF60867615}" type="slidenum">
              <a:rPr lang="en-US"/>
              <a:pPr>
                <a:defRPr/>
              </a:pPr>
              <a:t>‹#›</a:t>
            </a:fld>
            <a:endParaRPr lang="en-US"/>
          </a:p>
        </p:txBody>
      </p:sp>
    </p:spTree>
    <p:extLst>
      <p:ext uri="{BB962C8B-B14F-4D97-AF65-F5344CB8AC3E}">
        <p14:creationId xmlns:p14="http://schemas.microsoft.com/office/powerpoint/2010/main" val="2009641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9BF942-146F-4AC0-B2F8-2665AA9204F2}" type="slidenum">
              <a:rPr lang="en-US"/>
              <a:pPr>
                <a:defRPr/>
              </a:pPr>
              <a:t>‹#›</a:t>
            </a:fld>
            <a:endParaRPr lang="en-US"/>
          </a:p>
        </p:txBody>
      </p:sp>
    </p:spTree>
    <p:extLst>
      <p:ext uri="{BB962C8B-B14F-4D97-AF65-F5344CB8AC3E}">
        <p14:creationId xmlns:p14="http://schemas.microsoft.com/office/powerpoint/2010/main" val="4118151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C5B070-4917-45CD-900B-8E0D828414B1}" type="slidenum">
              <a:rPr lang="en-US"/>
              <a:pPr>
                <a:defRPr/>
              </a:pPr>
              <a:t>‹#›</a:t>
            </a:fld>
            <a:endParaRPr lang="en-US"/>
          </a:p>
        </p:txBody>
      </p:sp>
    </p:spTree>
    <p:extLst>
      <p:ext uri="{BB962C8B-B14F-4D97-AF65-F5344CB8AC3E}">
        <p14:creationId xmlns:p14="http://schemas.microsoft.com/office/powerpoint/2010/main" val="1014101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372CE5-116B-4057-9F6C-82AC58C27B75}" type="slidenum">
              <a:rPr lang="en-US"/>
              <a:pPr>
                <a:defRPr/>
              </a:pPr>
              <a:t>‹#›</a:t>
            </a:fld>
            <a:endParaRPr lang="en-US"/>
          </a:p>
        </p:txBody>
      </p:sp>
    </p:spTree>
    <p:extLst>
      <p:ext uri="{BB962C8B-B14F-4D97-AF65-F5344CB8AC3E}">
        <p14:creationId xmlns:p14="http://schemas.microsoft.com/office/powerpoint/2010/main" val="1885040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019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057400"/>
            <a:ext cx="7086600" cy="1500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3709988"/>
            <a:ext cx="7086600" cy="1501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826438D-272D-42F7-8126-460D2F9195D7}" type="slidenum">
              <a:rPr lang="en-US"/>
              <a:pPr>
                <a:defRPr/>
              </a:pPr>
              <a:t>‹#›</a:t>
            </a:fld>
            <a:endParaRPr lang="en-US"/>
          </a:p>
        </p:txBody>
      </p:sp>
    </p:spTree>
    <p:extLst>
      <p:ext uri="{BB962C8B-B14F-4D97-AF65-F5344CB8AC3E}">
        <p14:creationId xmlns:p14="http://schemas.microsoft.com/office/powerpoint/2010/main" val="1593908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EA9E6C-9089-4001-B073-3AA2871DA34B}" type="slidenum">
              <a:rPr lang="en-US"/>
              <a:pPr>
                <a:defRPr/>
              </a:pPr>
              <a:t>‹#›</a:t>
            </a:fld>
            <a:endParaRPr lang="en-US"/>
          </a:p>
        </p:txBody>
      </p:sp>
    </p:spTree>
    <p:extLst>
      <p:ext uri="{BB962C8B-B14F-4D97-AF65-F5344CB8AC3E}">
        <p14:creationId xmlns:p14="http://schemas.microsoft.com/office/powerpoint/2010/main" val="16227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FC900D-F414-46E8-91A9-51F4D80E6CF8}" type="slidenum">
              <a:rPr lang="en-US"/>
              <a:pPr>
                <a:defRPr/>
              </a:pPr>
              <a:t>‹#›</a:t>
            </a:fld>
            <a:endParaRPr lang="en-US"/>
          </a:p>
        </p:txBody>
      </p:sp>
    </p:spTree>
    <p:extLst>
      <p:ext uri="{BB962C8B-B14F-4D97-AF65-F5344CB8AC3E}">
        <p14:creationId xmlns:p14="http://schemas.microsoft.com/office/powerpoint/2010/main" val="2420172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D8D3B0-4B7F-416A-A6AB-A7981FBCF236}" type="slidenum">
              <a:rPr lang="en-US"/>
              <a:pPr>
                <a:defRPr/>
              </a:pPr>
              <a:t>‹#›</a:t>
            </a:fld>
            <a:endParaRPr lang="en-US"/>
          </a:p>
        </p:txBody>
      </p:sp>
    </p:spTree>
    <p:extLst>
      <p:ext uri="{BB962C8B-B14F-4D97-AF65-F5344CB8AC3E}">
        <p14:creationId xmlns:p14="http://schemas.microsoft.com/office/powerpoint/2010/main" val="2704722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737D48-E502-46F9-B25C-EBD2275E3ECD}" type="slidenum">
              <a:rPr lang="en-US"/>
              <a:pPr>
                <a:defRPr/>
              </a:pPr>
              <a:t>‹#›</a:t>
            </a:fld>
            <a:endParaRPr lang="en-US"/>
          </a:p>
        </p:txBody>
      </p:sp>
    </p:spTree>
    <p:extLst>
      <p:ext uri="{BB962C8B-B14F-4D97-AF65-F5344CB8AC3E}">
        <p14:creationId xmlns:p14="http://schemas.microsoft.com/office/powerpoint/2010/main" val="3533560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BDFCE0-4EE1-4754-82D2-7A4BA8A9798F}" type="slidenum">
              <a:rPr lang="en-US"/>
              <a:pPr>
                <a:defRPr/>
              </a:pPr>
              <a:t>‹#›</a:t>
            </a:fld>
            <a:endParaRPr lang="en-US"/>
          </a:p>
        </p:txBody>
      </p:sp>
    </p:spTree>
    <p:extLst>
      <p:ext uri="{BB962C8B-B14F-4D97-AF65-F5344CB8AC3E}">
        <p14:creationId xmlns:p14="http://schemas.microsoft.com/office/powerpoint/2010/main" val="39304470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79CF84-8FB1-4113-B0C5-DBA0337199EE}" type="slidenum">
              <a:rPr lang="en-US"/>
              <a:pPr>
                <a:defRPr/>
              </a:pPr>
              <a:t>‹#›</a:t>
            </a:fld>
            <a:endParaRPr lang="en-US"/>
          </a:p>
        </p:txBody>
      </p:sp>
    </p:spTree>
    <p:extLst>
      <p:ext uri="{BB962C8B-B14F-4D97-AF65-F5344CB8AC3E}">
        <p14:creationId xmlns:p14="http://schemas.microsoft.com/office/powerpoint/2010/main" val="105788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72707F7-900A-4694-A6F7-AC28CD513CFE}" type="slidenum">
              <a:rPr lang="en-US"/>
              <a:pPr>
                <a:defRPr/>
              </a:pPr>
              <a:t>‹#›</a:t>
            </a:fld>
            <a:endParaRPr lang="en-US"/>
          </a:p>
        </p:txBody>
      </p:sp>
    </p:spTree>
    <p:extLst>
      <p:ext uri="{BB962C8B-B14F-4D97-AF65-F5344CB8AC3E}">
        <p14:creationId xmlns:p14="http://schemas.microsoft.com/office/powerpoint/2010/main" val="1676163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D7701B-ED4C-43EA-9916-737BA6E7524D}" type="slidenum">
              <a:rPr lang="en-US"/>
              <a:pPr>
                <a:defRPr/>
              </a:pPr>
              <a:t>‹#›</a:t>
            </a:fld>
            <a:endParaRPr lang="en-US"/>
          </a:p>
        </p:txBody>
      </p:sp>
    </p:spTree>
    <p:extLst>
      <p:ext uri="{BB962C8B-B14F-4D97-AF65-F5344CB8AC3E}">
        <p14:creationId xmlns:p14="http://schemas.microsoft.com/office/powerpoint/2010/main" val="14423960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3D1CAE-748A-4120-B62E-48B57C1D062D}" type="slidenum">
              <a:rPr lang="en-US"/>
              <a:pPr>
                <a:defRPr/>
              </a:pPr>
              <a:t>‹#›</a:t>
            </a:fld>
            <a:endParaRPr lang="en-US"/>
          </a:p>
        </p:txBody>
      </p:sp>
    </p:spTree>
    <p:extLst>
      <p:ext uri="{BB962C8B-B14F-4D97-AF65-F5344CB8AC3E}">
        <p14:creationId xmlns:p14="http://schemas.microsoft.com/office/powerpoint/2010/main" val="31337838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C3936-9DA2-4DE6-91F2-E51D706B89E6}" type="slidenum">
              <a:rPr lang="en-US"/>
              <a:pPr>
                <a:defRPr/>
              </a:pPr>
              <a:t>‹#›</a:t>
            </a:fld>
            <a:endParaRPr lang="en-US"/>
          </a:p>
        </p:txBody>
      </p:sp>
    </p:spTree>
    <p:extLst>
      <p:ext uri="{BB962C8B-B14F-4D97-AF65-F5344CB8AC3E}">
        <p14:creationId xmlns:p14="http://schemas.microsoft.com/office/powerpoint/2010/main" val="489696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C2133-1CB4-4D24-BC0F-3CD99827CD3D}" type="slidenum">
              <a:rPr lang="en-US"/>
              <a:pPr>
                <a:defRPr/>
              </a:pPr>
              <a:t>‹#›</a:t>
            </a:fld>
            <a:endParaRPr lang="en-US"/>
          </a:p>
        </p:txBody>
      </p:sp>
    </p:spTree>
    <p:extLst>
      <p:ext uri="{BB962C8B-B14F-4D97-AF65-F5344CB8AC3E}">
        <p14:creationId xmlns:p14="http://schemas.microsoft.com/office/powerpoint/2010/main" val="41517555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4D6662-DF37-4D69-A1BD-8D6F8A345172}" type="slidenum">
              <a:rPr lang="en-US"/>
              <a:pPr>
                <a:defRPr/>
              </a:pPr>
              <a:t>‹#›</a:t>
            </a:fld>
            <a:endParaRPr lang="en-US"/>
          </a:p>
        </p:txBody>
      </p:sp>
    </p:spTree>
    <p:extLst>
      <p:ext uri="{BB962C8B-B14F-4D97-AF65-F5344CB8AC3E}">
        <p14:creationId xmlns:p14="http://schemas.microsoft.com/office/powerpoint/2010/main" val="12402004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0A8C20-C3CB-4162-B95F-A1351198D9FA}" type="slidenum">
              <a:rPr lang="en-US"/>
              <a:pPr>
                <a:defRPr/>
              </a:pPr>
              <a:t>‹#›</a:t>
            </a:fld>
            <a:endParaRPr lang="en-US"/>
          </a:p>
        </p:txBody>
      </p:sp>
    </p:spTree>
    <p:extLst>
      <p:ext uri="{BB962C8B-B14F-4D97-AF65-F5344CB8AC3E}">
        <p14:creationId xmlns:p14="http://schemas.microsoft.com/office/powerpoint/2010/main" val="10469854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89109F-312D-4A37-8579-29738B15A2E4}" type="slidenum">
              <a:rPr lang="en-US"/>
              <a:pPr>
                <a:defRPr/>
              </a:pPr>
              <a:t>‹#›</a:t>
            </a:fld>
            <a:endParaRPr lang="en-US"/>
          </a:p>
        </p:txBody>
      </p:sp>
    </p:spTree>
    <p:extLst>
      <p:ext uri="{BB962C8B-B14F-4D97-AF65-F5344CB8AC3E}">
        <p14:creationId xmlns:p14="http://schemas.microsoft.com/office/powerpoint/2010/main" val="15106814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820799-2C4A-4500-8823-73ADDCD6490F}" type="slidenum">
              <a:rPr lang="en-US"/>
              <a:pPr>
                <a:defRPr/>
              </a:pPr>
              <a:t>‹#›</a:t>
            </a:fld>
            <a:endParaRPr lang="en-US"/>
          </a:p>
        </p:txBody>
      </p:sp>
    </p:spTree>
    <p:extLst>
      <p:ext uri="{BB962C8B-B14F-4D97-AF65-F5344CB8AC3E}">
        <p14:creationId xmlns:p14="http://schemas.microsoft.com/office/powerpoint/2010/main" val="38864837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5ECC94-FE4B-4714-A598-622652289EDB}" type="slidenum">
              <a:rPr lang="en-US"/>
              <a:pPr>
                <a:defRPr/>
              </a:pPr>
              <a:t>‹#›</a:t>
            </a:fld>
            <a:endParaRPr lang="en-US"/>
          </a:p>
        </p:txBody>
      </p:sp>
    </p:spTree>
    <p:extLst>
      <p:ext uri="{BB962C8B-B14F-4D97-AF65-F5344CB8AC3E}">
        <p14:creationId xmlns:p14="http://schemas.microsoft.com/office/powerpoint/2010/main" val="1742789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55AAA0F-D588-4CC8-B0E5-EDF4ECEA0E98}" type="slidenum">
              <a:rPr lang="en-US"/>
              <a:pPr>
                <a:defRPr/>
              </a:pPr>
              <a:t>‹#›</a:t>
            </a:fld>
            <a:endParaRPr lang="en-US"/>
          </a:p>
        </p:txBody>
      </p:sp>
    </p:spTree>
    <p:extLst>
      <p:ext uri="{BB962C8B-B14F-4D97-AF65-F5344CB8AC3E}">
        <p14:creationId xmlns:p14="http://schemas.microsoft.com/office/powerpoint/2010/main" val="198716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6EE9F5B-6533-4B0C-BADE-7BD9E85B0697}" type="slidenum">
              <a:rPr lang="en-US"/>
              <a:pPr>
                <a:defRPr/>
              </a:pPr>
              <a:t>‹#›</a:t>
            </a:fld>
            <a:endParaRPr lang="en-US"/>
          </a:p>
        </p:txBody>
      </p:sp>
    </p:spTree>
    <p:extLst>
      <p:ext uri="{BB962C8B-B14F-4D97-AF65-F5344CB8AC3E}">
        <p14:creationId xmlns:p14="http://schemas.microsoft.com/office/powerpoint/2010/main" val="18841303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F89783-4AE7-4191-B427-F66126BA9A43}" type="slidenum">
              <a:rPr lang="en-US"/>
              <a:pPr>
                <a:defRPr/>
              </a:pPr>
              <a:t>‹#›</a:t>
            </a:fld>
            <a:endParaRPr lang="en-US"/>
          </a:p>
        </p:txBody>
      </p:sp>
    </p:spTree>
    <p:extLst>
      <p:ext uri="{BB962C8B-B14F-4D97-AF65-F5344CB8AC3E}">
        <p14:creationId xmlns:p14="http://schemas.microsoft.com/office/powerpoint/2010/main" val="1144133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32DA25-DCE3-43DB-B1B5-4B8E2C930743}" type="slidenum">
              <a:rPr lang="en-US"/>
              <a:pPr>
                <a:defRPr/>
              </a:pPr>
              <a:t>‹#›</a:t>
            </a:fld>
            <a:endParaRPr lang="en-US"/>
          </a:p>
        </p:txBody>
      </p:sp>
    </p:spTree>
    <p:extLst>
      <p:ext uri="{BB962C8B-B14F-4D97-AF65-F5344CB8AC3E}">
        <p14:creationId xmlns:p14="http://schemas.microsoft.com/office/powerpoint/2010/main" val="26848707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132A9E-B348-469A-9C7B-0BB701FAE3C8}" type="slidenum">
              <a:rPr lang="en-US"/>
              <a:pPr>
                <a:defRPr/>
              </a:pPr>
              <a:t>‹#›</a:t>
            </a:fld>
            <a:endParaRPr lang="en-US"/>
          </a:p>
        </p:txBody>
      </p:sp>
    </p:spTree>
    <p:extLst>
      <p:ext uri="{BB962C8B-B14F-4D97-AF65-F5344CB8AC3E}">
        <p14:creationId xmlns:p14="http://schemas.microsoft.com/office/powerpoint/2010/main" val="4275533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991AC8-58E7-4EEB-AD10-4ABF3F92D763}" type="slidenum">
              <a:rPr lang="en-US"/>
              <a:pPr>
                <a:defRPr/>
              </a:pPr>
              <a:t>‹#›</a:t>
            </a:fld>
            <a:endParaRPr lang="en-US"/>
          </a:p>
        </p:txBody>
      </p:sp>
    </p:spTree>
    <p:extLst>
      <p:ext uri="{BB962C8B-B14F-4D97-AF65-F5344CB8AC3E}">
        <p14:creationId xmlns:p14="http://schemas.microsoft.com/office/powerpoint/2010/main" val="5201221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234F55-E96B-426D-91B6-1050A30A1021}" type="slidenum">
              <a:rPr lang="en-US"/>
              <a:pPr>
                <a:defRPr/>
              </a:pPr>
              <a:t>‹#›</a:t>
            </a:fld>
            <a:endParaRPr lang="en-US"/>
          </a:p>
        </p:txBody>
      </p:sp>
    </p:spTree>
    <p:extLst>
      <p:ext uri="{BB962C8B-B14F-4D97-AF65-F5344CB8AC3E}">
        <p14:creationId xmlns:p14="http://schemas.microsoft.com/office/powerpoint/2010/main" val="14494853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1662AE-996D-4C34-AD77-DDC3876875CD}" type="slidenum">
              <a:rPr lang="en-US"/>
              <a:pPr>
                <a:defRPr/>
              </a:pPr>
              <a:t>‹#›</a:t>
            </a:fld>
            <a:endParaRPr lang="en-US"/>
          </a:p>
        </p:txBody>
      </p:sp>
    </p:spTree>
    <p:extLst>
      <p:ext uri="{BB962C8B-B14F-4D97-AF65-F5344CB8AC3E}">
        <p14:creationId xmlns:p14="http://schemas.microsoft.com/office/powerpoint/2010/main" val="24366044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869CCFAE-3B7F-48B6-939F-CD3B4AEF552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9F0333C0-2E4E-4E87-A6B6-7E2A0CF6EA61}"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CCC1E0E6-4F17-4517-93FE-2939C1799C5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D1C81C-27E4-42BD-B5D8-92DB6023BAD8}"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2FC82B81-AF0F-44F9-AA21-0EAA51317C1E}" type="slidenum">
              <a:rPr lang="en-US"/>
              <a:pPr>
                <a:defRPr/>
              </a:pPr>
              <a:t>‹#›</a:t>
            </a:fld>
            <a:endParaRPr lang="en-US"/>
          </a:p>
        </p:txBody>
      </p:sp>
    </p:spTree>
    <p:extLst>
      <p:ext uri="{BB962C8B-B14F-4D97-AF65-F5344CB8AC3E}">
        <p14:creationId xmlns:p14="http://schemas.microsoft.com/office/powerpoint/2010/main" val="2951721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93D56EA-D74A-40FE-9640-BC1A55E7F175}"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7A9CA312-9ECA-4C85-84D6-4EE30FA7BC31}"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CE2E92A-8FE4-428B-B735-5B226F1643FA}" type="slidenum">
              <a:rPr lang="en-US" smtClean="0"/>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9CB34576-20A2-4F01-AFC1-16AA0433B0F1}"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DF9BF942-146F-4AC0-B2F8-2665AA9204F2}"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7C5B070-4917-45CD-900B-8E0D828414B1}" type="slidenum">
              <a:rPr lang="en-US" smtClean="0"/>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372CE5-116B-4057-9F6C-82AC58C27B7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F959176D-9D7E-4C1E-BE93-EF223DD4F662}" type="slidenum">
              <a:rPr lang="en-US"/>
              <a:pPr>
                <a:defRPr/>
              </a:pPr>
              <a:t>‹#›</a:t>
            </a:fld>
            <a:endParaRPr lang="en-US"/>
          </a:p>
        </p:txBody>
      </p:sp>
    </p:spTree>
    <p:extLst>
      <p:ext uri="{BB962C8B-B14F-4D97-AF65-F5344CB8AC3E}">
        <p14:creationId xmlns:p14="http://schemas.microsoft.com/office/powerpoint/2010/main" val="243074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282A4754-2979-44A3-9B9D-288FE73A231E}" type="slidenum">
              <a:rPr lang="en-US"/>
              <a:pPr>
                <a:defRPr/>
              </a:pPr>
              <a:t>‹#›</a:t>
            </a:fld>
            <a:endParaRPr lang="en-US"/>
          </a:p>
        </p:txBody>
      </p:sp>
    </p:spTree>
    <p:extLst>
      <p:ext uri="{BB962C8B-B14F-4D97-AF65-F5344CB8AC3E}">
        <p14:creationId xmlns:p14="http://schemas.microsoft.com/office/powerpoint/2010/main" val="110499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6E239E6-FBFE-4E07-87B1-041E881C0F67}" type="slidenum">
              <a:rPr lang="en-US"/>
              <a:pPr>
                <a:defRPr/>
              </a:pPr>
              <a:t>‹#›</a:t>
            </a:fld>
            <a:endParaRPr lang="en-US"/>
          </a:p>
        </p:txBody>
      </p:sp>
    </p:spTree>
    <p:extLst>
      <p:ext uri="{BB962C8B-B14F-4D97-AF65-F5344CB8AC3E}">
        <p14:creationId xmlns:p14="http://schemas.microsoft.com/office/powerpoint/2010/main" val="207165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728A16E-BA5D-4366-B51D-AF0FFCEDDB29}" type="slidenum">
              <a:rPr lang="en-US"/>
              <a:pPr>
                <a:defRPr/>
              </a:pPr>
              <a:t>‹#›</a:t>
            </a:fld>
            <a:endParaRPr lang="en-US"/>
          </a:p>
        </p:txBody>
      </p:sp>
    </p:spTree>
    <p:extLst>
      <p:ext uri="{BB962C8B-B14F-4D97-AF65-F5344CB8AC3E}">
        <p14:creationId xmlns:p14="http://schemas.microsoft.com/office/powerpoint/2010/main" val="230239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linegraphic2"/>
          <p:cNvPicPr>
            <a:picLocks noChangeAspect="1" noChangeArrowheads="1"/>
          </p:cNvPicPr>
          <p:nvPr/>
        </p:nvPicPr>
        <p:blipFill>
          <a:blip r:embed="rId13">
            <a:extLst>
              <a:ext uri="{28A0092B-C50C-407E-A947-70E740481C1C}">
                <a14:useLocalDpi xmlns:a14="http://schemas.microsoft.com/office/drawing/2010/main" val="0"/>
              </a:ext>
            </a:extLst>
          </a:blip>
          <a:srcRect l="22229" t="39406" b="-365"/>
          <a:stretch>
            <a:fillRect/>
          </a:stretch>
        </p:blipFill>
        <p:spPr bwMode="auto">
          <a:xfrm>
            <a:off x="0" y="-3175"/>
            <a:ext cx="4543425"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Grp="1" noChangeArrowheads="1"/>
          </p:cNvSpPr>
          <p:nvPr>
            <p:ph type="ftr" sz="quarter" idx="3"/>
          </p:nvPr>
        </p:nvSpPr>
        <p:spPr bwMode="auto">
          <a:xfrm>
            <a:off x="914400" y="6245225"/>
            <a:ext cx="3657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8F81CD19-531C-48C4-932A-82C61932570F}" type="slidenum">
              <a:rPr lang="en-US"/>
              <a:pPr>
                <a:defRPr/>
              </a:pPr>
              <a:t>‹#›</a:t>
            </a:fld>
            <a:endParaRPr lang="en-US"/>
          </a:p>
        </p:txBody>
      </p:sp>
      <p:sp>
        <p:nvSpPr>
          <p:cNvPr id="1029" name="Rectangle 8"/>
          <p:cNvSpPr>
            <a:spLocks noGrp="1" noChangeArrowheads="1"/>
          </p:cNvSpPr>
          <p:nvPr>
            <p:ph type="title"/>
          </p:nvPr>
        </p:nvSpPr>
        <p:spPr bwMode="auto">
          <a:xfrm>
            <a:off x="914400" y="0"/>
            <a:ext cx="3200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Sample Title in Garamond wraps up</a:t>
            </a:r>
          </a:p>
        </p:txBody>
      </p:sp>
      <p:sp>
        <p:nvSpPr>
          <p:cNvPr id="1030" name="Text Box 12"/>
          <p:cNvSpPr txBox="1">
            <a:spLocks noChangeArrowheads="1"/>
          </p:cNvSpPr>
          <p:nvPr/>
        </p:nvSpPr>
        <p:spPr bwMode="auto">
          <a:xfrm>
            <a:off x="898525" y="4343400"/>
            <a:ext cx="39020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defRPr/>
            </a:pPr>
            <a:r>
              <a:rPr lang="en-US" smtClean="0">
                <a:solidFill>
                  <a:schemeClr val="tx1"/>
                </a:solidFill>
              </a:rPr>
              <a:t>Sample subtitle in </a:t>
            </a:r>
          </a:p>
          <a:p>
            <a:pPr eaLnBrk="1" hangingPunct="1">
              <a:defRPr/>
            </a:pPr>
            <a:r>
              <a:rPr lang="en-US" smtClean="0">
                <a:solidFill>
                  <a:schemeClr val="tx1"/>
                </a:solidFill>
              </a:rPr>
              <a:t>Gill Sans</a:t>
            </a:r>
          </a:p>
        </p:txBody>
      </p:sp>
      <p:pic>
        <p:nvPicPr>
          <p:cNvPr id="1031" name="Picture 15" descr="stc-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19850" y="6137275"/>
            <a:ext cx="21145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17"/>
          <p:cNvSpPr txBox="1">
            <a:spLocks noChangeArrowheads="1"/>
          </p:cNvSpPr>
          <p:nvPr/>
        </p:nvSpPr>
        <p:spPr bwMode="auto">
          <a:xfrm>
            <a:off x="914400" y="3810000"/>
            <a:ext cx="3292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eaLnBrk="1" hangingPunct="1">
              <a:defRPr/>
            </a:pPr>
            <a:r>
              <a:rPr lang="en-US" sz="1400" smtClean="0">
                <a:solidFill>
                  <a:schemeClr val="tx1"/>
                </a:solidFill>
              </a:rPr>
              <a:t>MAY 20, 2005</a:t>
            </a:r>
          </a:p>
        </p:txBody>
      </p:sp>
      <p:pic>
        <p:nvPicPr>
          <p:cNvPr id="1033" name="Picture 19"/>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23622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sz="3200" i="1">
          <a:solidFill>
            <a:schemeClr val="bg1"/>
          </a:solidFill>
          <a:latin typeface="+mj-lt"/>
          <a:ea typeface="+mj-ea"/>
          <a:cs typeface="+mj-cs"/>
        </a:defRPr>
      </a:lvl1pPr>
      <a:lvl2pPr algn="l" rtl="0" eaLnBrk="0" fontAlgn="base" hangingPunct="0">
        <a:spcBef>
          <a:spcPct val="0"/>
        </a:spcBef>
        <a:spcAft>
          <a:spcPct val="0"/>
        </a:spcAft>
        <a:defRPr sz="3200" i="1">
          <a:solidFill>
            <a:schemeClr val="bg1"/>
          </a:solidFill>
          <a:latin typeface="Garamond" pitchFamily="18" charset="0"/>
        </a:defRPr>
      </a:lvl2pPr>
      <a:lvl3pPr algn="l" rtl="0" eaLnBrk="0" fontAlgn="base" hangingPunct="0">
        <a:spcBef>
          <a:spcPct val="0"/>
        </a:spcBef>
        <a:spcAft>
          <a:spcPct val="0"/>
        </a:spcAft>
        <a:defRPr sz="3200" i="1">
          <a:solidFill>
            <a:schemeClr val="bg1"/>
          </a:solidFill>
          <a:latin typeface="Garamond" pitchFamily="18" charset="0"/>
        </a:defRPr>
      </a:lvl3pPr>
      <a:lvl4pPr algn="l" rtl="0" eaLnBrk="0" fontAlgn="base" hangingPunct="0">
        <a:spcBef>
          <a:spcPct val="0"/>
        </a:spcBef>
        <a:spcAft>
          <a:spcPct val="0"/>
        </a:spcAft>
        <a:defRPr sz="3200" i="1">
          <a:solidFill>
            <a:schemeClr val="bg1"/>
          </a:solidFill>
          <a:latin typeface="Garamond" pitchFamily="18" charset="0"/>
        </a:defRPr>
      </a:lvl4pPr>
      <a:lvl5pPr algn="l" rtl="0" eaLnBrk="0" fontAlgn="base" hangingPunct="0">
        <a:spcBef>
          <a:spcPct val="0"/>
        </a:spcBef>
        <a:spcAft>
          <a:spcPct val="0"/>
        </a:spcAft>
        <a:defRPr sz="3200" i="1">
          <a:solidFill>
            <a:schemeClr val="bg1"/>
          </a:solidFill>
          <a:latin typeface="Garamond" pitchFamily="18" charset="0"/>
        </a:defRPr>
      </a:lvl5pPr>
      <a:lvl6pPr marL="457200" algn="l" rtl="0" fontAlgn="base">
        <a:spcBef>
          <a:spcPct val="0"/>
        </a:spcBef>
        <a:spcAft>
          <a:spcPct val="0"/>
        </a:spcAft>
        <a:defRPr sz="3200" i="1">
          <a:solidFill>
            <a:schemeClr val="bg1"/>
          </a:solidFill>
          <a:latin typeface="Garamond" pitchFamily="18" charset="0"/>
        </a:defRPr>
      </a:lvl6pPr>
      <a:lvl7pPr marL="914400" algn="l" rtl="0" fontAlgn="base">
        <a:spcBef>
          <a:spcPct val="0"/>
        </a:spcBef>
        <a:spcAft>
          <a:spcPct val="0"/>
        </a:spcAft>
        <a:defRPr sz="3200" i="1">
          <a:solidFill>
            <a:schemeClr val="bg1"/>
          </a:solidFill>
          <a:latin typeface="Garamond" pitchFamily="18" charset="0"/>
        </a:defRPr>
      </a:lvl7pPr>
      <a:lvl8pPr marL="1371600" algn="l" rtl="0" fontAlgn="base">
        <a:spcBef>
          <a:spcPct val="0"/>
        </a:spcBef>
        <a:spcAft>
          <a:spcPct val="0"/>
        </a:spcAft>
        <a:defRPr sz="3200" i="1">
          <a:solidFill>
            <a:schemeClr val="bg1"/>
          </a:solidFill>
          <a:latin typeface="Garamond" pitchFamily="18" charset="0"/>
        </a:defRPr>
      </a:lvl8pPr>
      <a:lvl9pPr marL="1828800" algn="l" rtl="0" fontAlgn="base">
        <a:spcBef>
          <a:spcPct val="0"/>
        </a:spcBef>
        <a:spcAft>
          <a:spcPct val="0"/>
        </a:spcAft>
        <a:defRPr sz="3200" i="1">
          <a:solidFill>
            <a:schemeClr val="bg1"/>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24FF1D0E-1F37-4326-A271-2C0E960261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7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DAF0A198-FD61-421F-848F-EDD5AE3272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0B4F092C-7AD1-4840-B6AD-5CFBD31ED2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11/12/2012</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8F81CD19-531C-48C4-932A-82C61932570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2.xml"/><Relationship Id="rId1" Type="http://schemas.openxmlformats.org/officeDocument/2006/relationships/vmlDrawing" Target="../drawings/vmlDrawing1.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baby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665" y="2362200"/>
            <a:ext cx="3200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baby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799" y="2362201"/>
            <a:ext cx="3200400" cy="198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1"/>
          <p:cNvSpPr>
            <a:spLocks noChangeArrowheads="1"/>
          </p:cNvSpPr>
          <p:nvPr/>
        </p:nvSpPr>
        <p:spPr bwMode="auto">
          <a:xfrm>
            <a:off x="381000" y="6477000"/>
            <a:ext cx="990600" cy="38100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Text Box 13"/>
          <p:cNvSpPr txBox="1">
            <a:spLocks noChangeArrowheads="1"/>
          </p:cNvSpPr>
          <p:nvPr/>
        </p:nvSpPr>
        <p:spPr bwMode="auto">
          <a:xfrm>
            <a:off x="228600" y="4648200"/>
            <a:ext cx="82296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pPr algn="ctr" eaLnBrk="1" hangingPunct="1">
              <a:spcBef>
                <a:spcPts val="0"/>
              </a:spcBef>
            </a:pPr>
            <a:r>
              <a:rPr lang="en-US" sz="2000" b="1" dirty="0" smtClean="0">
                <a:solidFill>
                  <a:schemeClr val="tx1"/>
                </a:solidFill>
                <a:latin typeface="Tahoma" charset="0"/>
              </a:rPr>
              <a:t>FSN Network Regional Knowledge Sharing Meeting</a:t>
            </a:r>
          </a:p>
          <a:p>
            <a:pPr algn="ctr" eaLnBrk="1" hangingPunct="1">
              <a:spcBef>
                <a:spcPts val="0"/>
              </a:spcBef>
            </a:pPr>
            <a:r>
              <a:rPr lang="en-US" sz="2000" b="1" dirty="0" smtClean="0">
                <a:solidFill>
                  <a:schemeClr val="tx1"/>
                </a:solidFill>
                <a:latin typeface="Tahoma" charset="0"/>
              </a:rPr>
              <a:t>Multi-Sector Program Integration Session</a:t>
            </a:r>
            <a:endParaRPr lang="en-US" sz="2000" b="1" dirty="0">
              <a:solidFill>
                <a:schemeClr val="tx1"/>
              </a:solidFill>
              <a:latin typeface="Tahoma" charset="0"/>
            </a:endParaRPr>
          </a:p>
          <a:p>
            <a:pPr algn="ctr" eaLnBrk="1" hangingPunct="1">
              <a:spcBef>
                <a:spcPct val="50000"/>
              </a:spcBef>
            </a:pPr>
            <a:r>
              <a:rPr lang="en-US" sz="2000" b="1" dirty="0" smtClean="0">
                <a:solidFill>
                  <a:schemeClr val="tx1"/>
                </a:solidFill>
                <a:latin typeface="Tahoma" charset="0"/>
              </a:rPr>
              <a:t>November 13, </a:t>
            </a:r>
            <a:r>
              <a:rPr lang="en-US" sz="2000" b="1" dirty="0">
                <a:solidFill>
                  <a:schemeClr val="tx1"/>
                </a:solidFill>
                <a:latin typeface="Tahoma" charset="0"/>
              </a:rPr>
              <a:t>2010</a:t>
            </a:r>
          </a:p>
          <a:p>
            <a:pPr algn="ctr" eaLnBrk="1" hangingPunct="1">
              <a:spcBef>
                <a:spcPct val="50000"/>
              </a:spcBef>
            </a:pPr>
            <a:r>
              <a:rPr lang="en-US" sz="2000" dirty="0">
                <a:solidFill>
                  <a:schemeClr val="tx1"/>
                </a:solidFill>
                <a:latin typeface="Tahoma" charset="0"/>
              </a:rPr>
              <a:t>Heather </a:t>
            </a:r>
            <a:r>
              <a:rPr lang="en-US" sz="2000" dirty="0" smtClean="0">
                <a:solidFill>
                  <a:schemeClr val="tx1"/>
                </a:solidFill>
                <a:latin typeface="Tahoma" charset="0"/>
              </a:rPr>
              <a:t>Danton</a:t>
            </a:r>
            <a:endParaRPr lang="en-US" sz="2000" dirty="0">
              <a:solidFill>
                <a:schemeClr val="tx1"/>
              </a:solidFill>
              <a:latin typeface="Tahoma" charset="0"/>
            </a:endParaRPr>
          </a:p>
        </p:txBody>
      </p:sp>
      <p:sp>
        <p:nvSpPr>
          <p:cNvPr id="2" name="TextBox 1"/>
          <p:cNvSpPr txBox="1"/>
          <p:nvPr/>
        </p:nvSpPr>
        <p:spPr>
          <a:xfrm>
            <a:off x="762000" y="262890"/>
            <a:ext cx="6858000" cy="1384995"/>
          </a:xfrm>
          <a:prstGeom prst="rect">
            <a:avLst/>
          </a:prstGeom>
          <a:solidFill>
            <a:srgbClr val="92D05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2800" b="1" dirty="0" smtClean="0">
                <a:solidFill>
                  <a:schemeClr val="tx1"/>
                </a:solidFill>
              </a:rPr>
              <a:t>Integrated Program Design for Household and Community Resilience: </a:t>
            </a:r>
          </a:p>
          <a:p>
            <a:r>
              <a:rPr lang="en-US" sz="2800" b="1" dirty="0" smtClean="0">
                <a:solidFill>
                  <a:schemeClr val="tx1"/>
                </a:solidFill>
              </a:rPr>
              <a:t>Experience from Bangladesh</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381000"/>
            <a:ext cx="7467600" cy="1066800"/>
          </a:xfr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noAutofit/>
          </a:bodyPr>
          <a:lstStyle/>
          <a:p>
            <a:pPr eaLnBrk="1" hangingPunct="1"/>
            <a:r>
              <a:rPr lang="en-US" sz="2800" b="1" dirty="0" err="1" smtClean="0">
                <a:solidFill>
                  <a:schemeClr val="accent3">
                    <a:lumMod val="60000"/>
                    <a:lumOff val="40000"/>
                  </a:schemeClr>
                </a:solidFill>
                <a:latin typeface="GillSans"/>
              </a:rPr>
              <a:t>Jibon</a:t>
            </a:r>
            <a:r>
              <a:rPr lang="en-US" sz="2800" b="1" dirty="0" smtClean="0">
                <a:solidFill>
                  <a:schemeClr val="accent3">
                    <a:lumMod val="60000"/>
                    <a:lumOff val="40000"/>
                  </a:schemeClr>
                </a:solidFill>
                <a:latin typeface="GillSans"/>
              </a:rPr>
              <a:t> o </a:t>
            </a:r>
            <a:r>
              <a:rPr lang="en-US" sz="2800" b="1" dirty="0" err="1" smtClean="0">
                <a:solidFill>
                  <a:schemeClr val="accent3">
                    <a:lumMod val="60000"/>
                    <a:lumOff val="40000"/>
                  </a:schemeClr>
                </a:solidFill>
                <a:latin typeface="GillSans"/>
              </a:rPr>
              <a:t>Jibika</a:t>
            </a:r>
            <a:r>
              <a:rPr lang="en-US" sz="2800" b="1" dirty="0" smtClean="0">
                <a:solidFill>
                  <a:schemeClr val="accent3">
                    <a:lumMod val="60000"/>
                    <a:lumOff val="40000"/>
                  </a:schemeClr>
                </a:solidFill>
                <a:latin typeface="GillSans"/>
              </a:rPr>
              <a:t> </a:t>
            </a:r>
            <a:r>
              <a:rPr lang="en-US" sz="2800" b="1" dirty="0" smtClean="0">
                <a:solidFill>
                  <a:schemeClr val="accent3">
                    <a:lumMod val="60000"/>
                    <a:lumOff val="40000"/>
                  </a:schemeClr>
                </a:solidFill>
                <a:latin typeface="GillSans"/>
              </a:rPr>
              <a:t/>
            </a:r>
            <a:br>
              <a:rPr lang="en-US" sz="2800" b="1" dirty="0" smtClean="0">
                <a:solidFill>
                  <a:schemeClr val="accent3">
                    <a:lumMod val="60000"/>
                    <a:lumOff val="40000"/>
                  </a:schemeClr>
                </a:solidFill>
                <a:latin typeface="GillSans"/>
              </a:rPr>
            </a:br>
            <a:r>
              <a:rPr lang="en-US" sz="2800" b="1" dirty="0" smtClean="0">
                <a:solidFill>
                  <a:schemeClr val="accent3">
                    <a:lumMod val="60000"/>
                    <a:lumOff val="40000"/>
                  </a:schemeClr>
                </a:solidFill>
                <a:latin typeface="GillSans"/>
              </a:rPr>
              <a:t>(</a:t>
            </a:r>
            <a:r>
              <a:rPr lang="en-US" sz="2800" b="1" dirty="0" smtClean="0">
                <a:solidFill>
                  <a:schemeClr val="accent3">
                    <a:lumMod val="60000"/>
                    <a:lumOff val="40000"/>
                  </a:schemeClr>
                </a:solidFill>
                <a:latin typeface="GillSans"/>
              </a:rPr>
              <a:t>Life and Livelihoods Program)</a:t>
            </a:r>
          </a:p>
        </p:txBody>
      </p:sp>
      <p:sp>
        <p:nvSpPr>
          <p:cNvPr id="9219" name="Rectangle 3"/>
          <p:cNvSpPr>
            <a:spLocks noGrp="1" noChangeArrowheads="1"/>
          </p:cNvSpPr>
          <p:nvPr>
            <p:ph sz="quarter" idx="1"/>
          </p:nvPr>
        </p:nvSpPr>
        <p:spPr>
          <a:xfrm>
            <a:off x="381000" y="1600200"/>
            <a:ext cx="8153400" cy="5257800"/>
          </a:xfrm>
        </p:spPr>
        <p:txBody>
          <a:bodyPr>
            <a:normAutofit fontScale="77500" lnSpcReduction="20000"/>
          </a:bodyPr>
          <a:lstStyle/>
          <a:p>
            <a:pPr eaLnBrk="1" hangingPunct="1">
              <a:lnSpc>
                <a:spcPct val="80000"/>
              </a:lnSpc>
              <a:buFontTx/>
              <a:buNone/>
            </a:pPr>
            <a:endParaRPr lang="en-US" sz="1800" i="1" dirty="0" smtClean="0"/>
          </a:p>
          <a:p>
            <a:pPr eaLnBrk="1" hangingPunct="1">
              <a:lnSpc>
                <a:spcPct val="80000"/>
              </a:lnSpc>
            </a:pPr>
            <a:r>
              <a:rPr lang="en-US" sz="2400" dirty="0" smtClean="0"/>
              <a:t>Bangladesh </a:t>
            </a:r>
            <a:r>
              <a:rPr lang="en-US" sz="2400" dirty="0" smtClean="0"/>
              <a:t>2004-2009, extended through May 2010.</a:t>
            </a:r>
          </a:p>
          <a:p>
            <a:pPr eaLnBrk="1" hangingPunct="1">
              <a:lnSpc>
                <a:spcPct val="80000"/>
              </a:lnSpc>
            </a:pPr>
            <a:endParaRPr lang="en-US" sz="2400" dirty="0" smtClean="0"/>
          </a:p>
          <a:p>
            <a:pPr eaLnBrk="1" hangingPunct="1">
              <a:lnSpc>
                <a:spcPct val="120000"/>
              </a:lnSpc>
            </a:pPr>
            <a:r>
              <a:rPr lang="en-US" sz="2400" dirty="0" smtClean="0"/>
              <a:t>Implemented in collaboration with Helen Keller International (HKI), the NGO Forum for Water and Sanitation, the Cyclone Preparedness Programme (CPP) of the Bangladesh Red Crescent Society and 14 local NGO partners </a:t>
            </a:r>
            <a:r>
              <a:rPr lang="en-US" sz="2400" dirty="0" smtClean="0"/>
              <a:t>in </a:t>
            </a:r>
            <a:r>
              <a:rPr lang="en-US" sz="2400" dirty="0" smtClean="0"/>
              <a:t>Barisal Division, </a:t>
            </a:r>
            <a:r>
              <a:rPr lang="en-US" sz="2400" dirty="0" smtClean="0"/>
              <a:t>Bangladesh.</a:t>
            </a:r>
          </a:p>
          <a:p>
            <a:pPr marL="0" indent="0" eaLnBrk="1" hangingPunct="1">
              <a:lnSpc>
                <a:spcPct val="80000"/>
              </a:lnSpc>
              <a:buNone/>
            </a:pPr>
            <a:endParaRPr lang="en-US" sz="2400" dirty="0" smtClean="0"/>
          </a:p>
          <a:p>
            <a:pPr eaLnBrk="1" hangingPunct="1">
              <a:lnSpc>
                <a:spcPct val="120000"/>
              </a:lnSpc>
            </a:pPr>
            <a:r>
              <a:rPr lang="en-US" sz="2400" i="1" dirty="0" err="1" smtClean="0"/>
              <a:t>Jibon</a:t>
            </a:r>
            <a:r>
              <a:rPr lang="en-US" sz="2400" i="1" dirty="0" smtClean="0"/>
              <a:t> o </a:t>
            </a:r>
            <a:r>
              <a:rPr lang="en-US" sz="2400" i="1" dirty="0" err="1" smtClean="0"/>
              <a:t>Jibika</a:t>
            </a:r>
            <a:r>
              <a:rPr lang="en-US" sz="2400" i="1" dirty="0" smtClean="0"/>
              <a:t> </a:t>
            </a:r>
            <a:r>
              <a:rPr lang="en-US" sz="2400" dirty="0" smtClean="0"/>
              <a:t>explicitly directed at reducing high levels of food insecurity and </a:t>
            </a:r>
            <a:r>
              <a:rPr lang="en-US" sz="2400" dirty="0" smtClean="0"/>
              <a:t>malnutrition</a:t>
            </a:r>
          </a:p>
          <a:p>
            <a:pPr eaLnBrk="1" hangingPunct="1">
              <a:lnSpc>
                <a:spcPct val="80000"/>
              </a:lnSpc>
            </a:pPr>
            <a:endParaRPr lang="en-US" sz="2400" dirty="0" smtClean="0"/>
          </a:p>
          <a:p>
            <a:pPr eaLnBrk="1" hangingPunct="1">
              <a:lnSpc>
                <a:spcPct val="120000"/>
              </a:lnSpc>
            </a:pPr>
            <a:r>
              <a:rPr lang="en-US" sz="2400" dirty="0" smtClean="0"/>
              <a:t>Implemented </a:t>
            </a:r>
            <a:r>
              <a:rPr lang="en-US" sz="2400" dirty="0" smtClean="0"/>
              <a:t>in 13 </a:t>
            </a:r>
            <a:r>
              <a:rPr lang="en-US" sz="2400" i="1" dirty="0" err="1" smtClean="0"/>
              <a:t>upazilas</a:t>
            </a:r>
            <a:r>
              <a:rPr lang="en-US" sz="2400" i="1" dirty="0" smtClean="0"/>
              <a:t> </a:t>
            </a:r>
            <a:r>
              <a:rPr lang="en-US" sz="2400" dirty="0" smtClean="0"/>
              <a:t>in three districts of southwest Bangladesh. </a:t>
            </a:r>
            <a:endParaRPr lang="en-US" sz="2400" dirty="0" smtClean="0"/>
          </a:p>
          <a:p>
            <a:pPr marL="0" indent="0" eaLnBrk="1" hangingPunct="1">
              <a:lnSpc>
                <a:spcPct val="80000"/>
              </a:lnSpc>
              <a:buNone/>
            </a:pPr>
            <a:endParaRPr lang="en-US" sz="2400" dirty="0" smtClean="0"/>
          </a:p>
          <a:p>
            <a:pPr eaLnBrk="1" hangingPunct="1">
              <a:lnSpc>
                <a:spcPct val="80000"/>
              </a:lnSpc>
            </a:pPr>
            <a:r>
              <a:rPr lang="en-US" sz="2400" dirty="0" smtClean="0"/>
              <a:t>Targeted 200,000 children </a:t>
            </a:r>
            <a:r>
              <a:rPr lang="en-US" sz="2400" dirty="0" smtClean="0"/>
              <a:t>U2</a:t>
            </a:r>
          </a:p>
          <a:p>
            <a:pPr eaLnBrk="1" hangingPunct="1">
              <a:lnSpc>
                <a:spcPct val="80000"/>
              </a:lnSpc>
            </a:pPr>
            <a:endParaRPr lang="en-US" dirty="0"/>
          </a:p>
          <a:p>
            <a:pPr eaLnBrk="1" hangingPunct="1">
              <a:lnSpc>
                <a:spcPct val="120000"/>
              </a:lnSpc>
            </a:pPr>
            <a:r>
              <a:rPr lang="en-US" sz="2400" dirty="0" smtClean="0"/>
              <a:t>Cyclones </a:t>
            </a:r>
            <a:r>
              <a:rPr lang="en-US" sz="2400" dirty="0" err="1" smtClean="0"/>
              <a:t>Sidr</a:t>
            </a:r>
            <a:r>
              <a:rPr lang="en-US" sz="2400" dirty="0" smtClean="0"/>
              <a:t> and </a:t>
            </a:r>
            <a:r>
              <a:rPr lang="en-US" sz="2400" dirty="0" err="1" smtClean="0"/>
              <a:t>Aila</a:t>
            </a:r>
            <a:r>
              <a:rPr lang="en-US" sz="2400" dirty="0" smtClean="0"/>
              <a:t> struck target area in November 2007 &amp; May 2009, respectively</a:t>
            </a: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rot="18726844">
            <a:off x="2681609" y="2921158"/>
            <a:ext cx="850900" cy="150813"/>
          </a:xfrm>
          <a:prstGeom prst="rightArrow">
            <a:avLst>
              <a:gd name="adj1" fmla="val 50000"/>
              <a:gd name="adj2" fmla="val 141052"/>
            </a:avLst>
          </a:prstGeom>
          <a:solidFill>
            <a:srgbClr val="0066FF"/>
          </a:solidFill>
          <a:ln w="9525" algn="ctr">
            <a:solidFill>
              <a:srgbClr val="0066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75" name="AutoShape 3"/>
          <p:cNvSpPr>
            <a:spLocks noChangeArrowheads="1"/>
          </p:cNvSpPr>
          <p:nvPr/>
        </p:nvSpPr>
        <p:spPr bwMode="auto">
          <a:xfrm rot="14312626">
            <a:off x="5716588" y="2862119"/>
            <a:ext cx="812800" cy="147637"/>
          </a:xfrm>
          <a:prstGeom prst="rightArrow">
            <a:avLst>
              <a:gd name="adj1" fmla="val 50000"/>
              <a:gd name="adj2" fmla="val 137635"/>
            </a:avLst>
          </a:prstGeom>
          <a:solidFill>
            <a:srgbClr val="0066FF"/>
          </a:solidFill>
          <a:ln w="9525" algn="ctr">
            <a:solidFill>
              <a:srgbClr val="0066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10244" name="Rectangle 4"/>
          <p:cNvSpPr>
            <a:spLocks noGrp="1" noChangeArrowheads="1"/>
          </p:cNvSpPr>
          <p:nvPr>
            <p:ph type="title" idx="4294967295"/>
          </p:nvPr>
        </p:nvSpPr>
        <p:spPr>
          <a:xfrm>
            <a:off x="258041" y="304800"/>
            <a:ext cx="7355609" cy="762000"/>
          </a:xfrm>
          <a:gradFill flip="none" rotWithShape="1">
            <a:gsLst>
              <a:gs pos="0">
                <a:srgbClr val="339933">
                  <a:tint val="66000"/>
                  <a:satMod val="160000"/>
                </a:srgbClr>
              </a:gs>
              <a:gs pos="50000">
                <a:srgbClr val="339933">
                  <a:tint val="44500"/>
                  <a:satMod val="160000"/>
                </a:srgbClr>
              </a:gs>
              <a:gs pos="100000">
                <a:srgbClr val="339933">
                  <a:tint val="23500"/>
                  <a:satMod val="160000"/>
                </a:srgbClr>
              </a:gs>
            </a:gsLst>
            <a:lin ang="13500000" scaled="1"/>
            <a:tileRect/>
          </a:gradFill>
        </p:spPr>
        <p:txBody>
          <a:bodyPr anchor="t">
            <a:normAutofit/>
          </a:bodyPr>
          <a:lstStyle/>
          <a:p>
            <a:pPr eaLnBrk="1" hangingPunct="1"/>
            <a:r>
              <a:rPr lang="en-US" sz="3600" dirty="0" smtClean="0">
                <a:solidFill>
                  <a:schemeClr val="tx1"/>
                </a:solidFill>
                <a:latin typeface="Garamond" pitchFamily="18" charset="0"/>
              </a:rPr>
              <a:t>  </a:t>
            </a:r>
            <a:r>
              <a:rPr lang="en-US" sz="2800" b="1" dirty="0" smtClean="0">
                <a:solidFill>
                  <a:schemeClr val="tx1"/>
                </a:solidFill>
                <a:latin typeface="GillSans"/>
              </a:rPr>
              <a:t>An Integrated Program Design</a:t>
            </a:r>
            <a:endParaRPr lang="en-US" sz="2800" b="1" dirty="0" smtClean="0">
              <a:solidFill>
                <a:schemeClr val="tx1"/>
              </a:solidFill>
              <a:latin typeface="GillSans"/>
            </a:endParaRPr>
          </a:p>
        </p:txBody>
      </p:sp>
      <p:sp>
        <p:nvSpPr>
          <p:cNvPr id="3077" name="AutoShape 5"/>
          <p:cNvSpPr>
            <a:spLocks noChangeArrowheads="1"/>
          </p:cNvSpPr>
          <p:nvPr/>
        </p:nvSpPr>
        <p:spPr bwMode="auto">
          <a:xfrm rot="15300295">
            <a:off x="4916488" y="4760991"/>
            <a:ext cx="660400" cy="184150"/>
          </a:xfrm>
          <a:prstGeom prst="rightArrow">
            <a:avLst>
              <a:gd name="adj1" fmla="val 50000"/>
              <a:gd name="adj2" fmla="val 89655"/>
            </a:avLst>
          </a:prstGeom>
          <a:solidFill>
            <a:srgbClr val="CC00FF"/>
          </a:solidFill>
          <a:ln w="9525" algn="ctr">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78" name="AutoShape 6"/>
          <p:cNvSpPr>
            <a:spLocks noChangeArrowheads="1"/>
          </p:cNvSpPr>
          <p:nvPr/>
        </p:nvSpPr>
        <p:spPr bwMode="auto">
          <a:xfrm rot="14385758">
            <a:off x="7598569" y="4831703"/>
            <a:ext cx="812800" cy="147638"/>
          </a:xfrm>
          <a:prstGeom prst="rightArrow">
            <a:avLst>
              <a:gd name="adj1" fmla="val 50000"/>
              <a:gd name="adj2" fmla="val 137634"/>
            </a:avLst>
          </a:prstGeom>
          <a:solidFill>
            <a:srgbClr val="CC00FF"/>
          </a:solidFill>
          <a:ln w="9525" algn="ctr">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79" name="AutoShape 7"/>
          <p:cNvSpPr>
            <a:spLocks noChangeArrowheads="1"/>
          </p:cNvSpPr>
          <p:nvPr/>
        </p:nvSpPr>
        <p:spPr bwMode="auto">
          <a:xfrm rot="16200000">
            <a:off x="6463508" y="4860331"/>
            <a:ext cx="850900" cy="150813"/>
          </a:xfrm>
          <a:prstGeom prst="rightArrow">
            <a:avLst>
              <a:gd name="adj1" fmla="val 50000"/>
              <a:gd name="adj2" fmla="val 141052"/>
            </a:avLst>
          </a:prstGeom>
          <a:solidFill>
            <a:srgbClr val="CC00FF"/>
          </a:solidFill>
          <a:ln w="9525" algn="ctr">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80" name="AutoShape 8"/>
          <p:cNvSpPr>
            <a:spLocks noChangeArrowheads="1"/>
          </p:cNvSpPr>
          <p:nvPr/>
        </p:nvSpPr>
        <p:spPr bwMode="auto">
          <a:xfrm rot="16612904">
            <a:off x="3758415" y="4718641"/>
            <a:ext cx="660400" cy="184150"/>
          </a:xfrm>
          <a:prstGeom prst="rightArrow">
            <a:avLst>
              <a:gd name="adj1" fmla="val 50000"/>
              <a:gd name="adj2" fmla="val 89655"/>
            </a:avLst>
          </a:prstGeom>
          <a:solidFill>
            <a:srgbClr val="CC00FF"/>
          </a:solidFill>
          <a:ln w="9525" algn="ctr">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81" name="AutoShape 9"/>
          <p:cNvSpPr>
            <a:spLocks noChangeArrowheads="1"/>
          </p:cNvSpPr>
          <p:nvPr/>
        </p:nvSpPr>
        <p:spPr bwMode="auto">
          <a:xfrm rot="16200000">
            <a:off x="1946277" y="4816673"/>
            <a:ext cx="812800" cy="200025"/>
          </a:xfrm>
          <a:prstGeom prst="rightArrow">
            <a:avLst>
              <a:gd name="adj1" fmla="val 50000"/>
              <a:gd name="adj2" fmla="val 101587"/>
            </a:avLst>
          </a:prstGeom>
          <a:solidFill>
            <a:srgbClr val="CC00FF"/>
          </a:solidFill>
          <a:ln w="9525" algn="ctr">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82" name="AutoShape 10"/>
          <p:cNvSpPr>
            <a:spLocks noChangeArrowheads="1"/>
          </p:cNvSpPr>
          <p:nvPr/>
        </p:nvSpPr>
        <p:spPr bwMode="auto">
          <a:xfrm rot="18160338">
            <a:off x="1002339" y="4792738"/>
            <a:ext cx="850900" cy="161925"/>
          </a:xfrm>
          <a:prstGeom prst="rightArrow">
            <a:avLst>
              <a:gd name="adj1" fmla="val 50000"/>
              <a:gd name="adj2" fmla="val 131373"/>
            </a:avLst>
          </a:prstGeom>
          <a:solidFill>
            <a:srgbClr val="CC00FF"/>
          </a:solidFill>
          <a:ln w="9525">
            <a:solidFill>
              <a:srgbClr val="CC00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83" name="AutoShape 11"/>
          <p:cNvSpPr>
            <a:spLocks noChangeArrowheads="1"/>
          </p:cNvSpPr>
          <p:nvPr/>
        </p:nvSpPr>
        <p:spPr bwMode="auto">
          <a:xfrm rot="16200000">
            <a:off x="4474475" y="3019178"/>
            <a:ext cx="382382" cy="215900"/>
          </a:xfrm>
          <a:prstGeom prst="rightArrow">
            <a:avLst>
              <a:gd name="adj1" fmla="val 50000"/>
              <a:gd name="adj2" fmla="val 56944"/>
            </a:avLst>
          </a:prstGeom>
          <a:solidFill>
            <a:srgbClr val="0066FF"/>
          </a:solidFill>
          <a:ln w="9525" algn="ctr">
            <a:solidFill>
              <a:srgbClr val="0066FF"/>
            </a:solidFill>
            <a:miter lim="800000"/>
            <a:headEnd/>
            <a:tailEnd/>
          </a:ln>
          <a:effectLst>
            <a:outerShdw dist="35921" dir="2700000" algn="ctr" rotWithShape="0">
              <a:schemeClr val="bg2"/>
            </a:outerShdw>
          </a:effectLst>
        </p:spPr>
        <p:txBody>
          <a:bodyPr wrap="none" anchor="ctr"/>
          <a:lstStyle/>
          <a:p>
            <a:pPr eaLnBrk="0" hangingPunct="0"/>
            <a:endParaRPr lang="en-US" sz="2400">
              <a:solidFill>
                <a:schemeClr val="tx1"/>
              </a:solidFill>
              <a:latin typeface="Arial" charset="0"/>
              <a:ea typeface="ＭＳ Ｐゴシック" pitchFamily="-64" charset="-128"/>
            </a:endParaRPr>
          </a:p>
        </p:txBody>
      </p:sp>
      <p:sp>
        <p:nvSpPr>
          <p:cNvPr id="3084" name="Oval 12"/>
          <p:cNvSpPr>
            <a:spLocks noChangeArrowheads="1"/>
          </p:cNvSpPr>
          <p:nvPr/>
        </p:nvSpPr>
        <p:spPr bwMode="auto">
          <a:xfrm>
            <a:off x="2869407" y="1386427"/>
            <a:ext cx="3429000" cy="1493133"/>
          </a:xfrm>
          <a:prstGeom prst="ellipse">
            <a:avLst/>
          </a:prstGeom>
          <a:solidFill>
            <a:schemeClr val="accent2">
              <a:lumMod val="20000"/>
              <a:lumOff val="80000"/>
            </a:schemeClr>
          </a:solidFill>
          <a:ln w="9525" cap="rnd">
            <a:solidFill>
              <a:schemeClr val="tx1"/>
            </a:solidFill>
            <a:prstDash val="sysDot"/>
            <a:round/>
            <a:headEnd/>
            <a:tailEnd/>
          </a:ln>
          <a:effectLst>
            <a:outerShdw dist="35921" dir="2700000" algn="ctr" rotWithShape="0">
              <a:schemeClr val="bg2"/>
            </a:outerShdw>
          </a:effectLst>
        </p:spPr>
        <p:txBody>
          <a:bodyPr>
            <a:spAutoFit/>
          </a:bodyPr>
          <a:lstStyle/>
          <a:p>
            <a:pPr algn="ctr" eaLnBrk="0" hangingPunct="0"/>
            <a:r>
              <a:rPr lang="en-US" sz="2400" b="1" dirty="0" err="1">
                <a:solidFill>
                  <a:srgbClr val="FF3300"/>
                </a:solidFill>
                <a:latin typeface="Tahoma" charset="0"/>
                <a:ea typeface="ＭＳ Ｐゴシック" pitchFamily="-64" charset="-128"/>
              </a:rPr>
              <a:t>Jibon</a:t>
            </a:r>
            <a:r>
              <a:rPr lang="en-US" sz="2400" b="1" dirty="0">
                <a:solidFill>
                  <a:srgbClr val="FF3300"/>
                </a:solidFill>
                <a:latin typeface="Tahoma" charset="0"/>
                <a:ea typeface="ＭＳ Ｐゴシック" pitchFamily="-64" charset="-128"/>
              </a:rPr>
              <a:t>-O-</a:t>
            </a:r>
            <a:r>
              <a:rPr lang="en-US" sz="2400" b="1" dirty="0" err="1">
                <a:solidFill>
                  <a:srgbClr val="FF3300"/>
                </a:solidFill>
                <a:latin typeface="Tahoma" charset="0"/>
                <a:ea typeface="ＭＳ Ｐゴシック" pitchFamily="-64" charset="-128"/>
              </a:rPr>
              <a:t>Jibika</a:t>
            </a:r>
            <a:endParaRPr lang="en-US" sz="2400" b="1" dirty="0">
              <a:solidFill>
                <a:srgbClr val="FF3300"/>
              </a:solidFill>
              <a:latin typeface="Tahoma" charset="0"/>
              <a:ea typeface="ＭＳ Ｐゴシック" pitchFamily="-64" charset="-128"/>
            </a:endParaRPr>
          </a:p>
          <a:p>
            <a:pPr algn="ctr" eaLnBrk="0" hangingPunct="0"/>
            <a:r>
              <a:rPr lang="en-US" sz="1300" dirty="0">
                <a:solidFill>
                  <a:schemeClr val="tx1"/>
                </a:solidFill>
                <a:ea typeface="ＭＳ Ｐゴシック" pitchFamily="-64" charset="-128"/>
              </a:rPr>
              <a:t>Decreased household </a:t>
            </a:r>
            <a:r>
              <a:rPr lang="en-US" sz="1300" b="1" dirty="0">
                <a:solidFill>
                  <a:schemeClr val="tx1"/>
                </a:solidFill>
                <a:ea typeface="ＭＳ Ｐゴシック" pitchFamily="-64" charset="-128"/>
              </a:rPr>
              <a:t>food insecurity</a:t>
            </a:r>
            <a:r>
              <a:rPr lang="en-US" sz="1300" dirty="0">
                <a:solidFill>
                  <a:schemeClr val="tx1"/>
                </a:solidFill>
                <a:ea typeface="ＭＳ Ｐゴシック" pitchFamily="-64" charset="-128"/>
              </a:rPr>
              <a:t> in three districts of Barisal Division</a:t>
            </a:r>
            <a:endParaRPr lang="en-US" sz="1300" b="1" dirty="0">
              <a:solidFill>
                <a:schemeClr val="tx1"/>
              </a:solidFill>
              <a:latin typeface="Tahoma" charset="0"/>
              <a:ea typeface="ＭＳ Ｐゴシック" pitchFamily="-64" charset="-128"/>
            </a:endParaRPr>
          </a:p>
        </p:txBody>
      </p:sp>
      <p:sp>
        <p:nvSpPr>
          <p:cNvPr id="3085" name="AutoShape 13"/>
          <p:cNvSpPr>
            <a:spLocks noChangeArrowheads="1"/>
          </p:cNvSpPr>
          <p:nvPr/>
        </p:nvSpPr>
        <p:spPr bwMode="auto">
          <a:xfrm>
            <a:off x="1265750" y="3315503"/>
            <a:ext cx="2012950" cy="1201737"/>
          </a:xfrm>
          <a:prstGeom prst="roundRect">
            <a:avLst>
              <a:gd name="adj" fmla="val 16667"/>
            </a:avLst>
          </a:prstGeom>
          <a:solidFill>
            <a:srgbClr val="FFDFD7"/>
          </a:solidFill>
          <a:ln w="9525" cap="rnd">
            <a:solidFill>
              <a:schemeClr val="tx1"/>
            </a:solidFill>
            <a:prstDash val="sysDot"/>
            <a:round/>
            <a:headEnd/>
            <a:tailEnd/>
          </a:ln>
        </p:spPr>
        <p:txBody>
          <a:bodyPr>
            <a:spAutoFit/>
          </a:bodyPr>
          <a:lstStyle/>
          <a:p>
            <a:pPr algn="ctr" eaLnBrk="0" hangingPunct="0"/>
            <a:r>
              <a:rPr lang="en-US" sz="1300" b="1" dirty="0">
                <a:solidFill>
                  <a:schemeClr val="tx1"/>
                </a:solidFill>
                <a:ea typeface="ＭＳ Ｐゴシック" pitchFamily="-64" charset="-128"/>
              </a:rPr>
              <a:t>SO1:</a:t>
            </a:r>
            <a:r>
              <a:rPr lang="en-US" sz="1300" b="1" i="1" dirty="0">
                <a:solidFill>
                  <a:schemeClr val="tx1"/>
                </a:solidFill>
                <a:ea typeface="ＭＳ Ｐゴシック" pitchFamily="-64" charset="-128"/>
              </a:rPr>
              <a:t> Food availability and purchasing power at the household level will have increased</a:t>
            </a:r>
            <a:endParaRPr lang="en-US" sz="1300" b="1" dirty="0">
              <a:solidFill>
                <a:schemeClr val="tx1"/>
              </a:solidFill>
              <a:ea typeface="ＭＳ Ｐゴシック" pitchFamily="-64" charset="-128"/>
            </a:endParaRPr>
          </a:p>
        </p:txBody>
      </p:sp>
      <p:sp>
        <p:nvSpPr>
          <p:cNvPr id="3086" name="AutoShape 14"/>
          <p:cNvSpPr>
            <a:spLocks noChangeArrowheads="1"/>
          </p:cNvSpPr>
          <p:nvPr/>
        </p:nvSpPr>
        <p:spPr bwMode="auto">
          <a:xfrm>
            <a:off x="3496469" y="3315503"/>
            <a:ext cx="2174875" cy="1201737"/>
          </a:xfrm>
          <a:prstGeom prst="roundRect">
            <a:avLst>
              <a:gd name="adj" fmla="val 16667"/>
            </a:avLst>
          </a:prstGeom>
          <a:solidFill>
            <a:srgbClr val="FFDFD7"/>
          </a:solidFill>
          <a:ln w="9525" cap="rnd" algn="ctr">
            <a:solidFill>
              <a:schemeClr val="tx1"/>
            </a:solidFill>
            <a:prstDash val="sysDot"/>
            <a:round/>
            <a:headEnd/>
            <a:tailEnd/>
          </a:ln>
        </p:spPr>
        <p:txBody>
          <a:bodyPr>
            <a:spAutoFit/>
          </a:bodyPr>
          <a:lstStyle/>
          <a:p>
            <a:pPr algn="ctr" eaLnBrk="0" hangingPunct="0"/>
            <a:r>
              <a:rPr lang="en-US" sz="1300" b="1" i="1" dirty="0">
                <a:solidFill>
                  <a:schemeClr val="tx1"/>
                </a:solidFill>
                <a:ea typeface="ＭＳ Ｐゴシック" pitchFamily="-64" charset="-128"/>
              </a:rPr>
              <a:t>SO2: Health and nutrition of pregnant women and children under the age of two will have improved</a:t>
            </a:r>
          </a:p>
        </p:txBody>
      </p:sp>
      <p:sp>
        <p:nvSpPr>
          <p:cNvPr id="3087" name="AutoShape 15"/>
          <p:cNvSpPr>
            <a:spLocks noChangeArrowheads="1"/>
          </p:cNvSpPr>
          <p:nvPr/>
        </p:nvSpPr>
        <p:spPr bwMode="auto">
          <a:xfrm>
            <a:off x="5921375" y="3318319"/>
            <a:ext cx="2216150" cy="1201737"/>
          </a:xfrm>
          <a:prstGeom prst="roundRect">
            <a:avLst>
              <a:gd name="adj" fmla="val 16667"/>
            </a:avLst>
          </a:prstGeom>
          <a:solidFill>
            <a:srgbClr val="FFDFD7"/>
          </a:solidFill>
          <a:ln w="9525" cap="rnd" algn="ctr">
            <a:solidFill>
              <a:schemeClr val="tx1"/>
            </a:solidFill>
            <a:prstDash val="sysDot"/>
            <a:round/>
            <a:headEnd/>
            <a:tailEnd/>
          </a:ln>
        </p:spPr>
        <p:txBody>
          <a:bodyPr>
            <a:spAutoFit/>
          </a:bodyPr>
          <a:lstStyle/>
          <a:p>
            <a:pPr algn="ctr" eaLnBrk="0" hangingPunct="0"/>
            <a:r>
              <a:rPr lang="en-US" sz="1300" b="1" i="1" dirty="0">
                <a:solidFill>
                  <a:schemeClr val="tx1"/>
                </a:solidFill>
                <a:ea typeface="ＭＳ Ｐゴシック" pitchFamily="-64" charset="-128"/>
              </a:rPr>
              <a:t>SO3: Communities and households will be more resilient to shocks that threaten their livelihoods</a:t>
            </a:r>
          </a:p>
        </p:txBody>
      </p:sp>
      <p:sp>
        <p:nvSpPr>
          <p:cNvPr id="3088" name="AutoShape 16"/>
          <p:cNvSpPr>
            <a:spLocks noChangeArrowheads="1"/>
          </p:cNvSpPr>
          <p:nvPr/>
        </p:nvSpPr>
        <p:spPr bwMode="auto">
          <a:xfrm>
            <a:off x="1725613" y="5114925"/>
            <a:ext cx="1247775" cy="1225868"/>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IR1.2:  Improved marketing practices adopted and utilized</a:t>
            </a:r>
          </a:p>
        </p:txBody>
      </p:sp>
      <p:sp>
        <p:nvSpPr>
          <p:cNvPr id="3089" name="AutoShape 17"/>
          <p:cNvSpPr>
            <a:spLocks noChangeArrowheads="1"/>
          </p:cNvSpPr>
          <p:nvPr/>
        </p:nvSpPr>
        <p:spPr bwMode="auto">
          <a:xfrm>
            <a:off x="3033713" y="5133975"/>
            <a:ext cx="1524000" cy="1220788"/>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 2.1:  Increased adoption of key MCHN practices and utilization of key MCHN services</a:t>
            </a:r>
          </a:p>
        </p:txBody>
      </p:sp>
      <p:sp>
        <p:nvSpPr>
          <p:cNvPr id="3090" name="AutoShape 18"/>
          <p:cNvSpPr>
            <a:spLocks noChangeArrowheads="1"/>
          </p:cNvSpPr>
          <p:nvPr/>
        </p:nvSpPr>
        <p:spPr bwMode="auto">
          <a:xfrm>
            <a:off x="6122988" y="5148263"/>
            <a:ext cx="1490662" cy="1220787"/>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 3.1:  Improved community response and preparedness to natural disaster </a:t>
            </a:r>
          </a:p>
          <a:p>
            <a:pPr algn="ctr" eaLnBrk="0" hangingPunct="0"/>
            <a:endParaRPr lang="en-US" sz="1100" b="1" dirty="0">
              <a:solidFill>
                <a:srgbClr val="9900CC"/>
              </a:solidFill>
              <a:ea typeface="ＭＳ Ｐゴシック" pitchFamily="-64" charset="-128"/>
            </a:endParaRPr>
          </a:p>
        </p:txBody>
      </p:sp>
      <p:sp>
        <p:nvSpPr>
          <p:cNvPr id="3091" name="AutoShape 19"/>
          <p:cNvSpPr>
            <a:spLocks noChangeArrowheads="1"/>
          </p:cNvSpPr>
          <p:nvPr/>
        </p:nvSpPr>
        <p:spPr bwMode="auto">
          <a:xfrm>
            <a:off x="7699375" y="5164138"/>
            <a:ext cx="1216025" cy="1225868"/>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 3.2:  Improved agency response to natural disaster</a:t>
            </a:r>
          </a:p>
        </p:txBody>
      </p:sp>
      <p:sp>
        <p:nvSpPr>
          <p:cNvPr id="3092" name="AutoShape 20"/>
          <p:cNvSpPr>
            <a:spLocks noChangeArrowheads="1"/>
          </p:cNvSpPr>
          <p:nvPr/>
        </p:nvSpPr>
        <p:spPr bwMode="auto">
          <a:xfrm>
            <a:off x="120650" y="5108575"/>
            <a:ext cx="1550988" cy="1220788"/>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 1.1:  Improved household level food production practices adopted and utilized</a:t>
            </a:r>
          </a:p>
          <a:p>
            <a:pPr algn="ctr" eaLnBrk="0" hangingPunct="0"/>
            <a:endParaRPr lang="en-US" sz="1100" b="1" dirty="0">
              <a:solidFill>
                <a:srgbClr val="9900CC"/>
              </a:solidFill>
              <a:ea typeface="ＭＳ Ｐゴシック" pitchFamily="-64" charset="-128"/>
            </a:endParaRPr>
          </a:p>
        </p:txBody>
      </p:sp>
      <p:sp>
        <p:nvSpPr>
          <p:cNvPr id="3093" name="AutoShape 21"/>
          <p:cNvSpPr>
            <a:spLocks noChangeArrowheads="1"/>
          </p:cNvSpPr>
          <p:nvPr/>
        </p:nvSpPr>
        <p:spPr bwMode="auto">
          <a:xfrm>
            <a:off x="4630738" y="5148263"/>
            <a:ext cx="1408112" cy="1220787"/>
          </a:xfrm>
          <a:prstGeom prst="roundRect">
            <a:avLst>
              <a:gd name="adj" fmla="val 16667"/>
            </a:avLst>
          </a:prstGeom>
          <a:solidFill>
            <a:schemeClr val="bg2">
              <a:lumMod val="90000"/>
            </a:schemeClr>
          </a:solidFill>
          <a:ln w="9525" cap="rnd" algn="ctr">
            <a:solidFill>
              <a:schemeClr val="tx1"/>
            </a:solidFill>
            <a:prstDash val="sysDot"/>
            <a:round/>
            <a:headEnd/>
            <a:tailEnd/>
          </a:ln>
          <a:effectLst>
            <a:outerShdw dist="35921" dir="2700000" algn="ctr" rotWithShape="0">
              <a:schemeClr val="bg2"/>
            </a:outerShdw>
          </a:effectLst>
        </p:spPr>
        <p:txBody>
          <a:bodyPr>
            <a:spAutoFit/>
          </a:bodyPr>
          <a:lstStyle/>
          <a:p>
            <a:pPr eaLnBrk="0" hangingPunct="0"/>
            <a:r>
              <a:rPr lang="en-US" sz="1100" b="1" dirty="0">
                <a:solidFill>
                  <a:schemeClr val="tx1"/>
                </a:solidFill>
                <a:ea typeface="ＭＳ Ｐゴシック" pitchFamily="-64" charset="-128"/>
              </a:rPr>
              <a:t>IR 2.2: Improved access to safe water and sanitation facilities</a:t>
            </a:r>
          </a:p>
          <a:p>
            <a:pPr algn="ctr" eaLnBrk="0" hangingPunct="0"/>
            <a:endParaRPr lang="en-US" sz="1100" b="1" dirty="0">
              <a:solidFill>
                <a:srgbClr val="9900CC"/>
              </a:solidFill>
              <a:ea typeface="ＭＳ Ｐゴシック" pitchFamily="-6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fade">
                                      <p:cBhvr>
                                        <p:cTn id="7" dur="1000"/>
                                        <p:tgtEl>
                                          <p:spTgt spid="3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85"/>
                                        </p:tgtEl>
                                        <p:attrNameLst>
                                          <p:attrName>style.visibility</p:attrName>
                                        </p:attrNameLst>
                                      </p:cBhvr>
                                      <p:to>
                                        <p:strVal val="visible"/>
                                      </p:to>
                                    </p:set>
                                    <p:animEffect transition="in" filter="fade">
                                      <p:cBhvr>
                                        <p:cTn id="12" dur="2000"/>
                                        <p:tgtEl>
                                          <p:spTgt spid="308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86"/>
                                        </p:tgtEl>
                                        <p:attrNameLst>
                                          <p:attrName>style.visibility</p:attrName>
                                        </p:attrNameLst>
                                      </p:cBhvr>
                                      <p:to>
                                        <p:strVal val="visible"/>
                                      </p:to>
                                    </p:set>
                                    <p:animEffect transition="in" filter="fade">
                                      <p:cBhvr>
                                        <p:cTn id="15" dur="2000"/>
                                        <p:tgtEl>
                                          <p:spTgt spid="308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87"/>
                                        </p:tgtEl>
                                        <p:attrNameLst>
                                          <p:attrName>style.visibility</p:attrName>
                                        </p:attrNameLst>
                                      </p:cBhvr>
                                      <p:to>
                                        <p:strVal val="visible"/>
                                      </p:to>
                                    </p:set>
                                    <p:animEffect transition="in" filter="fade">
                                      <p:cBhvr>
                                        <p:cTn id="18" dur="2000"/>
                                        <p:tgtEl>
                                          <p:spTgt spid="308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wipe(down)">
                                      <p:cBhvr>
                                        <p:cTn id="23" dur="500"/>
                                        <p:tgtEl>
                                          <p:spTgt spid="307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083"/>
                                        </p:tgtEl>
                                        <p:attrNameLst>
                                          <p:attrName>style.visibility</p:attrName>
                                        </p:attrNameLst>
                                      </p:cBhvr>
                                      <p:to>
                                        <p:strVal val="visible"/>
                                      </p:to>
                                    </p:set>
                                    <p:animEffect transition="in" filter="wipe(down)">
                                      <p:cBhvr>
                                        <p:cTn id="26" dur="500"/>
                                        <p:tgtEl>
                                          <p:spTgt spid="308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075"/>
                                        </p:tgtEl>
                                        <p:attrNameLst>
                                          <p:attrName>style.visibility</p:attrName>
                                        </p:attrNameLst>
                                      </p:cBhvr>
                                      <p:to>
                                        <p:strVal val="visible"/>
                                      </p:to>
                                    </p:set>
                                    <p:animEffect transition="in" filter="wipe(down)">
                                      <p:cBhvr>
                                        <p:cTn id="29" dur="500"/>
                                        <p:tgtEl>
                                          <p:spTgt spid="307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92"/>
                                        </p:tgtEl>
                                        <p:attrNameLst>
                                          <p:attrName>style.visibility</p:attrName>
                                        </p:attrNameLst>
                                      </p:cBhvr>
                                      <p:to>
                                        <p:strVal val="visible"/>
                                      </p:to>
                                    </p:set>
                                    <p:animEffect transition="in" filter="fade">
                                      <p:cBhvr>
                                        <p:cTn id="34" dur="1000"/>
                                        <p:tgtEl>
                                          <p:spTgt spid="309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88"/>
                                        </p:tgtEl>
                                        <p:attrNameLst>
                                          <p:attrName>style.visibility</p:attrName>
                                        </p:attrNameLst>
                                      </p:cBhvr>
                                      <p:to>
                                        <p:strVal val="visible"/>
                                      </p:to>
                                    </p:set>
                                    <p:animEffect transition="in" filter="fade">
                                      <p:cBhvr>
                                        <p:cTn id="37" dur="1000"/>
                                        <p:tgtEl>
                                          <p:spTgt spid="308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082"/>
                                        </p:tgtEl>
                                        <p:attrNameLst>
                                          <p:attrName>style.visibility</p:attrName>
                                        </p:attrNameLst>
                                      </p:cBhvr>
                                      <p:to>
                                        <p:strVal val="visible"/>
                                      </p:to>
                                    </p:set>
                                    <p:animEffect transition="in" filter="wipe(down)">
                                      <p:cBhvr>
                                        <p:cTn id="42" dur="500"/>
                                        <p:tgtEl>
                                          <p:spTgt spid="3082"/>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081"/>
                                        </p:tgtEl>
                                        <p:attrNameLst>
                                          <p:attrName>style.visibility</p:attrName>
                                        </p:attrNameLst>
                                      </p:cBhvr>
                                      <p:to>
                                        <p:strVal val="visible"/>
                                      </p:to>
                                    </p:set>
                                    <p:animEffect transition="in" filter="wipe(down)">
                                      <p:cBhvr>
                                        <p:cTn id="45" dur="500"/>
                                        <p:tgtEl>
                                          <p:spTgt spid="308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089"/>
                                        </p:tgtEl>
                                        <p:attrNameLst>
                                          <p:attrName>style.visibility</p:attrName>
                                        </p:attrNameLst>
                                      </p:cBhvr>
                                      <p:to>
                                        <p:strVal val="visible"/>
                                      </p:to>
                                    </p:set>
                                    <p:animEffect transition="in" filter="fade">
                                      <p:cBhvr>
                                        <p:cTn id="50" dur="1000"/>
                                        <p:tgtEl>
                                          <p:spTgt spid="308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93"/>
                                        </p:tgtEl>
                                        <p:attrNameLst>
                                          <p:attrName>style.visibility</p:attrName>
                                        </p:attrNameLst>
                                      </p:cBhvr>
                                      <p:to>
                                        <p:strVal val="visible"/>
                                      </p:to>
                                    </p:set>
                                    <p:animEffect transition="in" filter="fade">
                                      <p:cBhvr>
                                        <p:cTn id="53" dur="1000"/>
                                        <p:tgtEl>
                                          <p:spTgt spid="309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080"/>
                                        </p:tgtEl>
                                        <p:attrNameLst>
                                          <p:attrName>style.visibility</p:attrName>
                                        </p:attrNameLst>
                                      </p:cBhvr>
                                      <p:to>
                                        <p:strVal val="visible"/>
                                      </p:to>
                                    </p:set>
                                    <p:animEffect transition="in" filter="wipe(down)">
                                      <p:cBhvr>
                                        <p:cTn id="58" dur="500"/>
                                        <p:tgtEl>
                                          <p:spTgt spid="308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077"/>
                                        </p:tgtEl>
                                        <p:attrNameLst>
                                          <p:attrName>style.visibility</p:attrName>
                                        </p:attrNameLst>
                                      </p:cBhvr>
                                      <p:to>
                                        <p:strVal val="visible"/>
                                      </p:to>
                                    </p:set>
                                    <p:animEffect transition="in" filter="wipe(down)">
                                      <p:cBhvr>
                                        <p:cTn id="61" dur="500"/>
                                        <p:tgtEl>
                                          <p:spTgt spid="307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090"/>
                                        </p:tgtEl>
                                        <p:attrNameLst>
                                          <p:attrName>style.visibility</p:attrName>
                                        </p:attrNameLst>
                                      </p:cBhvr>
                                      <p:to>
                                        <p:strVal val="visible"/>
                                      </p:to>
                                    </p:set>
                                    <p:animEffect transition="in" filter="fade">
                                      <p:cBhvr>
                                        <p:cTn id="66" dur="1000"/>
                                        <p:tgtEl>
                                          <p:spTgt spid="309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91"/>
                                        </p:tgtEl>
                                        <p:attrNameLst>
                                          <p:attrName>style.visibility</p:attrName>
                                        </p:attrNameLst>
                                      </p:cBhvr>
                                      <p:to>
                                        <p:strVal val="visible"/>
                                      </p:to>
                                    </p:set>
                                    <p:animEffect transition="in" filter="fade">
                                      <p:cBhvr>
                                        <p:cTn id="69" dur="1000"/>
                                        <p:tgtEl>
                                          <p:spTgt spid="309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3079"/>
                                        </p:tgtEl>
                                        <p:attrNameLst>
                                          <p:attrName>style.visibility</p:attrName>
                                        </p:attrNameLst>
                                      </p:cBhvr>
                                      <p:to>
                                        <p:strVal val="visible"/>
                                      </p:to>
                                    </p:set>
                                    <p:animEffect transition="in" filter="wipe(down)">
                                      <p:cBhvr>
                                        <p:cTn id="74" dur="500"/>
                                        <p:tgtEl>
                                          <p:spTgt spid="307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3078"/>
                                        </p:tgtEl>
                                        <p:attrNameLst>
                                          <p:attrName>style.visibility</p:attrName>
                                        </p:attrNameLst>
                                      </p:cBhvr>
                                      <p:to>
                                        <p:strVal val="visible"/>
                                      </p:to>
                                    </p:set>
                                    <p:animEffect transition="in" filter="wipe(down)">
                                      <p:cBhvr>
                                        <p:cTn id="7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0" y="1944988"/>
            <a:ext cx="5257800" cy="45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628900" y="2859388"/>
            <a:ext cx="3048000" cy="2743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129548" y="3810000"/>
            <a:ext cx="1600200" cy="1447800"/>
          </a:xfrm>
          <a:prstGeom prst="ellipse">
            <a:avLst/>
          </a:prstGeom>
          <a:solidFill>
            <a:schemeClr val="accent2">
              <a:lumMod val="40000"/>
              <a:lumOff val="60000"/>
              <a:alpha val="7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47784" y="2332465"/>
            <a:ext cx="3581400" cy="369332"/>
          </a:xfrm>
          <a:prstGeom prst="rect">
            <a:avLst/>
          </a:prstGeom>
          <a:noFill/>
        </p:spPr>
        <p:txBody>
          <a:bodyPr wrap="square" rtlCol="0">
            <a:spAutoFit/>
          </a:bodyPr>
          <a:lstStyle/>
          <a:p>
            <a:r>
              <a:rPr lang="en-US" sz="1800" b="1" dirty="0" smtClean="0">
                <a:solidFill>
                  <a:schemeClr val="tx1"/>
                </a:solidFill>
              </a:rPr>
              <a:t>SO 3: Disaster Preparedness </a:t>
            </a:r>
            <a:endParaRPr lang="en-US" sz="1800" b="1" dirty="0">
              <a:solidFill>
                <a:schemeClr val="tx1"/>
              </a:solidFill>
            </a:endParaRPr>
          </a:p>
        </p:txBody>
      </p:sp>
      <p:sp>
        <p:nvSpPr>
          <p:cNvPr id="6" name="TextBox 5"/>
          <p:cNvSpPr txBox="1"/>
          <p:nvPr/>
        </p:nvSpPr>
        <p:spPr>
          <a:xfrm>
            <a:off x="3271684" y="3125242"/>
            <a:ext cx="2133600" cy="369332"/>
          </a:xfrm>
          <a:prstGeom prst="rect">
            <a:avLst/>
          </a:prstGeom>
          <a:noFill/>
        </p:spPr>
        <p:txBody>
          <a:bodyPr wrap="square" rtlCol="0">
            <a:spAutoFit/>
          </a:bodyPr>
          <a:lstStyle/>
          <a:p>
            <a:r>
              <a:rPr lang="en-US" sz="1800" b="1" dirty="0" smtClean="0">
                <a:solidFill>
                  <a:schemeClr val="tx1"/>
                </a:solidFill>
              </a:rPr>
              <a:t>SO2:  MCHN</a:t>
            </a:r>
            <a:endParaRPr lang="en-US" sz="1800" b="1" dirty="0">
              <a:solidFill>
                <a:schemeClr val="tx1"/>
              </a:solidFill>
            </a:endParaRPr>
          </a:p>
        </p:txBody>
      </p:sp>
      <p:sp>
        <p:nvSpPr>
          <p:cNvPr id="7" name="TextBox 6"/>
          <p:cNvSpPr txBox="1"/>
          <p:nvPr/>
        </p:nvSpPr>
        <p:spPr>
          <a:xfrm>
            <a:off x="4132006" y="4118401"/>
            <a:ext cx="2171700" cy="830997"/>
          </a:xfrm>
          <a:prstGeom prst="rect">
            <a:avLst/>
          </a:prstGeom>
          <a:noFill/>
        </p:spPr>
        <p:txBody>
          <a:bodyPr wrap="square" rtlCol="0">
            <a:spAutoFit/>
          </a:bodyPr>
          <a:lstStyle/>
          <a:p>
            <a:r>
              <a:rPr lang="en-US" sz="1600" b="1" dirty="0" smtClean="0">
                <a:solidFill>
                  <a:schemeClr val="tx1"/>
                </a:solidFill>
              </a:rPr>
              <a:t>SO1: Homestead gardening &amp; marketing</a:t>
            </a:r>
            <a:endParaRPr lang="en-US" sz="1600" b="1" dirty="0">
              <a:solidFill>
                <a:schemeClr val="tx1"/>
              </a:solidFill>
            </a:endParaRPr>
          </a:p>
        </p:txBody>
      </p:sp>
      <p:sp>
        <p:nvSpPr>
          <p:cNvPr id="8" name="TextBox 7"/>
          <p:cNvSpPr txBox="1"/>
          <p:nvPr/>
        </p:nvSpPr>
        <p:spPr>
          <a:xfrm>
            <a:off x="304800" y="228600"/>
            <a:ext cx="7696200" cy="954107"/>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wrap="square" rtlCol="0">
            <a:spAutoFit/>
          </a:bodyPr>
          <a:lstStyle/>
          <a:p>
            <a:r>
              <a:rPr lang="en-US" sz="2800" b="1" dirty="0" smtClean="0">
                <a:solidFill>
                  <a:schemeClr val="tx1"/>
                </a:solidFill>
              </a:rPr>
              <a:t>Community and Union-level integration by SO/Sector </a:t>
            </a:r>
            <a:endParaRPr lang="en-US" sz="2800" b="1" dirty="0">
              <a:solidFill>
                <a:schemeClr val="tx1"/>
              </a:solidFill>
            </a:endParaRPr>
          </a:p>
        </p:txBody>
      </p:sp>
    </p:spTree>
    <p:extLst>
      <p:ext uri="{BB962C8B-B14F-4D97-AF65-F5344CB8AC3E}">
        <p14:creationId xmlns:p14="http://schemas.microsoft.com/office/powerpoint/2010/main" val="49683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228600"/>
            <a:ext cx="4114800" cy="762000"/>
          </a:xfr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normAutofit/>
          </a:bodyPr>
          <a:lstStyle/>
          <a:p>
            <a:pPr eaLnBrk="1" hangingPunct="1"/>
            <a:r>
              <a:rPr lang="en-US" sz="2800" b="1" dirty="0" smtClean="0">
                <a:solidFill>
                  <a:schemeClr val="tx1"/>
                </a:solidFill>
                <a:latin typeface="GillSans"/>
              </a:rPr>
              <a:t>Key Program </a:t>
            </a:r>
            <a:r>
              <a:rPr lang="en-US" sz="2800" b="1" dirty="0" smtClean="0">
                <a:solidFill>
                  <a:schemeClr val="tx1"/>
                </a:solidFill>
                <a:latin typeface="GillSans"/>
              </a:rPr>
              <a:t>Results</a:t>
            </a:r>
            <a:endParaRPr lang="en-US" sz="2800" b="1" dirty="0" smtClean="0">
              <a:solidFill>
                <a:schemeClr val="tx1"/>
              </a:solidFill>
              <a:latin typeface="GillSans"/>
            </a:endParaRPr>
          </a:p>
        </p:txBody>
      </p:sp>
      <p:sp>
        <p:nvSpPr>
          <p:cNvPr id="88069" name="Text Box 5"/>
          <p:cNvSpPr txBox="1">
            <a:spLocks noChangeArrowheads="1"/>
          </p:cNvSpPr>
          <p:nvPr/>
        </p:nvSpPr>
        <p:spPr bwMode="auto">
          <a:xfrm>
            <a:off x="914400" y="5257800"/>
            <a:ext cx="76358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r>
              <a:rPr lang="en-US" sz="1800">
                <a:solidFill>
                  <a:schemeClr val="tx1"/>
                </a:solidFill>
                <a:latin typeface="Arial" charset="0"/>
                <a:ea typeface="ＭＳ Ｐゴシック" pitchFamily="-64" charset="-128"/>
              </a:rPr>
              <a:t>Disaggregated data show that reduction of prevalence in stunting, wasting and underweight is much higher in unions where all program components were implemented.</a:t>
            </a:r>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6248400" cy="384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box(in)">
                                      <p:cBhvr>
                                        <p:cTn id="7"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Text Box 5"/>
          <p:cNvSpPr txBox="1">
            <a:spLocks noChangeArrowheads="1"/>
          </p:cNvSpPr>
          <p:nvPr/>
        </p:nvSpPr>
        <p:spPr bwMode="auto">
          <a:xfrm>
            <a:off x="381000" y="5794919"/>
            <a:ext cx="78644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bg1"/>
                </a:solidFill>
                <a:latin typeface="GillSans" pitchFamily="2" charset="0"/>
              </a:defRPr>
            </a:lvl1pPr>
            <a:lvl2pPr marL="742950" indent="-285750" eaLnBrk="0" hangingPunct="0">
              <a:defRPr sz="3200">
                <a:solidFill>
                  <a:schemeClr val="bg1"/>
                </a:solidFill>
                <a:latin typeface="GillSans" pitchFamily="2" charset="0"/>
              </a:defRPr>
            </a:lvl2pPr>
            <a:lvl3pPr marL="1143000" indent="-228600" eaLnBrk="0" hangingPunct="0">
              <a:defRPr sz="3200">
                <a:solidFill>
                  <a:schemeClr val="bg1"/>
                </a:solidFill>
                <a:latin typeface="GillSans" pitchFamily="2" charset="0"/>
              </a:defRPr>
            </a:lvl3pPr>
            <a:lvl4pPr marL="1600200" indent="-228600" eaLnBrk="0" hangingPunct="0">
              <a:defRPr sz="3200">
                <a:solidFill>
                  <a:schemeClr val="bg1"/>
                </a:solidFill>
                <a:latin typeface="GillSans" pitchFamily="2" charset="0"/>
              </a:defRPr>
            </a:lvl4pPr>
            <a:lvl5pPr marL="2057400" indent="-228600" eaLnBrk="0" hangingPunct="0">
              <a:defRPr sz="3200">
                <a:solidFill>
                  <a:schemeClr val="bg1"/>
                </a:solidFill>
                <a:latin typeface="GillSans" pitchFamily="2" charset="0"/>
              </a:defRPr>
            </a:lvl5pPr>
            <a:lvl6pPr marL="2514600" indent="-228600" eaLnBrk="0" fontAlgn="base" hangingPunct="0">
              <a:spcBef>
                <a:spcPct val="0"/>
              </a:spcBef>
              <a:spcAft>
                <a:spcPct val="0"/>
              </a:spcAft>
              <a:defRPr sz="3200">
                <a:solidFill>
                  <a:schemeClr val="bg1"/>
                </a:solidFill>
                <a:latin typeface="GillSans" pitchFamily="2" charset="0"/>
              </a:defRPr>
            </a:lvl6pPr>
            <a:lvl7pPr marL="2971800" indent="-228600" eaLnBrk="0" fontAlgn="base" hangingPunct="0">
              <a:spcBef>
                <a:spcPct val="0"/>
              </a:spcBef>
              <a:spcAft>
                <a:spcPct val="0"/>
              </a:spcAft>
              <a:defRPr sz="3200">
                <a:solidFill>
                  <a:schemeClr val="bg1"/>
                </a:solidFill>
                <a:latin typeface="GillSans" pitchFamily="2" charset="0"/>
              </a:defRPr>
            </a:lvl7pPr>
            <a:lvl8pPr marL="3429000" indent="-228600" eaLnBrk="0" fontAlgn="base" hangingPunct="0">
              <a:spcBef>
                <a:spcPct val="0"/>
              </a:spcBef>
              <a:spcAft>
                <a:spcPct val="0"/>
              </a:spcAft>
              <a:defRPr sz="3200">
                <a:solidFill>
                  <a:schemeClr val="bg1"/>
                </a:solidFill>
                <a:latin typeface="GillSans" pitchFamily="2" charset="0"/>
              </a:defRPr>
            </a:lvl8pPr>
            <a:lvl9pPr marL="3886200" indent="-228600" eaLnBrk="0" fontAlgn="base" hangingPunct="0">
              <a:spcBef>
                <a:spcPct val="0"/>
              </a:spcBef>
              <a:spcAft>
                <a:spcPct val="0"/>
              </a:spcAft>
              <a:defRPr sz="3200">
                <a:solidFill>
                  <a:schemeClr val="bg1"/>
                </a:solidFill>
                <a:latin typeface="GillSans" pitchFamily="2" charset="0"/>
              </a:defRPr>
            </a:lvl9pPr>
          </a:lstStyle>
          <a:p>
            <a:r>
              <a:rPr lang="en-US" sz="2000" i="1" dirty="0">
                <a:solidFill>
                  <a:schemeClr val="tx1"/>
                </a:solidFill>
                <a:latin typeface="GillSans"/>
                <a:ea typeface="ＭＳ Ｐゴシック" pitchFamily="-64" charset="-128"/>
              </a:rPr>
              <a:t>The median dietary diversity score improved in unions where all program components were working together</a:t>
            </a:r>
            <a:r>
              <a:rPr lang="en-US" sz="2400" dirty="0">
                <a:solidFill>
                  <a:schemeClr val="tx1"/>
                </a:solidFill>
                <a:latin typeface="Gill Sans MT" pitchFamily="34" charset="0"/>
                <a:ea typeface="ＭＳ Ｐゴシック" pitchFamily="-64" charset="-128"/>
              </a:rPr>
              <a:t>.</a:t>
            </a:r>
          </a:p>
        </p:txBody>
      </p:sp>
      <p:sp>
        <p:nvSpPr>
          <p:cNvPr id="12291" name="Rectangle 9"/>
          <p:cNvSpPr>
            <a:spLocks noGrp="1" noChangeArrowheads="1"/>
          </p:cNvSpPr>
          <p:nvPr>
            <p:ph type="title" idx="4294967295"/>
          </p:nvPr>
        </p:nvSpPr>
        <p:spPr>
          <a:xfrm>
            <a:off x="228600" y="381000"/>
            <a:ext cx="4084637" cy="762000"/>
          </a:xfr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normAutofit/>
          </a:bodyPr>
          <a:lstStyle/>
          <a:p>
            <a:pPr eaLnBrk="1" hangingPunct="1"/>
            <a:r>
              <a:rPr lang="en-US" sz="2800" b="1" dirty="0" smtClean="0">
                <a:solidFill>
                  <a:schemeClr val="tx1"/>
                </a:solidFill>
                <a:latin typeface="GillSans"/>
              </a:rPr>
              <a:t>Key Program </a:t>
            </a:r>
            <a:r>
              <a:rPr lang="en-US" sz="2800" b="1" dirty="0" smtClean="0">
                <a:solidFill>
                  <a:schemeClr val="tx1"/>
                </a:solidFill>
                <a:latin typeface="GillSans"/>
              </a:rPr>
              <a:t>Results</a:t>
            </a:r>
            <a:endParaRPr lang="en-US" sz="2800" b="1" dirty="0" smtClean="0">
              <a:solidFill>
                <a:schemeClr val="tx1"/>
              </a:solidFill>
              <a:latin typeface="GillSans"/>
            </a:endParaRPr>
          </a:p>
        </p:txBody>
      </p:sp>
      <p:graphicFrame>
        <p:nvGraphicFramePr>
          <p:cNvPr id="90123" name="Object 2"/>
          <p:cNvGraphicFramePr>
            <a:graphicFrameLocks noChangeAspect="1"/>
          </p:cNvGraphicFramePr>
          <p:nvPr>
            <p:ph sz="quarter" idx="4294967295"/>
            <p:extLst>
              <p:ext uri="{D42A27DB-BD31-4B8C-83A1-F6EECF244321}">
                <p14:modId xmlns:p14="http://schemas.microsoft.com/office/powerpoint/2010/main" val="2210742486"/>
              </p:ext>
            </p:extLst>
          </p:nvPr>
        </p:nvGraphicFramePr>
        <p:xfrm>
          <a:off x="865980" y="1752600"/>
          <a:ext cx="6894513" cy="3886200"/>
        </p:xfrm>
        <a:graphic>
          <a:graphicData uri="http://schemas.openxmlformats.org/presentationml/2006/ole">
            <mc:AlternateContent xmlns:mc="http://schemas.openxmlformats.org/markup-compatibility/2006">
              <mc:Choice xmlns:v="urn:schemas-microsoft-com:vml" Requires="v">
                <p:oleObj spid="_x0000_s12300" name="Chart" r:id="rId3" imgW="6286383" imgH="3543418" progId="Excel.Chart.8">
                  <p:embed/>
                </p:oleObj>
              </mc:Choice>
              <mc:Fallback>
                <p:oleObj name="Chart" r:id="rId3" imgW="6286383" imgH="3543418"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980" y="1752600"/>
                        <a:ext cx="6894513"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23"/>
                                        </p:tgtEl>
                                        <p:attrNameLst>
                                          <p:attrName>style.visibility</p:attrName>
                                        </p:attrNameLst>
                                      </p:cBhvr>
                                      <p:to>
                                        <p:strVal val="visible"/>
                                      </p:to>
                                    </p:set>
                                    <p:animEffect transition="in" filter="blinds(horizontal)">
                                      <p:cBhvr>
                                        <p:cTn id="7" dur="500"/>
                                        <p:tgtEl>
                                          <p:spTgt spid="90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7"/>
                                        </p:tgtEl>
                                        <p:attrNameLst>
                                          <p:attrName>style.visibility</p:attrName>
                                        </p:attrNameLst>
                                      </p:cBhvr>
                                      <p:to>
                                        <p:strVal val="visible"/>
                                      </p:to>
                                    </p:set>
                                    <p:animEffect transition="in" filter="blinds(horizontal)">
                                      <p:cBhvr>
                                        <p:cTn id="12" dur="5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OleChart spid="90123" grpId="0"/>
    </p:bldLst>
  </p:timing>
</p:sld>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tc-powerpoint-template">
  <a:themeElements>
    <a:clrScheme name="stc-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c-powerpoint-templat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lnDef>
  </a:objectDefaults>
  <a:extraClrSchemeLst>
    <a:extraClrScheme>
      <a:clrScheme name="stc-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c-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c-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c-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c-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c-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c-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c-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c-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c-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c-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c-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bg1"/>
            </a:solidFill>
            <a:effectLst/>
            <a:latin typeface="GillSans" pitchFamily="2"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stc-powerpoint-template</Template>
  <TotalTime>4421</TotalTime>
  <Words>603</Words>
  <Application>Microsoft Office PowerPoint</Application>
  <PresentationFormat>On-screen Show (4:3)</PresentationFormat>
  <Paragraphs>54</Paragraphs>
  <Slides>6</Slides>
  <Notes>4</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6</vt:i4>
      </vt:variant>
    </vt:vector>
  </HeadingPairs>
  <TitlesOfParts>
    <vt:vector size="19" baseType="lpstr">
      <vt:lpstr>GillSans</vt:lpstr>
      <vt:lpstr>Arial</vt:lpstr>
      <vt:lpstr>Garamond</vt:lpstr>
      <vt:lpstr>Tahoma</vt:lpstr>
      <vt:lpstr>ＭＳ Ｐゴシック</vt:lpstr>
      <vt:lpstr>Gill Sans MT</vt:lpstr>
      <vt:lpstr>Times New Roman</vt:lpstr>
      <vt:lpstr>stc-powerpoint-template</vt:lpstr>
      <vt:lpstr>Custom Design</vt:lpstr>
      <vt:lpstr>1_Custom Design</vt:lpstr>
      <vt:lpstr>2_Custom Design</vt:lpstr>
      <vt:lpstr>Oriel</vt:lpstr>
      <vt:lpstr>Microsoft Excel Chart</vt:lpstr>
      <vt:lpstr>PowerPoint Presentation</vt:lpstr>
      <vt:lpstr>Jibon o Jibika  (Life and Livelihoods Program)</vt:lpstr>
      <vt:lpstr>  An Integrated Program Design</vt:lpstr>
      <vt:lpstr>PowerPoint Presentation</vt:lpstr>
      <vt:lpstr>Key Program Results</vt:lpstr>
      <vt:lpstr>Key Program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Sector Overview</dc:title>
  <dc:creator>jhartness</dc:creator>
  <cp:lastModifiedBy>Heather</cp:lastModifiedBy>
  <cp:revision>580</cp:revision>
  <dcterms:created xsi:type="dcterms:W3CDTF">2007-01-05T20:54:26Z</dcterms:created>
  <dcterms:modified xsi:type="dcterms:W3CDTF">2012-11-13T03:32:18Z</dcterms:modified>
</cp:coreProperties>
</file>