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2" r:id="rId3"/>
    <p:sldId id="263" r:id="rId4"/>
    <p:sldId id="261" r:id="rId5"/>
    <p:sldId id="257" r:id="rId6"/>
    <p:sldId id="266" r:id="rId7"/>
    <p:sldId id="267" r:id="rId8"/>
    <p:sldId id="259" r:id="rId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A5A"/>
    <a:srgbClr val="CFD156"/>
    <a:srgbClr val="D7D653"/>
    <a:srgbClr val="CED241"/>
    <a:srgbClr val="B8B949"/>
    <a:srgbClr val="C9A33E"/>
    <a:srgbClr val="006982"/>
    <a:srgbClr val="7B7F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9" autoAdjust="0"/>
    <p:restoredTop sz="91230" autoAdjust="0"/>
  </p:normalViewPr>
  <p:slideViewPr>
    <p:cSldViewPr snapToGrid="0" snapToObjects="1">
      <p:cViewPr>
        <p:scale>
          <a:sx n="100" d="100"/>
          <a:sy n="100" d="100"/>
        </p:scale>
        <p:origin x="-72" y="3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53BA6AD2-8124-4EC9-B40F-28832BD0412A}" type="datetimeFigureOut">
              <a:rPr lang="en-US"/>
              <a:pPr>
                <a:defRPr/>
              </a:pPr>
              <a:t>5/29/2012</a:t>
            </a:fld>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6BBBBC5-90BB-46BE-B92A-24DFF77A7702}" type="slidenum">
              <a:rPr lang="en-US"/>
              <a:pPr>
                <a:defRPr/>
              </a:pPr>
              <a:t>‹#›</a:t>
            </a:fld>
            <a:endParaRPr lang="en-US"/>
          </a:p>
        </p:txBody>
      </p:sp>
    </p:spTree>
    <p:extLst>
      <p:ext uri="{BB962C8B-B14F-4D97-AF65-F5344CB8AC3E}">
        <p14:creationId xmlns:p14="http://schemas.microsoft.com/office/powerpoint/2010/main" xmlns="" val="578499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AGE4.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7" descr="Horizontal_CMYK.eps"/>
          <p:cNvPicPr>
            <a:picLocks noChangeAspect="1"/>
          </p:cNvPicPr>
          <p:nvPr userDrawn="1"/>
        </p:nvPicPr>
        <p:blipFill>
          <a:blip r:embed="rId4"/>
          <a:srcRect/>
          <a:stretch>
            <a:fillRect/>
          </a:stretch>
        </p:blipFill>
        <p:spPr bwMode="auto">
          <a:xfrm>
            <a:off x="2587625" y="5849938"/>
            <a:ext cx="2052638" cy="796925"/>
          </a:xfrm>
          <a:prstGeom prst="rect">
            <a:avLst/>
          </a:prstGeom>
          <a:noFill/>
          <a:ln w="9525">
            <a:noFill/>
            <a:miter lim="800000"/>
            <a:headEnd/>
            <a:tailEnd/>
          </a:ln>
        </p:spPr>
      </p:pic>
      <p:pic>
        <p:nvPicPr>
          <p:cNvPr id="1028" name="Picture 8" descr="FSN final.eps"/>
          <p:cNvPicPr>
            <a:picLocks noChangeAspect="1"/>
          </p:cNvPicPr>
          <p:nvPr userDrawn="1"/>
        </p:nvPicPr>
        <p:blipFill>
          <a:blip r:embed="rId5"/>
          <a:srcRect/>
          <a:stretch>
            <a:fillRect/>
          </a:stretch>
        </p:blipFill>
        <p:spPr bwMode="auto">
          <a:xfrm>
            <a:off x="477838" y="5692775"/>
            <a:ext cx="2036762" cy="876300"/>
          </a:xfrm>
          <a:prstGeom prst="rect">
            <a:avLst/>
          </a:prstGeom>
          <a:noFill/>
          <a:ln w="9525">
            <a:noFill/>
            <a:miter lim="800000"/>
            <a:headEnd/>
            <a:tailEnd/>
          </a:ln>
        </p:spPr>
      </p:pic>
      <p:cxnSp>
        <p:nvCxnSpPr>
          <p:cNvPr id="10" name="Straight Connector 9"/>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2833688" y="900113"/>
            <a:ext cx="6350000" cy="692150"/>
          </a:xfrm>
          <a:prstGeom prst="rect">
            <a:avLst/>
          </a:prstGeom>
          <a:noFill/>
        </p:spPr>
        <p:txBody>
          <a:bodyPr>
            <a:spAutoFit/>
          </a:bodyPr>
          <a:lstStyle/>
          <a:p>
            <a:pPr fontAlgn="auto">
              <a:spcBef>
                <a:spcPts val="0"/>
              </a:spcBef>
              <a:spcAft>
                <a:spcPts val="0"/>
              </a:spcAft>
              <a:defRPr/>
            </a:pPr>
            <a:r>
              <a:rPr lang="en-US" sz="3900" spc="-150" dirty="0">
                <a:solidFill>
                  <a:srgbClr val="006982"/>
                </a:solidFill>
                <a:latin typeface="Geneva"/>
                <a:ea typeface="+mn-ea"/>
                <a:cs typeface="+mn-cs"/>
              </a:rPr>
              <a:t>About </a:t>
            </a:r>
            <a:r>
              <a:rPr lang="en-US" sz="3900" spc="-150" dirty="0">
                <a:solidFill>
                  <a:srgbClr val="C9A33E"/>
                </a:solidFill>
                <a:latin typeface="Geneva"/>
                <a:ea typeface="+mn-ea"/>
                <a:cs typeface="+mn-cs"/>
              </a:rPr>
              <a:t>the Network</a:t>
            </a:r>
          </a:p>
        </p:txBody>
      </p:sp>
      <p:sp>
        <p:nvSpPr>
          <p:cNvPr id="12" name="TextBox 11"/>
          <p:cNvSpPr txBox="1"/>
          <p:nvPr userDrawn="1"/>
        </p:nvSpPr>
        <p:spPr>
          <a:xfrm>
            <a:off x="1028700" y="1839913"/>
            <a:ext cx="5194300" cy="3170237"/>
          </a:xfrm>
          <a:prstGeom prst="rect">
            <a:avLst/>
          </a:prstGeom>
          <a:noFill/>
        </p:spPr>
        <p:txBody>
          <a:bodyPr>
            <a:spAutoFit/>
          </a:bodyPr>
          <a:lstStyle/>
          <a:p>
            <a:pPr fontAlgn="auto">
              <a:lnSpc>
                <a:spcPts val="2800"/>
              </a:lnSpc>
              <a:spcBef>
                <a:spcPts val="0"/>
              </a:spcBef>
              <a:spcAft>
                <a:spcPts val="0"/>
              </a:spcAft>
              <a:defRPr/>
            </a:pPr>
            <a:r>
              <a:rPr lang="en-US" sz="3800" baseline="30000" dirty="0">
                <a:solidFill>
                  <a:srgbClr val="607D83"/>
                </a:solidFill>
                <a:latin typeface="Geneva"/>
                <a:ea typeface="+mn-ea"/>
                <a:cs typeface="Geneva"/>
              </a:rPr>
              <a:t>It will also serve as a place for organizations and institutions to post relevant meeting, training or other event notices along with associated links to similar sites and resources.</a:t>
            </a:r>
          </a:p>
          <a:p>
            <a:pPr fontAlgn="auto">
              <a:spcBef>
                <a:spcPts val="0"/>
              </a:spcBef>
              <a:spcAft>
                <a:spcPts val="0"/>
              </a:spcAft>
              <a:defRPr/>
            </a:pPr>
            <a:endParaRPr lang="en-US" sz="3600" baseline="30000" dirty="0">
              <a:solidFill>
                <a:srgbClr val="607D83"/>
              </a:solidFill>
              <a:latin typeface="Geneva"/>
              <a:ea typeface="+mn-ea"/>
              <a:cs typeface="Geneva"/>
            </a:endParaRPr>
          </a:p>
          <a:p>
            <a:pPr fontAlgn="auto">
              <a:spcBef>
                <a:spcPts val="0"/>
              </a:spcBef>
              <a:spcAft>
                <a:spcPts val="0"/>
              </a:spcAft>
              <a:defRPr/>
            </a:pPr>
            <a:endParaRPr lang="en-US" sz="3600" dirty="0">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5" descr="PPT-final-new-4-small"/>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pic>
        <p:nvPicPr>
          <p:cNvPr id="4098" name="Picture 6" descr="TOPS-logo-final-transparent_dark"/>
          <p:cNvPicPr>
            <a:picLocks noChangeAspect="1" noChangeArrowheads="1"/>
          </p:cNvPicPr>
          <p:nvPr/>
        </p:nvPicPr>
        <p:blipFill>
          <a:blip r:embed="rId4"/>
          <a:srcRect/>
          <a:stretch>
            <a:fillRect/>
          </a:stretch>
        </p:blipFill>
        <p:spPr bwMode="auto">
          <a:xfrm>
            <a:off x="2728913" y="463550"/>
            <a:ext cx="3432175" cy="946150"/>
          </a:xfrm>
          <a:prstGeom prst="rect">
            <a:avLst/>
          </a:prstGeom>
          <a:noFill/>
          <a:ln w="9525">
            <a:noFill/>
            <a:miter lim="800000"/>
            <a:headEnd/>
            <a:tailEnd/>
          </a:ln>
        </p:spPr>
      </p:pic>
      <p:pic>
        <p:nvPicPr>
          <p:cNvPr id="4099" name="Picture 14" descr="Horizontal_CMYK"/>
          <p:cNvPicPr>
            <a:picLocks noChangeAspect="1" noChangeArrowheads="1"/>
          </p:cNvPicPr>
          <p:nvPr/>
        </p:nvPicPr>
        <p:blipFill>
          <a:blip r:embed="rId5"/>
          <a:srcRect/>
          <a:stretch>
            <a:fillRect/>
          </a:stretch>
        </p:blipFill>
        <p:spPr bwMode="auto">
          <a:xfrm>
            <a:off x="5811838" y="295275"/>
            <a:ext cx="3008312" cy="1160463"/>
          </a:xfrm>
          <a:prstGeom prst="rect">
            <a:avLst/>
          </a:prstGeom>
          <a:noFill/>
          <a:ln w="9525">
            <a:noFill/>
            <a:miter lim="800000"/>
            <a:headEnd/>
            <a:tailEnd/>
          </a:ln>
        </p:spPr>
      </p:pic>
      <p:sp>
        <p:nvSpPr>
          <p:cNvPr id="4100" name="Text Box 15"/>
          <p:cNvSpPr txBox="1">
            <a:spLocks noChangeArrowheads="1"/>
          </p:cNvSpPr>
          <p:nvPr/>
        </p:nvSpPr>
        <p:spPr bwMode="auto">
          <a:xfrm>
            <a:off x="4768850" y="4098925"/>
            <a:ext cx="4384675" cy="2695575"/>
          </a:xfrm>
          <a:prstGeom prst="rect">
            <a:avLst/>
          </a:prstGeom>
          <a:noFill/>
          <a:ln w="9525">
            <a:noFill/>
            <a:miter lim="800000"/>
            <a:headEnd/>
            <a:tailEnd/>
          </a:ln>
        </p:spPr>
        <p:txBody>
          <a:bodyPr>
            <a:spAutoFit/>
          </a:bodyPr>
          <a:lstStyle/>
          <a:p>
            <a:pPr>
              <a:lnSpc>
                <a:spcPts val="4100"/>
              </a:lnSpc>
            </a:pPr>
            <a:r>
              <a:rPr lang="en-US" sz="3700">
                <a:solidFill>
                  <a:srgbClr val="D6DA5A"/>
                </a:solidFill>
                <a:latin typeface="Geneva"/>
              </a:rPr>
              <a:t>Increasing African Homestead Farming System Production and Productivity</a:t>
            </a:r>
            <a:endParaRPr lang="en-US" sz="37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6" descr="PPT-final-new-6-small"/>
          <p:cNvPicPr>
            <a:picLocks noChangeAspect="1" noChangeArrowheads="1"/>
          </p:cNvPicPr>
          <p:nvPr/>
        </p:nvPicPr>
        <p:blipFill>
          <a:blip r:embed="rId3"/>
          <a:srcRect/>
          <a:stretch>
            <a:fillRect/>
          </a:stretch>
        </p:blipFill>
        <p:spPr bwMode="auto">
          <a:xfrm>
            <a:off x="885825" y="-261938"/>
            <a:ext cx="9144000" cy="6858001"/>
          </a:xfrm>
          <a:prstGeom prst="rect">
            <a:avLst/>
          </a:prstGeom>
          <a:noFill/>
          <a:ln w="9525">
            <a:noFill/>
            <a:miter lim="800000"/>
            <a:headEnd/>
            <a:tailEnd/>
          </a:ln>
        </p:spPr>
      </p:pic>
      <p:pic>
        <p:nvPicPr>
          <p:cNvPr id="6146"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pic>
        <p:nvPicPr>
          <p:cNvPr id="6147" name="Picture 10" descr="TOPS-logo-final-transparent_dark"/>
          <p:cNvPicPr>
            <a:picLocks noChangeAspect="1" noChangeArrowheads="1"/>
          </p:cNvPicPr>
          <p:nvPr/>
        </p:nvPicPr>
        <p:blipFill>
          <a:blip r:embed="rId5"/>
          <a:srcRect/>
          <a:stretch>
            <a:fillRect/>
          </a:stretch>
        </p:blipFill>
        <p:spPr bwMode="auto">
          <a:xfrm>
            <a:off x="2381250" y="5845175"/>
            <a:ext cx="2454275" cy="676275"/>
          </a:xfrm>
          <a:prstGeom prst="rect">
            <a:avLst/>
          </a:prstGeom>
          <a:noFill/>
          <a:ln w="9525">
            <a:noFill/>
            <a:miter lim="800000"/>
            <a:headEnd/>
            <a:tailEnd/>
          </a:ln>
        </p:spPr>
      </p:pic>
      <p:sp>
        <p:nvSpPr>
          <p:cNvPr id="6148" name="Text Box 7"/>
          <p:cNvSpPr txBox="1">
            <a:spLocks noChangeArrowheads="1"/>
          </p:cNvSpPr>
          <p:nvPr/>
        </p:nvSpPr>
        <p:spPr bwMode="auto">
          <a:xfrm>
            <a:off x="1908175" y="538163"/>
            <a:ext cx="7235825" cy="701675"/>
          </a:xfrm>
          <a:prstGeom prst="rect">
            <a:avLst/>
          </a:prstGeom>
          <a:noFill/>
          <a:ln w="9525">
            <a:noFill/>
            <a:miter lim="800000"/>
            <a:headEnd/>
            <a:tailEnd/>
          </a:ln>
        </p:spPr>
        <p:txBody>
          <a:bodyPr>
            <a:spAutoFit/>
          </a:bodyPr>
          <a:lstStyle/>
          <a:p>
            <a:pPr algn="ctr" defTabSz="914400"/>
            <a:r>
              <a:rPr lang="en-US" sz="4000">
                <a:solidFill>
                  <a:srgbClr val="BA7726"/>
                </a:solidFill>
              </a:rPr>
              <a:t>What is a Farming System?</a:t>
            </a:r>
          </a:p>
        </p:txBody>
      </p:sp>
      <p:sp>
        <p:nvSpPr>
          <p:cNvPr id="6149" name="Text Box 8"/>
          <p:cNvSpPr txBox="1">
            <a:spLocks noChangeArrowheads="1"/>
          </p:cNvSpPr>
          <p:nvPr/>
        </p:nvSpPr>
        <p:spPr bwMode="auto">
          <a:xfrm>
            <a:off x="1447800" y="1849438"/>
            <a:ext cx="4962525" cy="7394575"/>
          </a:xfrm>
          <a:prstGeom prst="rect">
            <a:avLst/>
          </a:prstGeom>
          <a:noFill/>
          <a:ln w="9525">
            <a:noFill/>
            <a:miter lim="800000"/>
            <a:headEnd/>
            <a:tailEnd/>
          </a:ln>
        </p:spPr>
        <p:txBody>
          <a:bodyPr>
            <a:spAutoFit/>
          </a:bodyPr>
          <a:lstStyle/>
          <a:p>
            <a:pPr defTabSz="914400">
              <a:buFontTx/>
              <a:buChar char="•"/>
            </a:pPr>
            <a:r>
              <a:rPr lang="en-US">
                <a:solidFill>
                  <a:srgbClr val="7B7F28"/>
                </a:solidFill>
              </a:rPr>
              <a:t> Where a household (HH) lives, grows HH crops and raise their HH animals.</a:t>
            </a:r>
          </a:p>
          <a:p>
            <a:pPr defTabSz="914400">
              <a:buFontTx/>
              <a:buChar char="•"/>
            </a:pPr>
            <a:r>
              <a:rPr lang="en-US">
                <a:solidFill>
                  <a:srgbClr val="7B7F28"/>
                </a:solidFill>
              </a:rPr>
              <a:t> Homestead management</a:t>
            </a:r>
          </a:p>
          <a:p>
            <a:pPr defTabSz="914400">
              <a:buFontTx/>
              <a:buChar char="•"/>
            </a:pPr>
            <a:r>
              <a:rPr lang="en-US">
                <a:solidFill>
                  <a:srgbClr val="7B7F28"/>
                </a:solidFill>
              </a:rPr>
              <a:t> Access to input supply systems</a:t>
            </a:r>
          </a:p>
          <a:p>
            <a:pPr defTabSz="914400">
              <a:buFontTx/>
              <a:buChar char="•"/>
            </a:pPr>
            <a:r>
              <a:rPr lang="en-US">
                <a:solidFill>
                  <a:srgbClr val="7B7F28"/>
                </a:solidFill>
              </a:rPr>
              <a:t> Gardening and tree cropping</a:t>
            </a:r>
          </a:p>
          <a:p>
            <a:pPr defTabSz="914400">
              <a:buFontTx/>
              <a:buChar char="•"/>
            </a:pPr>
            <a:r>
              <a:rPr lang="en-US">
                <a:solidFill>
                  <a:srgbClr val="7B7F28"/>
                </a:solidFill>
              </a:rPr>
              <a:t> Field cropping systems</a:t>
            </a:r>
          </a:p>
          <a:p>
            <a:pPr defTabSz="914400">
              <a:buFontTx/>
              <a:buChar char="•"/>
            </a:pPr>
            <a:r>
              <a:rPr lang="en-US">
                <a:solidFill>
                  <a:srgbClr val="7B7F28"/>
                </a:solidFill>
              </a:rPr>
              <a:t> Animal production systems</a:t>
            </a:r>
          </a:p>
          <a:p>
            <a:pPr defTabSz="914400">
              <a:buFontTx/>
              <a:buChar char="•"/>
            </a:pPr>
            <a:r>
              <a:rPr lang="en-US">
                <a:solidFill>
                  <a:srgbClr val="7B7F28"/>
                </a:solidFill>
              </a:rPr>
              <a:t> Post harvest problems and          potential solutions</a:t>
            </a: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6" descr="PPT-final-new-6-small"/>
          <p:cNvPicPr>
            <a:picLocks noChangeAspect="1" noChangeArrowheads="1"/>
          </p:cNvPicPr>
          <p:nvPr/>
        </p:nvPicPr>
        <p:blipFill>
          <a:blip r:embed="rId3"/>
          <a:srcRect/>
          <a:stretch>
            <a:fillRect/>
          </a:stretch>
        </p:blipFill>
        <p:spPr bwMode="auto">
          <a:xfrm>
            <a:off x="885825" y="-261938"/>
            <a:ext cx="9144000" cy="6858001"/>
          </a:xfrm>
          <a:prstGeom prst="rect">
            <a:avLst/>
          </a:prstGeom>
          <a:noFill/>
          <a:ln w="9525">
            <a:noFill/>
            <a:miter lim="800000"/>
            <a:headEnd/>
            <a:tailEnd/>
          </a:ln>
        </p:spPr>
      </p:pic>
      <p:pic>
        <p:nvPicPr>
          <p:cNvPr id="8194"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pic>
        <p:nvPicPr>
          <p:cNvPr id="8195" name="Picture 10" descr="TOPS-logo-final-transparent_dark"/>
          <p:cNvPicPr>
            <a:picLocks noChangeAspect="1" noChangeArrowheads="1"/>
          </p:cNvPicPr>
          <p:nvPr/>
        </p:nvPicPr>
        <p:blipFill>
          <a:blip r:embed="rId5"/>
          <a:srcRect/>
          <a:stretch>
            <a:fillRect/>
          </a:stretch>
        </p:blipFill>
        <p:spPr bwMode="auto">
          <a:xfrm>
            <a:off x="2381250" y="5845175"/>
            <a:ext cx="2454275" cy="676275"/>
          </a:xfrm>
          <a:prstGeom prst="rect">
            <a:avLst/>
          </a:prstGeom>
          <a:noFill/>
          <a:ln w="9525">
            <a:noFill/>
            <a:miter lim="800000"/>
            <a:headEnd/>
            <a:tailEnd/>
          </a:ln>
        </p:spPr>
      </p:pic>
      <p:sp>
        <p:nvSpPr>
          <p:cNvPr id="8196" name="Text Box 7"/>
          <p:cNvSpPr txBox="1">
            <a:spLocks noChangeArrowheads="1"/>
          </p:cNvSpPr>
          <p:nvPr/>
        </p:nvSpPr>
        <p:spPr bwMode="auto">
          <a:xfrm>
            <a:off x="1908175" y="538163"/>
            <a:ext cx="7235825" cy="701675"/>
          </a:xfrm>
          <a:prstGeom prst="rect">
            <a:avLst/>
          </a:prstGeom>
          <a:noFill/>
          <a:ln w="9525">
            <a:noFill/>
            <a:miter lim="800000"/>
            <a:headEnd/>
            <a:tailEnd/>
          </a:ln>
        </p:spPr>
        <p:txBody>
          <a:bodyPr>
            <a:spAutoFit/>
          </a:bodyPr>
          <a:lstStyle/>
          <a:p>
            <a:pPr algn="ctr" defTabSz="914400"/>
            <a:r>
              <a:rPr lang="en-US" sz="4000">
                <a:solidFill>
                  <a:srgbClr val="BA7726"/>
                </a:solidFill>
              </a:rPr>
              <a:t>The Homestead Household</a:t>
            </a:r>
          </a:p>
        </p:txBody>
      </p:sp>
      <p:sp>
        <p:nvSpPr>
          <p:cNvPr id="8197" name="Text Box 8"/>
          <p:cNvSpPr txBox="1">
            <a:spLocks noChangeArrowheads="1"/>
          </p:cNvSpPr>
          <p:nvPr/>
        </p:nvSpPr>
        <p:spPr bwMode="auto">
          <a:xfrm>
            <a:off x="1447800" y="1849438"/>
            <a:ext cx="4962525" cy="6299200"/>
          </a:xfrm>
          <a:prstGeom prst="rect">
            <a:avLst/>
          </a:prstGeom>
          <a:noFill/>
          <a:ln w="9525">
            <a:noFill/>
            <a:miter lim="800000"/>
            <a:headEnd/>
            <a:tailEnd/>
          </a:ln>
        </p:spPr>
        <p:txBody>
          <a:bodyPr>
            <a:spAutoFit/>
          </a:bodyPr>
          <a:lstStyle/>
          <a:p>
            <a:pPr defTabSz="914400">
              <a:buFontTx/>
              <a:buChar char="•"/>
            </a:pPr>
            <a:r>
              <a:rPr lang="en-US">
                <a:solidFill>
                  <a:srgbClr val="7B7F28"/>
                </a:solidFill>
              </a:rPr>
              <a:t> Household compound management</a:t>
            </a:r>
          </a:p>
          <a:p>
            <a:pPr marL="742950" lvl="1" indent="-285750" defTabSz="914400">
              <a:buFontTx/>
              <a:buChar char="•"/>
            </a:pPr>
            <a:r>
              <a:rPr lang="en-US">
                <a:solidFill>
                  <a:srgbClr val="7B7F28"/>
                </a:solidFill>
              </a:rPr>
              <a:t>Early morning sweeping</a:t>
            </a:r>
          </a:p>
          <a:p>
            <a:pPr marL="742950" lvl="1" indent="-285750" defTabSz="914400">
              <a:buFontTx/>
              <a:buChar char="•"/>
            </a:pPr>
            <a:r>
              <a:rPr lang="en-US">
                <a:solidFill>
                  <a:srgbClr val="7B7F28"/>
                </a:solidFill>
              </a:rPr>
              <a:t>Use of kitchen water/wastes</a:t>
            </a:r>
          </a:p>
          <a:p>
            <a:pPr marL="742950" lvl="1" indent="-285750" defTabSz="914400">
              <a:buFontTx/>
              <a:buChar char="•"/>
            </a:pPr>
            <a:r>
              <a:rPr lang="en-US">
                <a:solidFill>
                  <a:srgbClr val="7B7F28"/>
                </a:solidFill>
              </a:rPr>
              <a:t>Use of animal manure</a:t>
            </a:r>
          </a:p>
          <a:p>
            <a:pPr marL="742950" lvl="1" indent="-285750" defTabSz="914400">
              <a:buFontTx/>
              <a:buChar char="•"/>
            </a:pPr>
            <a:r>
              <a:rPr lang="en-US">
                <a:solidFill>
                  <a:srgbClr val="7B7F28"/>
                </a:solidFill>
              </a:rPr>
              <a:t>Tree planting</a:t>
            </a:r>
          </a:p>
          <a:p>
            <a:pPr marL="742950" lvl="1" indent="-285750" defTabSz="914400">
              <a:buFontTx/>
              <a:buChar char="•"/>
            </a:pPr>
            <a:r>
              <a:rPr lang="en-US">
                <a:solidFill>
                  <a:srgbClr val="7B7F28"/>
                </a:solidFill>
              </a:rPr>
              <a:t>Gardening</a:t>
            </a:r>
          </a:p>
          <a:p>
            <a:pPr marL="742950" lvl="1" indent="-285750" defTabSz="914400">
              <a:buFontTx/>
              <a:buChar char="•"/>
            </a:pPr>
            <a:r>
              <a:rPr lang="en-US">
                <a:solidFill>
                  <a:srgbClr val="7B7F28"/>
                </a:solidFill>
              </a:rPr>
              <a:t>Fencing</a:t>
            </a: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descr="PPT-final-new-6-small"/>
          <p:cNvPicPr>
            <a:picLocks noChangeAspect="1" noChangeArrowheads="1"/>
          </p:cNvPicPr>
          <p:nvPr/>
        </p:nvPicPr>
        <p:blipFill>
          <a:blip r:embed="rId3"/>
          <a:srcRect/>
          <a:stretch>
            <a:fillRect/>
          </a:stretch>
        </p:blipFill>
        <p:spPr bwMode="auto">
          <a:xfrm>
            <a:off x="885825" y="-261938"/>
            <a:ext cx="9144000" cy="6858001"/>
          </a:xfrm>
          <a:prstGeom prst="rect">
            <a:avLst/>
          </a:prstGeom>
          <a:noFill/>
          <a:ln w="9525">
            <a:noFill/>
            <a:miter lim="800000"/>
            <a:headEnd/>
            <a:tailEnd/>
          </a:ln>
        </p:spPr>
      </p:pic>
      <p:pic>
        <p:nvPicPr>
          <p:cNvPr id="10242"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pic>
        <p:nvPicPr>
          <p:cNvPr id="10243" name="Picture 10" descr="TOPS-logo-final-transparent_dark"/>
          <p:cNvPicPr>
            <a:picLocks noChangeAspect="1" noChangeArrowheads="1"/>
          </p:cNvPicPr>
          <p:nvPr/>
        </p:nvPicPr>
        <p:blipFill>
          <a:blip r:embed="rId5"/>
          <a:srcRect/>
          <a:stretch>
            <a:fillRect/>
          </a:stretch>
        </p:blipFill>
        <p:spPr bwMode="auto">
          <a:xfrm>
            <a:off x="2381250" y="5845175"/>
            <a:ext cx="2454275" cy="676275"/>
          </a:xfrm>
          <a:prstGeom prst="rect">
            <a:avLst/>
          </a:prstGeom>
          <a:noFill/>
          <a:ln w="9525">
            <a:noFill/>
            <a:miter lim="800000"/>
            <a:headEnd/>
            <a:tailEnd/>
          </a:ln>
        </p:spPr>
      </p:pic>
      <p:sp>
        <p:nvSpPr>
          <p:cNvPr id="10244" name="Text Box 7"/>
          <p:cNvSpPr txBox="1">
            <a:spLocks noChangeArrowheads="1"/>
          </p:cNvSpPr>
          <p:nvPr/>
        </p:nvSpPr>
        <p:spPr bwMode="auto">
          <a:xfrm>
            <a:off x="1908175" y="538163"/>
            <a:ext cx="7235825" cy="1311275"/>
          </a:xfrm>
          <a:prstGeom prst="rect">
            <a:avLst/>
          </a:prstGeom>
          <a:noFill/>
          <a:ln w="9525">
            <a:noFill/>
            <a:miter lim="800000"/>
            <a:headEnd/>
            <a:tailEnd/>
          </a:ln>
        </p:spPr>
        <p:txBody>
          <a:bodyPr>
            <a:spAutoFit/>
          </a:bodyPr>
          <a:lstStyle/>
          <a:p>
            <a:pPr algn="ctr" defTabSz="914400"/>
            <a:r>
              <a:rPr lang="en-US" sz="4000">
                <a:solidFill>
                  <a:srgbClr val="BA7726"/>
                </a:solidFill>
              </a:rPr>
              <a:t>Agricultural Input Supply and Utilization</a:t>
            </a:r>
          </a:p>
        </p:txBody>
      </p:sp>
      <p:sp>
        <p:nvSpPr>
          <p:cNvPr id="10245" name="Text Box 8"/>
          <p:cNvSpPr txBox="1">
            <a:spLocks noChangeArrowheads="1"/>
          </p:cNvSpPr>
          <p:nvPr/>
        </p:nvSpPr>
        <p:spPr bwMode="auto">
          <a:xfrm>
            <a:off x="1447800" y="1849438"/>
            <a:ext cx="4962525" cy="6664325"/>
          </a:xfrm>
          <a:prstGeom prst="rect">
            <a:avLst/>
          </a:prstGeom>
          <a:noFill/>
          <a:ln w="9525">
            <a:noFill/>
            <a:miter lim="800000"/>
            <a:headEnd/>
            <a:tailEnd/>
          </a:ln>
        </p:spPr>
        <p:txBody>
          <a:bodyPr>
            <a:spAutoFit/>
          </a:bodyPr>
          <a:lstStyle/>
          <a:p>
            <a:pPr defTabSz="914400">
              <a:buFontTx/>
              <a:buChar char="•"/>
            </a:pPr>
            <a:r>
              <a:rPr lang="en-US">
                <a:solidFill>
                  <a:srgbClr val="7B7F28"/>
                </a:solidFill>
              </a:rPr>
              <a:t> Seed and planting materials</a:t>
            </a:r>
          </a:p>
          <a:p>
            <a:pPr defTabSz="914400">
              <a:buFontTx/>
              <a:buChar char="•"/>
            </a:pPr>
            <a:r>
              <a:rPr lang="en-US">
                <a:solidFill>
                  <a:srgbClr val="7B7F28"/>
                </a:solidFill>
              </a:rPr>
              <a:t> Tree nurseries (Moringa, fruit trees, etc.)</a:t>
            </a:r>
          </a:p>
          <a:p>
            <a:pPr defTabSz="914400">
              <a:buFontTx/>
              <a:buChar char="•"/>
            </a:pPr>
            <a:r>
              <a:rPr lang="en-US">
                <a:solidFill>
                  <a:srgbClr val="7B7F28"/>
                </a:solidFill>
              </a:rPr>
              <a:t> Fertilizers – organic, inorganic</a:t>
            </a:r>
          </a:p>
          <a:p>
            <a:pPr defTabSz="914400">
              <a:buFontTx/>
              <a:buChar char="•"/>
            </a:pPr>
            <a:r>
              <a:rPr lang="en-US">
                <a:solidFill>
                  <a:srgbClr val="7B7F28"/>
                </a:solidFill>
              </a:rPr>
              <a:t> Tools &amp; animal traction/transport</a:t>
            </a:r>
          </a:p>
          <a:p>
            <a:pPr defTabSz="914400">
              <a:buFontTx/>
              <a:buChar char="•"/>
            </a:pPr>
            <a:r>
              <a:rPr lang="en-US">
                <a:solidFill>
                  <a:srgbClr val="7B7F28"/>
                </a:solidFill>
              </a:rPr>
              <a:t> Animals for stocking &amp; restocking</a:t>
            </a:r>
          </a:p>
          <a:p>
            <a:pPr defTabSz="914400">
              <a:buFontTx/>
              <a:buChar char="•"/>
            </a:pPr>
            <a:r>
              <a:rPr lang="en-US">
                <a:solidFill>
                  <a:srgbClr val="7B7F28"/>
                </a:solidFill>
              </a:rPr>
              <a:t> Fencing materials</a:t>
            </a:r>
          </a:p>
          <a:p>
            <a:pPr defTabSz="914400">
              <a:buFontTx/>
              <a:buChar char="•"/>
            </a:pPr>
            <a:r>
              <a:rPr lang="en-US">
                <a:solidFill>
                  <a:srgbClr val="7B7F28"/>
                </a:solidFill>
              </a:rPr>
              <a:t> Crop storage technologies</a:t>
            </a:r>
          </a:p>
          <a:p>
            <a:pPr defTabSz="914400">
              <a:buFontTx/>
              <a:buChar char="•"/>
            </a:pPr>
            <a:r>
              <a:rPr lang="en-US">
                <a:solidFill>
                  <a:srgbClr val="7B7F28"/>
                </a:solidFill>
              </a:rPr>
              <a:t> Other???</a:t>
            </a: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descr="PPT-final-new-6-small"/>
          <p:cNvPicPr>
            <a:picLocks noChangeAspect="1" noChangeArrowheads="1"/>
          </p:cNvPicPr>
          <p:nvPr/>
        </p:nvPicPr>
        <p:blipFill>
          <a:blip r:embed="rId3"/>
          <a:srcRect/>
          <a:stretch>
            <a:fillRect/>
          </a:stretch>
        </p:blipFill>
        <p:spPr bwMode="auto">
          <a:xfrm>
            <a:off x="885825" y="-261938"/>
            <a:ext cx="9144000" cy="6858001"/>
          </a:xfrm>
          <a:prstGeom prst="rect">
            <a:avLst/>
          </a:prstGeom>
          <a:noFill/>
          <a:ln w="9525">
            <a:noFill/>
            <a:miter lim="800000"/>
            <a:headEnd/>
            <a:tailEnd/>
          </a:ln>
        </p:spPr>
      </p:pic>
      <p:pic>
        <p:nvPicPr>
          <p:cNvPr id="12290"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pic>
        <p:nvPicPr>
          <p:cNvPr id="12291" name="Picture 10" descr="TOPS-logo-final-transparent_dark"/>
          <p:cNvPicPr>
            <a:picLocks noChangeAspect="1" noChangeArrowheads="1"/>
          </p:cNvPicPr>
          <p:nvPr/>
        </p:nvPicPr>
        <p:blipFill>
          <a:blip r:embed="rId5"/>
          <a:srcRect/>
          <a:stretch>
            <a:fillRect/>
          </a:stretch>
        </p:blipFill>
        <p:spPr bwMode="auto">
          <a:xfrm>
            <a:off x="2381250" y="5845175"/>
            <a:ext cx="2454275" cy="676275"/>
          </a:xfrm>
          <a:prstGeom prst="rect">
            <a:avLst/>
          </a:prstGeom>
          <a:noFill/>
          <a:ln w="9525">
            <a:noFill/>
            <a:miter lim="800000"/>
            <a:headEnd/>
            <a:tailEnd/>
          </a:ln>
        </p:spPr>
      </p:pic>
      <p:sp>
        <p:nvSpPr>
          <p:cNvPr id="12292" name="Text Box 7"/>
          <p:cNvSpPr txBox="1">
            <a:spLocks noChangeArrowheads="1"/>
          </p:cNvSpPr>
          <p:nvPr/>
        </p:nvSpPr>
        <p:spPr bwMode="auto">
          <a:xfrm>
            <a:off x="1908175" y="538163"/>
            <a:ext cx="7235825" cy="701675"/>
          </a:xfrm>
          <a:prstGeom prst="rect">
            <a:avLst/>
          </a:prstGeom>
          <a:noFill/>
          <a:ln w="9525">
            <a:noFill/>
            <a:miter lim="800000"/>
            <a:headEnd/>
            <a:tailEnd/>
          </a:ln>
        </p:spPr>
        <p:txBody>
          <a:bodyPr>
            <a:spAutoFit/>
          </a:bodyPr>
          <a:lstStyle/>
          <a:p>
            <a:pPr algn="ctr" defTabSz="914400"/>
            <a:r>
              <a:rPr lang="en-US" sz="4000">
                <a:solidFill>
                  <a:srgbClr val="BA7726"/>
                </a:solidFill>
              </a:rPr>
              <a:t>Gardening and Tree Cropping</a:t>
            </a:r>
          </a:p>
        </p:txBody>
      </p:sp>
      <p:sp>
        <p:nvSpPr>
          <p:cNvPr id="12293" name="Text Box 8"/>
          <p:cNvSpPr txBox="1">
            <a:spLocks noChangeArrowheads="1"/>
          </p:cNvSpPr>
          <p:nvPr/>
        </p:nvSpPr>
        <p:spPr bwMode="auto">
          <a:xfrm>
            <a:off x="1447800" y="1849438"/>
            <a:ext cx="4962525" cy="7029450"/>
          </a:xfrm>
          <a:prstGeom prst="rect">
            <a:avLst/>
          </a:prstGeom>
          <a:noFill/>
          <a:ln w="9525">
            <a:noFill/>
            <a:miter lim="800000"/>
            <a:headEnd/>
            <a:tailEnd/>
          </a:ln>
        </p:spPr>
        <p:txBody>
          <a:bodyPr>
            <a:spAutoFit/>
          </a:bodyPr>
          <a:lstStyle/>
          <a:p>
            <a:pPr defTabSz="914400">
              <a:buFontTx/>
              <a:buChar char="•"/>
            </a:pPr>
            <a:r>
              <a:rPr lang="en-US">
                <a:solidFill>
                  <a:srgbClr val="7B7F28"/>
                </a:solidFill>
              </a:rPr>
              <a:t> Why have a garden in the HH compound?</a:t>
            </a:r>
          </a:p>
          <a:p>
            <a:pPr marL="742950" lvl="1" indent="-285750" defTabSz="914400">
              <a:buFontTx/>
              <a:buChar char="•"/>
            </a:pPr>
            <a:r>
              <a:rPr lang="en-US">
                <a:solidFill>
                  <a:srgbClr val="7B7F28"/>
                </a:solidFill>
              </a:rPr>
              <a:t>Provides nutritious food</a:t>
            </a:r>
          </a:p>
          <a:p>
            <a:pPr marL="742950" lvl="1" indent="-285750" defTabSz="914400">
              <a:buFontTx/>
              <a:buChar char="•"/>
            </a:pPr>
            <a:r>
              <a:rPr lang="en-US">
                <a:solidFill>
                  <a:srgbClr val="7B7F28"/>
                </a:solidFill>
              </a:rPr>
              <a:t>High value crops to market</a:t>
            </a:r>
          </a:p>
          <a:p>
            <a:pPr defTabSz="914400">
              <a:buFontTx/>
              <a:buChar char="•"/>
            </a:pPr>
            <a:endParaRPr lang="en-US">
              <a:solidFill>
                <a:srgbClr val="7B7F28"/>
              </a:solidFill>
            </a:endParaRPr>
          </a:p>
          <a:p>
            <a:pPr defTabSz="914400">
              <a:buFontTx/>
              <a:buChar char="•"/>
            </a:pPr>
            <a:r>
              <a:rPr lang="en-US">
                <a:solidFill>
                  <a:srgbClr val="7B7F28"/>
                </a:solidFill>
              </a:rPr>
              <a:t> Why plant trees in the HH compound?</a:t>
            </a:r>
          </a:p>
          <a:p>
            <a:pPr marL="742950" lvl="1" indent="-285750" defTabSz="914400">
              <a:buFontTx/>
              <a:buChar char="•"/>
            </a:pPr>
            <a:r>
              <a:rPr lang="en-US">
                <a:solidFill>
                  <a:srgbClr val="7B7F28"/>
                </a:solidFill>
              </a:rPr>
              <a:t>Trees grow as children grow</a:t>
            </a:r>
          </a:p>
          <a:p>
            <a:pPr marL="742950" lvl="1" indent="-285750" defTabSz="914400">
              <a:buFontTx/>
              <a:buChar char="•"/>
            </a:pPr>
            <a:r>
              <a:rPr lang="en-US">
                <a:solidFill>
                  <a:srgbClr val="7B7F28"/>
                </a:solidFill>
              </a:rPr>
              <a:t>Multi-purpose uses</a:t>
            </a:r>
          </a:p>
          <a:p>
            <a:pPr marL="742950" lvl="1" indent="-285750" defTabSz="914400">
              <a:buFontTx/>
              <a:buChar char="•"/>
            </a:pPr>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PPT-final-new-6-small"/>
          <p:cNvPicPr>
            <a:picLocks noChangeAspect="1" noChangeArrowheads="1"/>
          </p:cNvPicPr>
          <p:nvPr/>
        </p:nvPicPr>
        <p:blipFill>
          <a:blip r:embed="rId3"/>
          <a:srcRect/>
          <a:stretch>
            <a:fillRect/>
          </a:stretch>
        </p:blipFill>
        <p:spPr bwMode="auto">
          <a:xfrm>
            <a:off x="885825" y="-261938"/>
            <a:ext cx="9144000" cy="6858001"/>
          </a:xfrm>
          <a:prstGeom prst="rect">
            <a:avLst/>
          </a:prstGeom>
          <a:noFill/>
          <a:ln w="9525">
            <a:noFill/>
            <a:miter lim="800000"/>
            <a:headEnd/>
            <a:tailEnd/>
          </a:ln>
        </p:spPr>
      </p:pic>
      <p:pic>
        <p:nvPicPr>
          <p:cNvPr id="14338"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pic>
        <p:nvPicPr>
          <p:cNvPr id="14339" name="Picture 10" descr="TOPS-logo-final-transparent_dark"/>
          <p:cNvPicPr>
            <a:picLocks noChangeAspect="1" noChangeArrowheads="1"/>
          </p:cNvPicPr>
          <p:nvPr/>
        </p:nvPicPr>
        <p:blipFill>
          <a:blip r:embed="rId5"/>
          <a:srcRect/>
          <a:stretch>
            <a:fillRect/>
          </a:stretch>
        </p:blipFill>
        <p:spPr bwMode="auto">
          <a:xfrm>
            <a:off x="2381250" y="5845175"/>
            <a:ext cx="2454275" cy="676275"/>
          </a:xfrm>
          <a:prstGeom prst="rect">
            <a:avLst/>
          </a:prstGeom>
          <a:noFill/>
          <a:ln w="9525">
            <a:noFill/>
            <a:miter lim="800000"/>
            <a:headEnd/>
            <a:tailEnd/>
          </a:ln>
        </p:spPr>
      </p:pic>
      <p:sp>
        <p:nvSpPr>
          <p:cNvPr id="14340" name="Text Box 7"/>
          <p:cNvSpPr txBox="1">
            <a:spLocks noChangeArrowheads="1"/>
          </p:cNvSpPr>
          <p:nvPr/>
        </p:nvSpPr>
        <p:spPr bwMode="auto">
          <a:xfrm>
            <a:off x="1908175" y="538163"/>
            <a:ext cx="7235825" cy="2530475"/>
          </a:xfrm>
          <a:prstGeom prst="rect">
            <a:avLst/>
          </a:prstGeom>
          <a:noFill/>
          <a:ln w="9525">
            <a:noFill/>
            <a:miter lim="800000"/>
            <a:headEnd/>
            <a:tailEnd/>
          </a:ln>
        </p:spPr>
        <p:txBody>
          <a:bodyPr>
            <a:spAutoFit/>
          </a:bodyPr>
          <a:lstStyle/>
          <a:p>
            <a:pPr algn="ctr" defTabSz="914400"/>
            <a:r>
              <a:rPr lang="en-US" sz="4000">
                <a:solidFill>
                  <a:srgbClr val="BA7726"/>
                </a:solidFill>
              </a:rPr>
              <a:t>What are the best practices to intensify homestead agricultural productivity?</a:t>
            </a:r>
          </a:p>
          <a:p>
            <a:pPr algn="ctr" defTabSz="914400"/>
            <a:endParaRPr lang="en-US" sz="4000">
              <a:solidFill>
                <a:srgbClr val="BA7726"/>
              </a:solidFill>
            </a:endParaRPr>
          </a:p>
        </p:txBody>
      </p:sp>
      <p:sp>
        <p:nvSpPr>
          <p:cNvPr id="14341" name="Text Box 8"/>
          <p:cNvSpPr txBox="1">
            <a:spLocks noChangeArrowheads="1"/>
          </p:cNvSpPr>
          <p:nvPr/>
        </p:nvSpPr>
        <p:spPr bwMode="auto">
          <a:xfrm>
            <a:off x="1447800" y="2581275"/>
            <a:ext cx="7696200" cy="6299200"/>
          </a:xfrm>
          <a:prstGeom prst="rect">
            <a:avLst/>
          </a:prstGeom>
          <a:noFill/>
          <a:ln w="9525">
            <a:noFill/>
            <a:miter lim="800000"/>
            <a:headEnd/>
            <a:tailEnd/>
          </a:ln>
        </p:spPr>
        <p:txBody>
          <a:bodyPr>
            <a:spAutoFit/>
          </a:bodyPr>
          <a:lstStyle/>
          <a:p>
            <a:pPr defTabSz="914400">
              <a:buFontTx/>
              <a:buChar char="•"/>
            </a:pPr>
            <a:r>
              <a:rPr lang="en-US">
                <a:solidFill>
                  <a:srgbClr val="7B7F28"/>
                </a:solidFill>
              </a:rPr>
              <a:t> Intensify management of traditional farming systems</a:t>
            </a:r>
          </a:p>
          <a:p>
            <a:pPr marL="742950" lvl="1" indent="-285750" defTabSz="914400">
              <a:buFontTx/>
              <a:buChar char="•"/>
            </a:pPr>
            <a:r>
              <a:rPr lang="en-US">
                <a:solidFill>
                  <a:srgbClr val="7B7F28"/>
                </a:solidFill>
              </a:rPr>
              <a:t>Increasing plant density per unit land area</a:t>
            </a:r>
          </a:p>
          <a:p>
            <a:pPr marL="742950" lvl="1" indent="-285750" defTabSz="914400">
              <a:buFontTx/>
              <a:buChar char="•"/>
            </a:pPr>
            <a:r>
              <a:rPr lang="en-US">
                <a:solidFill>
                  <a:srgbClr val="7B7F28"/>
                </a:solidFill>
              </a:rPr>
              <a:t>Make best use of HH kitchen residues</a:t>
            </a:r>
          </a:p>
          <a:p>
            <a:pPr defTabSz="914400">
              <a:buFontTx/>
              <a:buChar char="•"/>
            </a:pPr>
            <a:r>
              <a:rPr lang="en-US">
                <a:solidFill>
                  <a:srgbClr val="7B7F28"/>
                </a:solidFill>
              </a:rPr>
              <a:t> Better management of animals and manure</a:t>
            </a:r>
          </a:p>
          <a:p>
            <a:pPr defTabSz="914400">
              <a:buFontTx/>
              <a:buChar char="•"/>
            </a:pPr>
            <a:r>
              <a:rPr lang="en-US">
                <a:solidFill>
                  <a:srgbClr val="7B7F28"/>
                </a:solidFill>
              </a:rPr>
              <a:t> Soil &amp; water conservation practices</a:t>
            </a:r>
          </a:p>
          <a:p>
            <a:pPr defTabSz="914400">
              <a:buFontTx/>
              <a:buChar char="•"/>
            </a:pPr>
            <a:r>
              <a:rPr lang="en-US">
                <a:solidFill>
                  <a:srgbClr val="7B7F28"/>
                </a:solidFill>
              </a:rPr>
              <a:t> Soil fertility enhancement practices</a:t>
            </a:r>
          </a:p>
          <a:p>
            <a:pPr defTabSz="914400">
              <a:buFontTx/>
              <a:buChar char="•"/>
            </a:pPr>
            <a:r>
              <a:rPr lang="en-US">
                <a:solidFill>
                  <a:srgbClr val="7B7F28"/>
                </a:solidFill>
              </a:rPr>
              <a:t> Crop rotations with nitrogen fixing cover crops like Macuna</a:t>
            </a:r>
          </a:p>
          <a:p>
            <a:pPr defTabSz="914400">
              <a:buFontTx/>
              <a:buChar char="•"/>
            </a:pPr>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PPT-final-new-6-small"/>
          <p:cNvPicPr>
            <a:picLocks noChangeAspect="1" noChangeArrowheads="1"/>
          </p:cNvPicPr>
          <p:nvPr/>
        </p:nvPicPr>
        <p:blipFill>
          <a:blip r:embed="rId3"/>
          <a:srcRect/>
          <a:stretch>
            <a:fillRect/>
          </a:stretch>
        </p:blipFill>
        <p:spPr bwMode="auto">
          <a:xfrm>
            <a:off x="885825" y="-261938"/>
            <a:ext cx="9144000" cy="6858001"/>
          </a:xfrm>
          <a:prstGeom prst="rect">
            <a:avLst/>
          </a:prstGeom>
          <a:noFill/>
          <a:ln w="9525">
            <a:noFill/>
            <a:miter lim="800000"/>
            <a:headEnd/>
            <a:tailEnd/>
          </a:ln>
        </p:spPr>
      </p:pic>
      <p:pic>
        <p:nvPicPr>
          <p:cNvPr id="16386"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pic>
        <p:nvPicPr>
          <p:cNvPr id="16387" name="Picture 10" descr="TOPS-logo-final-transparent_dark"/>
          <p:cNvPicPr>
            <a:picLocks noChangeAspect="1" noChangeArrowheads="1"/>
          </p:cNvPicPr>
          <p:nvPr/>
        </p:nvPicPr>
        <p:blipFill>
          <a:blip r:embed="rId5"/>
          <a:srcRect/>
          <a:stretch>
            <a:fillRect/>
          </a:stretch>
        </p:blipFill>
        <p:spPr bwMode="auto">
          <a:xfrm>
            <a:off x="2381250" y="5845175"/>
            <a:ext cx="2454275" cy="676275"/>
          </a:xfrm>
          <a:prstGeom prst="rect">
            <a:avLst/>
          </a:prstGeom>
          <a:noFill/>
          <a:ln w="9525">
            <a:noFill/>
            <a:miter lim="800000"/>
            <a:headEnd/>
            <a:tailEnd/>
          </a:ln>
        </p:spPr>
      </p:pic>
      <p:sp>
        <p:nvSpPr>
          <p:cNvPr id="16388" name="Text Box 7"/>
          <p:cNvSpPr txBox="1">
            <a:spLocks noChangeArrowheads="1"/>
          </p:cNvSpPr>
          <p:nvPr/>
        </p:nvSpPr>
        <p:spPr bwMode="auto">
          <a:xfrm>
            <a:off x="1908175" y="538163"/>
            <a:ext cx="7235825" cy="1311275"/>
          </a:xfrm>
          <a:prstGeom prst="rect">
            <a:avLst/>
          </a:prstGeom>
          <a:noFill/>
          <a:ln w="9525">
            <a:noFill/>
            <a:miter lim="800000"/>
            <a:headEnd/>
            <a:tailEnd/>
          </a:ln>
        </p:spPr>
        <p:txBody>
          <a:bodyPr>
            <a:spAutoFit/>
          </a:bodyPr>
          <a:lstStyle/>
          <a:p>
            <a:pPr algn="ctr" defTabSz="914400"/>
            <a:r>
              <a:rPr lang="en-US" sz="4000">
                <a:solidFill>
                  <a:srgbClr val="7B7F28"/>
                </a:solidFill>
              </a:rPr>
              <a:t>Diversify traditional homestead farming systems</a:t>
            </a:r>
          </a:p>
        </p:txBody>
      </p:sp>
      <p:sp>
        <p:nvSpPr>
          <p:cNvPr id="16389" name="Text Box 8"/>
          <p:cNvSpPr txBox="1">
            <a:spLocks noChangeArrowheads="1"/>
          </p:cNvSpPr>
          <p:nvPr/>
        </p:nvSpPr>
        <p:spPr bwMode="auto">
          <a:xfrm>
            <a:off x="1447800" y="1849438"/>
            <a:ext cx="4962525" cy="6299200"/>
          </a:xfrm>
          <a:prstGeom prst="rect">
            <a:avLst/>
          </a:prstGeom>
          <a:noFill/>
          <a:ln w="9525">
            <a:noFill/>
            <a:miter lim="800000"/>
            <a:headEnd/>
            <a:tailEnd/>
          </a:ln>
        </p:spPr>
        <p:txBody>
          <a:bodyPr>
            <a:spAutoFit/>
          </a:bodyPr>
          <a:lstStyle/>
          <a:p>
            <a:pPr defTabSz="914400"/>
            <a:r>
              <a:rPr lang="en-US">
                <a:solidFill>
                  <a:srgbClr val="7B7F28"/>
                </a:solidFill>
              </a:rPr>
              <a:t> </a:t>
            </a:r>
          </a:p>
          <a:p>
            <a:pPr marL="742950" lvl="1" indent="-285750" defTabSz="914400">
              <a:buFontTx/>
              <a:buChar char="•"/>
            </a:pPr>
            <a:r>
              <a:rPr lang="en-US">
                <a:solidFill>
                  <a:srgbClr val="7B7F28"/>
                </a:solidFill>
              </a:rPr>
              <a:t>Intercropping cereals &amp; grain legumes</a:t>
            </a:r>
          </a:p>
          <a:p>
            <a:pPr marL="742950" lvl="1" indent="-285750" defTabSz="914400">
              <a:buFontTx/>
              <a:buChar char="•"/>
            </a:pPr>
            <a:r>
              <a:rPr lang="en-US">
                <a:solidFill>
                  <a:srgbClr val="7B7F28"/>
                </a:solidFill>
              </a:rPr>
              <a:t>Root &amp; tubers</a:t>
            </a:r>
          </a:p>
          <a:p>
            <a:pPr marL="742950" lvl="1" indent="-285750" defTabSz="914400">
              <a:buFontTx/>
              <a:buChar char="•"/>
            </a:pPr>
            <a:r>
              <a:rPr lang="en-US">
                <a:solidFill>
                  <a:srgbClr val="7B7F28"/>
                </a:solidFill>
              </a:rPr>
              <a:t>Garden crops</a:t>
            </a:r>
          </a:p>
          <a:p>
            <a:pPr marL="742950" lvl="1" indent="-285750" defTabSz="914400">
              <a:buFontTx/>
              <a:buChar char="•"/>
            </a:pPr>
            <a:r>
              <a:rPr lang="en-US">
                <a:solidFill>
                  <a:srgbClr val="7B7F28"/>
                </a:solidFill>
              </a:rPr>
              <a:t>Tree crops</a:t>
            </a:r>
          </a:p>
          <a:p>
            <a:pPr marL="742950" lvl="1" indent="-285750" defTabSz="914400">
              <a:buFontTx/>
              <a:buChar char="•"/>
            </a:pPr>
            <a:r>
              <a:rPr lang="en-US">
                <a:solidFill>
                  <a:srgbClr val="7B7F28"/>
                </a:solidFill>
              </a:rPr>
              <a:t>Small ruminants</a:t>
            </a:r>
          </a:p>
          <a:p>
            <a:pPr marL="742950" lvl="1" indent="-285750" defTabSz="914400">
              <a:buFontTx/>
              <a:buChar char="•"/>
            </a:pPr>
            <a:r>
              <a:rPr lang="en-US">
                <a:solidFill>
                  <a:srgbClr val="7B7F28"/>
                </a:solidFill>
              </a:rPr>
              <a:t>Poultry</a:t>
            </a: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a:p>
            <a:pPr defTabSz="914400"/>
            <a:endParaRPr lang="en-US">
              <a:solidFill>
                <a:srgbClr val="7B7F28"/>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descr="PPT-final-new-5-small"/>
          <p:cNvPicPr>
            <a:picLocks noChangeAspect="1" noChangeArrowheads="1"/>
          </p:cNvPicPr>
          <p:nvPr/>
        </p:nvPicPr>
        <p:blipFill>
          <a:blip r:embed="rId3"/>
          <a:srcRect/>
          <a:stretch>
            <a:fillRect/>
          </a:stretch>
        </p:blipFill>
        <p:spPr bwMode="auto">
          <a:xfrm>
            <a:off x="-14288" y="-1588"/>
            <a:ext cx="9144001" cy="6859588"/>
          </a:xfrm>
          <a:prstGeom prst="rect">
            <a:avLst/>
          </a:prstGeom>
          <a:noFill/>
          <a:ln w="9525">
            <a:noFill/>
            <a:miter lim="800000"/>
            <a:headEnd/>
            <a:tailEnd/>
          </a:ln>
        </p:spPr>
      </p:pic>
      <p:pic>
        <p:nvPicPr>
          <p:cNvPr id="18434" name="Picture 7"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pic>
        <p:nvPicPr>
          <p:cNvPr id="18435" name="Picture 14" descr="Horizontal_CMYK"/>
          <p:cNvPicPr>
            <a:picLocks noChangeAspect="1" noChangeArrowheads="1"/>
          </p:cNvPicPr>
          <p:nvPr/>
        </p:nvPicPr>
        <p:blipFill>
          <a:blip r:embed="rId5"/>
          <a:srcRect/>
          <a:stretch>
            <a:fillRect/>
          </a:stretch>
        </p:blipFill>
        <p:spPr bwMode="auto">
          <a:xfrm>
            <a:off x="4557713" y="5676900"/>
            <a:ext cx="2390775" cy="919163"/>
          </a:xfrm>
          <a:prstGeom prst="rect">
            <a:avLst/>
          </a:prstGeom>
          <a:noFill/>
          <a:ln w="9525">
            <a:noFill/>
            <a:miter lim="800000"/>
            <a:headEnd/>
            <a:tailEnd/>
          </a:ln>
        </p:spPr>
      </p:pic>
      <p:sp>
        <p:nvSpPr>
          <p:cNvPr id="18436" name="Text Box 7"/>
          <p:cNvSpPr txBox="1">
            <a:spLocks noChangeArrowheads="1"/>
          </p:cNvSpPr>
          <p:nvPr/>
        </p:nvSpPr>
        <p:spPr bwMode="auto">
          <a:xfrm>
            <a:off x="1193800" y="1417638"/>
            <a:ext cx="4814888" cy="3743325"/>
          </a:xfrm>
          <a:prstGeom prst="rect">
            <a:avLst/>
          </a:prstGeom>
          <a:noFill/>
          <a:ln w="9525">
            <a:noFill/>
            <a:miter lim="800000"/>
            <a:headEnd/>
            <a:tailEnd/>
          </a:ln>
        </p:spPr>
        <p:txBody>
          <a:bodyPr>
            <a:spAutoFit/>
          </a:bodyPr>
          <a:lstStyle/>
          <a:p>
            <a:pPr defTabSz="914400"/>
            <a:r>
              <a:rPr lang="en-US">
                <a:solidFill>
                  <a:srgbClr val="7B7F28"/>
                </a:solidFill>
              </a:rPr>
              <a:t>This presentation was made possible by the generous support of the American people through the United States Agency for International Development (USAID). The contents are the responsibility of Save the Children and do not necessarily reflect the views of USAID or the United States Government.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298</Words>
  <Application>Microsoft Office PowerPoint</Application>
  <PresentationFormat>On-screen Show (4:3)</PresentationFormat>
  <Paragraphs>95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GO! Creative,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Oring</dc:creator>
  <cp:lastModifiedBy>nneumann</cp:lastModifiedBy>
  <cp:revision>52</cp:revision>
  <cp:lastPrinted>2011-05-16T15:17:03Z</cp:lastPrinted>
  <dcterms:created xsi:type="dcterms:W3CDTF">2011-05-16T14:12:23Z</dcterms:created>
  <dcterms:modified xsi:type="dcterms:W3CDTF">2012-05-29T21:26:37Z</dcterms:modified>
</cp:coreProperties>
</file>