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0"/>
  </p:handoutMasterIdLst>
  <p:sldIdLst>
    <p:sldId id="256" r:id="rId2"/>
    <p:sldId id="286" r:id="rId3"/>
    <p:sldId id="294" r:id="rId4"/>
    <p:sldId id="288" r:id="rId5"/>
    <p:sldId id="257" r:id="rId6"/>
    <p:sldId id="293" r:id="rId7"/>
    <p:sldId id="295" r:id="rId8"/>
    <p:sldId id="259" r:id="rId9"/>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A5A"/>
    <a:srgbClr val="CFD156"/>
    <a:srgbClr val="D7D653"/>
    <a:srgbClr val="CED241"/>
    <a:srgbClr val="B8B949"/>
    <a:srgbClr val="C9A33E"/>
    <a:srgbClr val="006982"/>
    <a:srgbClr val="7B7F2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5" autoAdjust="0"/>
    <p:restoredTop sz="91230" autoAdjust="0"/>
  </p:normalViewPr>
  <p:slideViewPr>
    <p:cSldViewPr snapToGrid="0" snapToObjects="1">
      <p:cViewPr varScale="1">
        <p:scale>
          <a:sx n="74" d="100"/>
          <a:sy n="74" d="100"/>
        </p:scale>
        <p:origin x="-894"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3CAD0899-FF55-4862-839C-4284C3F0F7E2}" type="datetimeFigureOut">
              <a:rPr lang="en-US" smtClean="0"/>
              <a:pPr/>
              <a:t>5/31/2012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4245D90-C533-405D-812A-25B6CBABE9D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AGE4.jp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027" name="Picture 7" descr="Horizontal_CMYK.eps"/>
          <p:cNvPicPr>
            <a:picLocks noChangeAspect="1"/>
          </p:cNvPicPr>
          <p:nvPr userDrawn="1"/>
        </p:nvPicPr>
        <p:blipFill>
          <a:blip r:embed="rId4"/>
          <a:srcRect/>
          <a:stretch>
            <a:fillRect/>
          </a:stretch>
        </p:blipFill>
        <p:spPr bwMode="auto">
          <a:xfrm>
            <a:off x="2587625" y="5849938"/>
            <a:ext cx="2052638" cy="796925"/>
          </a:xfrm>
          <a:prstGeom prst="rect">
            <a:avLst/>
          </a:prstGeom>
          <a:noFill/>
          <a:ln w="9525">
            <a:noFill/>
            <a:miter lim="800000"/>
            <a:headEnd/>
            <a:tailEnd/>
          </a:ln>
        </p:spPr>
      </p:pic>
      <p:pic>
        <p:nvPicPr>
          <p:cNvPr id="1028" name="Picture 8" descr="FSN final.eps"/>
          <p:cNvPicPr>
            <a:picLocks noChangeAspect="1"/>
          </p:cNvPicPr>
          <p:nvPr userDrawn="1"/>
        </p:nvPicPr>
        <p:blipFill>
          <a:blip r:embed="rId5"/>
          <a:srcRect/>
          <a:stretch>
            <a:fillRect/>
          </a:stretch>
        </p:blipFill>
        <p:spPr bwMode="auto">
          <a:xfrm>
            <a:off x="477838" y="5692775"/>
            <a:ext cx="2036762" cy="876300"/>
          </a:xfrm>
          <a:prstGeom prst="rect">
            <a:avLst/>
          </a:prstGeom>
          <a:noFill/>
          <a:ln w="9525">
            <a:noFill/>
            <a:miter lim="800000"/>
            <a:headEnd/>
            <a:tailEnd/>
          </a:ln>
        </p:spPr>
      </p:pic>
      <p:cxnSp>
        <p:nvCxnSpPr>
          <p:cNvPr id="10" name="Straight Connector 9"/>
          <p:cNvCxnSpPr/>
          <p:nvPr userDrawn="1"/>
        </p:nvCxnSpPr>
        <p:spPr>
          <a:xfrm rot="10800000">
            <a:off x="-11113" y="1592263"/>
            <a:ext cx="7353301" cy="1587"/>
          </a:xfrm>
          <a:prstGeom prst="line">
            <a:avLst/>
          </a:prstGeom>
          <a:ln w="9525">
            <a:solidFill>
              <a:srgbClr val="607D83"/>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2833688" y="900113"/>
            <a:ext cx="6350000" cy="692150"/>
          </a:xfrm>
          <a:prstGeom prst="rect">
            <a:avLst/>
          </a:prstGeom>
          <a:noFill/>
        </p:spPr>
        <p:txBody>
          <a:bodyPr>
            <a:spAutoFit/>
          </a:bodyPr>
          <a:lstStyle/>
          <a:p>
            <a:pPr fontAlgn="auto">
              <a:spcBef>
                <a:spcPts val="0"/>
              </a:spcBef>
              <a:spcAft>
                <a:spcPts val="0"/>
              </a:spcAft>
              <a:defRPr/>
            </a:pPr>
            <a:r>
              <a:rPr lang="en-US" sz="3900" spc="-150" dirty="0">
                <a:solidFill>
                  <a:srgbClr val="006982"/>
                </a:solidFill>
                <a:latin typeface="Geneva"/>
                <a:ea typeface="+mn-ea"/>
                <a:cs typeface="+mn-cs"/>
              </a:rPr>
              <a:t>About </a:t>
            </a:r>
            <a:r>
              <a:rPr lang="en-US" sz="3900" spc="-150" dirty="0">
                <a:solidFill>
                  <a:srgbClr val="C9A33E"/>
                </a:solidFill>
                <a:latin typeface="Geneva"/>
                <a:ea typeface="+mn-ea"/>
                <a:cs typeface="+mn-cs"/>
              </a:rPr>
              <a:t>the Network</a:t>
            </a:r>
          </a:p>
        </p:txBody>
      </p:sp>
      <p:sp>
        <p:nvSpPr>
          <p:cNvPr id="12" name="TextBox 11"/>
          <p:cNvSpPr txBox="1"/>
          <p:nvPr userDrawn="1"/>
        </p:nvSpPr>
        <p:spPr>
          <a:xfrm>
            <a:off x="1028700" y="1839913"/>
            <a:ext cx="5194300" cy="3170237"/>
          </a:xfrm>
          <a:prstGeom prst="rect">
            <a:avLst/>
          </a:prstGeom>
          <a:noFill/>
        </p:spPr>
        <p:txBody>
          <a:bodyPr>
            <a:spAutoFit/>
          </a:bodyPr>
          <a:lstStyle/>
          <a:p>
            <a:pPr fontAlgn="auto">
              <a:lnSpc>
                <a:spcPts val="2800"/>
              </a:lnSpc>
              <a:spcBef>
                <a:spcPts val="0"/>
              </a:spcBef>
              <a:spcAft>
                <a:spcPts val="0"/>
              </a:spcAft>
              <a:defRPr/>
            </a:pPr>
            <a:r>
              <a:rPr lang="en-US" sz="3800" baseline="30000" dirty="0">
                <a:solidFill>
                  <a:srgbClr val="607D83"/>
                </a:solidFill>
                <a:latin typeface="Geneva"/>
                <a:ea typeface="+mn-ea"/>
                <a:cs typeface="Geneva"/>
              </a:rPr>
              <a:t>It will also serve as a place for organizations and institutions to post relevant meeting, training or other event notices along with associated links to similar sites and resources.</a:t>
            </a:r>
          </a:p>
          <a:p>
            <a:pPr fontAlgn="auto">
              <a:spcBef>
                <a:spcPts val="0"/>
              </a:spcBef>
              <a:spcAft>
                <a:spcPts val="0"/>
              </a:spcAft>
              <a:defRPr/>
            </a:pPr>
            <a:endParaRPr lang="en-US" sz="3600" baseline="30000" dirty="0">
              <a:solidFill>
                <a:srgbClr val="607D83"/>
              </a:solidFill>
              <a:latin typeface="Geneva"/>
              <a:ea typeface="+mn-ea"/>
              <a:cs typeface="Geneva"/>
            </a:endParaRPr>
          </a:p>
          <a:p>
            <a:pPr fontAlgn="auto">
              <a:spcBef>
                <a:spcPts val="0"/>
              </a:spcBef>
              <a:spcAft>
                <a:spcPts val="0"/>
              </a:spcAft>
              <a:defRPr/>
            </a:pPr>
            <a:endParaRPr lang="en-US" sz="3600" dirty="0">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hyperlink" Target="http://www.fsnnetwork.org/task-force/gender-integration"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5" descr="PPT-final-new-4-small"/>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pic>
        <p:nvPicPr>
          <p:cNvPr id="3074" name="Picture 6" descr="TOPS-logo-final-transparent_dark"/>
          <p:cNvPicPr>
            <a:picLocks noChangeAspect="1" noChangeArrowheads="1"/>
          </p:cNvPicPr>
          <p:nvPr/>
        </p:nvPicPr>
        <p:blipFill>
          <a:blip r:embed="rId3"/>
          <a:srcRect/>
          <a:stretch>
            <a:fillRect/>
          </a:stretch>
        </p:blipFill>
        <p:spPr bwMode="auto">
          <a:xfrm>
            <a:off x="2728914" y="463550"/>
            <a:ext cx="2680214" cy="738856"/>
          </a:xfrm>
          <a:prstGeom prst="rect">
            <a:avLst/>
          </a:prstGeom>
          <a:noFill/>
          <a:ln w="9525">
            <a:noFill/>
            <a:miter lim="800000"/>
            <a:headEnd/>
            <a:tailEnd/>
          </a:ln>
        </p:spPr>
      </p:pic>
      <p:pic>
        <p:nvPicPr>
          <p:cNvPr id="3075" name="Picture 14" descr="Horizontal_CMYK"/>
          <p:cNvPicPr>
            <a:picLocks noChangeAspect="1" noChangeArrowheads="1"/>
          </p:cNvPicPr>
          <p:nvPr/>
        </p:nvPicPr>
        <p:blipFill>
          <a:blip r:embed="rId4"/>
          <a:srcRect/>
          <a:stretch>
            <a:fillRect/>
          </a:stretch>
        </p:blipFill>
        <p:spPr bwMode="auto">
          <a:xfrm>
            <a:off x="5811838" y="295275"/>
            <a:ext cx="3008312" cy="1160463"/>
          </a:xfrm>
          <a:prstGeom prst="rect">
            <a:avLst/>
          </a:prstGeom>
          <a:noFill/>
          <a:ln w="9525">
            <a:noFill/>
            <a:miter lim="800000"/>
            <a:headEnd/>
            <a:tailEnd/>
          </a:ln>
        </p:spPr>
      </p:pic>
      <p:sp>
        <p:nvSpPr>
          <p:cNvPr id="3076" name="Text Box 15"/>
          <p:cNvSpPr txBox="1">
            <a:spLocks noChangeArrowheads="1"/>
          </p:cNvSpPr>
          <p:nvPr/>
        </p:nvSpPr>
        <p:spPr bwMode="auto">
          <a:xfrm>
            <a:off x="4285982" y="3543539"/>
            <a:ext cx="4384675" cy="1143903"/>
          </a:xfrm>
          <a:prstGeom prst="rect">
            <a:avLst/>
          </a:prstGeom>
          <a:noFill/>
          <a:ln w="9525">
            <a:noFill/>
            <a:miter lim="800000"/>
            <a:headEnd/>
            <a:tailEnd/>
          </a:ln>
        </p:spPr>
        <p:txBody>
          <a:bodyPr>
            <a:spAutoFit/>
          </a:bodyPr>
          <a:lstStyle/>
          <a:p>
            <a:pPr>
              <a:lnSpc>
                <a:spcPts val="4100"/>
              </a:lnSpc>
            </a:pPr>
            <a:r>
              <a:rPr lang="en-US" sz="3700" dirty="0" smtClean="0">
                <a:solidFill>
                  <a:schemeClr val="bg1"/>
                </a:solidFill>
                <a:latin typeface="Geneva"/>
              </a:rPr>
              <a:t>TOPS Gender Task Force</a:t>
            </a:r>
            <a:endParaRPr lang="en-US" sz="3700" dirty="0">
              <a:solidFill>
                <a:schemeClr val="bg1"/>
              </a:solidFill>
            </a:endParaRPr>
          </a:p>
        </p:txBody>
      </p:sp>
      <p:sp>
        <p:nvSpPr>
          <p:cNvPr id="7" name="Rectangle 6"/>
          <p:cNvSpPr/>
          <p:nvPr/>
        </p:nvSpPr>
        <p:spPr>
          <a:xfrm>
            <a:off x="4343400" y="4622791"/>
            <a:ext cx="4572000" cy="2308324"/>
          </a:xfrm>
          <a:prstGeom prst="rect">
            <a:avLst/>
          </a:prstGeom>
        </p:spPr>
        <p:txBody>
          <a:bodyPr wrap="square">
            <a:spAutoFit/>
          </a:bodyPr>
          <a:lstStyle/>
          <a:p>
            <a:r>
              <a:rPr lang="en-US" sz="2400" dirty="0" smtClean="0">
                <a:solidFill>
                  <a:schemeClr val="bg1"/>
                </a:solidFill>
              </a:rPr>
              <a:t>M&amp;E Capacity Strengthening Workshop, Addis Ababa</a:t>
            </a:r>
          </a:p>
          <a:p>
            <a:r>
              <a:rPr lang="en-US" sz="2400" dirty="0" smtClean="0">
                <a:solidFill>
                  <a:schemeClr val="bg1"/>
                </a:solidFill>
              </a:rPr>
              <a:t>4 to 8 June 2012</a:t>
            </a:r>
          </a:p>
          <a:p>
            <a:endParaRPr lang="en-US" sz="2400" dirty="0" smtClean="0"/>
          </a:p>
          <a:p>
            <a:r>
              <a:rPr lang="en-US" sz="2400" dirty="0" smtClean="0">
                <a:solidFill>
                  <a:schemeClr val="bg1"/>
                </a:solidFill>
              </a:rPr>
              <a:t>Kristi </a:t>
            </a:r>
            <a:r>
              <a:rPr lang="en-US" sz="2400" dirty="0" err="1" smtClean="0">
                <a:solidFill>
                  <a:schemeClr val="bg1"/>
                </a:solidFill>
              </a:rPr>
              <a:t>Tabaj</a:t>
            </a:r>
            <a:r>
              <a:rPr lang="en-US" sz="2400" dirty="0" smtClean="0">
                <a:solidFill>
                  <a:schemeClr val="bg1"/>
                </a:solidFill>
              </a:rPr>
              <a:t>, TOPS/Save the Children</a:t>
            </a:r>
            <a:endParaRPr lang="en-US" sz="2400"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5" name="Title 1"/>
          <p:cNvSpPr txBox="1">
            <a:spLocks/>
          </p:cNvSpPr>
          <p:nvPr/>
        </p:nvSpPr>
        <p:spPr>
          <a:xfrm>
            <a:off x="301752" y="228600"/>
            <a:ext cx="8534400" cy="758952"/>
          </a:xfrm>
          <a:prstGeom prst="rect">
            <a:avLst/>
          </a:prstGeom>
        </p:spPr>
        <p:txBody>
          <a:bodyPr/>
          <a:lstStyle/>
          <a:p>
            <a:pPr lvl="0" algn="ctr" eaLnBrk="0" hangingPunct="0">
              <a:defRPr/>
            </a:pPr>
            <a:r>
              <a:rPr lang="en-US" sz="3600" dirty="0" smtClean="0"/>
              <a:t>TOPS Gender Task Force</a:t>
            </a:r>
            <a:endParaRPr kumimoji="0" lang="en-US" sz="3600" b="0" i="0" u="none" strike="noStrike" kern="1200" cap="none" spc="0" normalizeH="0" baseline="0" noProof="0" dirty="0">
              <a:ln>
                <a:noFill/>
              </a:ln>
              <a:solidFill>
                <a:schemeClr val="tx1"/>
              </a:solidFill>
              <a:effectLst/>
              <a:uLnTx/>
              <a:uFillTx/>
              <a:latin typeface="+mj-lt"/>
              <a:ea typeface="ＭＳ Ｐゴシック" charset="-128"/>
              <a:cs typeface="ＭＳ Ｐゴシック" charset="-128"/>
            </a:endParaRPr>
          </a:p>
        </p:txBody>
      </p:sp>
      <p:sp>
        <p:nvSpPr>
          <p:cNvPr id="6" name="Content Placeholder 2"/>
          <p:cNvSpPr txBox="1">
            <a:spLocks/>
          </p:cNvSpPr>
          <p:nvPr/>
        </p:nvSpPr>
        <p:spPr>
          <a:xfrm>
            <a:off x="301752" y="1527048"/>
            <a:ext cx="8503920" cy="4572000"/>
          </a:xfrm>
          <a:prstGeom prst="rect">
            <a:avLst/>
          </a:prstGeom>
        </p:spPr>
        <p:txBody>
          <a:bodyPr>
            <a:normAutofit/>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12" name="TextBox 11"/>
          <p:cNvSpPr txBox="1"/>
          <p:nvPr/>
        </p:nvSpPr>
        <p:spPr>
          <a:xfrm>
            <a:off x="8220922" y="6521450"/>
            <a:ext cx="881973" cy="307777"/>
          </a:xfrm>
          <a:prstGeom prst="rect">
            <a:avLst/>
          </a:prstGeom>
          <a:noFill/>
        </p:spPr>
        <p:txBody>
          <a:bodyPr wrap="none" rtlCol="0">
            <a:spAutoFit/>
          </a:bodyPr>
          <a:lstStyle/>
          <a:p>
            <a:r>
              <a:rPr lang="en-US" sz="1400" dirty="0" smtClean="0"/>
              <a:t>Slide # 1</a:t>
            </a:r>
            <a:endParaRPr lang="en-US" sz="1400" dirty="0"/>
          </a:p>
        </p:txBody>
      </p:sp>
      <p:sp>
        <p:nvSpPr>
          <p:cNvPr id="15" name="Content Placeholder 4"/>
          <p:cNvSpPr txBox="1">
            <a:spLocks/>
          </p:cNvSpPr>
          <p:nvPr/>
        </p:nvSpPr>
        <p:spPr>
          <a:xfrm>
            <a:off x="457200" y="1600200"/>
            <a:ext cx="8229600" cy="4525963"/>
          </a:xfrm>
          <a:prstGeom prst="rect">
            <a:avLst/>
          </a:prstGeom>
        </p:spPr>
        <p:txBody>
          <a:bodyPr>
            <a:normAutofit/>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defRPr/>
            </a:pPr>
            <a:endParaRPr kumimoji="0" lang="en-US" sz="3200" b="1"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defRPr/>
            </a:pPr>
            <a:r>
              <a:rPr kumimoji="0" lang="en-US" sz="3200" b="1"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Vision:  </a:t>
            </a: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The Food Security and Nutrition Network Gender Task Force is a community of technical specialists and practitioners working to improve the integration of gender equality and women's and girls' empowerment into food security and nutrition programming.  </a:t>
            </a:r>
            <a:endParaRPr kumimoji="0" lang="en-US" sz="3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7" name="Title 1"/>
          <p:cNvSpPr txBox="1">
            <a:spLocks/>
          </p:cNvSpPr>
          <p:nvPr/>
        </p:nvSpPr>
        <p:spPr>
          <a:xfrm>
            <a:off x="301752" y="382675"/>
            <a:ext cx="8534400" cy="1111274"/>
          </a:xfrm>
          <a:prstGeom prst="rect">
            <a:avLst/>
          </a:prstGeom>
        </p:spPr>
        <p:txBody>
          <a:bodyPr>
            <a:noAutofit/>
          </a:bodyPr>
          <a:lstStyle/>
          <a:p>
            <a:pPr algn="ctr"/>
            <a:r>
              <a:rPr lang="en-US" sz="3600" dirty="0" smtClean="0"/>
              <a:t>TOPS Gender Task Force</a:t>
            </a:r>
            <a:endParaRPr kumimoji="0" lang="en-US" sz="3600" b="0" i="0" u="none" strike="noStrike" kern="1200" cap="none" spc="0" normalizeH="0" baseline="0" noProof="0" dirty="0">
              <a:ln>
                <a:noFill/>
              </a:ln>
              <a:solidFill>
                <a:schemeClr val="tx1"/>
              </a:solidFill>
              <a:effectLst/>
              <a:uLnTx/>
              <a:uFillTx/>
              <a:latin typeface="+mj-lt"/>
              <a:ea typeface="ＭＳ Ｐゴシック" charset="-128"/>
              <a:cs typeface="ＭＳ Ｐゴシック" charset="-128"/>
            </a:endParaRPr>
          </a:p>
        </p:txBody>
      </p:sp>
      <p:sp>
        <p:nvSpPr>
          <p:cNvPr id="9" name="TextBox 8"/>
          <p:cNvSpPr txBox="1"/>
          <p:nvPr/>
        </p:nvSpPr>
        <p:spPr>
          <a:xfrm>
            <a:off x="8220922" y="6521450"/>
            <a:ext cx="881973" cy="307777"/>
          </a:xfrm>
          <a:prstGeom prst="rect">
            <a:avLst/>
          </a:prstGeom>
          <a:noFill/>
        </p:spPr>
        <p:txBody>
          <a:bodyPr wrap="none" rtlCol="0">
            <a:spAutoFit/>
          </a:bodyPr>
          <a:lstStyle/>
          <a:p>
            <a:r>
              <a:rPr lang="en-US" sz="1400" dirty="0" smtClean="0"/>
              <a:t>Slide # 2</a:t>
            </a:r>
            <a:endParaRPr lang="en-US" sz="1400" dirty="0"/>
          </a:p>
        </p:txBody>
      </p:sp>
      <p:sp>
        <p:nvSpPr>
          <p:cNvPr id="10" name="Content Placeholder 2"/>
          <p:cNvSpPr txBox="1">
            <a:spLocks/>
          </p:cNvSpPr>
          <p:nvPr/>
        </p:nvSpPr>
        <p:spPr>
          <a:xfrm>
            <a:off x="457200" y="1556656"/>
            <a:ext cx="8229600" cy="4525963"/>
          </a:xfrm>
          <a:prstGeom prst="rect">
            <a:avLst/>
          </a:prstGeom>
        </p:spPr>
        <p:txBody>
          <a:bodyPr>
            <a:normAutofit fontScale="92500" lnSpcReduction="10000"/>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3200" b="1"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Objectives for 2012 - 2015:  </a:t>
            </a:r>
            <a:endPar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To aggregate key resources integral to advancing gender equality and empowerment in food security programming.</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To produce resources aiding in addressing knowledge gaps and analysis.</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To develop mechanisms to provide knowledge resources.</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To deliver resources to program implementers.</a:t>
            </a:r>
            <a:endParaRPr kumimoji="0" lang="en-US" sz="3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7" name="Title 1"/>
          <p:cNvSpPr txBox="1">
            <a:spLocks/>
          </p:cNvSpPr>
          <p:nvPr/>
        </p:nvSpPr>
        <p:spPr>
          <a:xfrm>
            <a:off x="301752" y="382675"/>
            <a:ext cx="8534400" cy="1111274"/>
          </a:xfrm>
          <a:prstGeom prst="rect">
            <a:avLst/>
          </a:prstGeom>
        </p:spPr>
        <p:txBody>
          <a:bodyPr>
            <a:noAutofit/>
          </a:bodyPr>
          <a:lstStyle/>
          <a:p>
            <a:pPr algn="ctr"/>
            <a:r>
              <a:rPr lang="en-US" sz="3600" dirty="0" smtClean="0"/>
              <a:t>TOPS Gender Task Force</a:t>
            </a:r>
            <a:endParaRPr kumimoji="0" lang="en-US" sz="3600" b="0" i="0" u="none" strike="noStrike" kern="1200" cap="none" spc="0" normalizeH="0" baseline="0" noProof="0" dirty="0">
              <a:ln>
                <a:noFill/>
              </a:ln>
              <a:solidFill>
                <a:schemeClr val="tx1"/>
              </a:solidFill>
              <a:effectLst/>
              <a:uLnTx/>
              <a:uFillTx/>
              <a:latin typeface="+mj-lt"/>
              <a:ea typeface="ＭＳ Ｐゴシック" charset="-128"/>
              <a:cs typeface="ＭＳ Ｐゴシック" charset="-128"/>
            </a:endParaRPr>
          </a:p>
        </p:txBody>
      </p:sp>
      <p:sp>
        <p:nvSpPr>
          <p:cNvPr id="9" name="TextBox 8"/>
          <p:cNvSpPr txBox="1"/>
          <p:nvPr/>
        </p:nvSpPr>
        <p:spPr>
          <a:xfrm>
            <a:off x="8220922" y="6521450"/>
            <a:ext cx="881973" cy="307777"/>
          </a:xfrm>
          <a:prstGeom prst="rect">
            <a:avLst/>
          </a:prstGeom>
          <a:noFill/>
        </p:spPr>
        <p:txBody>
          <a:bodyPr wrap="none" rtlCol="0">
            <a:spAutoFit/>
          </a:bodyPr>
          <a:lstStyle/>
          <a:p>
            <a:r>
              <a:rPr lang="en-US" sz="1400" dirty="0" smtClean="0"/>
              <a:t>Slide # 3</a:t>
            </a:r>
            <a:endParaRPr lang="en-US" sz="1400" dirty="0"/>
          </a:p>
        </p:txBody>
      </p:sp>
      <p:sp>
        <p:nvSpPr>
          <p:cNvPr id="10" name="Content Placeholder 2"/>
          <p:cNvSpPr txBox="1">
            <a:spLocks/>
          </p:cNvSpPr>
          <p:nvPr/>
        </p:nvSpPr>
        <p:spPr>
          <a:xfrm>
            <a:off x="457200" y="1600200"/>
            <a:ext cx="8229600" cy="4525963"/>
          </a:xfrm>
          <a:prstGeom prst="rect">
            <a:avLst/>
          </a:prstGeom>
        </p:spPr>
        <p:txBody>
          <a:bodyPr>
            <a:normAutofit fontScale="92500" lnSpcReduction="10000"/>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3200" b="1"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Key Deliverables</a:t>
            </a:r>
            <a:endPar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Finalized core competencies</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Mapping of key gender contacts (Title II implementers and resource organizations)</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Identify key/preferred tools for gender audit/analysis/evaluation</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3200" b="1"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FSN Network</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hlinkClick r:id="rId5"/>
              </a:rPr>
              <a:t>http://www.fsnnetwork.org//task-force/gender-integration</a:t>
            </a: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 </a:t>
            </a:r>
            <a:endParaRPr kumimoji="0" lang="en-US" sz="3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7" name="Title 1"/>
          <p:cNvSpPr txBox="1">
            <a:spLocks/>
          </p:cNvSpPr>
          <p:nvPr/>
        </p:nvSpPr>
        <p:spPr>
          <a:xfrm>
            <a:off x="332232" y="382675"/>
            <a:ext cx="8534400" cy="758952"/>
          </a:xfrm>
          <a:prstGeom prst="rect">
            <a:avLst/>
          </a:prstGeom>
        </p:spPr>
        <p:txBody>
          <a:bodyPr>
            <a:noAutofit/>
          </a:bodyPr>
          <a:lstStyle/>
          <a:p>
            <a:pPr algn="ctr"/>
            <a:r>
              <a:rPr lang="en-US" sz="3600" dirty="0" smtClean="0"/>
              <a:t>Gender and Age Disaggregated Data</a:t>
            </a:r>
            <a:endParaRPr kumimoji="0" lang="en-US" sz="3600" b="0" i="0" u="none" strike="noStrike" kern="1200" cap="none" spc="0" normalizeH="0" baseline="0" noProof="0" dirty="0">
              <a:ln>
                <a:noFill/>
              </a:ln>
              <a:solidFill>
                <a:schemeClr val="tx1"/>
              </a:solidFill>
              <a:effectLst/>
              <a:uLnTx/>
              <a:uFillTx/>
              <a:latin typeface="+mj-lt"/>
              <a:ea typeface="ＭＳ Ｐゴシック" charset="-128"/>
              <a:cs typeface="ＭＳ Ｐゴシック" charset="-128"/>
            </a:endParaRPr>
          </a:p>
        </p:txBody>
      </p:sp>
      <p:sp>
        <p:nvSpPr>
          <p:cNvPr id="9" name="TextBox 8"/>
          <p:cNvSpPr txBox="1"/>
          <p:nvPr/>
        </p:nvSpPr>
        <p:spPr>
          <a:xfrm>
            <a:off x="8220922" y="6521450"/>
            <a:ext cx="881973" cy="307777"/>
          </a:xfrm>
          <a:prstGeom prst="rect">
            <a:avLst/>
          </a:prstGeom>
          <a:noFill/>
        </p:spPr>
        <p:txBody>
          <a:bodyPr wrap="none" rtlCol="0">
            <a:spAutoFit/>
          </a:bodyPr>
          <a:lstStyle/>
          <a:p>
            <a:r>
              <a:rPr lang="en-US" sz="1400" dirty="0" smtClean="0"/>
              <a:t>Slide # 4</a:t>
            </a:r>
            <a:endParaRPr lang="en-US" sz="1400" dirty="0"/>
          </a:p>
        </p:txBody>
      </p:sp>
      <p:sp>
        <p:nvSpPr>
          <p:cNvPr id="10" name="Content Placeholder 2"/>
          <p:cNvSpPr txBox="1">
            <a:spLocks/>
          </p:cNvSpPr>
          <p:nvPr/>
        </p:nvSpPr>
        <p:spPr>
          <a:xfrm>
            <a:off x="457200" y="1600200"/>
            <a:ext cx="8229600" cy="4525963"/>
          </a:xfrm>
          <a:prstGeom prst="rect">
            <a:avLst/>
          </a:prstGeom>
        </p:spPr>
        <p: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Collecting information on both gender </a:t>
            </a:r>
            <a:r>
              <a:rPr kumimoji="0" lang="en-US" sz="3200" b="0" i="1"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and </a:t>
            </a: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age can provide insight into program gaps and opportunities.</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Nutrition needs for adolescent mothers.</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Knowledge gaps in certain age groups (ex: those impacted by war).</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Other examples?</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7" name="Title 1"/>
          <p:cNvSpPr txBox="1">
            <a:spLocks/>
          </p:cNvSpPr>
          <p:nvPr/>
        </p:nvSpPr>
        <p:spPr>
          <a:xfrm>
            <a:off x="332232" y="382675"/>
            <a:ext cx="8534400" cy="758952"/>
          </a:xfrm>
          <a:prstGeom prst="rect">
            <a:avLst/>
          </a:prstGeom>
        </p:spPr>
        <p:txBody>
          <a:bodyPr>
            <a:noAutofit/>
          </a:bodyPr>
          <a:lstStyle/>
          <a:p>
            <a:pPr algn="ctr"/>
            <a:r>
              <a:rPr lang="en-US" sz="3600" dirty="0" smtClean="0"/>
              <a:t>Gender Awareness Training</a:t>
            </a:r>
            <a:endParaRPr kumimoji="0" lang="en-US" sz="3600" b="0" i="0" u="none" strike="noStrike" kern="1200" cap="none" spc="0" normalizeH="0" baseline="0" noProof="0" dirty="0">
              <a:ln>
                <a:noFill/>
              </a:ln>
              <a:solidFill>
                <a:schemeClr val="tx1"/>
              </a:solidFill>
              <a:effectLst/>
              <a:uLnTx/>
              <a:uFillTx/>
              <a:latin typeface="+mj-lt"/>
              <a:ea typeface="ＭＳ Ｐゴシック" charset="-128"/>
              <a:cs typeface="ＭＳ Ｐゴシック" charset="-128"/>
            </a:endParaRPr>
          </a:p>
        </p:txBody>
      </p:sp>
      <p:sp>
        <p:nvSpPr>
          <p:cNvPr id="9" name="TextBox 8"/>
          <p:cNvSpPr txBox="1"/>
          <p:nvPr/>
        </p:nvSpPr>
        <p:spPr>
          <a:xfrm>
            <a:off x="8220922" y="6521450"/>
            <a:ext cx="881973" cy="307777"/>
          </a:xfrm>
          <a:prstGeom prst="rect">
            <a:avLst/>
          </a:prstGeom>
          <a:noFill/>
        </p:spPr>
        <p:txBody>
          <a:bodyPr wrap="none" rtlCol="0">
            <a:spAutoFit/>
          </a:bodyPr>
          <a:lstStyle/>
          <a:p>
            <a:r>
              <a:rPr lang="en-US" sz="1400" dirty="0" smtClean="0"/>
              <a:t>Slide # 5</a:t>
            </a:r>
            <a:endParaRPr lang="en-US" sz="1400" dirty="0"/>
          </a:p>
        </p:txBody>
      </p:sp>
      <p:sp>
        <p:nvSpPr>
          <p:cNvPr id="10" name="Content Placeholder 2"/>
          <p:cNvSpPr txBox="1">
            <a:spLocks/>
          </p:cNvSpPr>
          <p:nvPr/>
        </p:nvSpPr>
        <p:spPr>
          <a:xfrm>
            <a:off x="457200" y="1600200"/>
            <a:ext cx="8229600" cy="4525963"/>
          </a:xfrm>
          <a:prstGeom prst="rect">
            <a:avLst/>
          </a:prstGeom>
        </p:spPr>
        <p:txBody>
          <a:bodyPr>
            <a:normAutofit lnSpcReduction="10000"/>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Gender versus sex</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Gender equality versus gender equity</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ＭＳ Ｐゴシック" charset="-128"/>
                <a:cs typeface="ＭＳ Ｐゴシック" charset="-128"/>
              </a:rPr>
              <a:t>What is promoted in programming may not be practiced in the home.  A gender bias may be present.</a:t>
            </a:r>
          </a:p>
          <a:p>
            <a:pPr marL="7429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ＭＳ Ｐゴシック" charset="-128"/>
                <a:cs typeface="ＭＳ Ｐゴシック"/>
              </a:rPr>
              <a:t>What are the stereotypes?  </a:t>
            </a:r>
          </a:p>
          <a:p>
            <a:pPr marL="7429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ＭＳ Ｐゴシック" charset="-128"/>
                <a:cs typeface="ＭＳ Ｐゴシック"/>
              </a:rPr>
              <a:t>What are the consequences to breaking those stereotypes?  </a:t>
            </a:r>
          </a:p>
          <a:p>
            <a:pPr marL="7429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ＭＳ Ｐゴシック" charset="-128"/>
                <a:cs typeface="ＭＳ Ｐゴシック"/>
              </a:rPr>
              <a:t>How far could/should the limits be pushed?</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6" descr="PPT-final-new-6-smal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2" name="Picture 14" descr="Horizontal_CMYK"/>
          <p:cNvPicPr>
            <a:picLocks noChangeAspect="1" noChangeArrowheads="1"/>
          </p:cNvPicPr>
          <p:nvPr/>
        </p:nvPicPr>
        <p:blipFill>
          <a:blip r:embed="rId3"/>
          <a:srcRect/>
          <a:stretch>
            <a:fillRect/>
          </a:stretch>
        </p:blipFill>
        <p:spPr bwMode="auto">
          <a:xfrm>
            <a:off x="4557713" y="5676900"/>
            <a:ext cx="2390775" cy="919163"/>
          </a:xfrm>
          <a:prstGeom prst="rect">
            <a:avLst/>
          </a:prstGeom>
          <a:noFill/>
          <a:ln w="9525">
            <a:noFill/>
            <a:miter lim="800000"/>
            <a:headEnd/>
            <a:tailEnd/>
          </a:ln>
        </p:spPr>
      </p:pic>
      <p:pic>
        <p:nvPicPr>
          <p:cNvPr id="5125" name="Picture 10" descr="TOPS-logo-final-transparent_dark"/>
          <p:cNvPicPr>
            <a:picLocks noChangeAspect="1" noChangeArrowheads="1"/>
          </p:cNvPicPr>
          <p:nvPr/>
        </p:nvPicPr>
        <p:blipFill>
          <a:blip r:embed="rId4"/>
          <a:srcRect/>
          <a:stretch>
            <a:fillRect/>
          </a:stretch>
        </p:blipFill>
        <p:spPr bwMode="auto">
          <a:xfrm>
            <a:off x="2381250" y="5845175"/>
            <a:ext cx="2454275" cy="676275"/>
          </a:xfrm>
          <a:prstGeom prst="rect">
            <a:avLst/>
          </a:prstGeom>
          <a:noFill/>
          <a:ln w="9525">
            <a:noFill/>
            <a:miter lim="800000"/>
            <a:headEnd/>
            <a:tailEnd/>
          </a:ln>
        </p:spPr>
      </p:pic>
      <p:sp>
        <p:nvSpPr>
          <p:cNvPr id="7" name="Title 1"/>
          <p:cNvSpPr txBox="1">
            <a:spLocks/>
          </p:cNvSpPr>
          <p:nvPr/>
        </p:nvSpPr>
        <p:spPr>
          <a:xfrm>
            <a:off x="332232" y="382675"/>
            <a:ext cx="8534400" cy="758952"/>
          </a:xfrm>
          <a:prstGeom prst="rect">
            <a:avLst/>
          </a:prstGeom>
        </p:spPr>
        <p:txBody>
          <a:bodyPr>
            <a:noAutofit/>
          </a:bodyPr>
          <a:lstStyle/>
          <a:p>
            <a:r>
              <a:rPr lang="en-US" sz="3600" noProof="0" dirty="0" smtClean="0">
                <a:cs typeface="ＭＳ Ｐゴシック" charset="-128"/>
              </a:rPr>
              <a:t>Group Work (30 minutes)</a:t>
            </a:r>
            <a:endParaRPr kumimoji="0" lang="en-US" sz="3600" b="0" i="0" u="none" strike="noStrike" kern="1200" cap="none" spc="0" normalizeH="0" baseline="0" noProof="0" dirty="0">
              <a:ln>
                <a:noFill/>
              </a:ln>
              <a:solidFill>
                <a:schemeClr val="tx1"/>
              </a:solidFill>
              <a:effectLst/>
              <a:uLnTx/>
              <a:uFillTx/>
              <a:latin typeface="+mj-lt"/>
              <a:ea typeface="ＭＳ Ｐゴシック" charset="-128"/>
              <a:cs typeface="ＭＳ Ｐゴシック" charset="-128"/>
            </a:endParaRPr>
          </a:p>
        </p:txBody>
      </p:sp>
      <p:sp>
        <p:nvSpPr>
          <p:cNvPr id="8" name="Content Placeholder 2"/>
          <p:cNvSpPr txBox="1">
            <a:spLocks/>
          </p:cNvSpPr>
          <p:nvPr/>
        </p:nvSpPr>
        <p:spPr>
          <a:xfrm>
            <a:off x="332232" y="1273175"/>
            <a:ext cx="8503920" cy="4572000"/>
          </a:xfrm>
          <a:prstGeom prst="rect">
            <a:avLst/>
          </a:prstGeom>
        </p:spPr>
        <p:txBody>
          <a:bodyPr/>
          <a:lstStyle/>
          <a:p>
            <a:r>
              <a:rPr lang="en-US" dirty="0" smtClean="0"/>
              <a:t>Select 5-6 questions from this survey that could be used or adapted in your project to monitor the following:</a:t>
            </a:r>
          </a:p>
          <a:p>
            <a:endParaRPr lang="en-US" dirty="0" smtClean="0"/>
          </a:p>
          <a:p>
            <a:pPr marL="742950" lvl="1" indent="-280988">
              <a:buFont typeface="Arial" pitchFamily="34" charset="0"/>
              <a:buChar char="•"/>
            </a:pPr>
            <a:r>
              <a:rPr lang="en-US" dirty="0" smtClean="0"/>
              <a:t>change in empowerment of women (select 2-3 questions)</a:t>
            </a:r>
          </a:p>
          <a:p>
            <a:pPr marL="742950" lvl="1" indent="-280988">
              <a:buFont typeface="Arial" pitchFamily="34" charset="0"/>
              <a:buChar char="•"/>
            </a:pPr>
            <a:r>
              <a:rPr lang="en-US" dirty="0" smtClean="0"/>
              <a:t>how food insecurity/nutrition is improved by integrating gender considerations (select 2-3 questions)</a:t>
            </a:r>
          </a:p>
          <a:p>
            <a:pPr marL="863600" indent="-863600">
              <a:buFont typeface="Arial" pitchFamily="34" charset="0"/>
              <a:buChar char="•"/>
            </a:pPr>
            <a:endParaRPr lang="en-US" sz="3200" dirty="0" smtClean="0"/>
          </a:p>
        </p:txBody>
      </p:sp>
      <p:sp>
        <p:nvSpPr>
          <p:cNvPr id="9" name="TextBox 8"/>
          <p:cNvSpPr txBox="1"/>
          <p:nvPr/>
        </p:nvSpPr>
        <p:spPr>
          <a:xfrm>
            <a:off x="8220922" y="6521450"/>
            <a:ext cx="881973" cy="307777"/>
          </a:xfrm>
          <a:prstGeom prst="rect">
            <a:avLst/>
          </a:prstGeom>
          <a:noFill/>
        </p:spPr>
        <p:txBody>
          <a:bodyPr wrap="none" rtlCol="0">
            <a:spAutoFit/>
          </a:bodyPr>
          <a:lstStyle/>
          <a:p>
            <a:r>
              <a:rPr lang="en-US" sz="1400" dirty="0" smtClean="0"/>
              <a:t>Slide # 6</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6" descr="PPT-final-new-5-small"/>
          <p:cNvPicPr>
            <a:picLocks noChangeAspect="1" noChangeArrowheads="1"/>
          </p:cNvPicPr>
          <p:nvPr/>
        </p:nvPicPr>
        <p:blipFill>
          <a:blip r:embed="rId2"/>
          <a:srcRect/>
          <a:stretch>
            <a:fillRect/>
          </a:stretch>
        </p:blipFill>
        <p:spPr bwMode="auto">
          <a:xfrm>
            <a:off x="-220" y="-1588"/>
            <a:ext cx="9144001" cy="6859588"/>
          </a:xfrm>
          <a:prstGeom prst="rect">
            <a:avLst/>
          </a:prstGeom>
          <a:noFill/>
          <a:ln w="9525">
            <a:noFill/>
            <a:miter lim="800000"/>
            <a:headEnd/>
            <a:tailEnd/>
          </a:ln>
        </p:spPr>
      </p:pic>
      <p:pic>
        <p:nvPicPr>
          <p:cNvPr id="4098" name="Picture 7" descr="TOPS-logo-final-transparent_dark"/>
          <p:cNvPicPr>
            <a:picLocks noChangeAspect="1" noChangeArrowheads="1"/>
          </p:cNvPicPr>
          <p:nvPr/>
        </p:nvPicPr>
        <p:blipFill>
          <a:blip r:embed="rId3"/>
          <a:srcRect/>
          <a:stretch>
            <a:fillRect/>
          </a:stretch>
        </p:blipFill>
        <p:spPr bwMode="auto">
          <a:xfrm>
            <a:off x="2381250" y="5845175"/>
            <a:ext cx="2454275" cy="676275"/>
          </a:xfrm>
          <a:prstGeom prst="rect">
            <a:avLst/>
          </a:prstGeom>
          <a:noFill/>
          <a:ln w="9525">
            <a:noFill/>
            <a:miter lim="800000"/>
            <a:headEnd/>
            <a:tailEnd/>
          </a:ln>
        </p:spPr>
      </p:pic>
      <p:pic>
        <p:nvPicPr>
          <p:cNvPr id="4099" name="Picture 14" descr="Horizontal_CMYK"/>
          <p:cNvPicPr>
            <a:picLocks noChangeAspect="1" noChangeArrowheads="1"/>
          </p:cNvPicPr>
          <p:nvPr/>
        </p:nvPicPr>
        <p:blipFill>
          <a:blip r:embed="rId4"/>
          <a:srcRect/>
          <a:stretch>
            <a:fillRect/>
          </a:stretch>
        </p:blipFill>
        <p:spPr bwMode="auto">
          <a:xfrm>
            <a:off x="4557713" y="5676900"/>
            <a:ext cx="2390775" cy="919163"/>
          </a:xfrm>
          <a:prstGeom prst="rect">
            <a:avLst/>
          </a:prstGeom>
          <a:noFill/>
          <a:ln w="9525">
            <a:noFill/>
            <a:miter lim="800000"/>
            <a:headEnd/>
            <a:tailEnd/>
          </a:ln>
        </p:spPr>
      </p:pic>
      <p:sp>
        <p:nvSpPr>
          <p:cNvPr id="4103" name="Text Box 7"/>
          <p:cNvSpPr txBox="1">
            <a:spLocks noChangeArrowheads="1"/>
          </p:cNvSpPr>
          <p:nvPr/>
        </p:nvSpPr>
        <p:spPr bwMode="auto">
          <a:xfrm>
            <a:off x="1193800" y="1417638"/>
            <a:ext cx="4814888" cy="3743325"/>
          </a:xfrm>
          <a:prstGeom prst="rect">
            <a:avLst/>
          </a:prstGeom>
          <a:noFill/>
          <a:ln w="9525">
            <a:noFill/>
            <a:miter lim="800000"/>
            <a:headEnd/>
            <a:tailEnd/>
          </a:ln>
          <a:effectLst/>
        </p:spPr>
        <p:txBody>
          <a:bodyPr>
            <a:spAutoFit/>
          </a:bodyPr>
          <a:lstStyle/>
          <a:p>
            <a:pPr defTabSz="914400"/>
            <a:r>
              <a:rPr lang="en-US">
                <a:solidFill>
                  <a:srgbClr val="7B7F28"/>
                </a:solidFill>
              </a:rPr>
              <a:t>This presentation was made possible by the generous support of the American people through the United States Agency for International Development (USAID). The contents are the responsibility of Save the Children and do not necessarily reflect the views of USAID or the United States Government.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366</Words>
  <Application>Microsoft Office PowerPoint</Application>
  <PresentationFormat>On-screen Show (4:3)</PresentationFormat>
  <Paragraphs>46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GO! Creative,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Oring</dc:creator>
  <cp:lastModifiedBy>Arif Rashid</cp:lastModifiedBy>
  <cp:revision>97</cp:revision>
  <cp:lastPrinted>2011-05-16T15:17:03Z</cp:lastPrinted>
  <dcterms:created xsi:type="dcterms:W3CDTF">2011-05-16T14:12:23Z</dcterms:created>
  <dcterms:modified xsi:type="dcterms:W3CDTF">2012-05-31T12:41:22Z</dcterms:modified>
</cp:coreProperties>
</file>