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479" r:id="rId3"/>
    <p:sldId id="543" r:id="rId4"/>
    <p:sldId id="544" r:id="rId5"/>
    <p:sldId id="545" r:id="rId6"/>
    <p:sldId id="546" r:id="rId7"/>
    <p:sldId id="547" r:id="rId8"/>
    <p:sldId id="548" r:id="rId9"/>
    <p:sldId id="549" r:id="rId10"/>
    <p:sldId id="550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 xmlns:mv="urn:schemas-microsoft-com:mac:vml" xmlns:mc="http://schemas.openxmlformats.org/markup-compatibility/2006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TJ" initials="W" lastIdx="16" clrIdx="0"/>
  <p:cmAuthor id="1" name="David A Backer" initials="DAB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DDDD"/>
    <a:srgbClr val="CCCCCC"/>
    <a:srgbClr val="666666"/>
    <a:srgbClr val="1E4ABD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1093" autoAdjust="0"/>
  </p:normalViewPr>
  <p:slideViewPr>
    <p:cSldViewPr>
      <p:cViewPr>
        <p:scale>
          <a:sx n="86" d="100"/>
          <a:sy n="86" d="100"/>
        </p:scale>
        <p:origin x="-147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736" y="-12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21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8220" y="1"/>
            <a:ext cx="303621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5388"/>
            <a:ext cx="303621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8220" y="8815388"/>
            <a:ext cx="303621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495B2D54-9378-45D0-9D1D-91593CA92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4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21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8220" y="1"/>
            <a:ext cx="303621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4213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380" y="4406900"/>
            <a:ext cx="5163679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5388"/>
            <a:ext cx="303621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8220" y="8815388"/>
            <a:ext cx="303621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7" tIns="45149" rIns="90297" bIns="4514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74F31619-EF6E-4EDA-A9A4-52346CEA7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4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Times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50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Arms confiscated from ex-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Seleka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rebels and ‘anti-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balaka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’ militia by the French military Operation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Sangaris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are presented at a French military base in Bangui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Frebruary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28, 2014.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Presiden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Hollande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flew to CAR to tell its leaders and French forces stationed there that France will work to stop the country splitting in tow. (CREDIT: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Kambou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Times" pitchFamily="68" charset="0"/>
                <a:ea typeface="ＭＳ Ｐゴシック" pitchFamily="1" charset="-128"/>
                <a:cs typeface="ＭＳ Ｐゴシック" pitchFamily="1" charset="-128"/>
              </a:rPr>
              <a:t>/Reuters).</a:t>
            </a:r>
            <a:endParaRPr lang="en-US" sz="1200" kern="1200" dirty="0" smtClean="0">
              <a:solidFill>
                <a:schemeClr val="tx1"/>
              </a:solidFill>
              <a:effectLst/>
              <a:latin typeface="Times" pitchFamily="68" charset="0"/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45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4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8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45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31619-EF6E-4EDA-A9A4-52346CEA7F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2"/>
          <p:cNvPicPr>
            <a:picLocks noChangeAspect="1" noChangeArrowheads="1"/>
          </p:cNvPicPr>
          <p:nvPr userDrawn="1"/>
        </p:nvPicPr>
        <p:blipFill>
          <a:blip r:embed="rId2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B312-4898-4794-B8F3-99965C28A29D}" type="slidenum">
              <a:rPr lang="en-US"/>
              <a:pPr/>
              <a:t>‹#›</a:t>
            </a:fld>
            <a:r>
              <a:rPr lang="en-US"/>
              <a:t>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53790-E011-46B0-9D35-DDDFE2F69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7897D-4A02-43D5-ABF3-C29B69A30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A59DA-60A1-40DC-BF33-56220D26E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0D5DA-A07B-46A0-B631-D9C1DE9A9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CF172-C660-4B96-AE00-FA69D8915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C8CBB-8AB6-4671-99F4-B5749DECB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A12E9-8DC6-4D1D-9E96-5964DD6D0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60060-D71D-4DE4-91E6-EDAB5810A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3C6B0-E440-48D1-BE01-B79B51602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BD270-A9E8-470E-8C3D-0ABD24A0A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Sensitive But Unclassified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6D524-29DB-4563-A1CB-A10EA48B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228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C2113A"/>
                </a:solidFill>
                <a:latin typeface="Arial" pitchFamily="-112" charset="0"/>
              </a:defRPr>
            </a:lvl1pPr>
          </a:lstStyle>
          <a:p>
            <a:r>
              <a:rPr lang="en-US" smtClean="0"/>
              <a:t>Sensitive But Unclassified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fld id="{954DF668-F172-4429-9B14-419EDD6E09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2A6C"/>
              </a:solidFill>
            </a:endParaRPr>
          </a:p>
        </p:txBody>
      </p:sp>
      <p:pic>
        <p:nvPicPr>
          <p:cNvPr id="3" name="Picture 20"/>
          <p:cNvPicPr>
            <a:picLocks noChangeAspect="1" noChangeArrowheads="1"/>
          </p:cNvPicPr>
          <p:nvPr userDrawn="1"/>
        </p:nvPicPr>
        <p:blipFill>
          <a:blip r:embed="rId15"/>
          <a:srcRect r="63464"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r:id="rId16" imgW="0" imgH="0" progId="PowerPoint.Show.8">
                  <p:embed/>
                </p:oleObj>
              </mc:Choice>
              <mc:Fallback>
                <p:oleObj r:id="rId16" imgW="0" imgH="0" progId="PowerPoint.Show.8">
                  <p:embed/>
                  <p:pic>
                    <p:nvPicPr>
                      <p:cNvPr id="0" name="AutoShape 10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A6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A6C"/>
          </a:solidFill>
          <a:latin typeface="Arial" pitchFamily="68" charset="0"/>
          <a:ea typeface="ＭＳ Ｐゴシック" pitchFamily="1" charset="-128"/>
          <a:cs typeface="ＭＳ Ｐゴシック" pitchFamily="1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A6C"/>
          </a:solidFill>
          <a:latin typeface="Arial" pitchFamily="68" charset="0"/>
          <a:ea typeface="ＭＳ Ｐゴシック" pitchFamily="1" charset="-128"/>
          <a:cs typeface="ＭＳ Ｐゴシック" pitchFamily="1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A6C"/>
          </a:solidFill>
          <a:latin typeface="Arial" pitchFamily="68" charset="0"/>
          <a:ea typeface="ＭＳ Ｐゴシック" pitchFamily="1" charset="-128"/>
          <a:cs typeface="ＭＳ Ｐゴシック" pitchFamily="1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A6C"/>
          </a:solidFill>
          <a:latin typeface="Arial" pitchFamily="68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2A6C"/>
          </a:solidFill>
          <a:latin typeface="Arial" pitchFamily="6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2A6C"/>
          </a:solidFill>
          <a:latin typeface="Arial" pitchFamily="6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2A6C"/>
          </a:solidFill>
          <a:latin typeface="Arial" pitchFamily="6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2A6C"/>
          </a:solidFill>
          <a:latin typeface="Arial" pitchFamily="6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2113A"/>
        </a:buClr>
        <a:buSzPct val="120000"/>
        <a:buFont typeface="Wingdings" pitchFamily="-112" charset="2"/>
        <a:buChar char="§"/>
        <a:defRPr sz="2800" b="1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Wingdings" pitchFamily="-112" charset="2"/>
        <a:buChar char="§"/>
        <a:defRPr sz="2400">
          <a:solidFill>
            <a:schemeClr val="tx1"/>
          </a:solidFill>
          <a:latin typeface="+mn-lt"/>
          <a:ea typeface="ＭＳ Ｐゴシック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2113A"/>
        </a:buClr>
        <a:buChar char="•"/>
        <a:defRPr sz="2000">
          <a:solidFill>
            <a:schemeClr val="tx1"/>
          </a:solidFill>
          <a:latin typeface="+mn-lt"/>
          <a:ea typeface="ＭＳ Ｐゴシック" pitchFamily="6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6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6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6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6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6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162800" cy="1143000"/>
          </a:xfrm>
          <a:noFill/>
        </p:spPr>
        <p:txBody>
          <a:bodyPr/>
          <a:lstStyle/>
          <a:p>
            <a:pPr eaLnBrk="1" hangingPunct="1"/>
            <a: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  <a:t>Armed Conflict:</a:t>
            </a:r>
            <a:b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  <a:t>A Typology</a:t>
            </a:r>
            <a:b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sz="4800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6600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sz="6600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sz="2400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1143000" y="556260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Arial" pitchFamily="-112" charset="0"/>
              </a:rPr>
              <a:t>Office of Conflict Management and Mitigation</a:t>
            </a:r>
          </a:p>
          <a:p>
            <a:r>
              <a:rPr lang="en-US" sz="1800" b="1" dirty="0">
                <a:latin typeface="Arial" pitchFamily="-112" charset="0"/>
              </a:rPr>
              <a:t>Bureau of Democracy, Conflict and Humanitarian Assistance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810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For Discussion Only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Conflict Vulnerable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839200" cy="520271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550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/>
                          <a:cs typeface="Tw Cen MT"/>
                        </a:rPr>
                        <a:t>AFRICA</a:t>
                      </a:r>
                      <a:endParaRPr lang="en-US" b="1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Namibia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North Korea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/>
                          <a:cs typeface="Tw Cen MT"/>
                        </a:rPr>
                        <a:t>E&amp;E</a:t>
                      </a:r>
                      <a:endParaRPr lang="en-US" b="1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Benin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Sierra</a:t>
                      </a:r>
                      <a:r>
                        <a:rPr lang="en-US" baseline="0" dirty="0" smtClean="0">
                          <a:latin typeface="Tw Cen MT"/>
                          <a:cs typeface="Tw Cen MT"/>
                        </a:rPr>
                        <a:t> Leone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Papua New Guinea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Armenia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Burkina Faso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Swaziland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Solomon Islands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Belarus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w Cen MT"/>
                          <a:cs typeface="Tw Cen MT"/>
                        </a:rPr>
                        <a:t>Cameroon 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Tanzania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Timor-Leste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Ukraine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Congo, Rep.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Togo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Turkmenistan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Equatorial Guinea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Zambia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Uzbekistan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/>
                          <a:cs typeface="Tw Cen MT"/>
                        </a:rPr>
                        <a:t>LATIN</a:t>
                      </a:r>
                      <a:r>
                        <a:rPr lang="en-US" b="1" baseline="0" dirty="0" smtClean="0">
                          <a:latin typeface="Tw Cen MT"/>
                          <a:cs typeface="Tw Cen MT"/>
                        </a:rPr>
                        <a:t> AMERICA</a:t>
                      </a:r>
                      <a:endParaRPr lang="en-US" b="1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Gabon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Zimbabwe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Vietnam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Bolivia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Gambia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Venezuela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Ghana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/>
                          <a:cs typeface="Tw Cen MT"/>
                        </a:rPr>
                        <a:t>ASIA</a:t>
                      </a:r>
                      <a:endParaRPr lang="en-US" b="1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/>
                          <a:cs typeface="Tw Cen MT"/>
                        </a:rPr>
                        <a:t>MENA</a:t>
                      </a:r>
                      <a:endParaRPr lang="en-US" b="1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Guinea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Comoros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Egypt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Guinea-Bissau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Fiji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Lebanon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Kenya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Kazakhstan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Saudi Arabia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Madagascar</a:t>
                      </a:r>
                      <a:endParaRPr lang="en-US" b="0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Kyrgyz Republic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Malawi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Laos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>
                    <a:lnL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02add_full_900x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0"/>
            <a:ext cx="11201400" cy="746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35257" y="0"/>
            <a:ext cx="6817057" cy="6858000"/>
            <a:chOff x="-35257" y="0"/>
            <a:chExt cx="6817057" cy="6858000"/>
          </a:xfrm>
        </p:grpSpPr>
        <p:sp>
          <p:nvSpPr>
            <p:cNvPr id="5" name="Rectangle 4"/>
            <p:cNvSpPr/>
            <p:nvPr/>
          </p:nvSpPr>
          <p:spPr>
            <a:xfrm>
              <a:off x="-35257" y="0"/>
              <a:ext cx="6817057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" y="685800"/>
              <a:ext cx="1600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  <a:latin typeface="Tw Cen MT" pitchFamily="34" charset="0"/>
                  <a:cs typeface="Arial" pitchFamily="34" charset="0"/>
                </a:rPr>
                <a:t>24</a:t>
              </a:r>
              <a:endParaRPr lang="en-US" sz="96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81200" y="914400"/>
              <a:ext cx="4038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Tw Cen MT"/>
                  <a:cs typeface="Tw Cen MT"/>
                </a:rPr>
                <a:t>c</a:t>
              </a:r>
              <a:r>
                <a:rPr lang="en-US" sz="3200" dirty="0" smtClean="0">
                  <a:solidFill>
                    <a:schemeClr val="bg1"/>
                  </a:solidFill>
                  <a:latin typeface="Tw Cen MT"/>
                  <a:cs typeface="Tw Cen MT"/>
                </a:rPr>
                <a:t>ountries with active armed conflict</a:t>
              </a:r>
              <a:endParaRPr lang="en-US" sz="3200" dirty="0">
                <a:solidFill>
                  <a:schemeClr val="bg1"/>
                </a:solidFill>
                <a:latin typeface="Tw Cen MT"/>
                <a:cs typeface="Tw Cen M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2331660"/>
              <a:ext cx="1600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  <a:latin typeface="Tw Cen MT" pitchFamily="34" charset="0"/>
                  <a:cs typeface="Arial" pitchFamily="34" charset="0"/>
                </a:rPr>
                <a:t>26</a:t>
              </a:r>
              <a:endParaRPr lang="en-US" sz="96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560260"/>
              <a:ext cx="4038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Tw Cen MT"/>
                  <a:cs typeface="Tw Cen MT"/>
                </a:rPr>
                <a:t>c</a:t>
              </a:r>
              <a:r>
                <a:rPr lang="en-US" sz="3200" dirty="0" smtClean="0">
                  <a:solidFill>
                    <a:schemeClr val="bg1"/>
                  </a:solidFill>
                  <a:latin typeface="Tw Cen MT"/>
                  <a:cs typeface="Tw Cen MT"/>
                </a:rPr>
                <a:t>ountries with recently terminated conflict</a:t>
              </a:r>
              <a:endParaRPr lang="en-US" sz="3200" dirty="0">
                <a:solidFill>
                  <a:schemeClr val="bg1"/>
                </a:solidFill>
                <a:latin typeface="Tw Cen MT"/>
                <a:cs typeface="Tw Cen M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81200" y="4724400"/>
              <a:ext cx="441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latin typeface="Tw Cen MT"/>
                  <a:cs typeface="Tw Cen MT"/>
                </a:rPr>
                <a:t>conflict-affected countries</a:t>
              </a:r>
              <a:endParaRPr lang="en-US" sz="3200" dirty="0">
                <a:solidFill>
                  <a:schemeClr val="bg1"/>
                </a:solidFill>
                <a:latin typeface="Tw Cen MT"/>
                <a:cs typeface="Tw Cen M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114800"/>
              <a:ext cx="1676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  <a:latin typeface="Tw Cen MT" pitchFamily="34" charset="0"/>
                </a:rPr>
                <a:t>50</a:t>
              </a:r>
              <a:endParaRPr lang="en-US" sz="9600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609600" y="4114800"/>
              <a:ext cx="51816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94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00400" y="3048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/>
            <a:r>
              <a:rPr lang="en-US" b="1" dirty="0" smtClean="0">
                <a:solidFill>
                  <a:srgbClr val="002A6C"/>
                </a:solidFill>
                <a:latin typeface="Arial" pitchFamily="-112" charset="0"/>
              </a:rPr>
              <a:t>Armed conflict, 2013</a:t>
            </a:r>
            <a:endParaRPr lang="en-US" b="1" dirty="0">
              <a:solidFill>
                <a:srgbClr val="002A6C"/>
              </a:solidFill>
              <a:latin typeface="Arial" pitchFamily="-11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08" y="1433667"/>
            <a:ext cx="8229600" cy="4967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Armed Conflict Typology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Conflict</a:t>
            </a:r>
          </a:p>
          <a:p>
            <a:r>
              <a:rPr lang="en-US" dirty="0" smtClean="0"/>
              <a:t>Post-Conflict</a:t>
            </a:r>
          </a:p>
          <a:p>
            <a:r>
              <a:rPr lang="en-US" dirty="0" smtClean="0"/>
              <a:t>Conflict Vulnerable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Armed Conflict Typology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Conflict -  </a:t>
            </a:r>
            <a:r>
              <a:rPr lang="en-US" b="0" dirty="0" smtClean="0"/>
              <a:t>A contested incompatibility that concerns government and/or territory where the use of armed force between two parties, of which at least one is the government of a state results in at least 25 battle-related fatalities in one calendar year. (Definition used by the Uppsala Conflict Data Program)</a:t>
            </a:r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Post-Conflict</a:t>
            </a:r>
          </a:p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Conflict Vulnerable</a:t>
            </a:r>
            <a:endParaRPr lang="en-US" dirty="0">
              <a:solidFill>
                <a:schemeClr val="accent3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00400" y="3048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/>
            <a:r>
              <a:rPr lang="en-US" b="1" dirty="0" smtClean="0">
                <a:solidFill>
                  <a:srgbClr val="002A6C"/>
                </a:solidFill>
                <a:latin typeface="Arial" pitchFamily="-112" charset="0"/>
              </a:rPr>
              <a:t>Armed conflict, 2013</a:t>
            </a:r>
            <a:endParaRPr lang="en-US" b="1" dirty="0">
              <a:solidFill>
                <a:srgbClr val="002A6C"/>
              </a:solidFill>
              <a:latin typeface="Arial" pitchFamily="-11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08" y="1433667"/>
            <a:ext cx="8229600" cy="4967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Armed Conflict Typology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Active Conflict</a:t>
            </a:r>
          </a:p>
          <a:p>
            <a:r>
              <a:rPr lang="en-US" dirty="0" smtClean="0"/>
              <a:t>Post-Conflict – </a:t>
            </a:r>
            <a:r>
              <a:rPr lang="en-US" b="0" dirty="0" smtClean="0"/>
              <a:t>Any country in which an active armed conflict subsides (i.e. does not produce more than 25 battle-related fatalities) within the past 10 years.</a:t>
            </a:r>
          </a:p>
          <a:p>
            <a:r>
              <a:rPr lang="en-US" dirty="0" smtClean="0"/>
              <a:t>Conflict Vulnerable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00400" y="3048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1" hangingPunct="1"/>
            <a:r>
              <a:rPr lang="en-US" b="1" dirty="0" smtClean="0">
                <a:solidFill>
                  <a:srgbClr val="002A6C"/>
                </a:solidFill>
                <a:latin typeface="Arial" pitchFamily="-112" charset="0"/>
              </a:rPr>
              <a:t>Armed conflict, 2013</a:t>
            </a:r>
            <a:endParaRPr lang="en-US" b="1" dirty="0">
              <a:solidFill>
                <a:srgbClr val="002A6C"/>
              </a:solidFill>
              <a:latin typeface="Arial" pitchFamily="-11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08" y="1433667"/>
            <a:ext cx="8229600" cy="4967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Armed Conflict Typology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Conflict</a:t>
            </a:r>
          </a:p>
          <a:p>
            <a:r>
              <a:rPr lang="en-US" dirty="0" smtClean="0"/>
              <a:t>Post-Conflict</a:t>
            </a:r>
          </a:p>
          <a:p>
            <a:r>
              <a:rPr lang="en-US" dirty="0" smtClean="0"/>
              <a:t>Conflict Vulnerable – </a:t>
            </a:r>
          </a:p>
          <a:p>
            <a:pPr lvl="1"/>
            <a:r>
              <a:rPr lang="en-US" b="0" dirty="0" smtClean="0"/>
              <a:t>Any country that exhibits fragility or risk of instability (in a range from very modest levels to the most acute) AND</a:t>
            </a:r>
            <a:endParaRPr lang="en-US" i="1" dirty="0" smtClean="0"/>
          </a:p>
          <a:p>
            <a:pPr lvl="1"/>
            <a:r>
              <a:rPr lang="en-US" b="0" dirty="0" smtClean="0"/>
              <a:t>is not presently involved in active conflict or in a post-conflict stage.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11651</TotalTime>
  <Words>324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</vt:lpstr>
      <vt:lpstr>Microsoft PowerPoint 97-2003 Presentation</vt:lpstr>
      <vt:lpstr>Armed Conflict: A Typology   </vt:lpstr>
      <vt:lpstr>PowerPoint Presentation</vt:lpstr>
      <vt:lpstr>PowerPoint Presentation</vt:lpstr>
      <vt:lpstr>Armed Conflict Typology</vt:lpstr>
      <vt:lpstr>Armed Conflict Typology</vt:lpstr>
      <vt:lpstr>PowerPoint Presentation</vt:lpstr>
      <vt:lpstr>Armed Conflict Typology</vt:lpstr>
      <vt:lpstr>PowerPoint Presentation</vt:lpstr>
      <vt:lpstr>Armed Conflict Typology</vt:lpstr>
      <vt:lpstr>Conflict Vulnerable</vt:lpstr>
    </vt:vector>
  </TitlesOfParts>
  <Company>JDG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Carlisle</cp:lastModifiedBy>
  <cp:revision>538</cp:revision>
  <cp:lastPrinted>2014-07-15T12:52:44Z</cp:lastPrinted>
  <dcterms:created xsi:type="dcterms:W3CDTF">2015-02-04T09:48:26Z</dcterms:created>
  <dcterms:modified xsi:type="dcterms:W3CDTF">2015-02-04T19:14:19Z</dcterms:modified>
</cp:coreProperties>
</file>