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5"/>
  </p:notesMasterIdLst>
  <p:sldIdLst>
    <p:sldId id="289" r:id="rId4"/>
    <p:sldId id="288" r:id="rId5"/>
    <p:sldId id="258" r:id="rId6"/>
    <p:sldId id="262" r:id="rId7"/>
    <p:sldId id="265" r:id="rId8"/>
    <p:sldId id="267" r:id="rId9"/>
    <p:sldId id="263" r:id="rId10"/>
    <p:sldId id="277" r:id="rId11"/>
    <p:sldId id="266" r:id="rId12"/>
    <p:sldId id="268" r:id="rId13"/>
    <p:sldId id="269" r:id="rId14"/>
    <p:sldId id="278" r:id="rId15"/>
    <p:sldId id="270" r:id="rId16"/>
    <p:sldId id="271" r:id="rId17"/>
    <p:sldId id="272" r:id="rId18"/>
    <p:sldId id="279" r:id="rId19"/>
    <p:sldId id="275" r:id="rId20"/>
    <p:sldId id="276" r:id="rId21"/>
    <p:sldId id="273" r:id="rId22"/>
    <p:sldId id="259" r:id="rId23"/>
    <p:sldId id="260" r:id="rId24"/>
    <p:sldId id="264" r:id="rId25"/>
    <p:sldId id="274" r:id="rId26"/>
    <p:sldId id="280" r:id="rId27"/>
    <p:sldId id="286" r:id="rId28"/>
    <p:sldId id="285" r:id="rId29"/>
    <p:sldId id="284" r:id="rId30"/>
    <p:sldId id="283" r:id="rId31"/>
    <p:sldId id="281" r:id="rId32"/>
    <p:sldId id="287" r:id="rId33"/>
    <p:sldId id="290"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E9F"/>
    <a:srgbClr val="DFCE9F"/>
    <a:srgbClr val="DEC498"/>
    <a:srgbClr val="E9CE8B"/>
    <a:srgbClr val="5EA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648"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D5D12-7BC9-437A-A5F4-3369C6FE12A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E6C8345E-311E-48BE-A87E-FA8D4A077EEB}">
      <dgm:prSet phldrT="[Text]"/>
      <dgm:spPr/>
      <dgm:t>
        <a:bodyPr/>
        <a:lstStyle/>
        <a:p>
          <a:r>
            <a:rPr lang="en-US" dirty="0" smtClean="0"/>
            <a:t>Petit  Committee</a:t>
          </a:r>
        </a:p>
        <a:p>
          <a:r>
            <a:rPr lang="en-US" dirty="0" smtClean="0"/>
            <a:t>(Central)</a:t>
          </a:r>
          <a:endParaRPr lang="es-ES" dirty="0"/>
        </a:p>
      </dgm:t>
    </dgm:pt>
    <dgm:pt modelId="{E150926F-18C5-45CE-A5D2-F51C5721C634}" type="parTrans" cxnId="{27648444-89D8-4856-825A-2086DA70517F}">
      <dgm:prSet/>
      <dgm:spPr/>
      <dgm:t>
        <a:bodyPr/>
        <a:lstStyle/>
        <a:p>
          <a:endParaRPr lang="es-ES"/>
        </a:p>
      </dgm:t>
    </dgm:pt>
    <dgm:pt modelId="{FA7551B9-82CA-47EC-8853-BB0857388867}" type="sibTrans" cxnId="{27648444-89D8-4856-825A-2086DA70517F}">
      <dgm:prSet/>
      <dgm:spPr/>
      <dgm:t>
        <a:bodyPr/>
        <a:lstStyle/>
        <a:p>
          <a:endParaRPr lang="es-ES"/>
        </a:p>
      </dgm:t>
    </dgm:pt>
    <dgm:pt modelId="{C6B63138-FAB4-465B-AB3A-14791B852D68}">
      <dgm:prSet phldrT="[Text]" custT="1"/>
      <dgm:spPr/>
      <dgm:t>
        <a:bodyPr/>
        <a:lstStyle/>
        <a:p>
          <a:r>
            <a:rPr lang="en-US" sz="1400" dirty="0" smtClean="0"/>
            <a:t>Quetzaltenango </a:t>
          </a:r>
        </a:p>
        <a:p>
          <a:r>
            <a:rPr lang="en-US" sz="1400" dirty="0" smtClean="0"/>
            <a:t>Committee</a:t>
          </a:r>
          <a:endParaRPr lang="es-ES" sz="1400" dirty="0"/>
        </a:p>
      </dgm:t>
    </dgm:pt>
    <dgm:pt modelId="{47C643A1-0A1C-4521-93AE-3118C3433B65}" type="parTrans" cxnId="{18B3C3C5-26DD-4099-AAEB-3A1156720348}">
      <dgm:prSet/>
      <dgm:spPr/>
      <dgm:t>
        <a:bodyPr/>
        <a:lstStyle/>
        <a:p>
          <a:endParaRPr lang="es-ES"/>
        </a:p>
      </dgm:t>
    </dgm:pt>
    <dgm:pt modelId="{1BF9F35B-431C-4526-B4AF-F12097E90B39}" type="sibTrans" cxnId="{18B3C3C5-26DD-4099-AAEB-3A1156720348}">
      <dgm:prSet/>
      <dgm:spPr/>
      <dgm:t>
        <a:bodyPr/>
        <a:lstStyle/>
        <a:p>
          <a:endParaRPr lang="es-ES"/>
        </a:p>
      </dgm:t>
    </dgm:pt>
    <dgm:pt modelId="{A9BCA76E-A613-411D-8DEE-FD2D220BB782}">
      <dgm:prSet phldrT="[Text]" custT="1"/>
      <dgm:spPr/>
      <dgm:t>
        <a:bodyPr/>
        <a:lstStyle/>
        <a:p>
          <a:endParaRPr lang="en-US" sz="1400" dirty="0" smtClean="0"/>
        </a:p>
        <a:p>
          <a:r>
            <a:rPr lang="en-US" sz="1400" dirty="0" smtClean="0"/>
            <a:t>Quiche 	</a:t>
          </a:r>
        </a:p>
        <a:p>
          <a:r>
            <a:rPr lang="en-US" sz="1400" dirty="0" smtClean="0"/>
            <a:t>Committee</a:t>
          </a:r>
        </a:p>
        <a:p>
          <a:endParaRPr lang="es-ES" sz="1400" dirty="0"/>
        </a:p>
      </dgm:t>
    </dgm:pt>
    <dgm:pt modelId="{5D1FE139-2AED-4748-BD9E-12AD9509BAAE}" type="parTrans" cxnId="{4233AE28-DFC3-46EB-B09C-ECA150CA5C69}">
      <dgm:prSet/>
      <dgm:spPr/>
      <dgm:t>
        <a:bodyPr/>
        <a:lstStyle/>
        <a:p>
          <a:endParaRPr lang="es-ES"/>
        </a:p>
      </dgm:t>
    </dgm:pt>
    <dgm:pt modelId="{08E582BD-F66B-4071-9F4B-340A35688D55}" type="sibTrans" cxnId="{4233AE28-DFC3-46EB-B09C-ECA150CA5C69}">
      <dgm:prSet/>
      <dgm:spPr/>
      <dgm:t>
        <a:bodyPr/>
        <a:lstStyle/>
        <a:p>
          <a:endParaRPr lang="es-ES"/>
        </a:p>
      </dgm:t>
    </dgm:pt>
    <dgm:pt modelId="{EF06F301-D324-44C7-951C-59B8D6A229CF}">
      <dgm:prSet phldrT="[Text]"/>
      <dgm:spPr/>
      <dgm:t>
        <a:bodyPr/>
        <a:lstStyle/>
        <a:p>
          <a:r>
            <a:rPr lang="en-US" dirty="0" smtClean="0"/>
            <a:t>Huhuetenango </a:t>
          </a:r>
        </a:p>
        <a:p>
          <a:r>
            <a:rPr lang="en-US" dirty="0" smtClean="0"/>
            <a:t>Committee </a:t>
          </a:r>
          <a:endParaRPr lang="es-ES" dirty="0"/>
        </a:p>
      </dgm:t>
    </dgm:pt>
    <dgm:pt modelId="{4862DED8-65F6-47BD-93FC-066FA684C577}" type="parTrans" cxnId="{55E4D493-2D11-47E5-9EB7-078D21657824}">
      <dgm:prSet/>
      <dgm:spPr/>
      <dgm:t>
        <a:bodyPr/>
        <a:lstStyle/>
        <a:p>
          <a:endParaRPr lang="es-ES"/>
        </a:p>
      </dgm:t>
    </dgm:pt>
    <dgm:pt modelId="{484E4FD5-98B0-4D30-BB45-B52C0D828389}" type="sibTrans" cxnId="{55E4D493-2D11-47E5-9EB7-078D21657824}">
      <dgm:prSet/>
      <dgm:spPr/>
      <dgm:t>
        <a:bodyPr/>
        <a:lstStyle/>
        <a:p>
          <a:endParaRPr lang="es-ES"/>
        </a:p>
      </dgm:t>
    </dgm:pt>
    <dgm:pt modelId="{719D9055-6D8F-42B1-8E08-4567C8EF7DB3}">
      <dgm:prSet/>
      <dgm:spPr/>
      <dgm:t>
        <a:bodyPr/>
        <a:lstStyle/>
        <a:p>
          <a:r>
            <a:rPr lang="en-US" dirty="0" smtClean="0"/>
            <a:t>San Marcos </a:t>
          </a:r>
        </a:p>
        <a:p>
          <a:r>
            <a:rPr lang="en-US" dirty="0" smtClean="0"/>
            <a:t>Committee</a:t>
          </a:r>
        </a:p>
      </dgm:t>
    </dgm:pt>
    <dgm:pt modelId="{C5BA89C8-0B81-42B5-9896-B4C57E7791DB}" type="parTrans" cxnId="{99C41A06-D8EB-44AD-A57C-2B7856855DF8}">
      <dgm:prSet/>
      <dgm:spPr/>
      <dgm:t>
        <a:bodyPr/>
        <a:lstStyle/>
        <a:p>
          <a:endParaRPr lang="es-ES"/>
        </a:p>
      </dgm:t>
    </dgm:pt>
    <dgm:pt modelId="{8B2B9C2C-2AAD-4D7A-B7A1-4D7BD9E50122}" type="sibTrans" cxnId="{99C41A06-D8EB-44AD-A57C-2B7856855DF8}">
      <dgm:prSet/>
      <dgm:spPr/>
      <dgm:t>
        <a:bodyPr/>
        <a:lstStyle/>
        <a:p>
          <a:endParaRPr lang="es-ES"/>
        </a:p>
      </dgm:t>
    </dgm:pt>
    <dgm:pt modelId="{240447E7-37E0-4341-A3F9-B55A7CCB5242}" type="pres">
      <dgm:prSet presAssocID="{F57D5D12-7BC9-437A-A5F4-3369C6FE12AA}" presName="hierChild1" presStyleCnt="0">
        <dgm:presLayoutVars>
          <dgm:orgChart val="1"/>
          <dgm:chPref val="1"/>
          <dgm:dir/>
          <dgm:animOne val="branch"/>
          <dgm:animLvl val="lvl"/>
          <dgm:resizeHandles/>
        </dgm:presLayoutVars>
      </dgm:prSet>
      <dgm:spPr/>
      <dgm:t>
        <a:bodyPr/>
        <a:lstStyle/>
        <a:p>
          <a:endParaRPr lang="en-US"/>
        </a:p>
      </dgm:t>
    </dgm:pt>
    <dgm:pt modelId="{51B93255-D305-4A4C-A6AA-7D73139D2F96}" type="pres">
      <dgm:prSet presAssocID="{E6C8345E-311E-48BE-A87E-FA8D4A077EEB}" presName="hierRoot1" presStyleCnt="0">
        <dgm:presLayoutVars>
          <dgm:hierBranch val="init"/>
        </dgm:presLayoutVars>
      </dgm:prSet>
      <dgm:spPr/>
    </dgm:pt>
    <dgm:pt modelId="{714B7600-85B4-44F3-94C0-2B1C5DD86691}" type="pres">
      <dgm:prSet presAssocID="{E6C8345E-311E-48BE-A87E-FA8D4A077EEB}" presName="rootComposite1" presStyleCnt="0"/>
      <dgm:spPr/>
    </dgm:pt>
    <dgm:pt modelId="{158E2EC7-4526-457D-AEEE-F1F8652E02FD}" type="pres">
      <dgm:prSet presAssocID="{E6C8345E-311E-48BE-A87E-FA8D4A077EEB}" presName="rootText1" presStyleLbl="node0" presStyleIdx="0" presStyleCnt="1" custScaleX="117168" custScaleY="107728">
        <dgm:presLayoutVars>
          <dgm:chPref val="3"/>
        </dgm:presLayoutVars>
      </dgm:prSet>
      <dgm:spPr/>
      <dgm:t>
        <a:bodyPr/>
        <a:lstStyle/>
        <a:p>
          <a:endParaRPr lang="en-US"/>
        </a:p>
      </dgm:t>
    </dgm:pt>
    <dgm:pt modelId="{C8617896-7F3B-4F8F-8E5A-31C1EBD90B2C}" type="pres">
      <dgm:prSet presAssocID="{E6C8345E-311E-48BE-A87E-FA8D4A077EEB}" presName="rootConnector1" presStyleLbl="node1" presStyleIdx="0" presStyleCnt="0"/>
      <dgm:spPr/>
      <dgm:t>
        <a:bodyPr/>
        <a:lstStyle/>
        <a:p>
          <a:endParaRPr lang="en-US"/>
        </a:p>
      </dgm:t>
    </dgm:pt>
    <dgm:pt modelId="{162814D4-6FB7-4E6D-8B21-9AE36D2FD382}" type="pres">
      <dgm:prSet presAssocID="{E6C8345E-311E-48BE-A87E-FA8D4A077EEB}" presName="hierChild2" presStyleCnt="0"/>
      <dgm:spPr/>
    </dgm:pt>
    <dgm:pt modelId="{C1C69F43-5113-4066-B234-A719361E6C2A}" type="pres">
      <dgm:prSet presAssocID="{47C643A1-0A1C-4521-93AE-3118C3433B65}" presName="Name37" presStyleLbl="parChTrans1D2" presStyleIdx="0" presStyleCnt="4"/>
      <dgm:spPr/>
      <dgm:t>
        <a:bodyPr/>
        <a:lstStyle/>
        <a:p>
          <a:endParaRPr lang="en-US"/>
        </a:p>
      </dgm:t>
    </dgm:pt>
    <dgm:pt modelId="{00C28173-A4B6-4312-AE7D-D127D66CF14C}" type="pres">
      <dgm:prSet presAssocID="{C6B63138-FAB4-465B-AB3A-14791B852D68}" presName="hierRoot2" presStyleCnt="0">
        <dgm:presLayoutVars>
          <dgm:hierBranch val="init"/>
        </dgm:presLayoutVars>
      </dgm:prSet>
      <dgm:spPr/>
    </dgm:pt>
    <dgm:pt modelId="{315A9732-96C9-46AA-86EC-28425BF2A4EE}" type="pres">
      <dgm:prSet presAssocID="{C6B63138-FAB4-465B-AB3A-14791B852D68}" presName="rootComposite" presStyleCnt="0"/>
      <dgm:spPr/>
    </dgm:pt>
    <dgm:pt modelId="{31A33BC2-21A8-43B8-8440-B84D11343883}" type="pres">
      <dgm:prSet presAssocID="{C6B63138-FAB4-465B-AB3A-14791B852D68}" presName="rootText" presStyleLbl="node2" presStyleIdx="0" presStyleCnt="4">
        <dgm:presLayoutVars>
          <dgm:chPref val="3"/>
        </dgm:presLayoutVars>
      </dgm:prSet>
      <dgm:spPr/>
      <dgm:t>
        <a:bodyPr/>
        <a:lstStyle/>
        <a:p>
          <a:endParaRPr lang="es-ES"/>
        </a:p>
      </dgm:t>
    </dgm:pt>
    <dgm:pt modelId="{954DFAD3-24F8-49A0-934B-DF13A4A8A7D9}" type="pres">
      <dgm:prSet presAssocID="{C6B63138-FAB4-465B-AB3A-14791B852D68}" presName="rootConnector" presStyleLbl="node2" presStyleIdx="0" presStyleCnt="4"/>
      <dgm:spPr/>
      <dgm:t>
        <a:bodyPr/>
        <a:lstStyle/>
        <a:p>
          <a:endParaRPr lang="en-US"/>
        </a:p>
      </dgm:t>
    </dgm:pt>
    <dgm:pt modelId="{062994ED-C6E4-4EA0-B90C-C80D359BE7A0}" type="pres">
      <dgm:prSet presAssocID="{C6B63138-FAB4-465B-AB3A-14791B852D68}" presName="hierChild4" presStyleCnt="0"/>
      <dgm:spPr/>
    </dgm:pt>
    <dgm:pt modelId="{7E7484B5-A790-4034-86D1-A7F75861AAAB}" type="pres">
      <dgm:prSet presAssocID="{C6B63138-FAB4-465B-AB3A-14791B852D68}" presName="hierChild5" presStyleCnt="0"/>
      <dgm:spPr/>
    </dgm:pt>
    <dgm:pt modelId="{3CC325AA-C80A-4A2C-866E-2B58363E3F2E}" type="pres">
      <dgm:prSet presAssocID="{5D1FE139-2AED-4748-BD9E-12AD9509BAAE}" presName="Name37" presStyleLbl="parChTrans1D2" presStyleIdx="1" presStyleCnt="4"/>
      <dgm:spPr/>
      <dgm:t>
        <a:bodyPr/>
        <a:lstStyle/>
        <a:p>
          <a:endParaRPr lang="en-US"/>
        </a:p>
      </dgm:t>
    </dgm:pt>
    <dgm:pt modelId="{0FB97527-0187-4D85-9FEE-A1F4EE70ABE7}" type="pres">
      <dgm:prSet presAssocID="{A9BCA76E-A613-411D-8DEE-FD2D220BB782}" presName="hierRoot2" presStyleCnt="0">
        <dgm:presLayoutVars>
          <dgm:hierBranch val="init"/>
        </dgm:presLayoutVars>
      </dgm:prSet>
      <dgm:spPr/>
    </dgm:pt>
    <dgm:pt modelId="{C879B5D0-81D6-406A-99BB-156380E14ABE}" type="pres">
      <dgm:prSet presAssocID="{A9BCA76E-A613-411D-8DEE-FD2D220BB782}" presName="rootComposite" presStyleCnt="0"/>
      <dgm:spPr/>
    </dgm:pt>
    <dgm:pt modelId="{B93322AA-8AE7-4B83-AD18-B3CA6413318A}" type="pres">
      <dgm:prSet presAssocID="{A9BCA76E-A613-411D-8DEE-FD2D220BB782}" presName="rootText" presStyleLbl="node2" presStyleIdx="1" presStyleCnt="4">
        <dgm:presLayoutVars>
          <dgm:chPref val="3"/>
        </dgm:presLayoutVars>
      </dgm:prSet>
      <dgm:spPr/>
      <dgm:t>
        <a:bodyPr/>
        <a:lstStyle/>
        <a:p>
          <a:endParaRPr lang="en-US"/>
        </a:p>
      </dgm:t>
    </dgm:pt>
    <dgm:pt modelId="{679B7B37-C164-4378-A6CC-EF9C7396D4CC}" type="pres">
      <dgm:prSet presAssocID="{A9BCA76E-A613-411D-8DEE-FD2D220BB782}" presName="rootConnector" presStyleLbl="node2" presStyleIdx="1" presStyleCnt="4"/>
      <dgm:spPr/>
      <dgm:t>
        <a:bodyPr/>
        <a:lstStyle/>
        <a:p>
          <a:endParaRPr lang="en-US"/>
        </a:p>
      </dgm:t>
    </dgm:pt>
    <dgm:pt modelId="{4F59DABD-34B9-4F4E-A051-61B42D605F96}" type="pres">
      <dgm:prSet presAssocID="{A9BCA76E-A613-411D-8DEE-FD2D220BB782}" presName="hierChild4" presStyleCnt="0"/>
      <dgm:spPr/>
    </dgm:pt>
    <dgm:pt modelId="{453B3BFC-289E-4686-95B2-73F786A2133D}" type="pres">
      <dgm:prSet presAssocID="{A9BCA76E-A613-411D-8DEE-FD2D220BB782}" presName="hierChild5" presStyleCnt="0"/>
      <dgm:spPr/>
    </dgm:pt>
    <dgm:pt modelId="{703A6726-70C3-4E46-978F-1DAE7C431FEA}" type="pres">
      <dgm:prSet presAssocID="{4862DED8-65F6-47BD-93FC-066FA684C577}" presName="Name37" presStyleLbl="parChTrans1D2" presStyleIdx="2" presStyleCnt="4"/>
      <dgm:spPr/>
      <dgm:t>
        <a:bodyPr/>
        <a:lstStyle/>
        <a:p>
          <a:endParaRPr lang="en-US"/>
        </a:p>
      </dgm:t>
    </dgm:pt>
    <dgm:pt modelId="{5CB53EA5-F12D-4E3B-A2C3-7FE8F8848CC6}" type="pres">
      <dgm:prSet presAssocID="{EF06F301-D324-44C7-951C-59B8D6A229CF}" presName="hierRoot2" presStyleCnt="0">
        <dgm:presLayoutVars>
          <dgm:hierBranch val="init"/>
        </dgm:presLayoutVars>
      </dgm:prSet>
      <dgm:spPr/>
    </dgm:pt>
    <dgm:pt modelId="{B5A4503E-0461-432D-9E92-E2D9C58DE0B4}" type="pres">
      <dgm:prSet presAssocID="{EF06F301-D324-44C7-951C-59B8D6A229CF}" presName="rootComposite" presStyleCnt="0"/>
      <dgm:spPr/>
    </dgm:pt>
    <dgm:pt modelId="{F56F6A64-CCEC-4B10-BDED-4F9F8932A5C0}" type="pres">
      <dgm:prSet presAssocID="{EF06F301-D324-44C7-951C-59B8D6A229CF}" presName="rootText" presStyleLbl="node2" presStyleIdx="2" presStyleCnt="4">
        <dgm:presLayoutVars>
          <dgm:chPref val="3"/>
        </dgm:presLayoutVars>
      </dgm:prSet>
      <dgm:spPr/>
      <dgm:t>
        <a:bodyPr/>
        <a:lstStyle/>
        <a:p>
          <a:endParaRPr lang="es-ES"/>
        </a:p>
      </dgm:t>
    </dgm:pt>
    <dgm:pt modelId="{58FD73E4-B3C6-41B9-9808-4CCA4B124028}" type="pres">
      <dgm:prSet presAssocID="{EF06F301-D324-44C7-951C-59B8D6A229CF}" presName="rootConnector" presStyleLbl="node2" presStyleIdx="2" presStyleCnt="4"/>
      <dgm:spPr/>
      <dgm:t>
        <a:bodyPr/>
        <a:lstStyle/>
        <a:p>
          <a:endParaRPr lang="en-US"/>
        </a:p>
      </dgm:t>
    </dgm:pt>
    <dgm:pt modelId="{A3A4037B-F8C1-4F94-B72A-01B005768A15}" type="pres">
      <dgm:prSet presAssocID="{EF06F301-D324-44C7-951C-59B8D6A229CF}" presName="hierChild4" presStyleCnt="0"/>
      <dgm:spPr/>
    </dgm:pt>
    <dgm:pt modelId="{9CD67FC3-F9B5-4375-9F08-5F22EEEFC44D}" type="pres">
      <dgm:prSet presAssocID="{EF06F301-D324-44C7-951C-59B8D6A229CF}" presName="hierChild5" presStyleCnt="0"/>
      <dgm:spPr/>
    </dgm:pt>
    <dgm:pt modelId="{407A439C-3086-4630-A613-3080B4901B96}" type="pres">
      <dgm:prSet presAssocID="{C5BA89C8-0B81-42B5-9896-B4C57E7791DB}" presName="Name37" presStyleLbl="parChTrans1D2" presStyleIdx="3" presStyleCnt="4"/>
      <dgm:spPr/>
      <dgm:t>
        <a:bodyPr/>
        <a:lstStyle/>
        <a:p>
          <a:endParaRPr lang="en-US"/>
        </a:p>
      </dgm:t>
    </dgm:pt>
    <dgm:pt modelId="{3DD5E639-C83F-4779-9C4C-59D43F84A7BF}" type="pres">
      <dgm:prSet presAssocID="{719D9055-6D8F-42B1-8E08-4567C8EF7DB3}" presName="hierRoot2" presStyleCnt="0">
        <dgm:presLayoutVars>
          <dgm:hierBranch val="init"/>
        </dgm:presLayoutVars>
      </dgm:prSet>
      <dgm:spPr/>
    </dgm:pt>
    <dgm:pt modelId="{52CC3840-4D01-475A-8640-7408254AAB0D}" type="pres">
      <dgm:prSet presAssocID="{719D9055-6D8F-42B1-8E08-4567C8EF7DB3}" presName="rootComposite" presStyleCnt="0"/>
      <dgm:spPr/>
    </dgm:pt>
    <dgm:pt modelId="{B85B79C3-6EFF-4F63-8859-455612B5A4C3}" type="pres">
      <dgm:prSet presAssocID="{719D9055-6D8F-42B1-8E08-4567C8EF7DB3}" presName="rootText" presStyleLbl="node2" presStyleIdx="3" presStyleCnt="4">
        <dgm:presLayoutVars>
          <dgm:chPref val="3"/>
        </dgm:presLayoutVars>
      </dgm:prSet>
      <dgm:spPr/>
      <dgm:t>
        <a:bodyPr/>
        <a:lstStyle/>
        <a:p>
          <a:endParaRPr lang="es-ES"/>
        </a:p>
      </dgm:t>
    </dgm:pt>
    <dgm:pt modelId="{C2C14367-7FBD-4FBB-9F45-F25A69426034}" type="pres">
      <dgm:prSet presAssocID="{719D9055-6D8F-42B1-8E08-4567C8EF7DB3}" presName="rootConnector" presStyleLbl="node2" presStyleIdx="3" presStyleCnt="4"/>
      <dgm:spPr/>
      <dgm:t>
        <a:bodyPr/>
        <a:lstStyle/>
        <a:p>
          <a:endParaRPr lang="en-US"/>
        </a:p>
      </dgm:t>
    </dgm:pt>
    <dgm:pt modelId="{6542EC4E-88FF-4B33-8F1F-0F46A4494226}" type="pres">
      <dgm:prSet presAssocID="{719D9055-6D8F-42B1-8E08-4567C8EF7DB3}" presName="hierChild4" presStyleCnt="0"/>
      <dgm:spPr/>
    </dgm:pt>
    <dgm:pt modelId="{156887A3-E267-454C-8706-61D55F9F2726}" type="pres">
      <dgm:prSet presAssocID="{719D9055-6D8F-42B1-8E08-4567C8EF7DB3}" presName="hierChild5" presStyleCnt="0"/>
      <dgm:spPr/>
    </dgm:pt>
    <dgm:pt modelId="{C42695CC-A731-4DBD-B945-080D907FE1DE}" type="pres">
      <dgm:prSet presAssocID="{E6C8345E-311E-48BE-A87E-FA8D4A077EEB}" presName="hierChild3" presStyleCnt="0"/>
      <dgm:spPr/>
    </dgm:pt>
  </dgm:ptLst>
  <dgm:cxnLst>
    <dgm:cxn modelId="{4233AE28-DFC3-46EB-B09C-ECA150CA5C69}" srcId="{E6C8345E-311E-48BE-A87E-FA8D4A077EEB}" destId="{A9BCA76E-A613-411D-8DEE-FD2D220BB782}" srcOrd="1" destOrd="0" parTransId="{5D1FE139-2AED-4748-BD9E-12AD9509BAAE}" sibTransId="{08E582BD-F66B-4071-9F4B-340A35688D55}"/>
    <dgm:cxn modelId="{18B3C3C5-26DD-4099-AAEB-3A1156720348}" srcId="{E6C8345E-311E-48BE-A87E-FA8D4A077EEB}" destId="{C6B63138-FAB4-465B-AB3A-14791B852D68}" srcOrd="0" destOrd="0" parTransId="{47C643A1-0A1C-4521-93AE-3118C3433B65}" sibTransId="{1BF9F35B-431C-4526-B4AF-F12097E90B39}"/>
    <dgm:cxn modelId="{E25D45C1-50A2-4B5F-A32D-B58FBCF07AE2}" type="presOf" srcId="{A9BCA76E-A613-411D-8DEE-FD2D220BB782}" destId="{B93322AA-8AE7-4B83-AD18-B3CA6413318A}" srcOrd="0" destOrd="0" presId="urn:microsoft.com/office/officeart/2005/8/layout/orgChart1"/>
    <dgm:cxn modelId="{674F6184-2075-4F6E-AC7D-243565F07459}" type="presOf" srcId="{F57D5D12-7BC9-437A-A5F4-3369C6FE12AA}" destId="{240447E7-37E0-4341-A3F9-B55A7CCB5242}" srcOrd="0" destOrd="0" presId="urn:microsoft.com/office/officeart/2005/8/layout/orgChart1"/>
    <dgm:cxn modelId="{99C41A06-D8EB-44AD-A57C-2B7856855DF8}" srcId="{E6C8345E-311E-48BE-A87E-FA8D4A077EEB}" destId="{719D9055-6D8F-42B1-8E08-4567C8EF7DB3}" srcOrd="3" destOrd="0" parTransId="{C5BA89C8-0B81-42B5-9896-B4C57E7791DB}" sibTransId="{8B2B9C2C-2AAD-4D7A-B7A1-4D7BD9E50122}"/>
    <dgm:cxn modelId="{ADCC5342-D82B-481C-9780-EAE6AE9C84F8}" type="presOf" srcId="{A9BCA76E-A613-411D-8DEE-FD2D220BB782}" destId="{679B7B37-C164-4378-A6CC-EF9C7396D4CC}" srcOrd="1" destOrd="0" presId="urn:microsoft.com/office/officeart/2005/8/layout/orgChart1"/>
    <dgm:cxn modelId="{97CB4875-132C-42E2-BF0E-C0F90A7F043C}" type="presOf" srcId="{C5BA89C8-0B81-42B5-9896-B4C57E7791DB}" destId="{407A439C-3086-4630-A613-3080B4901B96}" srcOrd="0" destOrd="0" presId="urn:microsoft.com/office/officeart/2005/8/layout/orgChart1"/>
    <dgm:cxn modelId="{45267FF1-E186-456F-920A-3CF6EDDA3EDA}" type="presOf" srcId="{47C643A1-0A1C-4521-93AE-3118C3433B65}" destId="{C1C69F43-5113-4066-B234-A719361E6C2A}" srcOrd="0" destOrd="0" presId="urn:microsoft.com/office/officeart/2005/8/layout/orgChart1"/>
    <dgm:cxn modelId="{85FE2527-85FE-4079-8A04-086C6713D314}" type="presOf" srcId="{E6C8345E-311E-48BE-A87E-FA8D4A077EEB}" destId="{158E2EC7-4526-457D-AEEE-F1F8652E02FD}" srcOrd="0" destOrd="0" presId="urn:microsoft.com/office/officeart/2005/8/layout/orgChart1"/>
    <dgm:cxn modelId="{A54E5112-17A4-4414-9F87-3BA63B20C27D}" type="presOf" srcId="{C6B63138-FAB4-465B-AB3A-14791B852D68}" destId="{31A33BC2-21A8-43B8-8440-B84D11343883}" srcOrd="0" destOrd="0" presId="urn:microsoft.com/office/officeart/2005/8/layout/orgChart1"/>
    <dgm:cxn modelId="{4119EE9D-8EB8-4C3A-9006-3A411B85E29A}" type="presOf" srcId="{719D9055-6D8F-42B1-8E08-4567C8EF7DB3}" destId="{B85B79C3-6EFF-4F63-8859-455612B5A4C3}" srcOrd="0" destOrd="0" presId="urn:microsoft.com/office/officeart/2005/8/layout/orgChart1"/>
    <dgm:cxn modelId="{AAA2DB52-8DD8-4953-935C-D5E974A0B436}" type="presOf" srcId="{E6C8345E-311E-48BE-A87E-FA8D4A077EEB}" destId="{C8617896-7F3B-4F8F-8E5A-31C1EBD90B2C}" srcOrd="1" destOrd="0" presId="urn:microsoft.com/office/officeart/2005/8/layout/orgChart1"/>
    <dgm:cxn modelId="{13B426F1-D925-42C3-91AD-0B444C51BA24}" type="presOf" srcId="{EF06F301-D324-44C7-951C-59B8D6A229CF}" destId="{58FD73E4-B3C6-41B9-9808-4CCA4B124028}" srcOrd="1" destOrd="0" presId="urn:microsoft.com/office/officeart/2005/8/layout/orgChart1"/>
    <dgm:cxn modelId="{55E4D493-2D11-47E5-9EB7-078D21657824}" srcId="{E6C8345E-311E-48BE-A87E-FA8D4A077EEB}" destId="{EF06F301-D324-44C7-951C-59B8D6A229CF}" srcOrd="2" destOrd="0" parTransId="{4862DED8-65F6-47BD-93FC-066FA684C577}" sibTransId="{484E4FD5-98B0-4D30-BB45-B52C0D828389}"/>
    <dgm:cxn modelId="{C3420E03-C03C-4A35-8BCD-66187B779F8E}" type="presOf" srcId="{719D9055-6D8F-42B1-8E08-4567C8EF7DB3}" destId="{C2C14367-7FBD-4FBB-9F45-F25A69426034}" srcOrd="1" destOrd="0" presId="urn:microsoft.com/office/officeart/2005/8/layout/orgChart1"/>
    <dgm:cxn modelId="{4EA82F60-69E4-463B-BBFD-D62D511BAFC2}" type="presOf" srcId="{C6B63138-FAB4-465B-AB3A-14791B852D68}" destId="{954DFAD3-24F8-49A0-934B-DF13A4A8A7D9}" srcOrd="1" destOrd="0" presId="urn:microsoft.com/office/officeart/2005/8/layout/orgChart1"/>
    <dgm:cxn modelId="{161A2B71-65D5-4324-BA20-DA5EE2E9E64B}" type="presOf" srcId="{EF06F301-D324-44C7-951C-59B8D6A229CF}" destId="{F56F6A64-CCEC-4B10-BDED-4F9F8932A5C0}" srcOrd="0" destOrd="0" presId="urn:microsoft.com/office/officeart/2005/8/layout/orgChart1"/>
    <dgm:cxn modelId="{3C972120-1371-4751-A11F-97657EC89ECE}" type="presOf" srcId="{4862DED8-65F6-47BD-93FC-066FA684C577}" destId="{703A6726-70C3-4E46-978F-1DAE7C431FEA}" srcOrd="0" destOrd="0" presId="urn:microsoft.com/office/officeart/2005/8/layout/orgChart1"/>
    <dgm:cxn modelId="{C0659409-3B0C-4FCF-8343-27F27A5E3270}" type="presOf" srcId="{5D1FE139-2AED-4748-BD9E-12AD9509BAAE}" destId="{3CC325AA-C80A-4A2C-866E-2B58363E3F2E}" srcOrd="0" destOrd="0" presId="urn:microsoft.com/office/officeart/2005/8/layout/orgChart1"/>
    <dgm:cxn modelId="{27648444-89D8-4856-825A-2086DA70517F}" srcId="{F57D5D12-7BC9-437A-A5F4-3369C6FE12AA}" destId="{E6C8345E-311E-48BE-A87E-FA8D4A077EEB}" srcOrd="0" destOrd="0" parTransId="{E150926F-18C5-45CE-A5D2-F51C5721C634}" sibTransId="{FA7551B9-82CA-47EC-8853-BB0857388867}"/>
    <dgm:cxn modelId="{82A00374-4EC5-4862-8B9A-FCDEC96D1244}" type="presParOf" srcId="{240447E7-37E0-4341-A3F9-B55A7CCB5242}" destId="{51B93255-D305-4A4C-A6AA-7D73139D2F96}" srcOrd="0" destOrd="0" presId="urn:microsoft.com/office/officeart/2005/8/layout/orgChart1"/>
    <dgm:cxn modelId="{19E389CE-A2A2-4894-8FAC-87CA88D3C5FE}" type="presParOf" srcId="{51B93255-D305-4A4C-A6AA-7D73139D2F96}" destId="{714B7600-85B4-44F3-94C0-2B1C5DD86691}" srcOrd="0" destOrd="0" presId="urn:microsoft.com/office/officeart/2005/8/layout/orgChart1"/>
    <dgm:cxn modelId="{902E8834-4F84-4794-A463-99A7994C7118}" type="presParOf" srcId="{714B7600-85B4-44F3-94C0-2B1C5DD86691}" destId="{158E2EC7-4526-457D-AEEE-F1F8652E02FD}" srcOrd="0" destOrd="0" presId="urn:microsoft.com/office/officeart/2005/8/layout/orgChart1"/>
    <dgm:cxn modelId="{FC1D0706-EE21-413F-90A5-EA4A8906A014}" type="presParOf" srcId="{714B7600-85B4-44F3-94C0-2B1C5DD86691}" destId="{C8617896-7F3B-4F8F-8E5A-31C1EBD90B2C}" srcOrd="1" destOrd="0" presId="urn:microsoft.com/office/officeart/2005/8/layout/orgChart1"/>
    <dgm:cxn modelId="{B8BCF1D2-B611-48E9-A931-65F545979113}" type="presParOf" srcId="{51B93255-D305-4A4C-A6AA-7D73139D2F96}" destId="{162814D4-6FB7-4E6D-8B21-9AE36D2FD382}" srcOrd="1" destOrd="0" presId="urn:microsoft.com/office/officeart/2005/8/layout/orgChart1"/>
    <dgm:cxn modelId="{7090AEE9-3338-4EBE-A60B-D27A57AAAEFE}" type="presParOf" srcId="{162814D4-6FB7-4E6D-8B21-9AE36D2FD382}" destId="{C1C69F43-5113-4066-B234-A719361E6C2A}" srcOrd="0" destOrd="0" presId="urn:microsoft.com/office/officeart/2005/8/layout/orgChart1"/>
    <dgm:cxn modelId="{A157C0BD-F2F5-4735-B4D1-B960797E90B3}" type="presParOf" srcId="{162814D4-6FB7-4E6D-8B21-9AE36D2FD382}" destId="{00C28173-A4B6-4312-AE7D-D127D66CF14C}" srcOrd="1" destOrd="0" presId="urn:microsoft.com/office/officeart/2005/8/layout/orgChart1"/>
    <dgm:cxn modelId="{C5E1FC3D-FA57-47E1-8374-B1DBFB15CF3F}" type="presParOf" srcId="{00C28173-A4B6-4312-AE7D-D127D66CF14C}" destId="{315A9732-96C9-46AA-86EC-28425BF2A4EE}" srcOrd="0" destOrd="0" presId="urn:microsoft.com/office/officeart/2005/8/layout/orgChart1"/>
    <dgm:cxn modelId="{C3C72E77-D9CC-4316-A0B0-0F6C705C0DBC}" type="presParOf" srcId="{315A9732-96C9-46AA-86EC-28425BF2A4EE}" destId="{31A33BC2-21A8-43B8-8440-B84D11343883}" srcOrd="0" destOrd="0" presId="urn:microsoft.com/office/officeart/2005/8/layout/orgChart1"/>
    <dgm:cxn modelId="{DFD91988-639E-4427-9DCE-18A9DFA3B122}" type="presParOf" srcId="{315A9732-96C9-46AA-86EC-28425BF2A4EE}" destId="{954DFAD3-24F8-49A0-934B-DF13A4A8A7D9}" srcOrd="1" destOrd="0" presId="urn:microsoft.com/office/officeart/2005/8/layout/orgChart1"/>
    <dgm:cxn modelId="{A119C4D5-DFFD-4FDF-B5B7-9D6355D853C5}" type="presParOf" srcId="{00C28173-A4B6-4312-AE7D-D127D66CF14C}" destId="{062994ED-C6E4-4EA0-B90C-C80D359BE7A0}" srcOrd="1" destOrd="0" presId="urn:microsoft.com/office/officeart/2005/8/layout/orgChart1"/>
    <dgm:cxn modelId="{ED173D84-05D7-4D49-A4A2-ED4799103E10}" type="presParOf" srcId="{00C28173-A4B6-4312-AE7D-D127D66CF14C}" destId="{7E7484B5-A790-4034-86D1-A7F75861AAAB}" srcOrd="2" destOrd="0" presId="urn:microsoft.com/office/officeart/2005/8/layout/orgChart1"/>
    <dgm:cxn modelId="{286A2E7F-E94F-4BD1-B8C1-E14A29CC529E}" type="presParOf" srcId="{162814D4-6FB7-4E6D-8B21-9AE36D2FD382}" destId="{3CC325AA-C80A-4A2C-866E-2B58363E3F2E}" srcOrd="2" destOrd="0" presId="urn:microsoft.com/office/officeart/2005/8/layout/orgChart1"/>
    <dgm:cxn modelId="{35D142DD-F584-427E-BB7A-6D43A09610CB}" type="presParOf" srcId="{162814D4-6FB7-4E6D-8B21-9AE36D2FD382}" destId="{0FB97527-0187-4D85-9FEE-A1F4EE70ABE7}" srcOrd="3" destOrd="0" presId="urn:microsoft.com/office/officeart/2005/8/layout/orgChart1"/>
    <dgm:cxn modelId="{CCBF0654-5E1B-42CB-AB28-4D9CC35D72F3}" type="presParOf" srcId="{0FB97527-0187-4D85-9FEE-A1F4EE70ABE7}" destId="{C879B5D0-81D6-406A-99BB-156380E14ABE}" srcOrd="0" destOrd="0" presId="urn:microsoft.com/office/officeart/2005/8/layout/orgChart1"/>
    <dgm:cxn modelId="{1727E176-8677-4631-9CC9-CB2C620C7844}" type="presParOf" srcId="{C879B5D0-81D6-406A-99BB-156380E14ABE}" destId="{B93322AA-8AE7-4B83-AD18-B3CA6413318A}" srcOrd="0" destOrd="0" presId="urn:microsoft.com/office/officeart/2005/8/layout/orgChart1"/>
    <dgm:cxn modelId="{15500A15-0E23-42D5-8C0A-60DF3704711B}" type="presParOf" srcId="{C879B5D0-81D6-406A-99BB-156380E14ABE}" destId="{679B7B37-C164-4378-A6CC-EF9C7396D4CC}" srcOrd="1" destOrd="0" presId="urn:microsoft.com/office/officeart/2005/8/layout/orgChart1"/>
    <dgm:cxn modelId="{E9E408AE-E011-4145-8D11-EBDF7DF64D47}" type="presParOf" srcId="{0FB97527-0187-4D85-9FEE-A1F4EE70ABE7}" destId="{4F59DABD-34B9-4F4E-A051-61B42D605F96}" srcOrd="1" destOrd="0" presId="urn:microsoft.com/office/officeart/2005/8/layout/orgChart1"/>
    <dgm:cxn modelId="{DAE4F13C-AB2F-49CC-8B5B-D0E961CEB2B0}" type="presParOf" srcId="{0FB97527-0187-4D85-9FEE-A1F4EE70ABE7}" destId="{453B3BFC-289E-4686-95B2-73F786A2133D}" srcOrd="2" destOrd="0" presId="urn:microsoft.com/office/officeart/2005/8/layout/orgChart1"/>
    <dgm:cxn modelId="{B26310A6-18F8-490A-8C60-699869F94B26}" type="presParOf" srcId="{162814D4-6FB7-4E6D-8B21-9AE36D2FD382}" destId="{703A6726-70C3-4E46-978F-1DAE7C431FEA}" srcOrd="4" destOrd="0" presId="urn:microsoft.com/office/officeart/2005/8/layout/orgChart1"/>
    <dgm:cxn modelId="{2F2E1BF9-2FCB-4A70-8F70-8D01164D1F17}" type="presParOf" srcId="{162814D4-6FB7-4E6D-8B21-9AE36D2FD382}" destId="{5CB53EA5-F12D-4E3B-A2C3-7FE8F8848CC6}" srcOrd="5" destOrd="0" presId="urn:microsoft.com/office/officeart/2005/8/layout/orgChart1"/>
    <dgm:cxn modelId="{1CD68BE3-8F61-400D-AC69-4D4FB2E90645}" type="presParOf" srcId="{5CB53EA5-F12D-4E3B-A2C3-7FE8F8848CC6}" destId="{B5A4503E-0461-432D-9E92-E2D9C58DE0B4}" srcOrd="0" destOrd="0" presId="urn:microsoft.com/office/officeart/2005/8/layout/orgChart1"/>
    <dgm:cxn modelId="{A143B689-DF85-4797-A572-D1F6864B79D6}" type="presParOf" srcId="{B5A4503E-0461-432D-9E92-E2D9C58DE0B4}" destId="{F56F6A64-CCEC-4B10-BDED-4F9F8932A5C0}" srcOrd="0" destOrd="0" presId="urn:microsoft.com/office/officeart/2005/8/layout/orgChart1"/>
    <dgm:cxn modelId="{421CE62F-F556-4D69-8097-B63689C26C6F}" type="presParOf" srcId="{B5A4503E-0461-432D-9E92-E2D9C58DE0B4}" destId="{58FD73E4-B3C6-41B9-9808-4CCA4B124028}" srcOrd="1" destOrd="0" presId="urn:microsoft.com/office/officeart/2005/8/layout/orgChart1"/>
    <dgm:cxn modelId="{791BEB6A-1E93-496C-8265-620959CD43C3}" type="presParOf" srcId="{5CB53EA5-F12D-4E3B-A2C3-7FE8F8848CC6}" destId="{A3A4037B-F8C1-4F94-B72A-01B005768A15}" srcOrd="1" destOrd="0" presId="urn:microsoft.com/office/officeart/2005/8/layout/orgChart1"/>
    <dgm:cxn modelId="{3B4F0CE8-6E94-47DB-92FA-85D544B100BC}" type="presParOf" srcId="{5CB53EA5-F12D-4E3B-A2C3-7FE8F8848CC6}" destId="{9CD67FC3-F9B5-4375-9F08-5F22EEEFC44D}" srcOrd="2" destOrd="0" presId="urn:microsoft.com/office/officeart/2005/8/layout/orgChart1"/>
    <dgm:cxn modelId="{04F5B4B0-4B8F-4DA1-90F8-EFB3AA4B31AC}" type="presParOf" srcId="{162814D4-6FB7-4E6D-8B21-9AE36D2FD382}" destId="{407A439C-3086-4630-A613-3080B4901B96}" srcOrd="6" destOrd="0" presId="urn:microsoft.com/office/officeart/2005/8/layout/orgChart1"/>
    <dgm:cxn modelId="{B94B16EE-8BAC-4EA4-80DC-9D10B7721C70}" type="presParOf" srcId="{162814D4-6FB7-4E6D-8B21-9AE36D2FD382}" destId="{3DD5E639-C83F-4779-9C4C-59D43F84A7BF}" srcOrd="7" destOrd="0" presId="urn:microsoft.com/office/officeart/2005/8/layout/orgChart1"/>
    <dgm:cxn modelId="{9F2EE2D4-8CCE-458B-B968-2BED579A4D18}" type="presParOf" srcId="{3DD5E639-C83F-4779-9C4C-59D43F84A7BF}" destId="{52CC3840-4D01-475A-8640-7408254AAB0D}" srcOrd="0" destOrd="0" presId="urn:microsoft.com/office/officeart/2005/8/layout/orgChart1"/>
    <dgm:cxn modelId="{50F14446-F6DE-4D27-8465-EC66DC15C8FE}" type="presParOf" srcId="{52CC3840-4D01-475A-8640-7408254AAB0D}" destId="{B85B79C3-6EFF-4F63-8859-455612B5A4C3}" srcOrd="0" destOrd="0" presId="urn:microsoft.com/office/officeart/2005/8/layout/orgChart1"/>
    <dgm:cxn modelId="{95309418-8629-42FE-845F-ABFDBA458C9D}" type="presParOf" srcId="{52CC3840-4D01-475A-8640-7408254AAB0D}" destId="{C2C14367-7FBD-4FBB-9F45-F25A69426034}" srcOrd="1" destOrd="0" presId="urn:microsoft.com/office/officeart/2005/8/layout/orgChart1"/>
    <dgm:cxn modelId="{A59B58A3-7858-46D7-A9EC-E0638EA55ACF}" type="presParOf" srcId="{3DD5E639-C83F-4779-9C4C-59D43F84A7BF}" destId="{6542EC4E-88FF-4B33-8F1F-0F46A4494226}" srcOrd="1" destOrd="0" presId="urn:microsoft.com/office/officeart/2005/8/layout/orgChart1"/>
    <dgm:cxn modelId="{419BB0A3-CC88-405C-8A3E-E1494FEB21C1}" type="presParOf" srcId="{3DD5E639-C83F-4779-9C4C-59D43F84A7BF}" destId="{156887A3-E267-454C-8706-61D55F9F2726}" srcOrd="2" destOrd="0" presId="urn:microsoft.com/office/officeart/2005/8/layout/orgChart1"/>
    <dgm:cxn modelId="{F6FBA12B-6892-4235-98C6-D9C06CA12F71}" type="presParOf" srcId="{51B93255-D305-4A4C-A6AA-7D73139D2F96}" destId="{C42695CC-A731-4DBD-B945-080D907FE1D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A439C-3086-4630-A613-3080B4901B96}">
      <dsp:nvSpPr>
        <dsp:cNvPr id="0" name=""/>
        <dsp:cNvSpPr/>
      </dsp:nvSpPr>
      <dsp:spPr>
        <a:xfrm>
          <a:off x="2781300" y="1179868"/>
          <a:ext cx="2178331" cy="252038"/>
        </a:xfrm>
        <a:custGeom>
          <a:avLst/>
          <a:gdLst/>
          <a:ahLst/>
          <a:cxnLst/>
          <a:rect l="0" t="0" r="0" b="0"/>
          <a:pathLst>
            <a:path>
              <a:moveTo>
                <a:pt x="0" y="0"/>
              </a:moveTo>
              <a:lnTo>
                <a:pt x="0" y="126019"/>
              </a:lnTo>
              <a:lnTo>
                <a:pt x="2178331" y="126019"/>
              </a:lnTo>
              <a:lnTo>
                <a:pt x="2178331" y="25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A6726-70C3-4E46-978F-1DAE7C431FEA}">
      <dsp:nvSpPr>
        <dsp:cNvPr id="0" name=""/>
        <dsp:cNvSpPr/>
      </dsp:nvSpPr>
      <dsp:spPr>
        <a:xfrm>
          <a:off x="2781300" y="1179868"/>
          <a:ext cx="726110" cy="252038"/>
        </a:xfrm>
        <a:custGeom>
          <a:avLst/>
          <a:gdLst/>
          <a:ahLst/>
          <a:cxnLst/>
          <a:rect l="0" t="0" r="0" b="0"/>
          <a:pathLst>
            <a:path>
              <a:moveTo>
                <a:pt x="0" y="0"/>
              </a:moveTo>
              <a:lnTo>
                <a:pt x="0" y="126019"/>
              </a:lnTo>
              <a:lnTo>
                <a:pt x="726110" y="126019"/>
              </a:lnTo>
              <a:lnTo>
                <a:pt x="726110" y="25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325AA-C80A-4A2C-866E-2B58363E3F2E}">
      <dsp:nvSpPr>
        <dsp:cNvPr id="0" name=""/>
        <dsp:cNvSpPr/>
      </dsp:nvSpPr>
      <dsp:spPr>
        <a:xfrm>
          <a:off x="2055189" y="1179868"/>
          <a:ext cx="726110" cy="252038"/>
        </a:xfrm>
        <a:custGeom>
          <a:avLst/>
          <a:gdLst/>
          <a:ahLst/>
          <a:cxnLst/>
          <a:rect l="0" t="0" r="0" b="0"/>
          <a:pathLst>
            <a:path>
              <a:moveTo>
                <a:pt x="726110" y="0"/>
              </a:moveTo>
              <a:lnTo>
                <a:pt x="726110" y="126019"/>
              </a:lnTo>
              <a:lnTo>
                <a:pt x="0" y="126019"/>
              </a:lnTo>
              <a:lnTo>
                <a:pt x="0" y="25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69F43-5113-4066-B234-A719361E6C2A}">
      <dsp:nvSpPr>
        <dsp:cNvPr id="0" name=""/>
        <dsp:cNvSpPr/>
      </dsp:nvSpPr>
      <dsp:spPr>
        <a:xfrm>
          <a:off x="602968" y="1179868"/>
          <a:ext cx="2178331" cy="252038"/>
        </a:xfrm>
        <a:custGeom>
          <a:avLst/>
          <a:gdLst/>
          <a:ahLst/>
          <a:cxnLst/>
          <a:rect l="0" t="0" r="0" b="0"/>
          <a:pathLst>
            <a:path>
              <a:moveTo>
                <a:pt x="2178331" y="0"/>
              </a:moveTo>
              <a:lnTo>
                <a:pt x="2178331" y="126019"/>
              </a:lnTo>
              <a:lnTo>
                <a:pt x="0" y="126019"/>
              </a:lnTo>
              <a:lnTo>
                <a:pt x="0" y="252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E2EC7-4526-457D-AEEE-F1F8652E02FD}">
      <dsp:nvSpPr>
        <dsp:cNvPr id="0" name=""/>
        <dsp:cNvSpPr/>
      </dsp:nvSpPr>
      <dsp:spPr>
        <a:xfrm>
          <a:off x="2078185" y="533402"/>
          <a:ext cx="1406229" cy="646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Petit  Committee</a:t>
          </a:r>
        </a:p>
        <a:p>
          <a:pPr lvl="0" algn="ctr" defTabSz="666750">
            <a:lnSpc>
              <a:spcPct val="90000"/>
            </a:lnSpc>
            <a:spcBef>
              <a:spcPct val="0"/>
            </a:spcBef>
            <a:spcAft>
              <a:spcPct val="35000"/>
            </a:spcAft>
          </a:pPr>
          <a:r>
            <a:rPr lang="en-US" sz="1500" kern="1200" dirty="0" smtClean="0"/>
            <a:t>(Central)</a:t>
          </a:r>
          <a:endParaRPr lang="es-ES" sz="1500" kern="1200" dirty="0"/>
        </a:p>
      </dsp:txBody>
      <dsp:txXfrm>
        <a:off x="2078185" y="533402"/>
        <a:ext cx="1406229" cy="646466"/>
      </dsp:txXfrm>
    </dsp:sp>
    <dsp:sp modelId="{31A33BC2-21A8-43B8-8440-B84D11343883}">
      <dsp:nvSpPr>
        <dsp:cNvPr id="0" name=""/>
        <dsp:cNvSpPr/>
      </dsp:nvSpPr>
      <dsp:spPr>
        <a:xfrm>
          <a:off x="2877" y="1431906"/>
          <a:ext cx="1200182" cy="600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Quetzaltenango </a:t>
          </a:r>
        </a:p>
        <a:p>
          <a:pPr lvl="0" algn="ctr" defTabSz="622300">
            <a:lnSpc>
              <a:spcPct val="90000"/>
            </a:lnSpc>
            <a:spcBef>
              <a:spcPct val="0"/>
            </a:spcBef>
            <a:spcAft>
              <a:spcPct val="35000"/>
            </a:spcAft>
          </a:pPr>
          <a:r>
            <a:rPr lang="en-US" sz="1400" kern="1200" dirty="0" smtClean="0"/>
            <a:t>Committee</a:t>
          </a:r>
          <a:endParaRPr lang="es-ES" sz="1400" kern="1200" dirty="0"/>
        </a:p>
      </dsp:txBody>
      <dsp:txXfrm>
        <a:off x="2877" y="1431906"/>
        <a:ext cx="1200182" cy="600091"/>
      </dsp:txXfrm>
    </dsp:sp>
    <dsp:sp modelId="{B93322AA-8AE7-4B83-AD18-B3CA6413318A}">
      <dsp:nvSpPr>
        <dsp:cNvPr id="0" name=""/>
        <dsp:cNvSpPr/>
      </dsp:nvSpPr>
      <dsp:spPr>
        <a:xfrm>
          <a:off x="1455098" y="1431906"/>
          <a:ext cx="1200182" cy="600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Quiche 	</a:t>
          </a:r>
        </a:p>
        <a:p>
          <a:pPr lvl="0" algn="ctr" defTabSz="622300">
            <a:lnSpc>
              <a:spcPct val="90000"/>
            </a:lnSpc>
            <a:spcBef>
              <a:spcPct val="0"/>
            </a:spcBef>
            <a:spcAft>
              <a:spcPct val="35000"/>
            </a:spcAft>
          </a:pPr>
          <a:r>
            <a:rPr lang="en-US" sz="1400" kern="1200" dirty="0" smtClean="0"/>
            <a:t>Committee</a:t>
          </a:r>
        </a:p>
        <a:p>
          <a:pPr lvl="0" algn="ctr" defTabSz="622300">
            <a:lnSpc>
              <a:spcPct val="90000"/>
            </a:lnSpc>
            <a:spcBef>
              <a:spcPct val="0"/>
            </a:spcBef>
            <a:spcAft>
              <a:spcPct val="35000"/>
            </a:spcAft>
          </a:pPr>
          <a:endParaRPr lang="es-ES" sz="1400" kern="1200" dirty="0"/>
        </a:p>
      </dsp:txBody>
      <dsp:txXfrm>
        <a:off x="1455098" y="1431906"/>
        <a:ext cx="1200182" cy="600091"/>
      </dsp:txXfrm>
    </dsp:sp>
    <dsp:sp modelId="{F56F6A64-CCEC-4B10-BDED-4F9F8932A5C0}">
      <dsp:nvSpPr>
        <dsp:cNvPr id="0" name=""/>
        <dsp:cNvSpPr/>
      </dsp:nvSpPr>
      <dsp:spPr>
        <a:xfrm>
          <a:off x="2907319" y="1431906"/>
          <a:ext cx="1200182" cy="600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Huhuetenango </a:t>
          </a:r>
        </a:p>
        <a:p>
          <a:pPr lvl="0" algn="ctr" defTabSz="666750">
            <a:lnSpc>
              <a:spcPct val="90000"/>
            </a:lnSpc>
            <a:spcBef>
              <a:spcPct val="0"/>
            </a:spcBef>
            <a:spcAft>
              <a:spcPct val="35000"/>
            </a:spcAft>
          </a:pPr>
          <a:r>
            <a:rPr lang="en-US" sz="1500" kern="1200" dirty="0" smtClean="0"/>
            <a:t>Committee </a:t>
          </a:r>
          <a:endParaRPr lang="es-ES" sz="1500" kern="1200" dirty="0"/>
        </a:p>
      </dsp:txBody>
      <dsp:txXfrm>
        <a:off x="2907319" y="1431906"/>
        <a:ext cx="1200182" cy="600091"/>
      </dsp:txXfrm>
    </dsp:sp>
    <dsp:sp modelId="{B85B79C3-6EFF-4F63-8859-455612B5A4C3}">
      <dsp:nvSpPr>
        <dsp:cNvPr id="0" name=""/>
        <dsp:cNvSpPr/>
      </dsp:nvSpPr>
      <dsp:spPr>
        <a:xfrm>
          <a:off x="4359540" y="1431906"/>
          <a:ext cx="1200182" cy="600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San Marcos </a:t>
          </a:r>
        </a:p>
        <a:p>
          <a:pPr lvl="0" algn="ctr" defTabSz="666750">
            <a:lnSpc>
              <a:spcPct val="90000"/>
            </a:lnSpc>
            <a:spcBef>
              <a:spcPct val="0"/>
            </a:spcBef>
            <a:spcAft>
              <a:spcPct val="35000"/>
            </a:spcAft>
          </a:pPr>
          <a:r>
            <a:rPr lang="en-US" sz="1500" kern="1200" dirty="0" smtClean="0"/>
            <a:t>Committee</a:t>
          </a:r>
        </a:p>
      </dsp:txBody>
      <dsp:txXfrm>
        <a:off x="4359540" y="1431906"/>
        <a:ext cx="1200182" cy="6000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0770A-D70F-4700-949E-75DC426D9D44}" type="datetimeFigureOut">
              <a:rPr lang="es-ES" smtClean="0"/>
              <a:t>06/05/2015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4534B-77FD-4AF2-B97A-11E1F8DD1457}" type="slidenum">
              <a:rPr lang="es-ES" smtClean="0"/>
              <a:t>‹#›</a:t>
            </a:fld>
            <a:endParaRPr lang="es-ES"/>
          </a:p>
        </p:txBody>
      </p:sp>
    </p:spTree>
    <p:extLst>
      <p:ext uri="{BB962C8B-B14F-4D97-AF65-F5344CB8AC3E}">
        <p14:creationId xmlns:p14="http://schemas.microsoft.com/office/powerpoint/2010/main" val="196278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3</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3</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12</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12</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13</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13</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14</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14</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15</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15</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16</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16</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17</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17</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18</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18</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19</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19</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20</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20</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21</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21</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4</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4</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22</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22</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23</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23</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24</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24</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25</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25</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26</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26</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27</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27</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28</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28</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29</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29</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solidFill>
                  <a:prstClr val="black"/>
                </a:solidFill>
              </a:rPr>
              <a:pPr eaLnBrk="1" hangingPunct="1">
                <a:spcBef>
                  <a:spcPct val="0"/>
                </a:spcBef>
              </a:pPr>
              <a:t>30</a:t>
            </a:fld>
            <a:endParaRPr lang="en-US" altLang="en-US" smtClean="0">
              <a:solidFill>
                <a:prstClr val="black"/>
              </a:solidFill>
            </a:endParaRPr>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solidFill>
                  <a:prstClr val="black"/>
                </a:solidFill>
              </a:rPr>
              <a:pPr algn="r" eaLnBrk="1" hangingPunct="1">
                <a:spcBef>
                  <a:spcPct val="0"/>
                </a:spcBef>
              </a:pPr>
              <a:t>30</a:t>
            </a:fld>
            <a:endParaRPr lang="en-US" altLang="en-US">
              <a:solidFill>
                <a:prstClr val="black"/>
              </a:solidFill>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5</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5</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6</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6</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7</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7</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8</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8</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9</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9</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10</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10</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100">
                <a:solidFill>
                  <a:schemeClr val="tx1"/>
                </a:solidFill>
                <a:latin typeface="Arial" pitchFamily="34" charset="0"/>
                <a:cs typeface="Arial" pitchFamily="34" charset="0"/>
              </a:defRPr>
            </a:lvl1pPr>
            <a:lvl2pPr marL="702756" indent="-270291" eaLnBrk="0" hangingPunct="0">
              <a:spcBef>
                <a:spcPct val="30000"/>
              </a:spcBef>
              <a:defRPr sz="1100">
                <a:solidFill>
                  <a:schemeClr val="tx1"/>
                </a:solidFill>
                <a:latin typeface="Arial" pitchFamily="34" charset="0"/>
                <a:cs typeface="Arial" pitchFamily="34" charset="0"/>
              </a:defRPr>
            </a:lvl2pPr>
            <a:lvl3pPr marL="1081164" indent="-216233" eaLnBrk="0" hangingPunct="0">
              <a:spcBef>
                <a:spcPct val="30000"/>
              </a:spcBef>
              <a:defRPr sz="1100">
                <a:solidFill>
                  <a:schemeClr val="tx1"/>
                </a:solidFill>
                <a:latin typeface="Arial" pitchFamily="34" charset="0"/>
                <a:cs typeface="Arial" pitchFamily="34" charset="0"/>
              </a:defRPr>
            </a:lvl3pPr>
            <a:lvl4pPr marL="1513629" indent="-216233" eaLnBrk="0" hangingPunct="0">
              <a:spcBef>
                <a:spcPct val="30000"/>
              </a:spcBef>
              <a:defRPr sz="1100">
                <a:solidFill>
                  <a:schemeClr val="tx1"/>
                </a:solidFill>
                <a:latin typeface="Arial" pitchFamily="34" charset="0"/>
                <a:cs typeface="Arial" pitchFamily="34" charset="0"/>
              </a:defRPr>
            </a:lvl4pPr>
            <a:lvl5pPr marL="1946095" indent="-216233" eaLnBrk="0" hangingPunct="0">
              <a:spcBef>
                <a:spcPct val="30000"/>
              </a:spcBef>
              <a:defRPr sz="1100">
                <a:solidFill>
                  <a:schemeClr val="tx1"/>
                </a:solidFill>
                <a:latin typeface="Arial" pitchFamily="34" charset="0"/>
                <a:cs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cs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cs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cs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FFC6BB1D-C2EE-45C0-AF44-0F993DA3165A}" type="slidenum">
              <a:rPr lang="en-US" altLang="en-US" smtClean="0"/>
              <a:pPr eaLnBrk="1" hangingPunct="1">
                <a:spcBef>
                  <a:spcPct val="0"/>
                </a:spcBef>
              </a:pPr>
              <a:t>11</a:t>
            </a:fld>
            <a:endParaRPr lang="en-US" altLang="en-US" smtClean="0"/>
          </a:p>
        </p:txBody>
      </p:sp>
      <p:sp>
        <p:nvSpPr>
          <p:cNvPr id="2355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spcBef>
                <a:spcPct val="30000"/>
              </a:spcBef>
              <a:defRPr sz="1200">
                <a:solidFill>
                  <a:schemeClr val="tx1"/>
                </a:solidFill>
                <a:latin typeface="Arial" pitchFamily="34" charset="0"/>
                <a:cs typeface="Arial" pitchFamily="34" charset="0"/>
              </a:defRPr>
            </a:lvl1pPr>
            <a:lvl2pPr marL="742950" indent="-285750" defTabSz="966788" eaLnBrk="0" hangingPunct="0">
              <a:spcBef>
                <a:spcPct val="30000"/>
              </a:spcBef>
              <a:defRPr sz="1200">
                <a:solidFill>
                  <a:schemeClr val="tx1"/>
                </a:solidFill>
                <a:latin typeface="Arial" pitchFamily="34" charset="0"/>
                <a:cs typeface="Arial" pitchFamily="34" charset="0"/>
              </a:defRPr>
            </a:lvl2pPr>
            <a:lvl3pPr marL="1143000" indent="-228600" defTabSz="966788" eaLnBrk="0" hangingPunct="0">
              <a:spcBef>
                <a:spcPct val="30000"/>
              </a:spcBef>
              <a:defRPr sz="1200">
                <a:solidFill>
                  <a:schemeClr val="tx1"/>
                </a:solidFill>
                <a:latin typeface="Arial" pitchFamily="34" charset="0"/>
                <a:cs typeface="Arial" pitchFamily="34" charset="0"/>
              </a:defRPr>
            </a:lvl3pPr>
            <a:lvl4pPr marL="1600200" indent="-228600" defTabSz="966788" eaLnBrk="0" hangingPunct="0">
              <a:spcBef>
                <a:spcPct val="30000"/>
              </a:spcBef>
              <a:defRPr sz="1200">
                <a:solidFill>
                  <a:schemeClr val="tx1"/>
                </a:solidFill>
                <a:latin typeface="Arial" pitchFamily="34" charset="0"/>
                <a:cs typeface="Arial" pitchFamily="34" charset="0"/>
              </a:defRPr>
            </a:lvl4pPr>
            <a:lvl5pPr marL="2057400" indent="-228600" defTabSz="966788" eaLnBrk="0" hangingPunct="0">
              <a:spcBef>
                <a:spcPct val="30000"/>
              </a:spcBef>
              <a:defRPr sz="1200">
                <a:solidFill>
                  <a:schemeClr val="tx1"/>
                </a:solidFill>
                <a:latin typeface="Arial" pitchFamily="34" charset="0"/>
                <a:cs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8F8DABB-390B-4921-8AF8-57F8F9ED82A2}" type="slidenum">
              <a:rPr lang="en-US" altLang="en-US"/>
              <a:pPr algn="r" eaLnBrk="1" hangingPunct="1">
                <a:spcBef>
                  <a:spcPct val="0"/>
                </a:spcBef>
              </a:pPr>
              <a:t>11</a:t>
            </a:fld>
            <a:endParaRPr lang="en-US" alt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1432" tIns="45716" rIns="91432" bIns="45716"/>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E8EC6ED7-6F89-44C6-82E6-CCF2655DA90C}" type="datetimeFigureOut">
              <a:rPr lang="es-ES" smtClean="0"/>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386306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E8EC6ED7-6F89-44C6-82E6-CCF2655DA90C}" type="datetimeFigureOut">
              <a:rPr lang="es-ES" smtClean="0"/>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256843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E8EC6ED7-6F89-44C6-82E6-CCF2655DA90C}" type="datetimeFigureOut">
              <a:rPr lang="es-ES" smtClean="0"/>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25702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a:t>Texto del título</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133513040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955314-C0A6-4910-8813-31226699F818}"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flipV="1">
            <a:off x="2329842" y="2843409"/>
            <a:ext cx="2331246" cy="394001"/>
          </a:xfrm>
          <a:prstGeom prst="rect">
            <a:avLst/>
          </a:prstGeom>
        </p:spPr>
        <p:txBody>
          <a:bodyPr wrap="square">
            <a:spAutoFit/>
          </a:bodyPr>
          <a:lstStyle/>
          <a:p>
            <a:pPr algn="r">
              <a:lnSpc>
                <a:spcPct val="105000"/>
              </a:lnSpc>
              <a:spcAft>
                <a:spcPts val="600"/>
              </a:spcAft>
            </a:pPr>
            <a:r>
              <a:rPr lang="en-US" dirty="0" smtClean="0">
                <a:solidFill>
                  <a:prstClr val="black"/>
                </a:solidFill>
                <a:ea typeface="Calibri" panose="020F0502020204030204" pitchFamily="34" charset="0"/>
                <a:cs typeface="Times New Roman" panose="02020603050405020304" pitchFamily="18" charset="0"/>
              </a:rPr>
              <a:t> </a:t>
            </a: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7919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3CD55-214A-440C-81A1-BD16EB387C27}"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547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0C660-9315-420B-A9D2-1FD918FE2C55}"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8362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5E5EAA-B20A-49DA-9C66-60BC7561C790}" type="datetime1">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0701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C9D90-7C8F-44EF-96B8-83B961D393B3}" type="datetime1">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165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A9C98-0F9B-4B99-97D0-2E6ECFCBFF56}" type="datetime1">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166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1306C-B2AB-46DE-BE63-9496DDE620D4}" type="datetime1">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10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E8EC6ED7-6F89-44C6-82E6-CCF2655DA90C}" type="datetimeFigureOut">
              <a:rPr lang="es-ES" smtClean="0"/>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3917873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92C3B-FB2D-49C9-9CAB-C18F9F55E195}" type="datetime1">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189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DA86F-3722-4973-A50A-4D59C1C805E2}" type="datetime1">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9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3314C-BE18-405E-9713-C2A0150E3CEF}"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86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601F4-3E38-4C35-AE87-1D64FF50D365}"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84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955314-C0A6-4910-8813-31226699F818}"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flipV="1">
            <a:off x="2329842" y="2843409"/>
            <a:ext cx="2331246" cy="394001"/>
          </a:xfrm>
          <a:prstGeom prst="rect">
            <a:avLst/>
          </a:prstGeom>
        </p:spPr>
        <p:txBody>
          <a:bodyPr wrap="square">
            <a:spAutoFit/>
          </a:bodyPr>
          <a:lstStyle/>
          <a:p>
            <a:pPr algn="r">
              <a:lnSpc>
                <a:spcPct val="105000"/>
              </a:lnSpc>
              <a:spcAft>
                <a:spcPts val="600"/>
              </a:spcAft>
            </a:pPr>
            <a:r>
              <a:rPr lang="en-US" dirty="0" smtClean="0">
                <a:solidFill>
                  <a:prstClr val="black"/>
                </a:solidFill>
                <a:ea typeface="Calibri" panose="020F0502020204030204" pitchFamily="34" charset="0"/>
                <a:cs typeface="Times New Roman" panose="02020603050405020304" pitchFamily="18" charset="0"/>
              </a:rPr>
              <a:t> </a:t>
            </a: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7975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3CD55-214A-440C-81A1-BD16EB387C27}"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609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0C660-9315-420B-A9D2-1FD918FE2C55}"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934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5E5EAA-B20A-49DA-9C66-60BC7561C790}" type="datetime1">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3069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C9D90-7C8F-44EF-96B8-83B961D393B3}" type="datetime1">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68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A9C98-0F9B-4B99-97D0-2E6ECFCBFF56}" type="datetime1">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19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C6ED7-6F89-44C6-82E6-CCF2655DA90C}" type="datetimeFigureOut">
              <a:rPr lang="es-ES" smtClean="0"/>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3469632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1306C-B2AB-46DE-BE63-9496DDE620D4}" type="datetime1">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946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92C3B-FB2D-49C9-9CAB-C18F9F55E195}" type="datetime1">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255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DA86F-3722-4973-A50A-4D59C1C805E2}" type="datetime1">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35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3314C-BE18-405E-9713-C2A0150E3CEF}"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519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601F4-3E38-4C35-AE87-1D64FF50D365}"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39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E8EC6ED7-6F89-44C6-82E6-CCF2655DA90C}" type="datetimeFigureOut">
              <a:rPr lang="es-ES" smtClean="0"/>
              <a:t>06/05/2015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380793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E8EC6ED7-6F89-44C6-82E6-CCF2655DA90C}" type="datetimeFigureOut">
              <a:rPr lang="es-ES" smtClean="0"/>
              <a:t>06/05/2015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101966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E8EC6ED7-6F89-44C6-82E6-CCF2655DA90C}" type="datetimeFigureOut">
              <a:rPr lang="es-ES" smtClean="0"/>
              <a:t>06/05/2015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95572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C6ED7-6F89-44C6-82E6-CCF2655DA90C}" type="datetimeFigureOut">
              <a:rPr lang="es-ES" smtClean="0"/>
              <a:t>06/05/2015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32568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C6ED7-6F89-44C6-82E6-CCF2655DA90C}" type="datetimeFigureOut">
              <a:rPr lang="es-ES" smtClean="0"/>
              <a:t>06/05/2015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9612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C6ED7-6F89-44C6-82E6-CCF2655DA90C}" type="datetimeFigureOut">
              <a:rPr lang="es-ES" smtClean="0"/>
              <a:t>06/05/2015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5185C9B-6EA3-4B04-B408-8549F2E21979}" type="slidenum">
              <a:rPr lang="es-ES" smtClean="0"/>
              <a:t>‹#›</a:t>
            </a:fld>
            <a:endParaRPr lang="es-ES"/>
          </a:p>
        </p:txBody>
      </p:sp>
    </p:spTree>
    <p:extLst>
      <p:ext uri="{BB962C8B-B14F-4D97-AF65-F5344CB8AC3E}">
        <p14:creationId xmlns:p14="http://schemas.microsoft.com/office/powerpoint/2010/main" val="364683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C6ED7-6F89-44C6-82E6-CCF2655DA90C}" type="datetimeFigureOut">
              <a:rPr lang="es-ES" smtClean="0"/>
              <a:t>06/05/2015</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85C9B-6EA3-4B04-B408-8549F2E21979}" type="slidenum">
              <a:rPr lang="es-ES" smtClean="0"/>
              <a:t>‹#›</a:t>
            </a:fld>
            <a:endParaRPr lang="es-ES"/>
          </a:p>
        </p:txBody>
      </p:sp>
    </p:spTree>
    <p:extLst>
      <p:ext uri="{BB962C8B-B14F-4D97-AF65-F5344CB8AC3E}">
        <p14:creationId xmlns:p14="http://schemas.microsoft.com/office/powerpoint/2010/main" val="335996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25294"/>
            <a:ext cx="7886700" cy="116539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CBD8-7996-4FD4-AEEF-7078963F1DB5}"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7800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rgbClr val="97581B"/>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25294"/>
            <a:ext cx="7886700" cy="116539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CBD8-7996-4FD4-AEEF-7078963F1DB5}" type="datetime1">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89BC8-5ACB-40F1-8713-0F9E2789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0985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rgbClr val="97581B"/>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lcrclandtrustexchange.org/InformationDocuments/collaborationhandbook091609.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snnetwork.org/"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657" y="5630256"/>
            <a:ext cx="1404257" cy="618144"/>
          </a:xfrm>
          <a:prstGeom prst="rect">
            <a:avLst/>
          </a:prstGeom>
          <a:solidFill>
            <a:srgbClr val="5E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143000" y="990600"/>
            <a:ext cx="6858000" cy="2387600"/>
          </a:xfrm>
        </p:spPr>
        <p:txBody>
          <a:bodyPr>
            <a:normAutofit/>
          </a:bodyPr>
          <a:lstStyle/>
          <a:p>
            <a:r>
              <a:rPr lang="en-US" sz="4800" dirty="0" smtClean="0"/>
              <a:t>Building Effective Collaboration and Integrated Programming</a:t>
            </a:r>
            <a:endParaRPr lang="en-US" sz="4800" dirty="0"/>
          </a:p>
        </p:txBody>
      </p:sp>
      <p:sp>
        <p:nvSpPr>
          <p:cNvPr id="5" name="Subtitle 4"/>
          <p:cNvSpPr>
            <a:spLocks noGrp="1"/>
          </p:cNvSpPr>
          <p:nvPr>
            <p:ph type="subTitle" idx="1"/>
          </p:nvPr>
        </p:nvSpPr>
        <p:spPr>
          <a:xfrm>
            <a:off x="699797" y="3733800"/>
            <a:ext cx="7847044" cy="2278259"/>
          </a:xfrm>
        </p:spPr>
        <p:txBody>
          <a:bodyPr>
            <a:normAutofit fontScale="85000" lnSpcReduction="20000"/>
          </a:bodyPr>
          <a:lstStyle/>
          <a:p>
            <a:r>
              <a:rPr lang="en-US" u="sng" dirty="0"/>
              <a:t>Moderator: </a:t>
            </a:r>
            <a:endParaRPr lang="en-US" u="sng" dirty="0" smtClean="0"/>
          </a:p>
          <a:p>
            <a:r>
              <a:rPr lang="en-US" b="1" dirty="0" smtClean="0"/>
              <a:t>Janine </a:t>
            </a:r>
            <a:r>
              <a:rPr lang="en-US" b="1" dirty="0" err="1"/>
              <a:t>Schooley</a:t>
            </a:r>
            <a:r>
              <a:rPr lang="en-US" dirty="0"/>
              <a:t>, Senior VP Programs, </a:t>
            </a:r>
            <a:r>
              <a:rPr lang="en-US" dirty="0" smtClean="0"/>
              <a:t>PCI</a:t>
            </a:r>
          </a:p>
          <a:p>
            <a:endParaRPr lang="en-US" sz="1100" dirty="0"/>
          </a:p>
          <a:p>
            <a:r>
              <a:rPr lang="en-US" u="sng" dirty="0"/>
              <a:t>Panelists:</a:t>
            </a:r>
          </a:p>
          <a:p>
            <a:r>
              <a:rPr lang="en-US" b="1" dirty="0"/>
              <a:t>Pascale Wagner</a:t>
            </a:r>
            <a:r>
              <a:rPr lang="en-US" dirty="0"/>
              <a:t>, Country Director, PCI/Guatemala</a:t>
            </a:r>
          </a:p>
          <a:p>
            <a:r>
              <a:rPr lang="en-US" b="1" dirty="0"/>
              <a:t>Bal Maria Gutierrez</a:t>
            </a:r>
            <a:r>
              <a:rPr lang="en-US" dirty="0"/>
              <a:t>, Regional Director, PCI/Guatemala</a:t>
            </a:r>
          </a:p>
          <a:p>
            <a:r>
              <a:rPr lang="en-US" b="1" dirty="0"/>
              <a:t>Rosy Cano-Hays</a:t>
            </a:r>
            <a:r>
              <a:rPr lang="en-US" dirty="0"/>
              <a:t>, PCI Consultant </a:t>
            </a:r>
          </a:p>
          <a:p>
            <a:endParaRPr lang="en-US" dirty="0"/>
          </a:p>
        </p:txBody>
      </p:sp>
      <p:sp>
        <p:nvSpPr>
          <p:cNvPr id="6" name="Rectangle 5"/>
          <p:cNvSpPr/>
          <p:nvPr/>
        </p:nvSpPr>
        <p:spPr>
          <a:xfrm>
            <a:off x="4453219" y="3237409"/>
            <a:ext cx="237565" cy="383182"/>
          </a:xfrm>
          <a:prstGeom prst="rect">
            <a:avLst/>
          </a:prstGeom>
        </p:spPr>
        <p:txBody>
          <a:bodyPr wrap="none">
            <a:spAutoFit/>
          </a:bodyPr>
          <a:lstStyle/>
          <a:p>
            <a:pPr algn="r">
              <a:lnSpc>
                <a:spcPct val="105000"/>
              </a:lnSpc>
              <a:spcAft>
                <a:spcPts val="600"/>
              </a:spcAft>
            </a:pPr>
            <a:r>
              <a:rPr lang="en-US" dirty="0">
                <a:solidFill>
                  <a:prstClr val="black"/>
                </a:solidFill>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FC989BC8-5ACB-40F1-8713-0F9E27895DF0}" type="slidenum">
              <a:rPr lang="en-US" smtClean="0">
                <a:solidFill>
                  <a:prstClr val="black">
                    <a:tint val="75000"/>
                  </a:prstClr>
                </a:solidFill>
              </a:rPr>
              <a:pPr/>
              <a:t>1</a:t>
            </a:fld>
            <a:endParaRPr lang="en-US">
              <a:solidFill>
                <a:prstClr val="black">
                  <a:tint val="75000"/>
                </a:prst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163725"/>
            <a:ext cx="490624" cy="398875"/>
          </a:xfrm>
          <a:prstGeom prst="rect">
            <a:avLst/>
          </a:prstGeom>
        </p:spPr>
      </p:pic>
      <p:sp>
        <p:nvSpPr>
          <p:cNvPr id="7" name="TextBox 6"/>
          <p:cNvSpPr txBox="1"/>
          <p:nvPr/>
        </p:nvSpPr>
        <p:spPr>
          <a:xfrm>
            <a:off x="-20620" y="5638800"/>
            <a:ext cx="3395316" cy="600164"/>
          </a:xfrm>
          <a:prstGeom prst="rect">
            <a:avLst/>
          </a:prstGeom>
          <a:noFill/>
        </p:spPr>
        <p:txBody>
          <a:bodyPr wrap="square" rtlCol="0">
            <a:spAutoFit/>
          </a:bodyPr>
          <a:lstStyle/>
          <a:p>
            <a:pPr>
              <a:spcAft>
                <a:spcPts val="600"/>
              </a:spcAft>
            </a:pPr>
            <a:r>
              <a:rPr lang="en-US" sz="1400" b="1" dirty="0" smtClean="0">
                <a:solidFill>
                  <a:schemeClr val="bg1"/>
                </a:solidFill>
              </a:rPr>
              <a:t> @</a:t>
            </a:r>
            <a:r>
              <a:rPr lang="en-US" sz="1400" b="1" dirty="0" err="1" smtClean="0">
                <a:solidFill>
                  <a:schemeClr val="bg1"/>
                </a:solidFill>
              </a:rPr>
              <a:t>FSNNetwork</a:t>
            </a:r>
            <a:endParaRPr lang="en-US" sz="1400" b="1" dirty="0" smtClean="0">
              <a:solidFill>
                <a:schemeClr val="bg1"/>
              </a:solidFill>
            </a:endParaRPr>
          </a:p>
          <a:p>
            <a:pPr>
              <a:spcAft>
                <a:spcPts val="600"/>
              </a:spcAft>
            </a:pPr>
            <a:r>
              <a:rPr lang="en-US" sz="1400" b="1" dirty="0" smtClean="0">
                <a:solidFill>
                  <a:schemeClr val="bg1"/>
                </a:solidFill>
              </a:rPr>
              <a:t>#</a:t>
            </a:r>
            <a:r>
              <a:rPr lang="en-US" sz="1400" b="1" dirty="0" err="1" smtClean="0">
                <a:solidFill>
                  <a:schemeClr val="bg1"/>
                </a:solidFill>
              </a:rPr>
              <a:t>TOPSProgram</a:t>
            </a:r>
            <a:endParaRPr lang="en-US" sz="1400" b="1" dirty="0">
              <a:solidFill>
                <a:schemeClr val="bg1"/>
              </a:solidFill>
            </a:endParaRPr>
          </a:p>
        </p:txBody>
      </p:sp>
      <p:sp>
        <p:nvSpPr>
          <p:cNvPr id="11" name="Rectangle 10"/>
          <p:cNvSpPr/>
          <p:nvPr/>
        </p:nvSpPr>
        <p:spPr>
          <a:xfrm>
            <a:off x="6477000" y="1"/>
            <a:ext cx="2438400" cy="495300"/>
          </a:xfrm>
          <a:prstGeom prst="rect">
            <a:avLst/>
          </a:prstGeom>
          <a:solidFill>
            <a:srgbClr val="E9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10745"/>
            <a:ext cx="1066800" cy="348488"/>
          </a:xfrm>
          <a:prstGeom prst="rect">
            <a:avLst/>
          </a:prstGeom>
        </p:spPr>
      </p:pic>
    </p:spTree>
    <p:extLst>
      <p:ext uri="{BB962C8B-B14F-4D97-AF65-F5344CB8AC3E}">
        <p14:creationId xmlns:p14="http://schemas.microsoft.com/office/powerpoint/2010/main" val="3688874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Methodologies </a:t>
            </a:r>
            <a:endParaRPr lang="es-ES"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fontScale="32500" lnSpcReduction="20000"/>
          </a:bodyPr>
          <a:lstStyle/>
          <a:p>
            <a:pPr marL="0" lvl="1" indent="0">
              <a:buNone/>
            </a:pPr>
            <a:endParaRPr lang="en-US" sz="3400" dirty="0" smtClean="0"/>
          </a:p>
          <a:p>
            <a:pPr marL="0" lvl="1" indent="0">
              <a:buNone/>
            </a:pPr>
            <a:endParaRPr lang="en-US" sz="3400" dirty="0" smtClean="0"/>
          </a:p>
          <a:p>
            <a:pPr marL="0" indent="0">
              <a:buNone/>
            </a:pPr>
            <a:r>
              <a:rPr lang="en-US" sz="7000" dirty="0" smtClean="0"/>
              <a:t> I-STAR is a comprehensive, standards-based (action oriented) approach to building effective and sustainable organizations and networks that are able to contribute to improve the health and development of the communities they serve. </a:t>
            </a:r>
          </a:p>
          <a:p>
            <a:endParaRPr lang="es-ES" sz="7000" dirty="0" smtClean="0"/>
          </a:p>
          <a:p>
            <a:pPr marL="0" indent="0">
              <a:buNone/>
            </a:pPr>
            <a:r>
              <a:rPr lang="en-US" sz="7000" dirty="0" smtClean="0"/>
              <a:t>I-STAR is based in the strategy of “begin winning”, because during the analysis and reflection sessions, organizations are invited to identify their competence areas that can be the basis of the organizational strengthening activities that require more effort going forward.</a:t>
            </a:r>
            <a:endParaRPr lang="es-ES" sz="7000" dirty="0" smtClean="0"/>
          </a:p>
          <a:p>
            <a:pPr marL="0" indent="0">
              <a:buNone/>
            </a:pPr>
            <a:r>
              <a:rPr lang="en-US" sz="2000" dirty="0"/>
              <a:t> </a:t>
            </a:r>
            <a:endParaRPr lang="en-US" sz="3400" dirty="0" smtClean="0"/>
          </a:p>
          <a:p>
            <a:endParaRPr lang="en-US" sz="3400" dirty="0"/>
          </a:p>
          <a:p>
            <a:pPr marL="400050" lvl="2" indent="0">
              <a:buNone/>
            </a:pPr>
            <a:endParaRPr lang="en-US" dirty="0" smtClean="0"/>
          </a:p>
          <a:p>
            <a:pPr marL="742950" lvl="2" indent="-342900"/>
            <a:endParaRPr lang="en-US" dirty="0" smtClean="0"/>
          </a:p>
          <a:p>
            <a:pPr marL="0" lvl="1" indent="0" algn="r">
              <a:buNone/>
            </a:pPr>
            <a:r>
              <a:rPr lang="en-US" dirty="0"/>
              <a:t>	</a:t>
            </a:r>
            <a:r>
              <a:rPr lang="en-US" sz="6200" i="1" dirty="0" smtClean="0"/>
              <a:t>The starting point for improvement is to recognize the need. </a:t>
            </a:r>
          </a:p>
          <a:p>
            <a:pPr marL="0" lvl="1" indent="0" algn="r">
              <a:buNone/>
            </a:pPr>
            <a:r>
              <a:rPr lang="en-US" sz="6200" i="1" dirty="0"/>
              <a:t>	</a:t>
            </a:r>
            <a:r>
              <a:rPr lang="en-US" sz="6200" i="1" dirty="0" smtClean="0"/>
              <a:t>- Masaaki Imai</a:t>
            </a:r>
          </a:p>
          <a:p>
            <a:endParaRPr lang="es-ES" sz="6200"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Methodologies</a:t>
            </a:r>
            <a:endParaRPr lang="es-ES" dirty="0"/>
          </a:p>
        </p:txBody>
      </p:sp>
      <p:sp>
        <p:nvSpPr>
          <p:cNvPr id="3" name="Content Placeholder 2"/>
          <p:cNvSpPr>
            <a:spLocks noGrp="1"/>
          </p:cNvSpPr>
          <p:nvPr>
            <p:ph idx="1"/>
          </p:nvPr>
        </p:nvSpPr>
        <p:spPr/>
        <p:txBody>
          <a:bodyPr>
            <a:normAutofit/>
          </a:bodyPr>
          <a:lstStyle/>
          <a:p>
            <a:pPr marL="0" lvl="1" indent="0">
              <a:buNone/>
            </a:pPr>
            <a:r>
              <a:rPr lang="en-US" b="1" dirty="0" smtClean="0"/>
              <a:t>Appreciative Inquiry Approach</a:t>
            </a:r>
          </a:p>
          <a:p>
            <a:pPr marL="457200" lvl="1" indent="-457200"/>
            <a:r>
              <a:rPr lang="es-ES" sz="2400" dirty="0" smtClean="0"/>
              <a:t>I</a:t>
            </a:r>
            <a:r>
              <a:rPr lang="en-US" sz="2400" dirty="0" smtClean="0"/>
              <a:t>s </a:t>
            </a:r>
            <a:r>
              <a:rPr lang="en-US" sz="2400" dirty="0"/>
              <a:t>an approach to organizational and community development that has been used </a:t>
            </a:r>
            <a:r>
              <a:rPr lang="en-US" sz="2400" dirty="0" smtClean="0"/>
              <a:t>successful </a:t>
            </a:r>
            <a:r>
              <a:rPr lang="en-US" sz="2400" dirty="0"/>
              <a:t>worldwide to cultivate hope, build capacity, unleash collective appreciation and imagination, and bring about positive change. </a:t>
            </a:r>
            <a:endParaRPr lang="es-ES" sz="2400" dirty="0" smtClean="0"/>
          </a:p>
          <a:p>
            <a:pPr marL="457200" lvl="1" indent="-457200"/>
            <a:r>
              <a:rPr lang="en-US" sz="2400" i="1" dirty="0" smtClean="0"/>
              <a:t>Positive </a:t>
            </a:r>
            <a:r>
              <a:rPr lang="en-US" sz="2400" i="1" dirty="0"/>
              <a:t>questions</a:t>
            </a:r>
            <a:r>
              <a:rPr lang="en-US" sz="2400" dirty="0"/>
              <a:t> around affirmative topics </a:t>
            </a:r>
            <a:r>
              <a:rPr lang="en-US" sz="2400" dirty="0" smtClean="0"/>
              <a:t>were created to inspire constructive dialogue between participants, during this session members were able to share experiences, best practices and develop new </a:t>
            </a:r>
            <a:r>
              <a:rPr lang="en-US" sz="2400" dirty="0"/>
              <a:t>possibilities </a:t>
            </a:r>
            <a:r>
              <a:rPr lang="en-US" sz="2400" dirty="0" smtClean="0"/>
              <a:t>to </a:t>
            </a:r>
            <a:r>
              <a:rPr lang="en-US" sz="2400" dirty="0"/>
              <a:t>bring the desired future into </a:t>
            </a:r>
            <a:r>
              <a:rPr lang="en-US" sz="2400" dirty="0" smtClean="0"/>
              <a:t>being</a:t>
            </a:r>
            <a:r>
              <a:rPr lang="en-US" sz="2400" dirty="0"/>
              <a:t>. </a:t>
            </a:r>
            <a:endParaRPr lang="es-ES" sz="2400"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76200"/>
            <a:ext cx="6781800" cy="1493838"/>
          </a:xfrm>
        </p:spPr>
        <p:txBody>
          <a:bodyPr/>
          <a:lstStyle/>
          <a:p>
            <a:r>
              <a:rPr lang="en-US" dirty="0" smtClean="0">
                <a:solidFill>
                  <a:schemeClr val="bg1"/>
                </a:solidFill>
              </a:rPr>
              <a:t>Assessment Opportunities </a:t>
            </a:r>
            <a:endParaRPr lang="es-ES" dirty="0">
              <a:solidFill>
                <a:schemeClr val="bg1"/>
              </a:solidFill>
            </a:endParaRPr>
          </a:p>
        </p:txBody>
      </p:sp>
      <p:sp>
        <p:nvSpPr>
          <p:cNvPr id="3" name="Content Placeholder 2"/>
          <p:cNvSpPr>
            <a:spLocks noGrp="1"/>
          </p:cNvSpPr>
          <p:nvPr>
            <p:ph sz="half" idx="1"/>
          </p:nvPr>
        </p:nvSpPr>
        <p:spPr>
          <a:solidFill>
            <a:schemeClr val="accent1">
              <a:lumMod val="20000"/>
              <a:lumOff val="80000"/>
            </a:schemeClr>
          </a:solidFill>
        </p:spPr>
        <p:txBody>
          <a:bodyPr>
            <a:normAutofit fontScale="92500" lnSpcReduction="10000"/>
          </a:bodyPr>
          <a:lstStyle/>
          <a:p>
            <a:endParaRPr lang="en-US" dirty="0" smtClean="0"/>
          </a:p>
          <a:p>
            <a:pPr marL="0" indent="0">
              <a:buNone/>
            </a:pPr>
            <a:r>
              <a:rPr lang="en-US" dirty="0" smtClean="0"/>
              <a:t>The exercise provided an opportunity to : </a:t>
            </a:r>
          </a:p>
          <a:p>
            <a:pPr marL="914400" lvl="1" indent="-514350">
              <a:buFont typeface="+mj-lt"/>
              <a:buAutoNum type="arabicPeriod"/>
            </a:pPr>
            <a:r>
              <a:rPr lang="en-US" dirty="0" smtClean="0"/>
              <a:t>Learn real and illustrative examples of promising practices  </a:t>
            </a:r>
          </a:p>
          <a:p>
            <a:pPr marL="914400" lvl="1" indent="-514350">
              <a:buFont typeface="+mj-lt"/>
              <a:buAutoNum type="arabicPeriod"/>
            </a:pPr>
            <a:r>
              <a:rPr lang="en-US" dirty="0" smtClean="0"/>
              <a:t>Document challenges and barriers </a:t>
            </a:r>
          </a:p>
          <a:p>
            <a:pPr marL="914400" lvl="1" indent="-514350">
              <a:buFont typeface="+mj-lt"/>
              <a:buAutoNum type="arabicPeriod"/>
            </a:pPr>
            <a:r>
              <a:rPr lang="en-US" dirty="0" smtClean="0"/>
              <a:t>Identify from committee experience the key elements for a successful collaboration </a:t>
            </a:r>
          </a:p>
          <a:p>
            <a:endParaRPr lang="es-E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7862" y="1295400"/>
            <a:ext cx="2743200" cy="18288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5885" y="4843916"/>
            <a:ext cx="2400300" cy="16002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3130062"/>
            <a:ext cx="2514600" cy="1676400"/>
          </a:xfrm>
          <a:prstGeom prst="rect">
            <a:avLst/>
          </a:prstGeom>
        </p:spPr>
      </p:pic>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chemeClr val="tx1"/>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Process Results</a:t>
            </a:r>
            <a:endParaRPr lang="es-ES" dirty="0">
              <a:solidFill>
                <a:schemeClr val="bg1"/>
              </a:solidFill>
            </a:endParaRPr>
          </a:p>
        </p:txBody>
      </p:sp>
      <p:sp>
        <p:nvSpPr>
          <p:cNvPr id="4" name="Text Placeholder 3"/>
          <p:cNvSpPr>
            <a:spLocks noGrp="1"/>
          </p:cNvSpPr>
          <p:nvPr>
            <p:ph type="body" idx="1"/>
          </p:nvPr>
        </p:nvSpPr>
        <p:spPr>
          <a:xfrm>
            <a:off x="457200" y="1371600"/>
            <a:ext cx="8229600" cy="990600"/>
          </a:xfrm>
        </p:spPr>
        <p:txBody>
          <a:bodyPr>
            <a:noAutofit/>
          </a:bodyPr>
          <a:lstStyle/>
          <a:p>
            <a:r>
              <a:rPr lang="en-US" sz="2000" b="0" dirty="0" smtClean="0">
                <a:effectLst/>
              </a:rPr>
              <a:t>I-STAR and Appreciative Inquiry methodologies helped the committee to have a friendly attitude and </a:t>
            </a:r>
            <a:r>
              <a:rPr lang="en-US" sz="2000" b="0" dirty="0" smtClean="0"/>
              <a:t>allowed them to </a:t>
            </a:r>
            <a:r>
              <a:rPr lang="en-US" sz="2000" b="0" dirty="0" smtClean="0">
                <a:effectLst/>
              </a:rPr>
              <a:t>recognize their achievements such as:</a:t>
            </a:r>
          </a:p>
        </p:txBody>
      </p:sp>
      <p:sp>
        <p:nvSpPr>
          <p:cNvPr id="3" name="Content Placeholder 2"/>
          <p:cNvSpPr>
            <a:spLocks noGrp="1"/>
          </p:cNvSpPr>
          <p:nvPr>
            <p:ph sz="half" idx="2"/>
          </p:nvPr>
        </p:nvSpPr>
        <p:spPr>
          <a:xfrm>
            <a:off x="457200" y="2525712"/>
            <a:ext cx="4040188" cy="3875088"/>
          </a:xfrm>
          <a:solidFill>
            <a:schemeClr val="accent1">
              <a:lumMod val="20000"/>
              <a:lumOff val="80000"/>
            </a:schemeClr>
          </a:solidFill>
          <a:ln>
            <a:solidFill>
              <a:schemeClr val="accent1"/>
            </a:solidFill>
          </a:ln>
        </p:spPr>
        <p:txBody>
          <a:bodyPr>
            <a:normAutofit fontScale="32500" lnSpcReduction="20000"/>
          </a:bodyPr>
          <a:lstStyle/>
          <a:p>
            <a:pPr marL="457200" lvl="1" indent="0">
              <a:lnSpc>
                <a:spcPct val="120000"/>
              </a:lnSpc>
              <a:buNone/>
            </a:pPr>
            <a:r>
              <a:rPr lang="en-US" sz="4900" dirty="0" smtClean="0">
                <a:effectLst/>
              </a:rPr>
              <a:t>Increased awareness about projects supported by USAID and USDA in the region                                                             </a:t>
            </a:r>
          </a:p>
          <a:p>
            <a:pPr marL="457200" lvl="1" indent="0">
              <a:lnSpc>
                <a:spcPct val="120000"/>
              </a:lnSpc>
              <a:buNone/>
            </a:pPr>
            <a:endParaRPr lang="en-US" sz="4900" dirty="0" smtClean="0">
              <a:effectLst/>
            </a:endParaRPr>
          </a:p>
          <a:p>
            <a:pPr marL="457200" lvl="1" indent="0">
              <a:lnSpc>
                <a:spcPct val="120000"/>
              </a:lnSpc>
              <a:buNone/>
            </a:pPr>
            <a:r>
              <a:rPr lang="en-US" sz="4900" dirty="0" smtClean="0">
                <a:effectLst/>
              </a:rPr>
              <a:t>Creating working groups by thematic area</a:t>
            </a:r>
            <a:br>
              <a:rPr lang="en-US" sz="4900" dirty="0" smtClean="0">
                <a:effectLst/>
              </a:rPr>
            </a:br>
            <a:endParaRPr lang="en-US" sz="4900" dirty="0" smtClean="0">
              <a:effectLst/>
            </a:endParaRPr>
          </a:p>
          <a:p>
            <a:pPr marL="457200" lvl="1" indent="0">
              <a:lnSpc>
                <a:spcPct val="120000"/>
              </a:lnSpc>
              <a:buNone/>
            </a:pPr>
            <a:r>
              <a:rPr lang="en-US" sz="4900" dirty="0" smtClean="0">
                <a:effectLst/>
              </a:rPr>
              <a:t>Informal coordination with other members of the Collaborative</a:t>
            </a:r>
            <a:br>
              <a:rPr lang="en-US" sz="4900" dirty="0" smtClean="0">
                <a:effectLst/>
              </a:rPr>
            </a:br>
            <a:endParaRPr lang="en-US" sz="4900" dirty="0" smtClean="0">
              <a:effectLst/>
            </a:endParaRPr>
          </a:p>
          <a:p>
            <a:pPr marL="457200" lvl="1" indent="0">
              <a:lnSpc>
                <a:spcPct val="120000"/>
              </a:lnSpc>
              <a:buNone/>
            </a:pPr>
            <a:r>
              <a:rPr lang="en-US" sz="4900" dirty="0" smtClean="0">
                <a:effectLst/>
              </a:rPr>
              <a:t>Developed mapping coverage</a:t>
            </a:r>
            <a:br>
              <a:rPr lang="en-US" sz="4900" dirty="0" smtClean="0">
                <a:effectLst/>
              </a:rPr>
            </a:br>
            <a:endParaRPr lang="en-US" sz="4900" dirty="0" smtClean="0">
              <a:effectLst/>
            </a:endParaRPr>
          </a:p>
          <a:p>
            <a:pPr marL="457200" lvl="1" indent="0">
              <a:lnSpc>
                <a:spcPct val="120000"/>
              </a:lnSpc>
              <a:buNone/>
            </a:pPr>
            <a:r>
              <a:rPr lang="en-US" sz="4900" dirty="0" smtClean="0"/>
              <a:t>C</a:t>
            </a:r>
            <a:r>
              <a:rPr lang="en-US" sz="4900" dirty="0" smtClean="0">
                <a:effectLst/>
              </a:rPr>
              <a:t>oordination committee procedures</a:t>
            </a:r>
          </a:p>
          <a:p>
            <a:pPr marL="457200" lvl="1" indent="0">
              <a:lnSpc>
                <a:spcPct val="120000"/>
              </a:lnSpc>
              <a:buNone/>
            </a:pPr>
            <a:endParaRPr lang="en-US" dirty="0" smtClean="0">
              <a:effectLst/>
            </a:endParaRPr>
          </a:p>
        </p:txBody>
      </p:sp>
      <p:sp>
        <p:nvSpPr>
          <p:cNvPr id="6" name="Content Placeholder 5"/>
          <p:cNvSpPr>
            <a:spLocks noGrp="1"/>
          </p:cNvSpPr>
          <p:nvPr>
            <p:ph sz="quarter" idx="4"/>
          </p:nvPr>
        </p:nvSpPr>
        <p:spPr>
          <a:xfrm>
            <a:off x="4645025" y="2525712"/>
            <a:ext cx="4041775" cy="3875088"/>
          </a:xfrm>
          <a:solidFill>
            <a:schemeClr val="accent1">
              <a:lumMod val="20000"/>
              <a:lumOff val="80000"/>
            </a:schemeClr>
          </a:solidFill>
          <a:ln>
            <a:solidFill>
              <a:schemeClr val="accent1"/>
            </a:solidFill>
          </a:ln>
        </p:spPr>
        <p:txBody>
          <a:bodyPr>
            <a:normAutofit/>
          </a:bodyPr>
          <a:lstStyle/>
          <a:p>
            <a:pPr marL="457200" lvl="1" indent="0">
              <a:lnSpc>
                <a:spcPct val="120000"/>
              </a:lnSpc>
              <a:buNone/>
            </a:pPr>
            <a:r>
              <a:rPr lang="en-US" sz="1600" dirty="0" smtClean="0"/>
              <a:t>Quarterly newsletter to share best practices and achievements  </a:t>
            </a:r>
            <a:r>
              <a:rPr lang="en-US" sz="1600" dirty="0" smtClean="0">
                <a:effectLst/>
              </a:rPr>
              <a:t/>
            </a:r>
            <a:br>
              <a:rPr lang="en-US" sz="1600" dirty="0" smtClean="0">
                <a:effectLst/>
              </a:rPr>
            </a:br>
            <a:endParaRPr lang="en-US" sz="1600" dirty="0" smtClean="0">
              <a:effectLst/>
            </a:endParaRPr>
          </a:p>
          <a:p>
            <a:pPr marL="457200" lvl="1" indent="0">
              <a:lnSpc>
                <a:spcPct val="120000"/>
              </a:lnSpc>
              <a:buNone/>
            </a:pPr>
            <a:r>
              <a:rPr lang="en-US" sz="1600" dirty="0" smtClean="0">
                <a:effectLst/>
              </a:rPr>
              <a:t>Signing agreements with participating organizations and other sectors</a:t>
            </a:r>
            <a:br>
              <a:rPr lang="en-US" sz="1600" dirty="0" smtClean="0">
                <a:effectLst/>
              </a:rPr>
            </a:br>
            <a:endParaRPr lang="en-US" sz="1600" dirty="0" smtClean="0">
              <a:effectLst/>
            </a:endParaRPr>
          </a:p>
          <a:p>
            <a:pPr marL="457200" lvl="1" indent="0">
              <a:lnSpc>
                <a:spcPct val="120000"/>
              </a:lnSpc>
              <a:buNone/>
            </a:pPr>
            <a:r>
              <a:rPr lang="en-US" sz="1600" dirty="0" smtClean="0">
                <a:effectLst/>
              </a:rPr>
              <a:t>Identified community benefits from coordination between committee members</a:t>
            </a:r>
          </a:p>
          <a:p>
            <a:pPr marL="457200" lvl="1" indent="0">
              <a:lnSpc>
                <a:spcPct val="120000"/>
              </a:lnSpc>
              <a:buNone/>
            </a:pPr>
            <a:endParaRPr lang="en-US" sz="1600" dirty="0" smtClean="0">
              <a:effectLst/>
            </a:endParaRPr>
          </a:p>
          <a:p>
            <a:pPr marL="457200" lvl="1" indent="0">
              <a:lnSpc>
                <a:spcPct val="120000"/>
              </a:lnSpc>
              <a:buNone/>
            </a:pPr>
            <a:r>
              <a:rPr lang="en-US" sz="1600" dirty="0" smtClean="0">
                <a:effectLst/>
              </a:rPr>
              <a:t>More defined structure</a:t>
            </a:r>
            <a:endParaRPr lang="es-ES" sz="1600"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dirty="0" smtClean="0">
                <a:solidFill>
                  <a:schemeClr val="bg1"/>
                </a:solidFill>
              </a:rPr>
              <a:t>Significant Findings</a:t>
            </a:r>
            <a:endParaRPr lang="es-ES" dirty="0">
              <a:solidFill>
                <a:schemeClr val="bg1"/>
              </a:solidFill>
            </a:endParaRPr>
          </a:p>
        </p:txBody>
      </p:sp>
      <p:pic>
        <p:nvPicPr>
          <p:cNvPr id="8" name="Content Placeholder 7" descr="C:\Users\Rosy Hays\Desktop\exploracion-1661.jpg"/>
          <p:cNvPicPr>
            <a:picLocks noGrp="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319088" y="2286000"/>
            <a:ext cx="4114800" cy="3505200"/>
          </a:xfrm>
          <a:prstGeom prst="rect">
            <a:avLst/>
          </a:prstGeom>
          <a:noFill/>
          <a:ln>
            <a:noFill/>
          </a:ln>
        </p:spPr>
      </p:pic>
      <p:sp>
        <p:nvSpPr>
          <p:cNvPr id="5" name="Content Placeholder 4"/>
          <p:cNvSpPr>
            <a:spLocks noGrp="1"/>
          </p:cNvSpPr>
          <p:nvPr>
            <p:ph sz="half" idx="2"/>
          </p:nvPr>
        </p:nvSpPr>
        <p:spPr>
          <a:xfrm>
            <a:off x="4724400" y="2362200"/>
            <a:ext cx="3962400" cy="327659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smtClean="0"/>
              <a:t>Committee members were also able to identify areas where their performance was satisfactory as well areas of opportunity to improve collaboration efforts. </a:t>
            </a:r>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0"/>
            <a:ext cx="6858000" cy="1417638"/>
          </a:xfrm>
        </p:spPr>
        <p:txBody>
          <a:bodyPr/>
          <a:lstStyle/>
          <a:p>
            <a:r>
              <a:rPr lang="en-US" dirty="0" err="1" smtClean="0">
                <a:solidFill>
                  <a:schemeClr val="bg1"/>
                </a:solidFill>
              </a:rPr>
              <a:t>Huhuetenagos’s</a:t>
            </a:r>
            <a:r>
              <a:rPr lang="en-US" dirty="0" smtClean="0">
                <a:solidFill>
                  <a:schemeClr val="bg1"/>
                </a:solidFill>
              </a:rPr>
              <a:t> Committee  </a:t>
            </a:r>
            <a:endParaRPr lang="es-ES" dirty="0">
              <a:solidFill>
                <a:schemeClr val="bg1"/>
              </a:solidFill>
            </a:endParaRPr>
          </a:p>
        </p:txBody>
      </p:sp>
      <p:sp>
        <p:nvSpPr>
          <p:cNvPr id="3" name="Content Placeholder 2"/>
          <p:cNvSpPr>
            <a:spLocks noGrp="1"/>
          </p:cNvSpPr>
          <p:nvPr>
            <p:ph idx="1"/>
          </p:nvPr>
        </p:nvSpPr>
        <p:spPr>
          <a:xfrm>
            <a:off x="457200" y="1600200"/>
            <a:ext cx="8153400" cy="4724399"/>
          </a:xfrm>
        </p:spPr>
        <p:txBody>
          <a:bodyPr>
            <a:normAutofit fontScale="77500" lnSpcReduction="20000"/>
          </a:bodyPr>
          <a:lstStyle/>
          <a:p>
            <a:pPr marL="0" indent="0">
              <a:buNone/>
            </a:pPr>
            <a:r>
              <a:rPr lang="en-US" sz="3800" b="1" dirty="0" smtClean="0"/>
              <a:t>Committee Goals Looking Forward:</a:t>
            </a:r>
          </a:p>
          <a:p>
            <a:pPr marL="0" indent="0">
              <a:buNone/>
            </a:pPr>
            <a:r>
              <a:rPr lang="en-US" dirty="0" smtClean="0"/>
              <a:t/>
            </a:r>
            <a:br>
              <a:rPr lang="en-US" dirty="0" smtClean="0"/>
            </a:br>
            <a:r>
              <a:rPr lang="en-US" dirty="0" smtClean="0"/>
              <a:t>• Complementarity in their interventions</a:t>
            </a:r>
            <a:br>
              <a:rPr lang="en-US" dirty="0" smtClean="0"/>
            </a:br>
            <a:r>
              <a:rPr lang="en-US" dirty="0" smtClean="0"/>
              <a:t>• Strengthening committee’s structure</a:t>
            </a:r>
            <a:br>
              <a:rPr lang="en-US" dirty="0" smtClean="0"/>
            </a:br>
            <a:r>
              <a:rPr lang="en-US" dirty="0" smtClean="0"/>
              <a:t>• Identify participating organizations’ strengths</a:t>
            </a:r>
            <a:br>
              <a:rPr lang="en-US" dirty="0" smtClean="0"/>
            </a:br>
            <a:r>
              <a:rPr lang="en-US" dirty="0" smtClean="0"/>
              <a:t>• Establish a joint working plan</a:t>
            </a:r>
            <a:br>
              <a:rPr lang="en-US" dirty="0" smtClean="0"/>
            </a:br>
            <a:r>
              <a:rPr lang="en-US" dirty="0" smtClean="0"/>
              <a:t>• Develop a tool to measure their impact</a:t>
            </a:r>
            <a:br>
              <a:rPr lang="en-US" dirty="0" smtClean="0"/>
            </a:br>
            <a:r>
              <a:rPr lang="en-US" dirty="0" smtClean="0"/>
              <a:t>• Create a communication system  </a:t>
            </a:r>
            <a:br>
              <a:rPr lang="en-US" dirty="0" smtClean="0"/>
            </a:br>
            <a:r>
              <a:rPr lang="en-US" dirty="0" smtClean="0"/>
              <a:t>• Have a space to share community needs and priorities</a:t>
            </a:r>
            <a:br>
              <a:rPr lang="en-US" dirty="0" smtClean="0"/>
            </a:br>
            <a:r>
              <a:rPr lang="en-US" dirty="0" smtClean="0"/>
              <a:t>• Create collective learning programs including specialized technical assistance</a:t>
            </a:r>
            <a:br>
              <a:rPr lang="en-US" dirty="0" smtClean="0"/>
            </a:br>
            <a:r>
              <a:rPr lang="en-US" dirty="0" smtClean="0"/>
              <a:t>• Reduce individualism and competition</a:t>
            </a:r>
            <a:br>
              <a:rPr lang="en-US" dirty="0" smtClean="0"/>
            </a:br>
            <a:r>
              <a:rPr lang="en-US" dirty="0" smtClean="0"/>
              <a:t>• Achieve better communication and coordination with the central committee</a:t>
            </a:r>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Rosy Hays\Desktop\nutri-718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057400"/>
            <a:ext cx="4114801" cy="3657600"/>
          </a:xfrm>
          <a:prstGeom prst="rect">
            <a:avLst/>
          </a:prstGeom>
          <a:noFill/>
          <a:ln>
            <a:noFill/>
          </a:ln>
        </p:spPr>
      </p:pic>
      <p:sp>
        <p:nvSpPr>
          <p:cNvPr id="6" name="Rectangle 5"/>
          <p:cNvSpPr/>
          <p:nvPr/>
        </p:nvSpPr>
        <p:spPr>
          <a:xfrm>
            <a:off x="533400" y="1905000"/>
            <a:ext cx="3886200" cy="2585323"/>
          </a:xfrm>
          <a:prstGeom prst="rect">
            <a:avLst/>
          </a:prstGeom>
        </p:spPr>
        <p:txBody>
          <a:bodyPr wrap="square">
            <a:spAutoFit/>
          </a:bodyPr>
          <a:lstStyle/>
          <a:p>
            <a:endParaRPr lang="en-US" dirty="0" smtClean="0"/>
          </a:p>
          <a:p>
            <a:r>
              <a:rPr lang="en-US" sz="2400" i="1" dirty="0" smtClean="0"/>
              <a:t>T</a:t>
            </a:r>
            <a:r>
              <a:rPr lang="en-US" sz="2400" i="1" dirty="0" smtClean="0">
                <a:effectLst/>
              </a:rPr>
              <a:t>hroughout the committee, we have had the opportunity to complement our services and benefit the community in a more comprehensive way.</a:t>
            </a:r>
          </a:p>
          <a:p>
            <a:pPr algn="r"/>
            <a:r>
              <a:rPr lang="en-US" i="1" dirty="0" smtClean="0"/>
              <a:t>Committee Member</a:t>
            </a:r>
            <a:endParaRPr lang="en-US" i="1" dirty="0">
              <a:effectLst/>
            </a:endParaRPr>
          </a:p>
        </p:txBody>
      </p:sp>
      <p:sp>
        <p:nvSpPr>
          <p:cNvPr id="2" name="TextBox 1"/>
          <p:cNvSpPr txBox="1"/>
          <p:nvPr/>
        </p:nvSpPr>
        <p:spPr>
          <a:xfrm>
            <a:off x="6400800" y="5791200"/>
            <a:ext cx="2438400" cy="584775"/>
          </a:xfrm>
          <a:prstGeom prst="rect">
            <a:avLst/>
          </a:prstGeom>
          <a:noFill/>
        </p:spPr>
        <p:txBody>
          <a:bodyPr wrap="square" rtlCol="0">
            <a:spAutoFit/>
          </a:bodyPr>
          <a:lstStyle/>
          <a:p>
            <a:pPr algn="r"/>
            <a:r>
              <a:rPr lang="en-US" sz="1600" i="1" dirty="0" smtClean="0"/>
              <a:t>Collaboration Mapping </a:t>
            </a:r>
            <a:r>
              <a:rPr lang="en-US" sz="1600" i="1" dirty="0"/>
              <a:t>P</a:t>
            </a:r>
            <a:r>
              <a:rPr lang="en-US" sz="1600" i="1" dirty="0" smtClean="0"/>
              <a:t>rocess</a:t>
            </a:r>
            <a:endParaRPr lang="es-ES" sz="1600" i="1" dirty="0"/>
          </a:p>
        </p:txBody>
      </p:sp>
      <p:sp>
        <p:nvSpPr>
          <p:cNvPr id="8" name="Title 1"/>
          <p:cNvSpPr txBox="1">
            <a:spLocks/>
          </p:cNvSpPr>
          <p:nvPr/>
        </p:nvSpPr>
        <p:spPr>
          <a:xfrm>
            <a:off x="1828800" y="0"/>
            <a:ext cx="68580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Collaboration Benefits  </a:t>
            </a:r>
            <a:endParaRPr lang="es-ES" dirty="0">
              <a:solidFill>
                <a:schemeClr val="bg1"/>
              </a:solidFill>
            </a:endParaRPr>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9088" y="2514600"/>
            <a:ext cx="8229600" cy="1143000"/>
          </a:xfrm>
        </p:spPr>
        <p:txBody>
          <a:bodyPr>
            <a:normAutofit/>
          </a:bodyPr>
          <a:lstStyle/>
          <a:p>
            <a:r>
              <a:rPr lang="en-US" dirty="0" smtClean="0"/>
              <a:t>Key Components of the Guide</a:t>
            </a:r>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52600" y="1"/>
            <a:ext cx="7239000" cy="1143000"/>
          </a:xfrm>
        </p:spPr>
        <p:txBody>
          <a:bodyPr>
            <a:normAutofit/>
          </a:bodyPr>
          <a:lstStyle/>
          <a:p>
            <a:r>
              <a:rPr lang="en-US" dirty="0" smtClean="0">
                <a:solidFill>
                  <a:schemeClr val="bg1"/>
                </a:solidFill>
              </a:rPr>
              <a:t>Guide’s Purpose </a:t>
            </a:r>
            <a:endParaRPr lang="es-E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t>The Guide’s main purpose is to provide recommendations, examples and lessons learned, local and worldwide, to improve and promote effective coordination and collaboration between USG-funded organizations currently working in the Western Highlands Integrated Programs ---- to achieve greater impact. </a:t>
            </a:r>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228600"/>
            <a:ext cx="6858000" cy="1189038"/>
          </a:xfrm>
        </p:spPr>
        <p:txBody>
          <a:bodyPr>
            <a:normAutofit fontScale="90000"/>
          </a:bodyPr>
          <a:lstStyle/>
          <a:p>
            <a:r>
              <a:rPr lang="en-US" dirty="0" smtClean="0">
                <a:solidFill>
                  <a:schemeClr val="bg1"/>
                </a:solidFill>
              </a:rPr>
              <a:t>Key Components of Guide</a:t>
            </a:r>
            <a:br>
              <a:rPr lang="en-US" dirty="0" smtClean="0">
                <a:solidFill>
                  <a:schemeClr val="bg1"/>
                </a:solidFill>
              </a:rPr>
            </a:br>
            <a:endParaRPr lang="es-ES" dirty="0">
              <a:solidFill>
                <a:schemeClr val="bg1"/>
              </a:solidFill>
            </a:endParaRPr>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514350" indent="-514350">
              <a:buFont typeface="+mj-lt"/>
              <a:buAutoNum type="arabicPeriod"/>
            </a:pPr>
            <a:endParaRPr lang="en-US" dirty="0" smtClean="0"/>
          </a:p>
          <a:p>
            <a:pPr marL="514350" indent="-514350">
              <a:buFont typeface="+mj-lt"/>
              <a:buAutoNum type="arabicPeriod"/>
            </a:pPr>
            <a:r>
              <a:rPr lang="en-US" dirty="0" smtClean="0"/>
              <a:t>Collaboration concepts </a:t>
            </a:r>
            <a:endParaRPr lang="en-US" dirty="0"/>
          </a:p>
          <a:p>
            <a:pPr marL="514350" indent="-514350">
              <a:buFont typeface="+mj-lt"/>
              <a:buAutoNum type="arabicPeriod"/>
            </a:pPr>
            <a:r>
              <a:rPr lang="en-US" dirty="0" smtClean="0"/>
              <a:t>Practical recommendations for promoting effective cooperation mechanisms</a:t>
            </a:r>
          </a:p>
          <a:p>
            <a:pPr marL="514350" indent="-514350">
              <a:buFont typeface="+mj-lt"/>
              <a:buAutoNum type="arabicPeriod"/>
            </a:pPr>
            <a:r>
              <a:rPr lang="en-US" dirty="0" smtClean="0"/>
              <a:t>Effective mechanisms for collaboration</a:t>
            </a:r>
          </a:p>
          <a:p>
            <a:pPr marL="514350" indent="-514350">
              <a:buFont typeface="+mj-lt"/>
              <a:buAutoNum type="arabicPeriod"/>
            </a:pPr>
            <a:r>
              <a:rPr lang="en-US" dirty="0" smtClean="0"/>
              <a:t>Opportunities for success in collaborative efforts</a:t>
            </a:r>
            <a:endParaRPr lang="en-US" dirty="0"/>
          </a:p>
          <a:p>
            <a:pPr marL="514350" indent="-514350">
              <a:buFont typeface="+mj-lt"/>
              <a:buAutoNum type="arabicPeriod"/>
            </a:pPr>
            <a:r>
              <a:rPr lang="en-US" dirty="0" smtClean="0"/>
              <a:t>Importance of monitoring and evaluation tools and processes</a:t>
            </a:r>
          </a:p>
          <a:p>
            <a:pPr marL="514350" indent="-514350">
              <a:buFont typeface="+mj-lt"/>
              <a:buAutoNum type="arabicPeriod"/>
            </a:pPr>
            <a:r>
              <a:rPr lang="en-US" dirty="0" smtClean="0"/>
              <a:t>Case Study - Experience in Huehuetenango</a:t>
            </a:r>
          </a:p>
          <a:p>
            <a:pPr marL="514350" indent="-514350">
              <a:buFont typeface="+mj-lt"/>
              <a:buAutoNum type="arabicPeriod"/>
            </a:pPr>
            <a:r>
              <a:rPr lang="en-US" dirty="0" smtClean="0"/>
              <a:t>Recommendations for </a:t>
            </a:r>
            <a:r>
              <a:rPr lang="en-US" dirty="0"/>
              <a:t>d</a:t>
            </a:r>
            <a:r>
              <a:rPr lang="en-US" dirty="0" smtClean="0"/>
              <a:t>onors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a:off x="-24669" y="-59897"/>
            <a:ext cx="9168669" cy="6003498"/>
          </a:xfrm>
          <a:prstGeom prst="rect">
            <a:avLst/>
          </a:prstGeom>
          <a:blipFill>
            <a:blip r:embed="rId2"/>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3" name="pasted-image.pdf"/>
          <p:cNvPicPr/>
          <p:nvPr/>
        </p:nvPicPr>
        <p:blipFill>
          <a:blip r:embed="rId3">
            <a:extLst/>
          </a:blip>
          <a:stretch>
            <a:fillRect/>
          </a:stretch>
        </p:blipFill>
        <p:spPr>
          <a:xfrm rot="20874774">
            <a:off x="481698" y="1382926"/>
            <a:ext cx="4134296" cy="3656528"/>
          </a:xfrm>
          <a:prstGeom prst="rect">
            <a:avLst/>
          </a:prstGeom>
          <a:ln w="12700">
            <a:miter lim="400000"/>
          </a:ln>
        </p:spPr>
      </p:pic>
      <p:sp>
        <p:nvSpPr>
          <p:cNvPr id="6" name="Rectangle 5"/>
          <p:cNvSpPr/>
          <p:nvPr/>
        </p:nvSpPr>
        <p:spPr>
          <a:xfrm>
            <a:off x="-24669" y="-59897"/>
            <a:ext cx="9168669" cy="1050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asted-image.pdf"/>
          <p:cNvPicPr/>
          <p:nvPr/>
        </p:nvPicPr>
        <p:blipFill>
          <a:blip r:embed="rId4">
            <a:extLst/>
          </a:blip>
          <a:stretch>
            <a:fillRect/>
          </a:stretch>
        </p:blipFill>
        <p:spPr>
          <a:xfrm>
            <a:off x="838200" y="153274"/>
            <a:ext cx="7565571" cy="837326"/>
          </a:xfrm>
          <a:prstGeom prst="rect">
            <a:avLst/>
          </a:prstGeom>
          <a:ln w="12700">
            <a:miter lim="400000"/>
          </a:ln>
        </p:spPr>
      </p:pic>
      <p:sp>
        <p:nvSpPr>
          <p:cNvPr id="7" name="Shape 41"/>
          <p:cNvSpPr>
            <a:spLocks noChangeArrowheads="1"/>
          </p:cNvSpPr>
          <p:nvPr/>
        </p:nvSpPr>
        <p:spPr bwMode="auto">
          <a:xfrm>
            <a:off x="128360" y="6096000"/>
            <a:ext cx="8985250" cy="56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5717" tIns="35717" rIns="35717" bIns="35717" anchor="ct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r>
              <a:rPr lang="en-US" altLang="en-US" sz="800" dirty="0">
                <a:sym typeface="Arial" pitchFamily="34" charset="0"/>
              </a:rPr>
              <a:t>This resource guide was made possible by a grant from the USAID Technical and Operational Performance Support (TOPS) program. The TOPS Micro Grants  Program is made possible by the generous support and contribution of the American people through the United States Agency for International Development (USAID). The contents of the materials produced through the TOPS Micro Grants Program do not necessarily reflect the views of TOPS, USAID or the United States Government   As per Bianca</a:t>
            </a:r>
            <a:r>
              <a:rPr lang="ja-JP" altLang="en-US" sz="800" dirty="0">
                <a:sym typeface="Arial" pitchFamily="34" charset="0"/>
              </a:rPr>
              <a:t>’</a:t>
            </a:r>
            <a:r>
              <a:rPr lang="en-US" altLang="ja-JP" sz="800" dirty="0">
                <a:sym typeface="Arial" pitchFamily="34" charset="0"/>
              </a:rPr>
              <a:t>s new guidance. This must be located on the first page or in the back cover. We can decide where </a:t>
            </a:r>
            <a:r>
              <a:rPr lang="en-US" altLang="ja-JP" sz="800" dirty="0">
                <a:solidFill>
                  <a:schemeClr val="bg1"/>
                </a:solidFill>
                <a:sym typeface="Arial" pitchFamily="34" charset="0"/>
              </a:rPr>
              <a:t>to put it. but I believe we don</a:t>
            </a:r>
            <a:r>
              <a:rPr lang="ja-JP" altLang="en-US" sz="800" dirty="0">
                <a:solidFill>
                  <a:schemeClr val="bg1"/>
                </a:solidFill>
                <a:sym typeface="Arial" pitchFamily="34" charset="0"/>
              </a:rPr>
              <a:t>’</a:t>
            </a:r>
            <a:r>
              <a:rPr lang="en-US" altLang="ja-JP" sz="800" dirty="0">
                <a:solidFill>
                  <a:schemeClr val="bg1"/>
                </a:solidFill>
                <a:sym typeface="Arial" pitchFamily="34" charset="0"/>
              </a:rPr>
              <a:t>t have a back cover.</a:t>
            </a:r>
            <a:endParaRPr lang="en-US" altLang="en-US" sz="800" dirty="0">
              <a:solidFill>
                <a:schemeClr val="bg1"/>
              </a:solidFill>
              <a:sym typeface="Arial" pitchFamily="34" charset="0"/>
            </a:endParaRPr>
          </a:p>
        </p:txBody>
      </p:sp>
      <p:sp>
        <p:nvSpPr>
          <p:cNvPr id="8" name="Rectangle 7"/>
          <p:cNvSpPr/>
          <p:nvPr/>
        </p:nvSpPr>
        <p:spPr>
          <a:xfrm>
            <a:off x="3048000" y="2998760"/>
            <a:ext cx="5917404" cy="2677656"/>
          </a:xfrm>
          <a:prstGeom prst="rect">
            <a:avLst/>
          </a:prstGeom>
        </p:spPr>
        <p:txBody>
          <a:bodyPr wrap="square">
            <a:spAutoFit/>
          </a:bodyPr>
          <a:lstStyle/>
          <a:p>
            <a:pPr algn="ctr"/>
            <a:r>
              <a:rPr lang="en-US" sz="4000" dirty="0">
                <a:solidFill>
                  <a:schemeClr val="bg1"/>
                </a:solidFill>
              </a:rPr>
              <a:t>Resource Guide for Building Effective Collaboration and Integrated </a:t>
            </a:r>
            <a:r>
              <a:rPr lang="en-US" sz="4000" dirty="0" smtClean="0">
                <a:solidFill>
                  <a:schemeClr val="bg1"/>
                </a:solidFill>
              </a:rPr>
              <a:t>Programming</a:t>
            </a:r>
          </a:p>
          <a:p>
            <a:pPr algn="ctr"/>
            <a:r>
              <a:rPr lang="en-US" sz="1600" dirty="0" smtClean="0">
                <a:solidFill>
                  <a:schemeClr val="bg1"/>
                </a:solidFill>
              </a:rPr>
              <a:t>Washington, DC </a:t>
            </a:r>
          </a:p>
          <a:p>
            <a:pPr algn="ctr"/>
            <a:r>
              <a:rPr lang="en-US" sz="1600" dirty="0" smtClean="0">
                <a:solidFill>
                  <a:schemeClr val="bg1"/>
                </a:solidFill>
              </a:rPr>
              <a:t>May 7, 2015</a:t>
            </a:r>
            <a:r>
              <a:rPr lang="en-US" sz="1600" dirty="0">
                <a:solidFill>
                  <a:schemeClr val="bg1"/>
                </a:solidFill>
              </a:rPr>
              <a:t/>
            </a:r>
            <a:br>
              <a:rPr lang="en-US" sz="1600" dirty="0">
                <a:solidFill>
                  <a:schemeClr val="bg1"/>
                </a:solidFill>
              </a:rPr>
            </a:br>
            <a:endParaRPr lang="es-ES" sz="1600" dirty="0">
              <a:solidFill>
                <a:schemeClr val="bg1"/>
              </a:solidFill>
            </a:endParaRPr>
          </a:p>
        </p:txBody>
      </p:sp>
    </p:spTree>
    <p:extLst>
      <p:ext uri="{BB962C8B-B14F-4D97-AF65-F5344CB8AC3E}">
        <p14:creationId xmlns:p14="http://schemas.microsoft.com/office/powerpoint/2010/main" val="291355963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1376" y="-22412"/>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76200"/>
            <a:ext cx="6858000" cy="1044388"/>
          </a:xfrm>
        </p:spPr>
        <p:txBody>
          <a:bodyPr>
            <a:noAutofit/>
          </a:bodyPr>
          <a:lstStyle/>
          <a:p>
            <a:r>
              <a:rPr lang="en-US" sz="3200" dirty="0" smtClean="0">
                <a:solidFill>
                  <a:schemeClr val="bg1"/>
                </a:solidFill>
              </a:rPr>
              <a:t>What Do You Want the Partnership To Be About? </a:t>
            </a:r>
            <a:endParaRPr lang="es-ES" sz="3200" dirty="0">
              <a:solidFill>
                <a:schemeClr val="bg1"/>
              </a:solidFill>
            </a:endParaRPr>
          </a:p>
        </p:txBody>
      </p:sp>
      <p:sp>
        <p:nvSpPr>
          <p:cNvPr id="3" name="Content Placeholder 2"/>
          <p:cNvSpPr>
            <a:spLocks noGrp="1"/>
          </p:cNvSpPr>
          <p:nvPr>
            <p:ph idx="1"/>
          </p:nvPr>
        </p:nvSpPr>
        <p:spPr>
          <a:xfrm>
            <a:off x="18288" y="1120588"/>
            <a:ext cx="9094336" cy="5718362"/>
          </a:xfrm>
        </p:spPr>
        <p:txBody>
          <a:bodyPr/>
          <a:lstStyle/>
          <a:p>
            <a:endParaRPr lang="en-US" dirty="0" smtClean="0"/>
          </a:p>
          <a:p>
            <a:r>
              <a:rPr lang="en-US" dirty="0" smtClean="0"/>
              <a:t>There are three different levels: </a:t>
            </a:r>
          </a:p>
        </p:txBody>
      </p:sp>
      <p:grpSp>
        <p:nvGrpSpPr>
          <p:cNvPr id="11" name="Group 10"/>
          <p:cNvGrpSpPr/>
          <p:nvPr/>
        </p:nvGrpSpPr>
        <p:grpSpPr>
          <a:xfrm>
            <a:off x="1143000" y="2506996"/>
            <a:ext cx="7162800" cy="3208004"/>
            <a:chOff x="457200" y="2943761"/>
            <a:chExt cx="7772400" cy="2889807"/>
          </a:xfrm>
        </p:grpSpPr>
        <p:sp>
          <p:nvSpPr>
            <p:cNvPr id="12" name="TextBox 11"/>
            <p:cNvSpPr txBox="1"/>
            <p:nvPr/>
          </p:nvSpPr>
          <p:spPr>
            <a:xfrm>
              <a:off x="457200" y="4419600"/>
              <a:ext cx="2590800" cy="14139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i="1" dirty="0" smtClean="0"/>
                <a:t>Cooperation </a:t>
              </a:r>
              <a:r>
                <a:rPr lang="en-US" sz="1600" dirty="0" smtClean="0"/>
                <a:t>– informal relationships without any commonly define mission, structure, or planning effort (also known as a “coalition” or “network”</a:t>
              </a:r>
              <a:endParaRPr lang="es-ES" sz="1600" dirty="0"/>
            </a:p>
          </p:txBody>
        </p:sp>
        <p:sp>
          <p:nvSpPr>
            <p:cNvPr id="13" name="TextBox 12"/>
            <p:cNvSpPr txBox="1"/>
            <p:nvPr/>
          </p:nvSpPr>
          <p:spPr>
            <a:xfrm>
              <a:off x="3048000" y="3733800"/>
              <a:ext cx="2590800" cy="163576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i="1" dirty="0" smtClean="0"/>
                <a:t>Coordination</a:t>
              </a:r>
              <a:r>
                <a:rPr lang="en-US" sz="1600" dirty="0" smtClean="0"/>
                <a:t> – more formal relationships, an understanding of compatible missions, some planning and division of roles is required (aka “task force”)</a:t>
              </a:r>
              <a:endParaRPr lang="es-ES" sz="1600" dirty="0"/>
            </a:p>
          </p:txBody>
        </p:sp>
        <p:sp>
          <p:nvSpPr>
            <p:cNvPr id="14" name="TextBox 13"/>
            <p:cNvSpPr txBox="1"/>
            <p:nvPr/>
          </p:nvSpPr>
          <p:spPr>
            <a:xfrm>
              <a:off x="5638800" y="2943761"/>
              <a:ext cx="2590800" cy="14139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i="1" dirty="0" smtClean="0"/>
                <a:t>Collaboration</a:t>
              </a:r>
              <a:r>
                <a:rPr lang="en-US" sz="1600" dirty="0" smtClean="0"/>
                <a:t> – a mutually beneficial and well-defined relationship entered into by two or more organizations to achieve common goals </a:t>
              </a:r>
              <a:endParaRPr lang="es-ES" sz="1600" dirty="0"/>
            </a:p>
          </p:txBody>
        </p:sp>
      </p:grpSp>
      <p:sp>
        <p:nvSpPr>
          <p:cNvPr id="6" name="Right Arrow 5"/>
          <p:cNvSpPr/>
          <p:nvPr/>
        </p:nvSpPr>
        <p:spPr>
          <a:xfrm rot="16200000">
            <a:off x="-1116597" y="4240799"/>
            <a:ext cx="3539392" cy="239393"/>
          </a:xfrm>
          <a:prstGeom prst="rightArrow">
            <a:avLst>
              <a:gd name="adj1" fmla="val 425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extBox 9"/>
          <p:cNvSpPr txBox="1"/>
          <p:nvPr/>
        </p:nvSpPr>
        <p:spPr>
          <a:xfrm>
            <a:off x="927100" y="5960913"/>
            <a:ext cx="2819400" cy="338554"/>
          </a:xfrm>
          <a:prstGeom prst="rect">
            <a:avLst/>
          </a:prstGeom>
          <a:noFill/>
        </p:spPr>
        <p:txBody>
          <a:bodyPr wrap="square" rtlCol="0">
            <a:spAutoFit/>
          </a:bodyPr>
          <a:lstStyle/>
          <a:p>
            <a:r>
              <a:rPr lang="en-US" sz="1600" dirty="0" smtClean="0"/>
              <a:t>Levels of participation intensity </a:t>
            </a:r>
            <a:endParaRPr lang="es-ES" sz="1600"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28575"/>
            <a:ext cx="7315200" cy="1114425"/>
          </a:xfrm>
        </p:spPr>
        <p:txBody>
          <a:bodyPr>
            <a:normAutofit/>
          </a:bodyPr>
          <a:lstStyle/>
          <a:p>
            <a:r>
              <a:rPr lang="en-US" sz="3600" dirty="0" smtClean="0">
                <a:solidFill>
                  <a:schemeClr val="bg1"/>
                </a:solidFill>
              </a:rPr>
              <a:t>How Do They Compare? </a:t>
            </a:r>
            <a:endParaRPr lang="es-ES" sz="36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3749583"/>
              </p:ext>
            </p:extLst>
          </p:nvPr>
        </p:nvGraphicFramePr>
        <p:xfrm>
          <a:off x="457200" y="1833880"/>
          <a:ext cx="8229600" cy="35763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Cooperation </a:t>
                      </a:r>
                      <a:endParaRPr lang="es-ES" dirty="0"/>
                    </a:p>
                  </a:txBody>
                  <a:tcPr/>
                </a:tc>
                <a:tc>
                  <a:txBody>
                    <a:bodyPr/>
                    <a:lstStyle/>
                    <a:p>
                      <a:r>
                        <a:rPr lang="en-US" dirty="0" smtClean="0"/>
                        <a:t>Coordination</a:t>
                      </a:r>
                      <a:r>
                        <a:rPr lang="en-US" baseline="0" dirty="0" smtClean="0"/>
                        <a:t> </a:t>
                      </a:r>
                      <a:endParaRPr lang="es-ES" dirty="0"/>
                    </a:p>
                  </a:txBody>
                  <a:tcPr/>
                </a:tc>
                <a:tc>
                  <a:txBody>
                    <a:bodyPr/>
                    <a:lstStyle/>
                    <a:p>
                      <a:r>
                        <a:rPr lang="en-US" dirty="0" smtClean="0"/>
                        <a:t>Collaboration </a:t>
                      </a:r>
                      <a:endParaRPr lang="es-ES" dirty="0"/>
                    </a:p>
                  </a:txBody>
                  <a:tcPr/>
                </a:tc>
              </a:tr>
              <a:tr h="370840">
                <a:tc gridSpan="3">
                  <a:txBody>
                    <a:bodyPr/>
                    <a:lstStyle/>
                    <a:p>
                      <a:r>
                        <a:rPr lang="en-US" dirty="0" smtClean="0"/>
                        <a:t>Lower Intensity                                                                            Higher Intensity </a:t>
                      </a:r>
                      <a:endParaRPr lang="es-ES" dirty="0"/>
                    </a:p>
                  </a:txBody>
                  <a:tcPr/>
                </a:tc>
                <a:tc hMerge="1">
                  <a:txBody>
                    <a:bodyPr/>
                    <a:lstStyle/>
                    <a:p>
                      <a:endParaRPr lang="es-ES" dirty="0"/>
                    </a:p>
                  </a:txBody>
                  <a:tcPr/>
                </a:tc>
                <a:tc hMerge="1">
                  <a:txBody>
                    <a:bodyPr/>
                    <a:lstStyle/>
                    <a:p>
                      <a:endParaRPr lang="es-ES" dirty="0"/>
                    </a:p>
                  </a:txBody>
                  <a:tcPr/>
                </a:tc>
              </a:tr>
              <a:tr h="370840">
                <a:tc>
                  <a:txBody>
                    <a:bodyPr/>
                    <a:lstStyle/>
                    <a:p>
                      <a:r>
                        <a:rPr lang="en-US" dirty="0" smtClean="0"/>
                        <a:t>Shorter-term</a:t>
                      </a:r>
                      <a:r>
                        <a:rPr lang="en-US" baseline="0" dirty="0" smtClean="0"/>
                        <a:t>, informal relationships </a:t>
                      </a:r>
                    </a:p>
                    <a:p>
                      <a:endParaRPr lang="en-US" baseline="0" dirty="0" smtClean="0"/>
                    </a:p>
                    <a:p>
                      <a:r>
                        <a:rPr lang="en-US" baseline="0" dirty="0" smtClean="0"/>
                        <a:t>Share information only </a:t>
                      </a:r>
                    </a:p>
                    <a:p>
                      <a:endParaRPr lang="en-US" baseline="0" dirty="0" smtClean="0"/>
                    </a:p>
                    <a:p>
                      <a:endParaRPr lang="en-US" baseline="0" dirty="0" smtClean="0"/>
                    </a:p>
                    <a:p>
                      <a:endParaRPr lang="en-US" baseline="0" dirty="0" smtClean="0"/>
                    </a:p>
                    <a:p>
                      <a:r>
                        <a:rPr lang="en-US" baseline="0" dirty="0" smtClean="0"/>
                        <a:t>Separate goals, resources and structure </a:t>
                      </a:r>
                      <a:endParaRPr lang="es-ES" dirty="0"/>
                    </a:p>
                  </a:txBody>
                  <a:tcPr/>
                </a:tc>
                <a:tc>
                  <a:txBody>
                    <a:bodyPr/>
                    <a:lstStyle/>
                    <a:p>
                      <a:r>
                        <a:rPr lang="en-US" dirty="0" smtClean="0"/>
                        <a:t>Longer-term effort around</a:t>
                      </a:r>
                      <a:r>
                        <a:rPr lang="en-US" baseline="0" dirty="0" smtClean="0"/>
                        <a:t> a project or task </a:t>
                      </a:r>
                    </a:p>
                    <a:p>
                      <a:endParaRPr lang="en-US" baseline="0" dirty="0" smtClean="0"/>
                    </a:p>
                    <a:p>
                      <a:r>
                        <a:rPr lang="en-US" baseline="0" dirty="0" smtClean="0"/>
                        <a:t>Some planning and division of roles </a:t>
                      </a:r>
                    </a:p>
                    <a:p>
                      <a:endParaRPr lang="en-US" baseline="0" dirty="0" smtClean="0"/>
                    </a:p>
                    <a:p>
                      <a:endParaRPr lang="en-US" baseline="0" dirty="0" smtClean="0"/>
                    </a:p>
                    <a:p>
                      <a:r>
                        <a:rPr lang="en-US" baseline="0" dirty="0" smtClean="0"/>
                        <a:t>Some shared resources, rewards and risks </a:t>
                      </a:r>
                      <a:endParaRPr lang="es-ES" dirty="0"/>
                    </a:p>
                  </a:txBody>
                  <a:tcPr/>
                </a:tc>
                <a:tc>
                  <a:txBody>
                    <a:bodyPr/>
                    <a:lstStyle/>
                    <a:p>
                      <a:r>
                        <a:rPr lang="en-US" dirty="0" smtClean="0"/>
                        <a:t>More durable and pervasive relationships </a:t>
                      </a:r>
                    </a:p>
                    <a:p>
                      <a:endParaRPr lang="en-US" dirty="0" smtClean="0"/>
                    </a:p>
                    <a:p>
                      <a:r>
                        <a:rPr lang="en-US" dirty="0" smtClean="0"/>
                        <a:t>New structure with commitment to common goals </a:t>
                      </a:r>
                    </a:p>
                    <a:p>
                      <a:endParaRPr lang="en-US" dirty="0" smtClean="0"/>
                    </a:p>
                    <a:p>
                      <a:r>
                        <a:rPr lang="en-US" dirty="0" smtClean="0"/>
                        <a:t>All partners contribute</a:t>
                      </a:r>
                      <a:r>
                        <a:rPr lang="en-US" baseline="0" dirty="0" smtClean="0"/>
                        <a:t> resources and share rewards and leadership</a:t>
                      </a:r>
                      <a:endParaRPr lang="es-ES" dirty="0"/>
                    </a:p>
                  </a:txBody>
                  <a:tcPr/>
                </a:tc>
              </a:tr>
            </a:tbl>
          </a:graphicData>
        </a:graphic>
      </p:graphicFrame>
      <p:sp>
        <p:nvSpPr>
          <p:cNvPr id="9" name="Right Arrow 8"/>
          <p:cNvSpPr/>
          <p:nvPr/>
        </p:nvSpPr>
        <p:spPr>
          <a:xfrm>
            <a:off x="3200401" y="2275207"/>
            <a:ext cx="2057400" cy="239393"/>
          </a:xfrm>
          <a:prstGeom prst="rightArrow">
            <a:avLst>
              <a:gd name="adj1" fmla="val 37448"/>
              <a:gd name="adj2" fmla="val 68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533400" y="5638800"/>
            <a:ext cx="8382000" cy="738664"/>
          </a:xfrm>
          <a:prstGeom prst="rect">
            <a:avLst/>
          </a:prstGeom>
          <a:noFill/>
        </p:spPr>
        <p:txBody>
          <a:bodyPr wrap="square" rtlCol="0">
            <a:spAutoFit/>
          </a:bodyPr>
          <a:lstStyle/>
          <a:p>
            <a:r>
              <a:rPr lang="en-US" sz="1400" dirty="0" smtClean="0"/>
              <a:t>From, </a:t>
            </a:r>
            <a:r>
              <a:rPr lang="en-US" sz="1400" i="1" dirty="0" smtClean="0"/>
              <a:t>Collaboration Handbook: Creating, Sustaining, and Enjoying the Journey by </a:t>
            </a:r>
            <a:r>
              <a:rPr lang="en-US" sz="1400" dirty="0" smtClean="0"/>
              <a:t>Michael Winner and Karen Ray. Retrieved from:  </a:t>
            </a:r>
            <a:r>
              <a:rPr lang="en-US" sz="1400" dirty="0" smtClean="0">
                <a:hlinkClick r:id="rId4"/>
              </a:rPr>
              <a:t>http://www.lcrclandtrustexchange.org/InformationDocuments/collaborationhandbook091609.pdf</a:t>
            </a:r>
            <a:r>
              <a:rPr lang="en-US" sz="1400" dirty="0" smtClean="0"/>
              <a:t> </a:t>
            </a:r>
            <a:endParaRPr lang="es-ES" sz="1400"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76200"/>
            <a:ext cx="7315200" cy="1066800"/>
          </a:xfrm>
        </p:spPr>
        <p:txBody>
          <a:bodyPr>
            <a:normAutofit fontScale="90000"/>
          </a:bodyPr>
          <a:lstStyle/>
          <a:p>
            <a:r>
              <a:rPr lang="en-US" dirty="0" smtClean="0">
                <a:solidFill>
                  <a:schemeClr val="bg1"/>
                </a:solidFill>
              </a:rPr>
              <a:t>Community Collaborations Work When…</a:t>
            </a:r>
            <a:endParaRPr lang="es-ES"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They have: </a:t>
            </a:r>
          </a:p>
          <a:p>
            <a:r>
              <a:rPr lang="en-US" dirty="0" smtClean="0"/>
              <a:t>A supportive community </a:t>
            </a:r>
            <a:r>
              <a:rPr lang="en-US" dirty="0"/>
              <a:t>e</a:t>
            </a:r>
            <a:r>
              <a:rPr lang="en-US" dirty="0" smtClean="0"/>
              <a:t>nvironment </a:t>
            </a:r>
          </a:p>
          <a:p>
            <a:r>
              <a:rPr lang="en-US" dirty="0" smtClean="0"/>
              <a:t>Member characteristics are favorable to collaboration</a:t>
            </a:r>
          </a:p>
          <a:p>
            <a:r>
              <a:rPr lang="en-US" dirty="0" smtClean="0"/>
              <a:t>Clear organization </a:t>
            </a:r>
            <a:r>
              <a:rPr lang="en-US" dirty="0"/>
              <a:t>p</a:t>
            </a:r>
            <a:r>
              <a:rPr lang="en-US" dirty="0" smtClean="0"/>
              <a:t>rocess and </a:t>
            </a:r>
            <a:r>
              <a:rPr lang="en-US" dirty="0"/>
              <a:t>s</a:t>
            </a:r>
            <a:r>
              <a:rPr lang="en-US" dirty="0" smtClean="0"/>
              <a:t>tructure </a:t>
            </a:r>
          </a:p>
          <a:p>
            <a:r>
              <a:rPr lang="en-US" dirty="0" smtClean="0"/>
              <a:t>Effective communication </a:t>
            </a:r>
          </a:p>
          <a:p>
            <a:r>
              <a:rPr lang="en-US" dirty="0" smtClean="0"/>
              <a:t>Focused and empowering purpose </a:t>
            </a:r>
          </a:p>
          <a:p>
            <a:r>
              <a:rPr lang="en-US" dirty="0" smtClean="0"/>
              <a:t>Adequate resources  </a:t>
            </a:r>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7144"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52600" y="28575"/>
            <a:ext cx="6934200" cy="1143000"/>
          </a:xfrm>
        </p:spPr>
        <p:txBody>
          <a:bodyPr>
            <a:normAutofit fontScale="90000"/>
          </a:bodyPr>
          <a:lstStyle/>
          <a:p>
            <a:r>
              <a:rPr lang="en-US" sz="3600" dirty="0" smtClean="0">
                <a:solidFill>
                  <a:schemeClr val="bg1"/>
                </a:solidFill>
              </a:rPr>
              <a:t>Practical recommendations for effective collaborative mechanisms</a:t>
            </a:r>
            <a:endParaRPr lang="es-ES" dirty="0">
              <a:solidFill>
                <a:schemeClr val="bg1"/>
              </a:solidFill>
            </a:endParaRPr>
          </a:p>
        </p:txBody>
      </p:sp>
      <p:sp>
        <p:nvSpPr>
          <p:cNvPr id="3" name="Content Placeholder 2"/>
          <p:cNvSpPr>
            <a:spLocks noGrp="1"/>
          </p:cNvSpPr>
          <p:nvPr>
            <p:ph sz="half" idx="1"/>
          </p:nvPr>
        </p:nvSpPr>
        <p:spPr/>
        <p:txBody>
          <a:bodyPr/>
          <a:lstStyle/>
          <a:p>
            <a:r>
              <a:rPr lang="en-US" dirty="0" smtClean="0"/>
              <a:t>Identify collaboration as a need</a:t>
            </a:r>
          </a:p>
          <a:p>
            <a:r>
              <a:rPr lang="en-US" dirty="0" smtClean="0"/>
              <a:t>Evaluate collaboration readiness </a:t>
            </a:r>
          </a:p>
          <a:p>
            <a:r>
              <a:rPr lang="en-US" dirty="0" smtClean="0"/>
              <a:t>Nature of participation </a:t>
            </a:r>
          </a:p>
          <a:p>
            <a:r>
              <a:rPr lang="en-US" dirty="0" smtClean="0"/>
              <a:t>Benefits from participation </a:t>
            </a:r>
          </a:p>
          <a:p>
            <a:r>
              <a:rPr lang="en-US" dirty="0" smtClean="0"/>
              <a:t>Identify key partners </a:t>
            </a:r>
          </a:p>
          <a:p>
            <a:endParaRPr lang="es-E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76200"/>
            <a:ext cx="7315200" cy="1066800"/>
          </a:xfrm>
        </p:spPr>
        <p:txBody>
          <a:bodyPr>
            <a:normAutofit fontScale="90000"/>
          </a:bodyPr>
          <a:lstStyle/>
          <a:p>
            <a:r>
              <a:rPr lang="en-US" dirty="0" smtClean="0">
                <a:solidFill>
                  <a:schemeClr val="bg1"/>
                </a:solidFill>
              </a:rPr>
              <a:t>Effective mechanisms for collaboration</a:t>
            </a:r>
            <a:endParaRPr lang="es-ES" dirty="0">
              <a:solidFill>
                <a:schemeClr val="bg1"/>
              </a:solidFill>
            </a:endParaRPr>
          </a:p>
        </p:txBody>
      </p:sp>
      <p:sp>
        <p:nvSpPr>
          <p:cNvPr id="3" name="Content Placeholder 2"/>
          <p:cNvSpPr>
            <a:spLocks noGrp="1"/>
          </p:cNvSpPr>
          <p:nvPr>
            <p:ph sz="half" idx="1"/>
          </p:nvPr>
        </p:nvSpPr>
        <p:spPr/>
        <p:txBody>
          <a:bodyPr>
            <a:normAutofit lnSpcReduction="10000"/>
          </a:bodyPr>
          <a:lstStyle/>
          <a:p>
            <a:r>
              <a:rPr lang="en-US" dirty="0" smtClean="0"/>
              <a:t>Use Memorandums of Understanding to clearly define partners roles, expectations, decision making, accountability and contributions</a:t>
            </a:r>
            <a:endParaRPr lang="es-ES" dirty="0"/>
          </a:p>
        </p:txBody>
      </p:sp>
      <p:sp>
        <p:nvSpPr>
          <p:cNvPr id="4" name="Content Placeholder 3"/>
          <p:cNvSpPr>
            <a:spLocks noGrp="1"/>
          </p:cNvSpPr>
          <p:nvPr>
            <p:ph sz="half" idx="2"/>
          </p:nvPr>
        </p:nvSpPr>
        <p:spPr/>
        <p:txBody>
          <a:bodyPr>
            <a:normAutofit lnSpcReduction="10000"/>
          </a:bodyPr>
          <a:lstStyle/>
          <a:p>
            <a:r>
              <a:rPr lang="en-US" dirty="0" smtClean="0"/>
              <a:t>Define level of organizational commitment </a:t>
            </a:r>
          </a:p>
          <a:p>
            <a:r>
              <a:rPr lang="en-US" dirty="0" smtClean="0"/>
              <a:t>Appropriate Structure</a:t>
            </a:r>
          </a:p>
          <a:p>
            <a:r>
              <a:rPr lang="en-US" dirty="0" smtClean="0"/>
              <a:t>Clear roles definition </a:t>
            </a:r>
          </a:p>
          <a:p>
            <a:r>
              <a:rPr lang="en-US" dirty="0" smtClean="0"/>
              <a:t>Decision making protocols </a:t>
            </a:r>
          </a:p>
          <a:p>
            <a:r>
              <a:rPr lang="en-US" dirty="0" smtClean="0"/>
              <a:t>Well define communication process</a:t>
            </a:r>
          </a:p>
          <a:p>
            <a:pPr marL="0" indent="0">
              <a:buNone/>
            </a:pPr>
            <a:r>
              <a:rPr lang="en-US" dirty="0" smtClean="0"/>
              <a:t> </a:t>
            </a:r>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0"/>
            <a:ext cx="7086600" cy="1143000"/>
          </a:xfrm>
        </p:spPr>
        <p:txBody>
          <a:bodyPr>
            <a:normAutofit/>
          </a:bodyPr>
          <a:lstStyle/>
          <a:p>
            <a:r>
              <a:rPr lang="en-US" sz="4000" dirty="0" smtClean="0">
                <a:solidFill>
                  <a:schemeClr val="bg1"/>
                </a:solidFill>
              </a:rPr>
              <a:t>Opportunities For Success</a:t>
            </a:r>
            <a:endParaRPr lang="es-ES" sz="4000" dirty="0">
              <a:solidFill>
                <a:schemeClr val="bg1"/>
              </a:solidFill>
            </a:endParaRPr>
          </a:p>
        </p:txBody>
      </p:sp>
      <p:sp>
        <p:nvSpPr>
          <p:cNvPr id="3" name="Content Placeholder 2"/>
          <p:cNvSpPr>
            <a:spLocks noGrp="1"/>
          </p:cNvSpPr>
          <p:nvPr>
            <p:ph idx="1"/>
          </p:nvPr>
        </p:nvSpPr>
        <p:spPr>
          <a:xfrm>
            <a:off x="457200" y="1600200"/>
            <a:ext cx="4876800" cy="4525963"/>
          </a:xfrm>
        </p:spPr>
        <p:txBody>
          <a:bodyPr>
            <a:normAutofit fontScale="92500" lnSpcReduction="20000"/>
          </a:bodyPr>
          <a:lstStyle/>
          <a:p>
            <a:r>
              <a:rPr lang="en-US" dirty="0" smtClean="0"/>
              <a:t>Conditions for collective success</a:t>
            </a:r>
          </a:p>
          <a:p>
            <a:pPr lvl="1"/>
            <a:r>
              <a:rPr lang="en-US" dirty="0" smtClean="0"/>
              <a:t>Shared vision </a:t>
            </a:r>
          </a:p>
          <a:p>
            <a:pPr lvl="1"/>
            <a:r>
              <a:rPr lang="en-US" dirty="0" smtClean="0"/>
              <a:t>Develop tools to measure impact </a:t>
            </a:r>
          </a:p>
          <a:p>
            <a:pPr lvl="1"/>
            <a:r>
              <a:rPr lang="en-US" dirty="0" smtClean="0"/>
              <a:t>Organizational participants offer value to the collaboration </a:t>
            </a:r>
          </a:p>
          <a:p>
            <a:pPr lvl="1"/>
            <a:r>
              <a:rPr lang="en-US" dirty="0" smtClean="0"/>
              <a:t>Defined structure and processes</a:t>
            </a:r>
          </a:p>
          <a:p>
            <a:pPr lvl="1"/>
            <a:r>
              <a:rPr lang="en-US" dirty="0" smtClean="0"/>
              <a:t>Have an effective communication strategy </a:t>
            </a:r>
          </a:p>
          <a:p>
            <a:pPr lvl="1"/>
            <a:endParaRPr lang="en-US" dirty="0" smtClean="0"/>
          </a:p>
          <a:p>
            <a:endParaRPr lang="es-E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438400"/>
            <a:ext cx="3902528" cy="2926896"/>
          </a:xfrm>
          <a:prstGeom prst="rect">
            <a:avLst/>
          </a:prstGeom>
        </p:spPr>
      </p:pic>
    </p:spTree>
    <p:extLst>
      <p:ext uri="{BB962C8B-B14F-4D97-AF65-F5344CB8AC3E}">
        <p14:creationId xmlns:p14="http://schemas.microsoft.com/office/powerpoint/2010/main" val="16460217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4817" y="89694"/>
            <a:ext cx="6781800" cy="1020762"/>
          </a:xfrm>
        </p:spPr>
        <p:txBody>
          <a:bodyPr>
            <a:normAutofit fontScale="90000"/>
          </a:bodyPr>
          <a:lstStyle/>
          <a:p>
            <a:r>
              <a:rPr lang="en-US" sz="4000" dirty="0" smtClean="0">
                <a:solidFill>
                  <a:schemeClr val="bg1"/>
                </a:solidFill>
              </a:rPr>
              <a:t>Common Challenges and Potential Barriers</a:t>
            </a:r>
            <a:endParaRPr lang="es-ES" sz="4000" dirty="0">
              <a:solidFill>
                <a:schemeClr val="bg1"/>
              </a:solidFill>
            </a:endParaRPr>
          </a:p>
        </p:txBody>
      </p:sp>
      <p:sp>
        <p:nvSpPr>
          <p:cNvPr id="4" name="Text Placeholder 3"/>
          <p:cNvSpPr>
            <a:spLocks noGrp="1"/>
          </p:cNvSpPr>
          <p:nvPr>
            <p:ph type="body" idx="1"/>
          </p:nvPr>
        </p:nvSpPr>
        <p:spPr/>
        <p:txBody>
          <a:bodyPr>
            <a:normAutofit/>
          </a:bodyPr>
          <a:lstStyle/>
          <a:p>
            <a:r>
              <a:rPr lang="en-US" sz="3200" dirty="0" smtClean="0"/>
              <a:t>Challenges </a:t>
            </a:r>
            <a:endParaRPr lang="es-ES" sz="3200" dirty="0"/>
          </a:p>
        </p:txBody>
      </p:sp>
      <p:sp>
        <p:nvSpPr>
          <p:cNvPr id="3" name="Content Placeholder 2"/>
          <p:cNvSpPr>
            <a:spLocks noGrp="1"/>
          </p:cNvSpPr>
          <p:nvPr>
            <p:ph sz="half" idx="2"/>
          </p:nvPr>
        </p:nvSpPr>
        <p:spPr>
          <a:xfrm>
            <a:off x="4267200" y="2209800"/>
            <a:ext cx="4040188" cy="3951288"/>
          </a:xfrm>
        </p:spPr>
        <p:txBody>
          <a:bodyPr>
            <a:normAutofit/>
          </a:bodyPr>
          <a:lstStyle/>
          <a:p>
            <a:r>
              <a:rPr lang="en-US" sz="2600" dirty="0" smtClean="0"/>
              <a:t>Roles and expectations unclear </a:t>
            </a:r>
          </a:p>
          <a:p>
            <a:r>
              <a:rPr lang="en-US" sz="2600" dirty="0" smtClean="0"/>
              <a:t>There is no progress </a:t>
            </a:r>
          </a:p>
          <a:p>
            <a:r>
              <a:rPr lang="en-US" sz="2600" dirty="0" smtClean="0"/>
              <a:t>Power out of balance </a:t>
            </a:r>
            <a:endParaRPr lang="es-ES" sz="2600" dirty="0"/>
          </a:p>
        </p:txBody>
      </p:sp>
      <p:sp>
        <p:nvSpPr>
          <p:cNvPr id="5" name="Text Placeholder 4"/>
          <p:cNvSpPr>
            <a:spLocks noGrp="1"/>
          </p:cNvSpPr>
          <p:nvPr>
            <p:ph type="body" sz="quarter" idx="3"/>
          </p:nvPr>
        </p:nvSpPr>
        <p:spPr/>
        <p:txBody>
          <a:bodyPr/>
          <a:lstStyle/>
          <a:p>
            <a:r>
              <a:rPr lang="en-US" sz="3200" dirty="0" smtClean="0"/>
              <a:t>Barriers</a:t>
            </a:r>
            <a:r>
              <a:rPr lang="en-US" dirty="0" smtClean="0"/>
              <a:t> </a:t>
            </a:r>
            <a:endParaRPr lang="es-ES" dirty="0"/>
          </a:p>
        </p:txBody>
      </p:sp>
      <p:sp>
        <p:nvSpPr>
          <p:cNvPr id="6" name="Content Placeholder 5"/>
          <p:cNvSpPr>
            <a:spLocks noGrp="1"/>
          </p:cNvSpPr>
          <p:nvPr>
            <p:ph sz="quarter" idx="4"/>
          </p:nvPr>
        </p:nvSpPr>
        <p:spPr>
          <a:xfrm>
            <a:off x="319088" y="2133600"/>
            <a:ext cx="4041775" cy="3951288"/>
          </a:xfrm>
        </p:spPr>
        <p:txBody>
          <a:bodyPr/>
          <a:lstStyle/>
          <a:p>
            <a:r>
              <a:rPr lang="en-US" dirty="0" smtClean="0"/>
              <a:t>Losing autonomy </a:t>
            </a:r>
          </a:p>
          <a:p>
            <a:r>
              <a:rPr lang="en-US" dirty="0" smtClean="0"/>
              <a:t>Losing control</a:t>
            </a:r>
            <a:endParaRPr lang="es-ES" dirty="0"/>
          </a:p>
          <a:p>
            <a:r>
              <a:rPr lang="en-US" dirty="0" smtClean="0"/>
              <a:t>Losing visibility </a:t>
            </a:r>
          </a:p>
          <a:p>
            <a:r>
              <a:rPr lang="en-US" dirty="0" smtClean="0"/>
              <a:t>Jeopardize reputation</a:t>
            </a:r>
          </a:p>
          <a:p>
            <a:r>
              <a:rPr lang="en-US" dirty="0" smtClean="0"/>
              <a:t>Lack of trust </a:t>
            </a:r>
          </a:p>
          <a:p>
            <a:r>
              <a:rPr lang="en-US" dirty="0" smtClean="0"/>
              <a:t>Not getting results </a:t>
            </a:r>
          </a:p>
          <a:p>
            <a:r>
              <a:rPr lang="en-US" dirty="0" smtClean="0"/>
              <a:t>Lack of </a:t>
            </a:r>
            <a:r>
              <a:rPr lang="en-US" dirty="0"/>
              <a:t>i</a:t>
            </a:r>
            <a:r>
              <a:rPr lang="en-US" dirty="0" smtClean="0"/>
              <a:t>nstitutional support</a:t>
            </a:r>
          </a:p>
        </p:txBody>
      </p:sp>
    </p:spTree>
    <p:extLst>
      <p:ext uri="{BB962C8B-B14F-4D97-AF65-F5344CB8AC3E}">
        <p14:creationId xmlns:p14="http://schemas.microsoft.com/office/powerpoint/2010/main" val="16460217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7949" y="0"/>
            <a:ext cx="7315200" cy="1143000"/>
          </a:xfrm>
        </p:spPr>
        <p:txBody>
          <a:bodyPr>
            <a:normAutofit/>
          </a:bodyPr>
          <a:lstStyle/>
          <a:p>
            <a:r>
              <a:rPr lang="en-US" sz="4000" dirty="0" smtClean="0">
                <a:solidFill>
                  <a:schemeClr val="bg1"/>
                </a:solidFill>
              </a:rPr>
              <a:t>Monitoring and Evaluation  </a:t>
            </a:r>
            <a:endParaRPr lang="es-ES" sz="4000" dirty="0">
              <a:solidFill>
                <a:schemeClr val="bg1"/>
              </a:solidFill>
            </a:endParaRPr>
          </a:p>
        </p:txBody>
      </p:sp>
      <p:sp>
        <p:nvSpPr>
          <p:cNvPr id="3" name="Content Placeholder 2"/>
          <p:cNvSpPr>
            <a:spLocks noGrp="1"/>
          </p:cNvSpPr>
          <p:nvPr>
            <p:ph idx="1"/>
          </p:nvPr>
        </p:nvSpPr>
        <p:spPr/>
        <p:txBody>
          <a:bodyPr>
            <a:normAutofit/>
          </a:bodyPr>
          <a:lstStyle/>
          <a:p>
            <a:r>
              <a:rPr lang="en-US" dirty="0" smtClean="0"/>
              <a:t>Value the evaluation process</a:t>
            </a:r>
          </a:p>
          <a:p>
            <a:pPr lvl="1"/>
            <a:r>
              <a:rPr lang="en-US" dirty="0" smtClean="0"/>
              <a:t>View evaluation as a process of reflection </a:t>
            </a:r>
          </a:p>
          <a:p>
            <a:pPr lvl="1"/>
            <a:r>
              <a:rPr lang="en-US" dirty="0" smtClean="0"/>
              <a:t>Integrate evaluation to work </a:t>
            </a:r>
          </a:p>
          <a:p>
            <a:pPr lvl="1"/>
            <a:r>
              <a:rPr lang="en-US" dirty="0" smtClean="0"/>
              <a:t>Evaluate collaboration through different phases</a:t>
            </a:r>
          </a:p>
          <a:p>
            <a:pPr lvl="1"/>
            <a:r>
              <a:rPr lang="en-US" dirty="0" smtClean="0"/>
              <a:t>Use different methods</a:t>
            </a:r>
          </a:p>
          <a:p>
            <a:pPr lvl="1"/>
            <a:r>
              <a:rPr lang="en-US" dirty="0" smtClean="0"/>
              <a:t>Evaluate process and results </a:t>
            </a:r>
          </a:p>
          <a:p>
            <a:pPr lvl="1"/>
            <a:r>
              <a:rPr lang="en-US" dirty="0" smtClean="0"/>
              <a:t>Document </a:t>
            </a:r>
            <a:endParaRPr lang="en-US" dirty="0"/>
          </a:p>
          <a:p>
            <a:endParaRPr lang="en-US" dirty="0" smtClean="0"/>
          </a:p>
          <a:p>
            <a:endParaRPr lang="es-ES" dirty="0"/>
          </a:p>
        </p:txBody>
      </p:sp>
    </p:spTree>
    <p:extLst>
      <p:ext uri="{BB962C8B-B14F-4D97-AF65-F5344CB8AC3E}">
        <p14:creationId xmlns:p14="http://schemas.microsoft.com/office/powerpoint/2010/main" val="16460217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0"/>
            <a:ext cx="7010400" cy="990600"/>
          </a:xfrm>
        </p:spPr>
        <p:txBody>
          <a:bodyPr>
            <a:normAutofit/>
          </a:bodyPr>
          <a:lstStyle/>
          <a:p>
            <a:r>
              <a:rPr lang="en-US" sz="4000" dirty="0" smtClean="0">
                <a:solidFill>
                  <a:schemeClr val="bg1"/>
                </a:solidFill>
              </a:rPr>
              <a:t>Monitoring and Evaluation</a:t>
            </a:r>
            <a:endParaRPr lang="es-ES" sz="4000" dirty="0">
              <a:solidFill>
                <a:schemeClr val="bg1"/>
              </a:solidFill>
            </a:endParaRPr>
          </a:p>
        </p:txBody>
      </p:sp>
      <p:sp>
        <p:nvSpPr>
          <p:cNvPr id="3" name="Content Placeholder 2"/>
          <p:cNvSpPr>
            <a:spLocks noGrp="1"/>
          </p:cNvSpPr>
          <p:nvPr>
            <p:ph idx="1"/>
          </p:nvPr>
        </p:nvSpPr>
        <p:spPr>
          <a:xfrm>
            <a:off x="319088" y="1600200"/>
            <a:ext cx="8139112" cy="4525963"/>
          </a:xfrm>
        </p:spPr>
        <p:txBody>
          <a:bodyPr/>
          <a:lstStyle/>
          <a:p>
            <a:pPr marL="0" indent="0">
              <a:buNone/>
            </a:pPr>
            <a:r>
              <a:rPr lang="en-US" dirty="0" smtClean="0"/>
              <a:t>Formulate well defined collaboration indicators such as:</a:t>
            </a:r>
          </a:p>
          <a:p>
            <a:pPr lvl="1"/>
            <a:r>
              <a:rPr lang="en-US" dirty="0" smtClean="0"/>
              <a:t>Participation meeting rate </a:t>
            </a:r>
          </a:p>
          <a:p>
            <a:pPr lvl="1"/>
            <a:r>
              <a:rPr lang="en-US" dirty="0" smtClean="0"/>
              <a:t>Active participation of members</a:t>
            </a:r>
          </a:p>
          <a:p>
            <a:pPr lvl="1"/>
            <a:r>
              <a:rPr lang="en-US" dirty="0" smtClean="0"/>
              <a:t>Proper use of resources </a:t>
            </a:r>
          </a:p>
          <a:p>
            <a:pPr lvl="1"/>
            <a:r>
              <a:rPr lang="en-US" dirty="0" smtClean="0"/>
              <a:t>Meeting objectives </a:t>
            </a:r>
          </a:p>
          <a:p>
            <a:pPr lvl="1"/>
            <a:r>
              <a:rPr lang="en-US" dirty="0" smtClean="0"/>
              <a:t>Contributions to public polices changes</a:t>
            </a:r>
          </a:p>
        </p:txBody>
      </p:sp>
    </p:spTree>
    <p:extLst>
      <p:ext uri="{BB962C8B-B14F-4D97-AF65-F5344CB8AC3E}">
        <p14:creationId xmlns:p14="http://schemas.microsoft.com/office/powerpoint/2010/main" val="16460217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000" dirty="0" smtClean="0">
                <a:solidFill>
                  <a:schemeClr val="bg1"/>
                </a:solidFill>
              </a:rPr>
              <a:t>Group Discussion</a:t>
            </a:r>
            <a:endParaRPr lang="es-ES" sz="40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From Concepts to Practice </a:t>
            </a:r>
          </a:p>
          <a:p>
            <a:pPr marL="0" indent="0">
              <a:buNone/>
            </a:pPr>
            <a:endParaRPr lang="en-US" dirty="0"/>
          </a:p>
          <a:p>
            <a:pPr marL="0" indent="0">
              <a:buNone/>
            </a:pPr>
            <a:r>
              <a:rPr lang="en-US" dirty="0" smtClean="0"/>
              <a:t>At your tables, please discuss the following and be prepared to present back to the full group:</a:t>
            </a:r>
          </a:p>
          <a:p>
            <a:pPr marL="0" indent="0">
              <a:buNone/>
            </a:pPr>
            <a:endParaRPr lang="en-US" dirty="0"/>
          </a:p>
          <a:p>
            <a:pPr marL="514350" indent="-514350">
              <a:buAutoNum type="arabicParenR"/>
            </a:pPr>
            <a:r>
              <a:rPr lang="en-US" dirty="0" smtClean="0"/>
              <a:t>From your own experience, what most contributes to effective collaboration?</a:t>
            </a:r>
          </a:p>
          <a:p>
            <a:pPr marL="514350" indent="-514350">
              <a:buAutoNum type="arabicParenR"/>
            </a:pPr>
            <a:r>
              <a:rPr lang="en-US" dirty="0" smtClean="0"/>
              <a:t>How can collaboration contribute to integrated programming?</a:t>
            </a:r>
          </a:p>
          <a:p>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057400" y="0"/>
            <a:ext cx="6629400" cy="1143000"/>
          </a:xfrm>
        </p:spPr>
        <p:txBody>
          <a:bodyPr>
            <a:normAutofit/>
          </a:bodyPr>
          <a:lstStyle/>
          <a:p>
            <a:r>
              <a:rPr lang="en-US" sz="3600" dirty="0" smtClean="0">
                <a:solidFill>
                  <a:schemeClr val="bg1"/>
                </a:solidFill>
              </a:rPr>
              <a:t>Agenda</a:t>
            </a:r>
            <a:endParaRPr lang="es-ES" sz="3600" dirty="0">
              <a:solidFill>
                <a:schemeClr val="bg1"/>
              </a:solidFill>
            </a:endParaRPr>
          </a:p>
        </p:txBody>
      </p:sp>
      <p:sp>
        <p:nvSpPr>
          <p:cNvPr id="6" name="Text Placeholder 5"/>
          <p:cNvSpPr>
            <a:spLocks noGrp="1"/>
          </p:cNvSpPr>
          <p:nvPr>
            <p:ph idx="1"/>
          </p:nvPr>
        </p:nvSpPr>
        <p:spPr>
          <a:xfrm>
            <a:off x="464344" y="1295400"/>
            <a:ext cx="8229600" cy="4525963"/>
          </a:xfrm>
        </p:spPr>
        <p:txBody>
          <a:bodyPr/>
          <a:lstStyle/>
          <a:p>
            <a:endParaRPr lang="en-US" sz="2400" dirty="0" smtClean="0"/>
          </a:p>
          <a:p>
            <a:r>
              <a:rPr lang="en-US" sz="2800" dirty="0" smtClean="0"/>
              <a:t>Background on Guatemala and the Coordinating Committee Experience</a:t>
            </a:r>
          </a:p>
          <a:p>
            <a:pPr marL="0" indent="0">
              <a:buNone/>
            </a:pPr>
            <a:endParaRPr lang="en-US" sz="2800" dirty="0" smtClean="0"/>
          </a:p>
          <a:p>
            <a:r>
              <a:rPr lang="en-US" sz="2800" dirty="0" smtClean="0"/>
              <a:t>Resource </a:t>
            </a:r>
            <a:r>
              <a:rPr lang="en-US" sz="2800" dirty="0"/>
              <a:t>G</a:t>
            </a:r>
            <a:r>
              <a:rPr lang="en-US" sz="2800" dirty="0" smtClean="0"/>
              <a:t>uide Development</a:t>
            </a:r>
          </a:p>
          <a:p>
            <a:pPr marL="0" indent="0">
              <a:buNone/>
            </a:pPr>
            <a:endParaRPr lang="en-US" sz="2800" dirty="0" smtClean="0"/>
          </a:p>
          <a:p>
            <a:r>
              <a:rPr lang="en-US" sz="2800" dirty="0" smtClean="0"/>
              <a:t>Key Components of the Resource Guide</a:t>
            </a:r>
          </a:p>
          <a:p>
            <a:endParaRPr lang="en-US" sz="2800" dirty="0" smtClean="0"/>
          </a:p>
          <a:p>
            <a:r>
              <a:rPr lang="en-US" sz="2800" dirty="0" smtClean="0"/>
              <a:t>Group Discussion: From Concepts to Practice </a:t>
            </a:r>
          </a:p>
          <a:p>
            <a:endParaRPr lang="en-US" dirty="0" smtClean="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prstClr val="black"/>
              </a:solidFill>
            </a:endParaRPr>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prstClr val="black">
                    <a:lumMod val="75000"/>
                    <a:lumOff val="25000"/>
                  </a:prstClr>
                </a:solidFill>
                <a:latin typeface="Arial Narrow"/>
                <a:cs typeface="Arial Narrow"/>
              </a:rPr>
              <a:t>www.pciglobal.org</a:t>
            </a:r>
            <a:endParaRPr lang="en-US" sz="1100" kern="0" cap="all" spc="300" dirty="0">
              <a:solidFill>
                <a:prstClr val="black">
                  <a:lumMod val="75000"/>
                  <a:lumOff val="25000"/>
                </a:prst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057400" y="0"/>
            <a:ext cx="6629400" cy="1143000"/>
          </a:xfrm>
        </p:spPr>
        <p:txBody>
          <a:bodyPr>
            <a:normAutofit/>
          </a:bodyPr>
          <a:lstStyle/>
          <a:p>
            <a:r>
              <a:rPr lang="en-US" sz="3600" dirty="0" smtClean="0">
                <a:solidFill>
                  <a:schemeClr val="bg1"/>
                </a:solidFill>
              </a:rPr>
              <a:t>THANK YOU!!!</a:t>
            </a:r>
            <a:endParaRPr lang="es-ES" sz="3600" dirty="0">
              <a:solidFill>
                <a:schemeClr val="bg1"/>
              </a:solidFill>
            </a:endParaRPr>
          </a:p>
        </p:txBody>
      </p:sp>
      <p:sp>
        <p:nvSpPr>
          <p:cNvPr id="8" name="Shape 41"/>
          <p:cNvSpPr>
            <a:spLocks noChangeArrowheads="1"/>
          </p:cNvSpPr>
          <p:nvPr/>
        </p:nvSpPr>
        <p:spPr bwMode="auto">
          <a:xfrm>
            <a:off x="6350" y="5408613"/>
            <a:ext cx="71564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7" tIns="35717" rIns="35717" bIns="35717" anchor="ctr">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fontAlgn="base">
              <a:spcBef>
                <a:spcPct val="0"/>
              </a:spcBef>
              <a:spcAft>
                <a:spcPct val="0"/>
              </a:spcAft>
            </a:pPr>
            <a:r>
              <a:rPr lang="en-US" altLang="en-US" sz="800" dirty="0" smtClean="0">
                <a:solidFill>
                  <a:srgbClr val="FFFFFF"/>
                </a:solidFill>
                <a:cs typeface="Arial"/>
                <a:sym typeface="Arial" pitchFamily="34" charset="0"/>
              </a:rPr>
              <a:t>This resource guide was made possible by a grant from the USAID Technical and Operational Performance Support (TOPS) program. The TOPS Micro Grants  Program is made possible by the generous support and contribution of the American people through the United States Agency for International Development (USAID). The contents of the materials produced through the TOPS Micro Grants Program do not necessarily reflect the views of TOPS, USAID or the United States Government   As per Bianca</a:t>
            </a:r>
            <a:r>
              <a:rPr lang="ja-JP" altLang="en-US" sz="800" dirty="0" smtClean="0">
                <a:solidFill>
                  <a:srgbClr val="FFFFFF"/>
                </a:solidFill>
                <a:cs typeface="Arial"/>
                <a:sym typeface="Arial" pitchFamily="34" charset="0"/>
              </a:rPr>
              <a:t>’</a:t>
            </a:r>
            <a:r>
              <a:rPr lang="en-US" altLang="ja-JP" sz="800" dirty="0" smtClean="0">
                <a:solidFill>
                  <a:srgbClr val="FFFFFF"/>
                </a:solidFill>
                <a:cs typeface="Arial"/>
                <a:sym typeface="Arial" pitchFamily="34" charset="0"/>
              </a:rPr>
              <a:t>s new guidance. This must be located on the first page or in the back cover. We can decide where to put it. but I believe we don</a:t>
            </a:r>
            <a:r>
              <a:rPr lang="ja-JP" altLang="en-US" sz="800" dirty="0" smtClean="0">
                <a:solidFill>
                  <a:srgbClr val="FFFFFF"/>
                </a:solidFill>
                <a:cs typeface="Arial"/>
                <a:sym typeface="Arial" pitchFamily="34" charset="0"/>
              </a:rPr>
              <a:t>’</a:t>
            </a:r>
            <a:r>
              <a:rPr lang="en-US" altLang="ja-JP" sz="800" dirty="0" smtClean="0">
                <a:solidFill>
                  <a:srgbClr val="FFFFFF"/>
                </a:solidFill>
                <a:cs typeface="Arial"/>
                <a:sym typeface="Arial" pitchFamily="34" charset="0"/>
              </a:rPr>
              <a:t>t have a back cover.</a:t>
            </a:r>
            <a:endParaRPr lang="en-US" altLang="en-US" sz="800" dirty="0" smtClean="0">
              <a:solidFill>
                <a:srgbClr val="FFFFFF"/>
              </a:solidFill>
              <a:cs typeface="Arial"/>
              <a:sym typeface="Arial" pitchFamily="34" charset="0"/>
            </a:endParaRPr>
          </a:p>
        </p:txBody>
      </p:sp>
      <p:sp>
        <p:nvSpPr>
          <p:cNvPr id="9" name="TextBox 8"/>
          <p:cNvSpPr txBox="1"/>
          <p:nvPr/>
        </p:nvSpPr>
        <p:spPr>
          <a:xfrm>
            <a:off x="1371600" y="5775099"/>
            <a:ext cx="6812756" cy="430887"/>
          </a:xfrm>
          <a:prstGeom prst="rect">
            <a:avLst/>
          </a:prstGeom>
          <a:noFill/>
        </p:spPr>
        <p:txBody>
          <a:bodyPr wrap="square" rtlCol="0">
            <a:spAutoFit/>
          </a:bodyPr>
          <a:lstStyle/>
          <a:p>
            <a:r>
              <a:rPr lang="en-US" sz="2200" b="1" dirty="0" smtClean="0">
                <a:solidFill>
                  <a:schemeClr val="tx1">
                    <a:lumMod val="75000"/>
                    <a:lumOff val="25000"/>
                  </a:schemeClr>
                </a:solidFill>
              </a:rPr>
              <a:t>http://www.pciglobal.org/collaborationresourceguide/</a:t>
            </a:r>
            <a:endParaRPr lang="en-US" sz="2200" b="1" dirty="0">
              <a:solidFill>
                <a:schemeClr val="tx1">
                  <a:lumMod val="75000"/>
                  <a:lumOff val="25000"/>
                </a:schemeClr>
              </a:solidFill>
            </a:endParaRPr>
          </a:p>
        </p:txBody>
      </p:sp>
      <p:pic>
        <p:nvPicPr>
          <p:cNvPr id="10"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67543" y="1371600"/>
            <a:ext cx="6314480" cy="4209654"/>
          </a:xfrm>
        </p:spPr>
      </p:pic>
    </p:spTree>
    <p:extLst>
      <p:ext uri="{BB962C8B-B14F-4D97-AF65-F5344CB8AC3E}">
        <p14:creationId xmlns:p14="http://schemas.microsoft.com/office/powerpoint/2010/main" val="356250090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445876"/>
            <a:ext cx="6858000" cy="2387600"/>
          </a:xfrm>
        </p:spPr>
        <p:txBody>
          <a:bodyPr>
            <a:normAutofit/>
          </a:bodyPr>
          <a:lstStyle/>
          <a:p>
            <a:r>
              <a:rPr lang="en-US" dirty="0" smtClean="0"/>
              <a:t>Thank you for attending!</a:t>
            </a:r>
            <a:endParaRPr lang="en-US" dirty="0"/>
          </a:p>
        </p:txBody>
      </p:sp>
      <p:sp>
        <p:nvSpPr>
          <p:cNvPr id="5" name="Subtitle 4"/>
          <p:cNvSpPr>
            <a:spLocks noGrp="1"/>
          </p:cNvSpPr>
          <p:nvPr>
            <p:ph type="subTitle" idx="1"/>
          </p:nvPr>
        </p:nvSpPr>
        <p:spPr>
          <a:xfrm>
            <a:off x="699797" y="4432497"/>
            <a:ext cx="7847044" cy="1655762"/>
          </a:xfrm>
        </p:spPr>
        <p:txBody>
          <a:bodyPr>
            <a:normAutofit/>
          </a:bodyPr>
          <a:lstStyle/>
          <a:p>
            <a:r>
              <a:rPr lang="en-US" b="1" dirty="0" smtClean="0"/>
              <a:t>The presentation, photos, and tweets from </a:t>
            </a:r>
            <a:r>
              <a:rPr lang="en-US" b="1" dirty="0" smtClean="0"/>
              <a:t>today’s session will be available soon at </a:t>
            </a:r>
            <a:r>
              <a:rPr lang="en-US" b="1" dirty="0" smtClean="0">
                <a:hlinkClick r:id="rId2"/>
              </a:rPr>
              <a:t>fsnnetwork.org</a:t>
            </a:r>
            <a:r>
              <a:rPr lang="en-US" b="1" dirty="0" smtClean="0"/>
              <a:t>. </a:t>
            </a:r>
            <a:endParaRPr lang="en-US" dirty="0"/>
          </a:p>
          <a:p>
            <a:endParaRPr lang="en-US" dirty="0"/>
          </a:p>
        </p:txBody>
      </p:sp>
      <p:sp>
        <p:nvSpPr>
          <p:cNvPr id="6" name="Rectangle 5"/>
          <p:cNvSpPr/>
          <p:nvPr/>
        </p:nvSpPr>
        <p:spPr>
          <a:xfrm>
            <a:off x="4453219" y="3237409"/>
            <a:ext cx="237565" cy="383182"/>
          </a:xfrm>
          <a:prstGeom prst="rect">
            <a:avLst/>
          </a:prstGeom>
        </p:spPr>
        <p:txBody>
          <a:bodyPr wrap="none">
            <a:spAutoFit/>
          </a:bodyPr>
          <a:lstStyle/>
          <a:p>
            <a:pPr algn="r">
              <a:lnSpc>
                <a:spcPct val="105000"/>
              </a:lnSpc>
              <a:spcAft>
                <a:spcPts val="600"/>
              </a:spcAft>
            </a:pPr>
            <a:r>
              <a:rPr lang="en-US" dirty="0">
                <a:solidFill>
                  <a:prstClr val="black"/>
                </a:solidFill>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FC989BC8-5ACB-40F1-8713-0F9E27895DF0}" type="slidenum">
              <a:rPr lang="en-US" smtClean="0">
                <a:solidFill>
                  <a:prstClr val="black">
                    <a:tint val="75000"/>
                  </a:prstClr>
                </a:solidFill>
              </a:rPr>
              <a:pPr/>
              <a:t>31</a:t>
            </a:fld>
            <a:endParaRPr lang="en-US">
              <a:solidFill>
                <a:prstClr val="black">
                  <a:tint val="75000"/>
                </a:prstClr>
              </a:solidFill>
            </a:endParaRPr>
          </a:p>
        </p:txBody>
      </p:sp>
      <p:sp>
        <p:nvSpPr>
          <p:cNvPr id="7" name="Rectangle 6"/>
          <p:cNvSpPr/>
          <p:nvPr/>
        </p:nvSpPr>
        <p:spPr>
          <a:xfrm>
            <a:off x="6477000" y="1"/>
            <a:ext cx="2438400" cy="495300"/>
          </a:xfrm>
          <a:prstGeom prst="rect">
            <a:avLst/>
          </a:prstGeom>
          <a:solidFill>
            <a:srgbClr val="E9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10745"/>
            <a:ext cx="1066800" cy="348488"/>
          </a:xfrm>
          <a:prstGeom prst="rect">
            <a:avLst/>
          </a:prstGeom>
        </p:spPr>
      </p:pic>
    </p:spTree>
    <p:extLst>
      <p:ext uri="{BB962C8B-B14F-4D97-AF65-F5344CB8AC3E}">
        <p14:creationId xmlns:p14="http://schemas.microsoft.com/office/powerpoint/2010/main" val="62140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Background</a:t>
            </a:r>
            <a:endParaRPr lang="es-E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Since 2013</a:t>
            </a:r>
          </a:p>
          <a:p>
            <a:pPr lvl="1"/>
            <a:r>
              <a:rPr lang="en-US" dirty="0" smtClean="0"/>
              <a:t>Four departmental and one central committee have been created   </a:t>
            </a:r>
          </a:p>
          <a:p>
            <a:pPr lvl="2"/>
            <a:r>
              <a:rPr lang="en-US" dirty="0" smtClean="0"/>
              <a:t>Huehuetenango – San Marcos  - Quiche – Quetzaltenango –Totonicapán </a:t>
            </a:r>
          </a:p>
          <a:p>
            <a:pPr lvl="1"/>
            <a:r>
              <a:rPr lang="en-US" dirty="0" smtClean="0"/>
              <a:t>Working on development </a:t>
            </a:r>
            <a:r>
              <a:rPr lang="en-US" dirty="0"/>
              <a:t>i</a:t>
            </a:r>
            <a:r>
              <a:rPr lang="en-US" dirty="0" smtClean="0"/>
              <a:t>ssues in the same geographical area</a:t>
            </a:r>
          </a:p>
          <a:p>
            <a:pPr lvl="1"/>
            <a:r>
              <a:rPr lang="en-US" dirty="0" smtClean="0"/>
              <a:t>Committees’ responsibilities: identify challenges and local solutions by integrating and operationalizing a participatory approach</a:t>
            </a:r>
          </a:p>
          <a:p>
            <a:pPr lvl="1"/>
            <a:r>
              <a:rPr lang="en-US" dirty="0" smtClean="0"/>
              <a:t>Maintain communication with other stakeholders, including the central committee </a:t>
            </a:r>
            <a:endParaRPr lang="en-U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bg1"/>
                </a:solidFill>
              </a:rPr>
              <a:t>Committee Structure </a:t>
            </a:r>
            <a:endParaRPr lang="es-ES" dirty="0">
              <a:solidFill>
                <a:schemeClr val="bg1"/>
              </a:solidFill>
            </a:endParaRPr>
          </a:p>
        </p:txBody>
      </p:sp>
      <p:sp>
        <p:nvSpPr>
          <p:cNvPr id="3" name="Content Placeholder 2"/>
          <p:cNvSpPr>
            <a:spLocks noGrp="1"/>
          </p:cNvSpPr>
          <p:nvPr>
            <p:ph idx="1"/>
          </p:nvPr>
        </p:nvSpPr>
        <p:spPr>
          <a:xfrm>
            <a:off x="464344" y="3505201"/>
            <a:ext cx="8229600" cy="2895600"/>
          </a:xfrm>
        </p:spPr>
        <p:txBody>
          <a:bodyPr>
            <a:normAutofit fontScale="70000" lnSpcReduction="20000"/>
          </a:bodyPr>
          <a:lstStyle/>
          <a:p>
            <a:r>
              <a:rPr lang="en-US" dirty="0" smtClean="0"/>
              <a:t>The Petite Committee is composed of one representative from each of the six technical sectors and its role is</a:t>
            </a:r>
            <a:r>
              <a:rPr lang="en-US" dirty="0"/>
              <a:t> </a:t>
            </a:r>
            <a:r>
              <a:rPr lang="en-US" dirty="0" smtClean="0"/>
              <a:t>to:  </a:t>
            </a:r>
          </a:p>
          <a:p>
            <a:endParaRPr lang="en-US" dirty="0" smtClean="0"/>
          </a:p>
          <a:p>
            <a:pPr lvl="1"/>
            <a:r>
              <a:rPr lang="en-US" dirty="0" smtClean="0"/>
              <a:t>Facilitate departmental committee coordination  </a:t>
            </a:r>
          </a:p>
          <a:p>
            <a:pPr lvl="1"/>
            <a:r>
              <a:rPr lang="en-US" dirty="0" smtClean="0"/>
              <a:t>Formulate specific solutions, and relevant context for integration challenges arising in any of the five departments </a:t>
            </a:r>
          </a:p>
          <a:p>
            <a:pPr lvl="1"/>
            <a:r>
              <a:rPr lang="en-US" dirty="0" smtClean="0"/>
              <a:t>Ensure WHIP strategic coordination</a:t>
            </a:r>
          </a:p>
          <a:p>
            <a:pPr lvl="1"/>
            <a:r>
              <a:rPr lang="en-US" dirty="0" smtClean="0"/>
              <a:t>Develop and implement creative strategies to build collaborative local solutions and ensure solid horizontal and vertical communication</a:t>
            </a:r>
            <a:endParaRPr lang="es-ES" dirty="0"/>
          </a:p>
        </p:txBody>
      </p:sp>
      <p:graphicFrame>
        <p:nvGraphicFramePr>
          <p:cNvPr id="5" name="Diagram 4"/>
          <p:cNvGraphicFramePr/>
          <p:nvPr>
            <p:extLst>
              <p:ext uri="{D42A27DB-BD31-4B8C-83A1-F6EECF244321}">
                <p14:modId xmlns:p14="http://schemas.microsoft.com/office/powerpoint/2010/main" val="1062979958"/>
              </p:ext>
            </p:extLst>
          </p:nvPr>
        </p:nvGraphicFramePr>
        <p:xfrm>
          <a:off x="1579418" y="990600"/>
          <a:ext cx="5562600" cy="256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0200" y="0"/>
            <a:ext cx="7086600" cy="1143000"/>
          </a:xfrm>
        </p:spPr>
        <p:txBody>
          <a:bodyPr>
            <a:normAutofit fontScale="90000"/>
          </a:bodyPr>
          <a:lstStyle/>
          <a:p>
            <a:r>
              <a:rPr lang="en-US" dirty="0" smtClean="0">
                <a:solidFill>
                  <a:schemeClr val="bg1"/>
                </a:solidFill>
              </a:rPr>
              <a:t/>
            </a:r>
            <a:br>
              <a:rPr lang="en-US" dirty="0" smtClean="0">
                <a:solidFill>
                  <a:schemeClr val="bg1"/>
                </a:solidFill>
              </a:rPr>
            </a:br>
            <a:r>
              <a:rPr lang="en-US" dirty="0" err="1" smtClean="0">
                <a:solidFill>
                  <a:schemeClr val="bg1"/>
                </a:solidFill>
              </a:rPr>
              <a:t>Huhuetenango’s</a:t>
            </a:r>
            <a:r>
              <a:rPr lang="en-US" dirty="0" smtClean="0">
                <a:solidFill>
                  <a:schemeClr val="bg1"/>
                </a:solidFill>
              </a:rPr>
              <a:t> Committee</a:t>
            </a:r>
            <a:r>
              <a:rPr lang="en-US" dirty="0" smtClean="0"/>
              <a:t/>
            </a:r>
            <a:br>
              <a:rPr lang="en-US" dirty="0" smtClean="0"/>
            </a:br>
            <a:endParaRPr lang="es-ES" dirty="0"/>
          </a:p>
        </p:txBody>
      </p:sp>
      <p:sp>
        <p:nvSpPr>
          <p:cNvPr id="3" name="Content Placeholder 2"/>
          <p:cNvSpPr>
            <a:spLocks noGrp="1"/>
          </p:cNvSpPr>
          <p:nvPr>
            <p:ph idx="1"/>
          </p:nvPr>
        </p:nvSpPr>
        <p:spPr>
          <a:xfrm>
            <a:off x="319088" y="1447800"/>
            <a:ext cx="4938712" cy="4953000"/>
          </a:xfrm>
        </p:spPr>
        <p:txBody>
          <a:bodyPr>
            <a:normAutofit fontScale="70000" lnSpcReduction="20000"/>
          </a:bodyPr>
          <a:lstStyle/>
          <a:p>
            <a:r>
              <a:rPr lang="en-US" dirty="0" smtClean="0"/>
              <a:t>Started with five organizations implementing projects funded by USAID.</a:t>
            </a:r>
          </a:p>
          <a:p>
            <a:r>
              <a:rPr lang="en-US" dirty="0" smtClean="0"/>
              <a:t>Gradually, other partners funded by USDA joined this committee.</a:t>
            </a:r>
          </a:p>
          <a:p>
            <a:r>
              <a:rPr lang="en-US" dirty="0" smtClean="0"/>
              <a:t>Today, 13 member organizations have developing projects in 24 municipalities in Huehuetenango's Department. </a:t>
            </a:r>
          </a:p>
          <a:p>
            <a:r>
              <a:rPr lang="en-US" dirty="0" smtClean="0"/>
              <a:t>These projects address health and nutrition issues, economic production, natural resources, environmental concerns, resilience, education and technical assistance.</a:t>
            </a:r>
          </a:p>
          <a:p>
            <a:r>
              <a:rPr lang="en-US" dirty="0" smtClean="0"/>
              <a:t>USAID requested that PCI serve as the secretariat/coordinator of this committee.</a:t>
            </a:r>
            <a:endParaRPr lang="es-ES" dirty="0"/>
          </a:p>
        </p:txBody>
      </p:sp>
      <p:pic>
        <p:nvPicPr>
          <p:cNvPr id="8" name="Picture 7" descr="F:\DATA.2015\Guatemala\FEB2015\untitled-7424.jpg"/>
          <p:cNvPicPr/>
          <p:nvPr/>
        </p:nvPicPr>
        <p:blipFill rotWithShape="1">
          <a:blip r:embed="rId4" cstate="print">
            <a:extLst>
              <a:ext uri="{28A0092B-C50C-407E-A947-70E740481C1C}">
                <a14:useLocalDpi xmlns:a14="http://schemas.microsoft.com/office/drawing/2010/main" val="0"/>
              </a:ext>
            </a:extLst>
          </a:blip>
          <a:srcRect b="8919"/>
          <a:stretch/>
        </p:blipFill>
        <p:spPr bwMode="auto">
          <a:xfrm>
            <a:off x="5202382" y="2362200"/>
            <a:ext cx="3941618" cy="29384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0200" y="152400"/>
            <a:ext cx="7086600" cy="990600"/>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Resource Guide Development</a:t>
            </a:r>
            <a:br>
              <a:rPr lang="en-US" dirty="0" smtClean="0">
                <a:solidFill>
                  <a:schemeClr val="bg1"/>
                </a:solidFill>
              </a:rPr>
            </a:br>
            <a:endParaRPr lang="es-ES" dirty="0">
              <a:solidFill>
                <a:schemeClr val="bg1"/>
              </a:solidFill>
            </a:endParaRPr>
          </a:p>
        </p:txBody>
      </p:sp>
      <p:sp>
        <p:nvSpPr>
          <p:cNvPr id="3" name="Content Placeholder 2"/>
          <p:cNvSpPr>
            <a:spLocks noGrp="1"/>
          </p:cNvSpPr>
          <p:nvPr>
            <p:ph idx="1"/>
          </p:nvPr>
        </p:nvSpPr>
        <p:spPr>
          <a:xfrm>
            <a:off x="457200" y="1600200"/>
            <a:ext cx="5486400" cy="4525963"/>
          </a:xfrm>
        </p:spPr>
        <p:txBody>
          <a:bodyPr>
            <a:normAutofit fontScale="85000" lnSpcReduction="10000"/>
          </a:bodyPr>
          <a:lstStyle/>
          <a:p>
            <a:endParaRPr lang="en-US" dirty="0" smtClean="0"/>
          </a:p>
          <a:p>
            <a:pPr marL="0" indent="0">
              <a:buNone/>
            </a:pPr>
            <a:r>
              <a:rPr lang="en-US" dirty="0" smtClean="0">
                <a:effectLst/>
              </a:rPr>
              <a:t>PCI was funded by the Technical and Operational Performance Support (TOPS) small grants program during the period of June 2014 to May 2015, for the development of guidelines for “Effective Coordination and Intentional Integration”, based upon this rich experience gained in </a:t>
            </a:r>
            <a:r>
              <a:rPr lang="en-US" dirty="0" smtClean="0"/>
              <a:t>our</a:t>
            </a:r>
            <a:r>
              <a:rPr lang="en-US" dirty="0" smtClean="0">
                <a:effectLst/>
              </a:rPr>
              <a:t> current programs in Guatemala.</a:t>
            </a:r>
          </a:p>
          <a:p>
            <a:endParaRPr lang="en-US" dirty="0" smtClean="0"/>
          </a:p>
          <a:p>
            <a:pPr marL="0" indent="0">
              <a:buNone/>
            </a:pPr>
            <a:endParaRPr lang="es-E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333" y="1600200"/>
            <a:ext cx="2743200" cy="4114800"/>
          </a:xfrm>
          <a:prstGeom prst="rect">
            <a:avLst/>
          </a:prstGeom>
        </p:spPr>
      </p:pic>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0"/>
            <a:ext cx="7162800" cy="1143000"/>
          </a:xfrm>
        </p:spPr>
        <p:txBody>
          <a:bodyPr>
            <a:normAutofit/>
          </a:bodyPr>
          <a:lstStyle/>
          <a:p>
            <a:r>
              <a:rPr lang="en-US" dirty="0" smtClean="0">
                <a:solidFill>
                  <a:schemeClr val="bg1"/>
                </a:solidFill>
              </a:rPr>
              <a:t>Guide Development Process</a:t>
            </a:r>
            <a:endParaRPr lang="es-ES" dirty="0"/>
          </a:p>
        </p:txBody>
      </p:sp>
      <p:sp>
        <p:nvSpPr>
          <p:cNvPr id="3" name="Content Placeholder 2"/>
          <p:cNvSpPr>
            <a:spLocks noGrp="1"/>
          </p:cNvSpPr>
          <p:nvPr>
            <p:ph idx="1"/>
          </p:nvPr>
        </p:nvSpPr>
        <p:spPr/>
        <p:txBody>
          <a:bodyPr>
            <a:normAutofit fontScale="92500" lnSpcReduction="20000"/>
          </a:bodyPr>
          <a:lstStyle/>
          <a:p>
            <a:pPr lvl="1"/>
            <a:r>
              <a:rPr lang="en-US" dirty="0" smtClean="0"/>
              <a:t>Assessed current status of the key USG program implementers to improve the coordination and integration of services in Guatemala.</a:t>
            </a:r>
          </a:p>
          <a:p>
            <a:pPr lvl="1"/>
            <a:r>
              <a:rPr lang="en-US" dirty="0" smtClean="0"/>
              <a:t>Facilitated conversation between committee members in Huehuetenango.</a:t>
            </a:r>
          </a:p>
          <a:p>
            <a:pPr lvl="1"/>
            <a:r>
              <a:rPr lang="en-US" dirty="0" smtClean="0"/>
              <a:t>Learned from current practical experience gained, lessons learned, best practices and effective coordination among implementing partners.</a:t>
            </a:r>
          </a:p>
          <a:p>
            <a:pPr lvl="1"/>
            <a:r>
              <a:rPr lang="en-US" dirty="0" smtClean="0"/>
              <a:t>Provided guidance and recommendations.</a:t>
            </a:r>
          </a:p>
          <a:p>
            <a:pPr lvl="1"/>
            <a:r>
              <a:rPr lang="en-US" dirty="0" smtClean="0"/>
              <a:t>Drew from the group’s experience  and  develop  practical guidelines for effective coordination and collaboration. </a:t>
            </a:r>
          </a:p>
          <a:p>
            <a:endParaRPr lang="es-ES" dirty="0"/>
          </a:p>
        </p:txBody>
      </p:sp>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1143000"/>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7" name="Rectangle 2"/>
          <p:cNvSpPr txBox="1">
            <a:spLocks noChangeArrowheads="1"/>
          </p:cNvSpPr>
          <p:nvPr/>
        </p:nvSpPr>
        <p:spPr bwMode="auto">
          <a:xfrm>
            <a:off x="319088" y="6400800"/>
            <a:ext cx="8520112" cy="438150"/>
          </a:xfrm>
          <a:prstGeom prst="rect">
            <a:avLst/>
          </a:prstGeom>
          <a:noFill/>
          <a:ln w="9525">
            <a:noFill/>
            <a:miter lim="800000"/>
            <a:headEnd/>
            <a:tailEnd/>
          </a:ln>
        </p:spPr>
        <p:txBody>
          <a:bodyPr anchor="ctr"/>
          <a:lstStyle/>
          <a:p>
            <a:pPr algn="ctr" eaLnBrk="0" hangingPunct="0">
              <a:spcBef>
                <a:spcPct val="20000"/>
              </a:spcBef>
              <a:defRPr/>
            </a:pPr>
            <a:r>
              <a:rPr lang="en-US" sz="1100" kern="0" cap="all" spc="300" dirty="0" err="1">
                <a:solidFill>
                  <a:schemeClr val="tx1">
                    <a:lumMod val="75000"/>
                    <a:lumOff val="25000"/>
                  </a:schemeClr>
                </a:solidFill>
                <a:latin typeface="Arial Narrow"/>
                <a:cs typeface="Arial Narrow"/>
              </a:rPr>
              <a:t>www.pciglobal.org</a:t>
            </a:r>
            <a:endParaRPr lang="en-US" sz="1100" kern="0" cap="all" spc="300" dirty="0">
              <a:solidFill>
                <a:schemeClr val="tx1">
                  <a:lumMod val="75000"/>
                  <a:lumOff val="25000"/>
                </a:schemeClr>
              </a:solidFill>
              <a:latin typeface="Arial Narrow"/>
              <a:cs typeface="Arial Narrow"/>
            </a:endParaRPr>
          </a:p>
        </p:txBody>
      </p:sp>
      <p:pic>
        <p:nvPicPr>
          <p:cNvPr id="6149" name="Picture 5" descr="PCI_logo_2c_onblack_p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0"/>
            <a:ext cx="6858000" cy="1143000"/>
          </a:xfrm>
        </p:spPr>
        <p:txBody>
          <a:bodyPr>
            <a:normAutofit fontScale="90000"/>
          </a:bodyPr>
          <a:lstStyle/>
          <a:p>
            <a:r>
              <a:rPr lang="en-US" dirty="0" smtClean="0">
                <a:solidFill>
                  <a:schemeClr val="bg1"/>
                </a:solidFill>
              </a:rPr>
              <a:t>Getting the Best From Collaborative Implementers</a:t>
            </a:r>
            <a:endParaRPr lang="es-ES" dirty="0">
              <a:solidFill>
                <a:schemeClr val="bg1"/>
              </a:solidFill>
            </a:endParaRPr>
          </a:p>
        </p:txBody>
      </p:sp>
      <p:sp>
        <p:nvSpPr>
          <p:cNvPr id="3" name="Content Placeholder 2"/>
          <p:cNvSpPr>
            <a:spLocks noGrp="1"/>
          </p:cNvSpPr>
          <p:nvPr>
            <p:ph idx="1"/>
          </p:nvPr>
        </p:nvSpPr>
        <p:spPr>
          <a:xfrm>
            <a:off x="304800" y="1447800"/>
            <a:ext cx="6096000" cy="4678363"/>
          </a:xfrm>
        </p:spPr>
        <p:txBody>
          <a:bodyPr>
            <a:noAutofit/>
          </a:bodyPr>
          <a:lstStyle/>
          <a:p>
            <a:pPr marL="0" lvl="1" indent="0">
              <a:buNone/>
            </a:pPr>
            <a:r>
              <a:rPr lang="en-US" sz="2400" u="sng" dirty="0" smtClean="0"/>
              <a:t>Methodologies Used for Guide Development </a:t>
            </a:r>
          </a:p>
          <a:p>
            <a:pPr marL="0" lvl="1" indent="0">
              <a:buNone/>
            </a:pPr>
            <a:endParaRPr lang="en-US" sz="2400" dirty="0"/>
          </a:p>
          <a:p>
            <a:pPr marL="0" lvl="1" indent="0">
              <a:buNone/>
            </a:pPr>
            <a:r>
              <a:rPr lang="en-US" sz="2400" dirty="0" smtClean="0"/>
              <a:t>PCI facilitated conversations between and among committee members in Huehuetenango using several tools and methodologies to gather committee experiences and significant findings:</a:t>
            </a:r>
          </a:p>
          <a:p>
            <a:pPr marL="0" indent="0">
              <a:buNone/>
            </a:pPr>
            <a:endParaRPr lang="en-US" sz="2400" dirty="0" smtClean="0"/>
          </a:p>
          <a:p>
            <a:pPr lvl="1"/>
            <a:r>
              <a:rPr lang="en-US" sz="2400" dirty="0" smtClean="0"/>
              <a:t>I-STAR (</a:t>
            </a:r>
            <a:r>
              <a:rPr lang="en-US" sz="2400" dirty="0"/>
              <a:t>I</a:t>
            </a:r>
            <a:r>
              <a:rPr lang="en-US" sz="2400" dirty="0" smtClean="0"/>
              <a:t>ntegrated System for Transformational Assessment and Results) -- PCI and EDC </a:t>
            </a:r>
          </a:p>
          <a:p>
            <a:pPr lvl="1"/>
            <a:r>
              <a:rPr lang="en-US" sz="2400" dirty="0" smtClean="0"/>
              <a:t>Appreciative Inquiry Approach</a:t>
            </a:r>
          </a:p>
          <a:p>
            <a:pPr marL="457200" lvl="1" indent="0">
              <a:buNone/>
            </a:pPr>
            <a:endParaRPr lang="en-US" sz="2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150" y="1981200"/>
            <a:ext cx="2971800" cy="3962400"/>
          </a:xfrm>
          <a:prstGeom prst="rect">
            <a:avLst/>
          </a:prstGeom>
        </p:spPr>
      </p:pic>
    </p:spTree>
    <p:extLst>
      <p:ext uri="{BB962C8B-B14F-4D97-AF65-F5344CB8AC3E}">
        <p14:creationId xmlns:p14="http://schemas.microsoft.com/office/powerpoint/2010/main" val="300578657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OPS PPT template" id="{6507D702-FA37-43E1-B0DE-7111F43388F1}" vid="{062FD6EA-59F3-4F27-AA3D-BB55A1D1491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OPS PPT template" id="{6507D702-FA37-43E1-B0DE-7111F43388F1}" vid="{062FD6EA-59F3-4F27-AA3D-BB55A1D149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1444</Words>
  <Application>Microsoft Office PowerPoint</Application>
  <PresentationFormat>On-screen Show (4:3)</PresentationFormat>
  <Paragraphs>317</Paragraphs>
  <Slides>31</Slides>
  <Notes>28</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1_Office Theme</vt:lpstr>
      <vt:lpstr>2_Office Theme</vt:lpstr>
      <vt:lpstr>Building Effective Collaboration and Integrated Programming</vt:lpstr>
      <vt:lpstr>PowerPoint Presentation</vt:lpstr>
      <vt:lpstr>Agenda</vt:lpstr>
      <vt:lpstr>Background</vt:lpstr>
      <vt:lpstr>Committee Structure </vt:lpstr>
      <vt:lpstr> Huhuetenango’s Committee </vt:lpstr>
      <vt:lpstr> Resource Guide Development </vt:lpstr>
      <vt:lpstr>Guide Development Process</vt:lpstr>
      <vt:lpstr>Getting the Best From Collaborative Implementers</vt:lpstr>
      <vt:lpstr>Methodologies </vt:lpstr>
      <vt:lpstr>Methodologies</vt:lpstr>
      <vt:lpstr>Assessment Opportunities </vt:lpstr>
      <vt:lpstr>Process Results</vt:lpstr>
      <vt:lpstr>Significant Findings</vt:lpstr>
      <vt:lpstr>Huhuetenagos’s Committee  </vt:lpstr>
      <vt:lpstr>PowerPoint Presentation</vt:lpstr>
      <vt:lpstr>Key Components of the Guide</vt:lpstr>
      <vt:lpstr>Guide’s Purpose </vt:lpstr>
      <vt:lpstr>Key Components of Guide </vt:lpstr>
      <vt:lpstr>What Do You Want the Partnership To Be About? </vt:lpstr>
      <vt:lpstr>How Do They Compare? </vt:lpstr>
      <vt:lpstr>Community Collaborations Work When…</vt:lpstr>
      <vt:lpstr>Practical recommendations for effective collaborative mechanisms</vt:lpstr>
      <vt:lpstr>Effective mechanisms for collaboration</vt:lpstr>
      <vt:lpstr>Opportunities For Success</vt:lpstr>
      <vt:lpstr>Common Challenges and Potential Barriers</vt:lpstr>
      <vt:lpstr>Monitoring and Evaluation  </vt:lpstr>
      <vt:lpstr>Monitoring and Evaluation</vt:lpstr>
      <vt:lpstr>Group Discussion</vt:lpstr>
      <vt:lpstr>THANK YOU!!!</vt:lpstr>
      <vt:lpstr>Thank you for attending!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Rosy Hays</dc:creator>
  <cp:lastModifiedBy>Michelle Shapiro</cp:lastModifiedBy>
  <cp:revision>100</cp:revision>
  <dcterms:created xsi:type="dcterms:W3CDTF">2015-05-03T20:35:30Z</dcterms:created>
  <dcterms:modified xsi:type="dcterms:W3CDTF">2015-05-06T19:58:59Z</dcterms:modified>
</cp:coreProperties>
</file>