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6"/>
  </p:sldMasterIdLst>
  <p:notesMasterIdLst>
    <p:notesMasterId r:id="rId14"/>
  </p:notesMasterIdLst>
  <p:handoutMasterIdLst>
    <p:handoutMasterId r:id="rId15"/>
  </p:handoutMasterIdLst>
  <p:sldIdLst>
    <p:sldId id="256" r:id="rId7"/>
    <p:sldId id="258" r:id="rId8"/>
    <p:sldId id="259" r:id="rId9"/>
    <p:sldId id="263" r:id="rId10"/>
    <p:sldId id="260" r:id="rId11"/>
    <p:sldId id="261" r:id="rId12"/>
    <p:sldId id="262" r:id="rId1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4ABD"/>
    <a:srgbClr val="002A6C"/>
    <a:srgbClr val="C2113A"/>
    <a:srgbClr val="E10040"/>
    <a:srgbClr val="DDDDDD"/>
    <a:srgbClr val="CCCCCC"/>
    <a:srgbClr val="666666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879" autoAdjust="0"/>
  </p:normalViewPr>
  <p:slideViewPr>
    <p:cSldViewPr>
      <p:cViewPr>
        <p:scale>
          <a:sx n="74" d="100"/>
          <a:sy n="74" d="100"/>
        </p:scale>
        <p:origin x="-1254" y="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08"/>
    </p:cViewPr>
  </p:sorterViewPr>
  <p:notesViewPr>
    <p:cSldViewPr>
      <p:cViewPr>
        <p:scale>
          <a:sx n="141" d="100"/>
          <a:sy n="141" d="100"/>
        </p:scale>
        <p:origin x="-690" y="74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556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143" tIns="45572" rIns="91143" bIns="45572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48113" y="0"/>
            <a:ext cx="3036887" cy="4556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143" tIns="45572" rIns="91143" bIns="45572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5388"/>
            <a:ext cx="3036888" cy="4556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143" tIns="45572" rIns="91143" bIns="45572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48113" y="8815388"/>
            <a:ext cx="3036887" cy="4556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143" tIns="45572" rIns="91143" bIns="45572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charset="0"/>
                <a:ea typeface="ＭＳ Ｐゴシック" charset="-128"/>
              </a:defRPr>
            </a:lvl1pPr>
          </a:lstStyle>
          <a:p>
            <a:pPr>
              <a:defRPr/>
            </a:pPr>
            <a:fld id="{010A8DF6-FC85-4903-8BF2-041730B610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1267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556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143" tIns="45572" rIns="91143" bIns="45572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48113" y="0"/>
            <a:ext cx="3036887" cy="4556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143" tIns="45572" rIns="91143" bIns="45572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84213"/>
            <a:ext cx="4660900" cy="3495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9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06900"/>
            <a:ext cx="5162550" cy="4179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143" tIns="45572" rIns="91143" bIns="455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9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5388"/>
            <a:ext cx="3036888" cy="4556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143" tIns="45572" rIns="91143" bIns="45572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8113" y="8815388"/>
            <a:ext cx="3036887" cy="4556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143" tIns="45572" rIns="91143" bIns="45572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charset="0"/>
                <a:ea typeface="ＭＳ Ｐゴシック" charset="-128"/>
              </a:defRPr>
            </a:lvl1pPr>
          </a:lstStyle>
          <a:p>
            <a:pPr>
              <a:defRPr/>
            </a:pPr>
            <a:fld id="{D31BE849-DB29-442B-AF87-4521498F2F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2134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pitchFamily="1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1BE849-DB29-442B-AF87-4521498F2F7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181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Times"/>
                <a:ea typeface="ＭＳ Ｐゴシック" pitchFamily="1" charset="-128"/>
                <a:cs typeface="ＭＳ Ｐゴシック" charset="0"/>
              </a:rPr>
              <a:t>Aid in Conflict Contexts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Times"/>
                <a:ea typeface="ＭＳ Ｐゴシック" pitchFamily="1" charset="-128"/>
                <a:cs typeface="ＭＳ Ｐゴシック" charset="0"/>
              </a:rPr>
              <a:t>Aid is not neutral in contexts of conflict.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Times"/>
                <a:ea typeface="ＭＳ Ｐゴシック" pitchFamily="1" charset="-128"/>
                <a:cs typeface="ＭＳ Ｐゴシック" charset="0"/>
              </a:rPr>
              <a:t>When resources are brought into a context, those resources and their means of transfer will effect relationships among people in that context.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1BE849-DB29-442B-AF87-4521498F2F7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6657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Times"/>
                <a:ea typeface="ＭＳ Ｐゴシック" pitchFamily="1" charset="-128"/>
                <a:cs typeface="ＭＳ Ｐゴシック" charset="0"/>
              </a:rPr>
              <a:t>Beginning in the late 1990s, several methodologies, frameworks and tools emerged to assist aid practitioners in designing and implementing interventions to take into account their effects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"/>
                <a:ea typeface="ＭＳ Ｐゴシック" pitchFamily="1" charset="-128"/>
                <a:cs typeface="ＭＳ Ｐゴシック" charset="0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"/>
                <a:ea typeface="ＭＳ Ｐゴシック" pitchFamily="1" charset="-128"/>
                <a:cs typeface="ＭＳ Ｐゴシック" charset="0"/>
              </a:rPr>
              <a:t>on conflict.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1BE849-DB29-442B-AF87-4521498F2F7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0275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</a:t>
            </a:r>
            <a:r>
              <a:rPr lang="en-US" baseline="0" dirty="0" smtClean="0"/>
              <a:t> 2002, s</a:t>
            </a:r>
            <a:r>
              <a:rPr lang="en-US" dirty="0" smtClean="0"/>
              <a:t>oon after its creation, USAID’s Office of Conflict Management and Mitigation produced its</a:t>
            </a:r>
            <a:r>
              <a:rPr lang="en-US" baseline="0" dirty="0" smtClean="0"/>
              <a:t> Conflict Assessment Framework to help USAID staff and implementing partners better understand and respond to conflict. This was updated as Version 2.0 in 2012.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1BE849-DB29-442B-AF87-4521498F2F7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9051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Times"/>
                <a:ea typeface="ＭＳ Ｐゴシック" pitchFamily="1" charset="-128"/>
                <a:cs typeface="ＭＳ Ｐゴシック" charset="0"/>
              </a:rPr>
              <a:t>Conflict sensitivity frameworks help organizations: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Times"/>
                <a:ea typeface="ＭＳ Ｐゴシック" pitchFamily="1" charset="-128"/>
                <a:cs typeface="ＭＳ Ｐゴシック" charset="0"/>
              </a:rPr>
              <a:t>Understand the context of conflict in which they operate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Times"/>
                <a:ea typeface="ＭＳ Ｐゴシック" pitchFamily="1" charset="-128"/>
                <a:cs typeface="ＭＳ Ｐゴシック" charset="0"/>
              </a:rPr>
              <a:t>Understand the interaction between their programs and the context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Times"/>
                <a:ea typeface="ＭＳ Ｐゴシック" pitchFamily="1" charset="-128"/>
                <a:cs typeface="ＭＳ Ｐゴシック" charset="0"/>
              </a:rPr>
              <a:t>Act upon this understanding in order to avoid negative impacts and maximize positive impacts on the conflict.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1BE849-DB29-442B-AF87-4521498F2F7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4566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Times"/>
                <a:ea typeface="ＭＳ Ｐゴシック" pitchFamily="1" charset="-128"/>
                <a:cs typeface="ＭＳ Ｐゴシック" charset="0"/>
              </a:rPr>
              <a:t>The intent of conflict sensitivity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Times"/>
                <a:ea typeface="ＭＳ Ｐゴシック" pitchFamily="1" charset="-128"/>
                <a:cs typeface="ＭＳ Ｐゴシック" charset="0"/>
              </a:rPr>
              <a:t>Conflict Sensitivity is a set of techniques for designing and implementing programs that have positive impacts on the relationships among groups in a context.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Times"/>
                <a:ea typeface="ＭＳ Ｐゴシック" pitchFamily="1" charset="-128"/>
                <a:cs typeface="ＭＳ Ｐゴシック" charset="0"/>
              </a:rPr>
              <a:t>A thorough application of conflict sensitivity frameworks can do more than reduce the negative; it can also help to build on existing positive dynamics in intergroup relations in the context.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Times"/>
                <a:ea typeface="ＭＳ Ｐゴシック" pitchFamily="1" charset="-128"/>
                <a:cs typeface="ＭＳ Ｐゴシック" charset="0"/>
              </a:rPr>
              <a:t>Conflict sensitivity can be applied to any type of aid program.</a:t>
            </a:r>
          </a:p>
          <a:p>
            <a:pPr lvl="0"/>
            <a:endParaRPr lang="en-US" sz="1200" kern="1200" dirty="0" smtClean="0">
              <a:solidFill>
                <a:schemeClr val="tx1"/>
              </a:solidFill>
              <a:effectLst/>
              <a:latin typeface="Times"/>
              <a:ea typeface="ＭＳ Ｐゴシック" pitchFamily="1" charset="-128"/>
              <a:cs typeface="ＭＳ Ｐゴシック" charset="0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Times"/>
                <a:ea typeface="ＭＳ Ｐゴシック" pitchFamily="1" charset="-128"/>
                <a:cs typeface="ＭＳ Ｐゴシック" charset="0"/>
              </a:rPr>
              <a:t>(Some discussion about the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"/>
                <a:ea typeface="ＭＳ Ｐゴシック" pitchFamily="1" charset="-128"/>
                <a:cs typeface="ＭＳ Ｐゴシック" charset="0"/>
              </a:rPr>
              <a:t> LCPP framework)</a:t>
            </a:r>
            <a:endParaRPr lang="en-US" sz="1200" kern="1200" dirty="0" smtClean="0">
              <a:solidFill>
                <a:schemeClr val="tx1"/>
              </a:solidFill>
              <a:effectLst/>
              <a:latin typeface="Times"/>
              <a:ea typeface="ＭＳ Ｐゴシック" pitchFamily="1" charset="-128"/>
              <a:cs typeface="ＭＳ Ｐゴシック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1BE849-DB29-442B-AF87-4521498F2F7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0622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Times"/>
                <a:ea typeface="ＭＳ Ｐゴシック" pitchFamily="1" charset="-128"/>
                <a:cs typeface="ＭＳ Ｐゴシック" charset="0"/>
              </a:rPr>
              <a:t>The conflict intervention spectrum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Times"/>
                <a:ea typeface="ＭＳ Ｐゴシック" pitchFamily="1" charset="-128"/>
                <a:cs typeface="ＭＳ Ｐゴシック" charset="0"/>
              </a:rPr>
              <a:t>Avoid negative effects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Times"/>
                <a:ea typeface="ＭＳ Ｐゴシック" pitchFamily="1" charset="-128"/>
                <a:cs typeface="+mn-cs"/>
              </a:rPr>
              <a:t>Implement basic conflict sensitivity with the aim of reducing the negative impacts of programming.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Times"/>
                <a:ea typeface="ＭＳ Ｐゴシック" pitchFamily="1" charset="-128"/>
                <a:cs typeface="ＭＳ Ｐゴシック" charset="0"/>
              </a:rPr>
              <a:t>Build on positive effects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Times"/>
                <a:ea typeface="ＭＳ Ｐゴシック" pitchFamily="1" charset="-128"/>
                <a:cs typeface="+mn-cs"/>
              </a:rPr>
              <a:t>Reinforce positive factors in society, reduce divisions, seek to enhance positive impacts of the program on the overall situation.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Times"/>
                <a:ea typeface="ＭＳ Ｐゴシック" pitchFamily="1" charset="-128"/>
                <a:cs typeface="ＭＳ Ｐゴシック" charset="0"/>
              </a:rPr>
              <a:t>Contribute to peace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Times"/>
                <a:ea typeface="ＭＳ Ｐゴシック" pitchFamily="1" charset="-128"/>
                <a:cs typeface="ＭＳ Ｐゴシック" charset="0"/>
              </a:rPr>
              <a:t>Address or engage key drivers of conflict/peace at local or macro levels.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Times"/>
              <a:ea typeface="ＭＳ Ｐゴシック" pitchFamily="1" charset="-128"/>
              <a:cs typeface="ＭＳ Ｐゴシック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Times"/>
                <a:ea typeface="ＭＳ Ｐゴシック" pitchFamily="1" charset="-128"/>
                <a:cs typeface="ＭＳ Ｐゴシック" charset="0"/>
              </a:rPr>
              <a:t>Where do your programs or portfolios intervene on the conflict intervention spectrum?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1BE849-DB29-442B-AF87-4521498F2F7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639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"/>
          <p:cNvSpPr>
            <a:spLocks noChangeArrowheads="1"/>
          </p:cNvSpPr>
          <p:nvPr userDrawn="1"/>
        </p:nvSpPr>
        <p:spPr bwMode="auto">
          <a:xfrm>
            <a:off x="152400" y="1752600"/>
            <a:ext cx="8991600" cy="510540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0" y="1752600"/>
            <a:ext cx="9144000" cy="152400"/>
          </a:xfrm>
          <a:prstGeom prst="rect">
            <a:avLst/>
          </a:prstGeom>
          <a:solidFill>
            <a:srgbClr val="C211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5" name="Rectangle 9"/>
          <p:cNvSpPr>
            <a:spLocks noChangeArrowheads="1"/>
          </p:cNvSpPr>
          <p:nvPr userDrawn="1"/>
        </p:nvSpPr>
        <p:spPr bwMode="auto">
          <a:xfrm>
            <a:off x="0" y="1905000"/>
            <a:ext cx="152400" cy="4953000"/>
          </a:xfrm>
          <a:prstGeom prst="rect">
            <a:avLst/>
          </a:prstGeom>
          <a:solidFill>
            <a:srgbClr val="002A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pic>
        <p:nvPicPr>
          <p:cNvPr id="6" name="Picture 2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5613" y="455613"/>
            <a:ext cx="3005137" cy="84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 txBox="1">
            <a:spLocks noChangeArrowheads="1"/>
          </p:cNvSpPr>
          <p:nvPr userDrawn="1"/>
        </p:nvSpPr>
        <p:spPr bwMode="auto">
          <a:xfrm>
            <a:off x="1447800" y="3886200"/>
            <a:ext cx="6400800" cy="24384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3600" b="1" baseline="0">
                <a:solidFill>
                  <a:srgbClr val="002A6C"/>
                </a:solidFill>
                <a:effectLst/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endParaRPr lang="en-US" b="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362200"/>
            <a:ext cx="6400800" cy="2438400"/>
          </a:xfrm>
          <a:noFill/>
          <a:ln>
            <a:noFill/>
          </a:ln>
          <a:effectLst/>
        </p:spPr>
        <p:txBody>
          <a:bodyPr/>
          <a:lstStyle>
            <a:lvl1pPr marL="0" indent="0" algn="ctr">
              <a:buFontTx/>
              <a:buNone/>
              <a:defRPr sz="3600" b="1" baseline="0">
                <a:solidFill>
                  <a:srgbClr val="002A6C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1169799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872929" y="350142"/>
            <a:ext cx="6019800" cy="457200"/>
          </a:xfrm>
        </p:spPr>
        <p:txBody>
          <a:bodyPr/>
          <a:lstStyle>
            <a:lvl1pPr algn="r">
              <a:defRPr>
                <a:solidFill>
                  <a:srgbClr val="002A6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04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403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447800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09800"/>
            <a:ext cx="7772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10"/>
          <p:cNvSpPr>
            <a:spLocks noChangeArrowheads="1"/>
          </p:cNvSpPr>
          <p:nvPr/>
        </p:nvSpPr>
        <p:spPr bwMode="auto">
          <a:xfrm>
            <a:off x="0" y="1066800"/>
            <a:ext cx="9144000" cy="152400"/>
          </a:xfrm>
          <a:prstGeom prst="rect">
            <a:avLst/>
          </a:prstGeom>
          <a:solidFill>
            <a:srgbClr val="C211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029" name="Rectangle 11"/>
          <p:cNvSpPr>
            <a:spLocks noChangeArrowheads="1"/>
          </p:cNvSpPr>
          <p:nvPr/>
        </p:nvSpPr>
        <p:spPr bwMode="auto">
          <a:xfrm>
            <a:off x="0" y="1219200"/>
            <a:ext cx="152400" cy="5638800"/>
          </a:xfrm>
          <a:prstGeom prst="rect">
            <a:avLst/>
          </a:prstGeom>
          <a:solidFill>
            <a:srgbClr val="002A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endParaRPr lang="en-US" altLang="en-US">
              <a:solidFill>
                <a:srgbClr val="002A6C"/>
              </a:solidFill>
              <a:latin typeface="Times" charset="0"/>
            </a:endParaRPr>
          </a:p>
        </p:txBody>
      </p:sp>
      <p:pic>
        <p:nvPicPr>
          <p:cNvPr id="1030" name="Picture 20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7013" y="228600"/>
            <a:ext cx="2422525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614" r:id="rId1"/>
    <p:sldLayoutId id="2147485607" r:id="rId2"/>
    <p:sldLayoutId id="2147485608" r:id="rId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ＭＳ Ｐゴシック" pitchFamily="1" charset="-128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ＭＳ Ｐゴシック" pitchFamily="1" charset="-128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ＭＳ Ｐゴシック" pitchFamily="1" charset="-128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ＭＳ Ｐゴシック" pitchFamily="1" charset="-128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ＭＳ Ｐゴシック" pitchFamily="1" charset="-128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1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1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pitchFamily="1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pitchFamily="1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1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Conflict Sensitivity and Engaging with Conflict</a:t>
            </a:r>
          </a:p>
          <a:p>
            <a:endParaRPr lang="en-US" sz="2000" i="1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US" sz="2000" i="1" dirty="0" smtClean="0">
                <a:solidFill>
                  <a:srgbClr val="FF0000"/>
                </a:solidFill>
                <a:latin typeface="Arial"/>
                <a:cs typeface="Arial"/>
              </a:rPr>
              <a:t>For </a:t>
            </a:r>
            <a:r>
              <a:rPr lang="en-US" sz="2000" i="1" dirty="0">
                <a:solidFill>
                  <a:srgbClr val="FF0000"/>
                </a:solidFill>
                <a:latin typeface="Arial"/>
                <a:cs typeface="Arial"/>
              </a:rPr>
              <a:t>Discussion Only</a:t>
            </a:r>
            <a:endParaRPr lang="en-US" sz="2000" dirty="0">
              <a:latin typeface="Arial"/>
              <a:cs typeface="Arial"/>
            </a:endParaRPr>
          </a:p>
          <a:p>
            <a:endParaRPr lang="en-US" dirty="0" smtClean="0"/>
          </a:p>
          <a:p>
            <a:r>
              <a:rPr lang="en-US" sz="2000" dirty="0" smtClean="0">
                <a:latin typeface="Arial" pitchFamily="-112" charset="0"/>
              </a:rPr>
              <a:t>FACTRS*</a:t>
            </a:r>
            <a:endParaRPr lang="en-US" sz="2000" dirty="0">
              <a:latin typeface="Arial" pitchFamily="-112" charset="0"/>
            </a:endParaRPr>
          </a:p>
          <a:p>
            <a:r>
              <a:rPr lang="en-US" sz="2000" dirty="0">
                <a:latin typeface="Arial" pitchFamily="-112" charset="0"/>
              </a:rPr>
              <a:t>Office of Conflict Management and Mitigation</a:t>
            </a:r>
          </a:p>
          <a:p>
            <a:r>
              <a:rPr lang="en-US" sz="2000" dirty="0">
                <a:latin typeface="Arial" pitchFamily="-112" charset="0"/>
              </a:rPr>
              <a:t>Bureau of Democracy, Conflict and Humanitarian </a:t>
            </a:r>
            <a:r>
              <a:rPr lang="en-US" sz="2000" dirty="0" smtClean="0">
                <a:latin typeface="Arial" pitchFamily="-112" charset="0"/>
              </a:rPr>
              <a:t>Assistance</a:t>
            </a:r>
            <a:br>
              <a:rPr lang="en-US" sz="2000" dirty="0" smtClean="0">
                <a:latin typeface="Arial" pitchFamily="-112" charset="0"/>
              </a:rPr>
            </a:br>
            <a:endParaRPr lang="en-US" sz="2000" dirty="0">
              <a:latin typeface="Arial" pitchFamily="-112" charset="0"/>
            </a:endParaRPr>
          </a:p>
          <a:p>
            <a:r>
              <a:rPr lang="en-US" sz="1200" dirty="0" smtClean="0"/>
              <a:t>* Fragility and Conflict Technical Research Services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667403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Aid in </a:t>
            </a:r>
            <a:r>
              <a:rPr lang="en-US" dirty="0" smtClean="0"/>
              <a:t>Conflict Contexts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219200"/>
            <a:ext cx="2579370" cy="250970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1770" y="1219200"/>
            <a:ext cx="6412230" cy="250970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728905"/>
            <a:ext cx="4495800" cy="3129095"/>
          </a:xfrm>
          <a:prstGeom prst="rect">
            <a:avLst/>
          </a:prstGeom>
        </p:spPr>
      </p:pic>
      <p:pic>
        <p:nvPicPr>
          <p:cNvPr id="7" name="Content Placeholder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9419" y="3728905"/>
            <a:ext cx="4564582" cy="3129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7904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10932"/>
            <a:ext cx="2767525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29000" y="1600200"/>
            <a:ext cx="2181225" cy="329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6348" y="1629508"/>
            <a:ext cx="2490788" cy="349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1785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524000"/>
            <a:ext cx="3559467" cy="460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1694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b="1" dirty="0"/>
              <a:t>Conflict sensitivity frameworks </a:t>
            </a:r>
            <a:br>
              <a:rPr lang="en-US" b="1" dirty="0"/>
            </a:br>
            <a:r>
              <a:rPr lang="en-US" b="1" dirty="0"/>
              <a:t>help organizations: </a:t>
            </a:r>
            <a:endParaRPr lang="en-US" b="1" dirty="0" smtClean="0"/>
          </a:p>
          <a:p>
            <a:pPr lvl="0">
              <a:spcAft>
                <a:spcPts val="1200"/>
              </a:spcAft>
            </a:pPr>
            <a:r>
              <a:rPr lang="en-US" dirty="0"/>
              <a:t>Understand the context of conflict in which they operate</a:t>
            </a:r>
          </a:p>
          <a:p>
            <a:pPr lvl="0">
              <a:spcAft>
                <a:spcPts val="1200"/>
              </a:spcAft>
            </a:pPr>
            <a:r>
              <a:rPr lang="en-US" dirty="0"/>
              <a:t>Understand the interaction between their programs and the context</a:t>
            </a:r>
          </a:p>
          <a:p>
            <a:pPr lvl="0">
              <a:spcAft>
                <a:spcPts val="1200"/>
              </a:spcAft>
            </a:pPr>
            <a:r>
              <a:rPr lang="en-US" dirty="0"/>
              <a:t>Act upon this understanding in order to avoid negative impacts and maximize positive impacts on the conflict.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884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Intent </a:t>
            </a:r>
            <a:r>
              <a:rPr lang="en-US" dirty="0"/>
              <a:t>of </a:t>
            </a:r>
            <a:r>
              <a:rPr lang="en-US" dirty="0" smtClean="0"/>
              <a:t>Conflict Sensitivity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2763523"/>
              </p:ext>
            </p:extLst>
          </p:nvPr>
        </p:nvGraphicFramePr>
        <p:xfrm>
          <a:off x="301627" y="1303338"/>
          <a:ext cx="8274048" cy="49498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2490"/>
                <a:gridCol w="1648098"/>
                <a:gridCol w="2735223"/>
                <a:gridCol w="1766497"/>
                <a:gridCol w="911740"/>
              </a:tblGrid>
              <a:tr h="4305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Options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Arial"/>
                        <a:cs typeface="Arial"/>
                      </a:endParaRPr>
                    </a:p>
                  </a:txBody>
                  <a:tcPr marL="60574" marR="6057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Dividers/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Sources of Tension/ Capacities for War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/>
                        <a:ea typeface="Arial"/>
                        <a:cs typeface="Arial"/>
                      </a:endParaRPr>
                    </a:p>
                  </a:txBody>
                  <a:tcPr marL="60574" marR="6057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Assistance in Development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/>
                        <a:ea typeface="Arial"/>
                        <a:cs typeface="Arial"/>
                      </a:endParaRPr>
                    </a:p>
                  </a:txBody>
                  <a:tcPr marL="60574" marR="6057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Connectors/ Local Capacities for Peace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/>
                        <a:ea typeface="Arial"/>
                        <a:cs typeface="Arial"/>
                      </a:endParaRPr>
                    </a:p>
                  </a:txBody>
                  <a:tcPr marL="60574" marR="6057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Options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Arial"/>
                        <a:cs typeface="Arial"/>
                      </a:endParaRPr>
                    </a:p>
                  </a:txBody>
                  <a:tcPr marL="60574" marR="60574" marT="0" marB="0"/>
                </a:tc>
              </a:tr>
              <a:tr h="44240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/>
                        <a:ea typeface="Arial"/>
                        <a:cs typeface="Arial"/>
                      </a:endParaRPr>
                    </a:p>
                  </a:txBody>
                  <a:tcPr marL="60574" marR="6057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 b="1" dirty="0">
                          <a:effectLst/>
                        </a:rPr>
                        <a:t>Systems &amp; Institutions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 b="1" dirty="0">
                          <a:effectLst/>
                        </a:rPr>
                        <a:t>Attitudes &amp; Actions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 b="1" dirty="0">
                          <a:effectLst/>
                        </a:rPr>
                        <a:t>Different Values &amp; Interests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 b="1" dirty="0">
                          <a:effectLst/>
                        </a:rPr>
                        <a:t>Different Experiences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 b="1" dirty="0">
                          <a:effectLst/>
                        </a:rPr>
                        <a:t>Symbols &amp; Occasions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 b="1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6400" b="1" dirty="0" smtClean="0">
                          <a:effectLst/>
                        </a:rPr>
                        <a:t>?</a:t>
                      </a:r>
                      <a:endParaRPr lang="en-US" sz="10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Arial"/>
                        <a:cs typeface="Arial"/>
                      </a:endParaRPr>
                    </a:p>
                  </a:txBody>
                  <a:tcPr marL="60574" marR="6057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 sz="10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Mandate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Fundraising/ Funding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HQ Organization &amp;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Donor </a:t>
                      </a:r>
                      <a:r>
                        <a:rPr lang="en-US" sz="1000" b="1" dirty="0" smtClean="0">
                          <a:effectLst/>
                        </a:rPr>
                        <a:t>Relations</a:t>
                      </a:r>
                      <a:endParaRPr lang="en-US" sz="1000" b="1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 b="1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Why?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Where?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When?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What?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With Whom?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By Whom?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How?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 b="1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 b="1" dirty="0">
                          <a:effectLst/>
                        </a:rPr>
                        <a:t/>
                      </a:r>
                      <a:br>
                        <a:rPr lang="en-US" sz="1000" b="1" dirty="0">
                          <a:effectLst/>
                        </a:rPr>
                      </a:br>
                      <a:r>
                        <a:rPr lang="en-US" sz="1000" b="1" dirty="0">
                          <a:effectLst/>
                        </a:rPr>
                        <a:t>Resource transfers and implicit ethical </a:t>
                      </a:r>
                      <a:r>
                        <a:rPr lang="en-US" sz="1000" b="1" dirty="0" smtClean="0">
                          <a:effectLst/>
                        </a:rPr>
                        <a:t>messages</a:t>
                      </a:r>
                      <a:r>
                        <a:rPr lang="en-US" sz="1000" b="1" dirty="0">
                          <a:effectLst/>
                        </a:rPr>
                        <a:t> </a:t>
                      </a:r>
                      <a:endParaRPr lang="en-US" sz="1000" b="1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 sz="1000" b="1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 b="1" i="1" dirty="0" smtClean="0">
                          <a:effectLst/>
                        </a:rPr>
                        <a:t> Redesign/adjust activity</a:t>
                      </a:r>
                      <a:endParaRPr lang="en-US" sz="1000" b="1" i="1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Arial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 sz="1000" b="1" dirty="0">
                        <a:effectLst/>
                      </a:endParaRPr>
                    </a:p>
                  </a:txBody>
                  <a:tcPr marL="60574" marR="6057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 b="1" dirty="0">
                          <a:effectLst/>
                        </a:rPr>
                        <a:t>Systems &amp; Institutions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 b="1" dirty="0">
                          <a:effectLst/>
                        </a:rPr>
                        <a:t>Attitudes &amp; Actions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 b="1" dirty="0">
                          <a:effectLst/>
                        </a:rPr>
                        <a:t>Shared Values &amp; Interests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 b="1" dirty="0">
                          <a:effectLst/>
                        </a:rPr>
                        <a:t>Common Experiences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 b="1" dirty="0">
                          <a:effectLst/>
                        </a:rPr>
                        <a:t>Symbols &amp; Occasions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 b="1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6400" b="1" dirty="0">
                          <a:effectLst/>
                        </a:rPr>
                        <a:t>?</a:t>
                      </a:r>
                      <a:endParaRPr lang="en-US" sz="10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Arial"/>
                        <a:cs typeface="Arial"/>
                      </a:endParaRPr>
                    </a:p>
                  </a:txBody>
                  <a:tcPr marL="60574" marR="6057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Arial"/>
                        <a:cs typeface="Arial"/>
                      </a:endParaRPr>
                    </a:p>
                  </a:txBody>
                  <a:tcPr marL="60574" marR="60574" marT="0" marB="0"/>
                </a:tc>
              </a:tr>
            </a:tbl>
          </a:graphicData>
        </a:graphic>
      </p:graphicFrame>
      <p:sp>
        <p:nvSpPr>
          <p:cNvPr id="6" name="Left-Right Arrow 5"/>
          <p:cNvSpPr/>
          <p:nvPr/>
        </p:nvSpPr>
        <p:spPr>
          <a:xfrm>
            <a:off x="3200400" y="4594695"/>
            <a:ext cx="2743200" cy="885825"/>
          </a:xfrm>
          <a:prstGeom prst="leftRightArrow">
            <a:avLst/>
          </a:prstGeom>
          <a:solidFill>
            <a:schemeClr val="accent1">
              <a:alpha val="2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Up Arrow 6"/>
          <p:cNvSpPr/>
          <p:nvPr/>
        </p:nvSpPr>
        <p:spPr>
          <a:xfrm>
            <a:off x="1600200" y="4259621"/>
            <a:ext cx="484187" cy="97790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772693" y="1996293"/>
            <a:ext cx="1598613" cy="952500"/>
          </a:xfrm>
          <a:prstGeom prst="rect">
            <a:avLst/>
          </a:prstGeom>
          <a:solidFill>
            <a:srgbClr val="FFFFFF">
              <a:alpha val="25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Up Arrow 8"/>
          <p:cNvSpPr/>
          <p:nvPr/>
        </p:nvSpPr>
        <p:spPr>
          <a:xfrm>
            <a:off x="5943600" y="4231157"/>
            <a:ext cx="484188" cy="97790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7046119" y="4323613"/>
            <a:ext cx="484188" cy="9779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2503633" y="4338638"/>
            <a:ext cx="484187" cy="9779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229600" y="5301513"/>
            <a:ext cx="0" cy="8040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2286000" y="6096000"/>
            <a:ext cx="5943601" cy="95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2286000" y="5651970"/>
            <a:ext cx="0" cy="4440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914400" y="5151438"/>
            <a:ext cx="0" cy="8191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914400" y="5970588"/>
            <a:ext cx="59817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6896100" y="5480520"/>
            <a:ext cx="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4"/>
          <p:cNvSpPr>
            <a:spLocks noChangeArrowheads="1"/>
          </p:cNvSpPr>
          <p:nvPr/>
        </p:nvSpPr>
        <p:spPr bwMode="auto">
          <a:xfrm>
            <a:off x="304800" y="6261556"/>
            <a:ext cx="82296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Local Capacities for Peace Project (</a:t>
            </a:r>
            <a:r>
              <a:rPr kumimoji="0" lang="en-US" altLang="en-US" sz="11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LCPP),</a:t>
            </a:r>
            <a:r>
              <a:rPr kumimoji="0" lang="en-US" altLang="en-US" sz="1100" b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en-US" altLang="en-US" sz="11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2001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, based on Anderson, Mary B., 1999.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608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Conflict </a:t>
            </a:r>
            <a:r>
              <a:rPr lang="en-US" dirty="0"/>
              <a:t>I</a:t>
            </a:r>
            <a:r>
              <a:rPr lang="en-US" dirty="0" smtClean="0"/>
              <a:t>ntervention </a:t>
            </a:r>
            <a:r>
              <a:rPr lang="en-US" dirty="0"/>
              <a:t>S</a:t>
            </a:r>
            <a:r>
              <a:rPr lang="en-US" dirty="0" smtClean="0"/>
              <a:t>pectrum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3428" y="2255757"/>
            <a:ext cx="6537143" cy="379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070865"/>
      </p:ext>
    </p:extLst>
  </p:cSld>
  <p:clrMapOvr>
    <a:masterClrMapping/>
  </p:clrMapOvr>
</p:sld>
</file>

<file path=ppt/theme/theme1.xml><?xml version="1.0" encoding="utf-8"?>
<a:theme xmlns:a="http://schemas.openxmlformats.org/drawingml/2006/main" name="USAID Powerpoint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LongProperties xmlns="http://schemas.microsoft.com/office/2006/metadata/longProperties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1296c0e4-3bb8-4ee6-9ae6-8d89b19e49b3">U2WUQQYKXMRT-342-15</_dlc_DocId>
    <_dlc_DocIdUrl xmlns="1296c0e4-3bb8-4ee6-9ae6-8d89b19e49b3">
      <Url>http://connect.msi-inc.com/Communications/_layouts/DocIdRedir.aspx?ID=U2WUQQYKXMRT-342-15</Url>
      <Description>U2WUQQYKXMRT-342-15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27D95DFF25FDE4C9C06B5E13F7ADB49" ma:contentTypeVersion="0" ma:contentTypeDescription="Create a new document." ma:contentTypeScope="" ma:versionID="eb2ec27d3dee07d144c13e314c6ece2a">
  <xsd:schema xmlns:xsd="http://www.w3.org/2001/XMLSchema" xmlns:xs="http://www.w3.org/2001/XMLSchema" xmlns:p="http://schemas.microsoft.com/office/2006/metadata/properties" xmlns:ns2="1296c0e4-3bb8-4ee6-9ae6-8d89b19e49b3" targetNamespace="http://schemas.microsoft.com/office/2006/metadata/properties" ma:root="true" ma:fieldsID="e60e19d89b7370abdbbf4334012aa3c7" ns2:_="">
    <xsd:import namespace="1296c0e4-3bb8-4ee6-9ae6-8d89b19e49b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96c0e4-3bb8-4ee6-9ae6-8d89b19e49b3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F031DFE-EF49-4B3D-BB9D-E1F2D4E71060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301B8216-1CAE-4075-803C-CA077506004F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1296c0e4-3bb8-4ee6-9ae6-8d89b19e49b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DCB90D0-EF98-475A-B1C2-A7FA7D8C4AA2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B976507A-8CA5-43DF-8E58-C195A3787552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57CB129F-4AA8-463B-86BA-C5ED8CCD15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296c0e4-3bb8-4ee6-9ae6-8d89b19e49b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USAID%20Powerpoint</Template>
  <TotalTime>633</TotalTime>
  <Words>408</Words>
  <Application>Microsoft Office PowerPoint</Application>
  <PresentationFormat>On-screen Show (4:3)</PresentationFormat>
  <Paragraphs>87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USAID Powerpoint</vt:lpstr>
      <vt:lpstr>PowerPoint Presentation</vt:lpstr>
      <vt:lpstr>Aid in Conflict Contexts</vt:lpstr>
      <vt:lpstr>PowerPoint Presentation</vt:lpstr>
      <vt:lpstr>PowerPoint Presentation</vt:lpstr>
      <vt:lpstr>PowerPoint Presentation</vt:lpstr>
      <vt:lpstr>The Intent of Conflict Sensitivity</vt:lpstr>
      <vt:lpstr>The Conflict Intervention Spectrum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Chip Temm</dc:creator>
  <cp:lastModifiedBy>mshapiro</cp:lastModifiedBy>
  <cp:revision>11</cp:revision>
  <cp:lastPrinted>2014-03-21T17:28:51Z</cp:lastPrinted>
  <dcterms:created xsi:type="dcterms:W3CDTF">2014-07-03T14:10:46Z</dcterms:created>
  <dcterms:modified xsi:type="dcterms:W3CDTF">2015-02-13T16:09:56Z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ContentTypeId">
    <vt:lpwstr>0x010100127D95DFF25FDE4C9C06B5E13F7ADB49</vt:lpwstr>
  </property>
  <property fmtid="{D5CDD505-2E9C-101B-9397-08002B2CF9AE}" pid="4" name="_dlc_DocIdItemGuid">
    <vt:lpwstr>b140bc01-6370-42a9-8e19-60bb8e2a6005</vt:lpwstr>
  </property>
</Properties>
</file>