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bookmarkIdSeed="2">
  <p:sldMasterIdLst>
    <p:sldMasterId id="2147483648" r:id="rId5"/>
  </p:sldMasterIdLst>
  <p:notesMasterIdLst>
    <p:notesMasterId r:id="rId22"/>
  </p:notesMasterIdLst>
  <p:sldIdLst>
    <p:sldId id="266" r:id="rId6"/>
    <p:sldId id="257" r:id="rId7"/>
    <p:sldId id="310" r:id="rId8"/>
    <p:sldId id="313" r:id="rId9"/>
    <p:sldId id="314" r:id="rId10"/>
    <p:sldId id="297" r:id="rId11"/>
    <p:sldId id="315" r:id="rId12"/>
    <p:sldId id="316" r:id="rId13"/>
    <p:sldId id="317" r:id="rId14"/>
    <p:sldId id="321" r:id="rId15"/>
    <p:sldId id="322" r:id="rId16"/>
    <p:sldId id="318" r:id="rId17"/>
    <p:sldId id="320" r:id="rId18"/>
    <p:sldId id="323" r:id="rId19"/>
    <p:sldId id="324" r:id="rId20"/>
    <p:sldId id="325" r:id="rId21"/>
  </p:sldIdLst>
  <p:sldSz cx="12188825"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89096" autoAdjust="0"/>
  </p:normalViewPr>
  <p:slideViewPr>
    <p:cSldViewPr snapToGrid="0" snapToObjects="1">
      <p:cViewPr varScale="1">
        <p:scale>
          <a:sx n="60" d="100"/>
          <a:sy n="60" d="100"/>
        </p:scale>
        <p:origin x="288" y="32"/>
      </p:cViewPr>
      <p:guideLst/>
    </p:cSldViewPr>
  </p:slideViewPr>
  <p:outlineViewPr>
    <p:cViewPr>
      <p:scale>
        <a:sx n="33" d="100"/>
        <a:sy n="33" d="100"/>
      </p:scale>
      <p:origin x="0" y="-5160"/>
    </p:cViewPr>
  </p:outlineViewPr>
  <p:notesTextViewPr>
    <p:cViewPr>
      <p:scale>
        <a:sx n="66" d="100"/>
        <a:sy n="66" d="100"/>
      </p:scale>
      <p:origin x="0" y="0"/>
    </p:cViewPr>
  </p:notesTextViewPr>
  <p:sorterViewPr>
    <p:cViewPr>
      <p:scale>
        <a:sx n="100" d="100"/>
        <a:sy n="100" d="100"/>
      </p:scale>
      <p:origin x="0" y="-272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4" Type="http://schemas.openxmlformats.org/officeDocument/2006/relationships/viewProps" Target="viewProps.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HOMER\HOMER\EPH\EIDENABD\My%20Documents\SCUK%20Talk\fts-data_search-a4cf1669f626788cf9c1d409cecc0975-2018-11-07%20(1).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a:t>WASH Sector Funding </a:t>
            </a:r>
          </a:p>
          <a:p>
            <a:pPr>
              <a:defRPr/>
            </a:pPr>
            <a:r>
              <a:rPr lang="en-US"/>
              <a:t>by year (2008 - 2018)</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1"/>
          <c:order val="1"/>
          <c:tx>
            <c:strRef>
              <c:f>WASH!$F$3</c:f>
              <c:strCache>
                <c:ptCount val="1"/>
                <c:pt idx="0">
                  <c:v>Paid Contribution (in millions USD)</c:v>
                </c:pt>
              </c:strCache>
            </c:strRef>
          </c:tx>
          <c:spPr>
            <a:ln w="28575" cap="rnd">
              <a:solidFill>
                <a:schemeClr val="accent5"/>
              </a:solidFill>
              <a:round/>
            </a:ln>
            <a:effectLst/>
          </c:spPr>
          <c:marker>
            <c:symbol val="none"/>
          </c:marker>
          <c:trendline>
            <c:spPr>
              <a:ln w="19050" cap="rnd">
                <a:solidFill>
                  <a:schemeClr val="accent5"/>
                </a:solidFill>
                <a:prstDash val="sysDot"/>
              </a:ln>
              <a:effectLst/>
            </c:spPr>
            <c:trendlineType val="linear"/>
            <c:dispRSqr val="0"/>
            <c:dispEq val="0"/>
          </c:trendline>
          <c:cat>
            <c:strRef>
              <c:f>WASH!$D$4:$D$15</c:f>
              <c:strCache>
                <c:ptCount val="11"/>
                <c:pt idx="0">
                  <c:v>2008</c:v>
                </c:pt>
                <c:pt idx="1">
                  <c:v>2009</c:v>
                </c:pt>
                <c:pt idx="2">
                  <c:v>2010</c:v>
                </c:pt>
                <c:pt idx="3">
                  <c:v>2011</c:v>
                </c:pt>
                <c:pt idx="4">
                  <c:v>2012</c:v>
                </c:pt>
                <c:pt idx="5">
                  <c:v>2013</c:v>
                </c:pt>
                <c:pt idx="6">
                  <c:v>2014</c:v>
                </c:pt>
                <c:pt idx="7">
                  <c:v>2015</c:v>
                </c:pt>
                <c:pt idx="8">
                  <c:v>2016</c:v>
                </c:pt>
                <c:pt idx="9">
                  <c:v>2017</c:v>
                </c:pt>
                <c:pt idx="10">
                  <c:v>2018</c:v>
                </c:pt>
              </c:strCache>
            </c:strRef>
          </c:cat>
          <c:val>
            <c:numRef>
              <c:f>WASH!$F$4:$F$15</c:f>
              <c:numCache>
                <c:formatCode>_(* #,##0.00_);_(* \(#,##0.00\);_(* "-"??_);_(@_)</c:formatCode>
                <c:ptCount val="11"/>
                <c:pt idx="0">
                  <c:v>401.31768799999998</c:v>
                </c:pt>
                <c:pt idx="1">
                  <c:v>460.54166199999997</c:v>
                </c:pt>
                <c:pt idx="2">
                  <c:v>652.54418499999997</c:v>
                </c:pt>
                <c:pt idx="3">
                  <c:v>515.21201499999995</c:v>
                </c:pt>
                <c:pt idx="4">
                  <c:v>482.37755800000002</c:v>
                </c:pt>
                <c:pt idx="5">
                  <c:v>523.08970099999999</c:v>
                </c:pt>
                <c:pt idx="6">
                  <c:v>529.64950899999997</c:v>
                </c:pt>
                <c:pt idx="7">
                  <c:v>562.462627</c:v>
                </c:pt>
                <c:pt idx="8">
                  <c:v>863.75746800000002</c:v>
                </c:pt>
                <c:pt idx="9">
                  <c:v>843.68395799999996</c:v>
                </c:pt>
                <c:pt idx="10">
                  <c:v>562.87534400000004</c:v>
                </c:pt>
              </c:numCache>
            </c:numRef>
          </c:val>
          <c:smooth val="0"/>
          <c:extLst>
            <c:ext xmlns:c16="http://schemas.microsoft.com/office/drawing/2014/chart" uri="{C3380CC4-5D6E-409C-BE32-E72D297353CC}">
              <c16:uniqueId val="{00000000-99A0-40FA-9200-86A452555ED1}"/>
            </c:ext>
          </c:extLst>
        </c:ser>
        <c:dLbls>
          <c:showLegendKey val="0"/>
          <c:showVal val="0"/>
          <c:showCatName val="0"/>
          <c:showSerName val="0"/>
          <c:showPercent val="0"/>
          <c:showBubbleSize val="0"/>
        </c:dLbls>
        <c:smooth val="0"/>
        <c:axId val="602127728"/>
        <c:axId val="602126744"/>
        <c:extLst>
          <c:ext xmlns:c15="http://schemas.microsoft.com/office/drawing/2012/chart" uri="{02D57815-91ED-43cb-92C2-25804820EDAC}">
            <c15:filteredLineSeries>
              <c15:ser>
                <c:idx val="0"/>
                <c:order val="0"/>
                <c:tx>
                  <c:strRef>
                    <c:extLst>
                      <c:ext uri="{02D57815-91ED-43cb-92C2-25804820EDAC}">
                        <c15:formulaRef>
                          <c15:sqref>WASH!$E$3</c15:sqref>
                        </c15:formulaRef>
                      </c:ext>
                    </c:extLst>
                    <c:strCache>
                      <c:ptCount val="1"/>
                      <c:pt idx="0">
                        <c:v>Paid Contribution</c:v>
                      </c:pt>
                    </c:strCache>
                  </c:strRef>
                </c:tx>
                <c:spPr>
                  <a:ln w="28575" cap="rnd">
                    <a:solidFill>
                      <a:schemeClr val="accent6"/>
                    </a:solidFill>
                    <a:round/>
                  </a:ln>
                  <a:effectLst/>
                </c:spPr>
                <c:marker>
                  <c:symbol val="none"/>
                </c:marker>
                <c:cat>
                  <c:strRef>
                    <c:extLst>
                      <c:ext uri="{02D57815-91ED-43cb-92C2-25804820EDAC}">
                        <c15:formulaRef>
                          <c15:sqref>WASH!$D$4:$D$15</c15:sqref>
                        </c15:formulaRef>
                      </c:ext>
                    </c:extLst>
                    <c:strCache>
                      <c:ptCount val="11"/>
                      <c:pt idx="0">
                        <c:v>2008</c:v>
                      </c:pt>
                      <c:pt idx="1">
                        <c:v>2009</c:v>
                      </c:pt>
                      <c:pt idx="2">
                        <c:v>2010</c:v>
                      </c:pt>
                      <c:pt idx="3">
                        <c:v>2011</c:v>
                      </c:pt>
                      <c:pt idx="4">
                        <c:v>2012</c:v>
                      </c:pt>
                      <c:pt idx="5">
                        <c:v>2013</c:v>
                      </c:pt>
                      <c:pt idx="6">
                        <c:v>2014</c:v>
                      </c:pt>
                      <c:pt idx="7">
                        <c:v>2015</c:v>
                      </c:pt>
                      <c:pt idx="8">
                        <c:v>2016</c:v>
                      </c:pt>
                      <c:pt idx="9">
                        <c:v>2017</c:v>
                      </c:pt>
                      <c:pt idx="10">
                        <c:v>2018</c:v>
                      </c:pt>
                    </c:strCache>
                  </c:strRef>
                </c:cat>
                <c:val>
                  <c:numRef>
                    <c:extLst>
                      <c:ext uri="{02D57815-91ED-43cb-92C2-25804820EDAC}">
                        <c15:formulaRef>
                          <c15:sqref>WASH!$E$4:$E$15</c15:sqref>
                        </c15:formulaRef>
                      </c:ext>
                    </c:extLst>
                    <c:numCache>
                      <c:formatCode>_-* #,##0_-;\-* #,##0_-;_-* "-"??_-;_-@_-</c:formatCode>
                      <c:ptCount val="11"/>
                      <c:pt idx="0">
                        <c:v>401317688</c:v>
                      </c:pt>
                      <c:pt idx="1">
                        <c:v>460541662</c:v>
                      </c:pt>
                      <c:pt idx="2">
                        <c:v>652544185</c:v>
                      </c:pt>
                      <c:pt idx="3">
                        <c:v>515212015</c:v>
                      </c:pt>
                      <c:pt idx="4">
                        <c:v>482377558</c:v>
                      </c:pt>
                      <c:pt idx="5">
                        <c:v>523089701</c:v>
                      </c:pt>
                      <c:pt idx="6">
                        <c:v>529649509</c:v>
                      </c:pt>
                      <c:pt idx="7">
                        <c:v>562462627</c:v>
                      </c:pt>
                      <c:pt idx="8">
                        <c:v>863757468</c:v>
                      </c:pt>
                      <c:pt idx="9">
                        <c:v>843683958</c:v>
                      </c:pt>
                      <c:pt idx="10">
                        <c:v>562875344</c:v>
                      </c:pt>
                    </c:numCache>
                  </c:numRef>
                </c:val>
                <c:smooth val="0"/>
                <c:extLst>
                  <c:ext xmlns:c16="http://schemas.microsoft.com/office/drawing/2014/chart" uri="{C3380CC4-5D6E-409C-BE32-E72D297353CC}">
                    <c16:uniqueId val="{00000001-99A0-40FA-9200-86A452555ED1}"/>
                  </c:ext>
                </c:extLst>
              </c15:ser>
            </c15:filteredLineSeries>
          </c:ext>
        </c:extLst>
      </c:lineChart>
      <c:catAx>
        <c:axId val="602127728"/>
        <c:scaling>
          <c:orientation val="minMax"/>
        </c:scaling>
        <c:delete val="0"/>
        <c:axPos val="b"/>
        <c:title>
          <c:tx>
            <c:rich>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r>
                  <a:rPr lang="en-GB"/>
                  <a:t>Year</a:t>
                </a:r>
              </a:p>
            </c:rich>
          </c:tx>
          <c:overlay val="0"/>
          <c:spPr>
            <a:noFill/>
            <a:ln>
              <a:noFill/>
            </a:ln>
            <a:effectLst/>
          </c:spPr>
          <c:txPr>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602126744"/>
        <c:crosses val="autoZero"/>
        <c:auto val="1"/>
        <c:lblAlgn val="ctr"/>
        <c:lblOffset val="100"/>
        <c:noMultiLvlLbl val="0"/>
      </c:catAx>
      <c:valAx>
        <c:axId val="602126744"/>
        <c:scaling>
          <c:orientation val="minMax"/>
          <c:max val="3000"/>
          <c:min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r>
                  <a:rPr lang="en-GB"/>
                  <a:t>Paid Contributions (in millions USD)</a:t>
                </a:r>
              </a:p>
            </c:rich>
          </c:tx>
          <c:layout>
            <c:manualLayout>
              <c:xMode val="edge"/>
              <c:yMode val="edge"/>
              <c:x val="3.0555555555555555E-2"/>
              <c:y val="0.20495370370370369"/>
            </c:manualLayout>
          </c:layout>
          <c:overlay val="0"/>
          <c:spPr>
            <a:noFill/>
            <a:ln>
              <a:noFill/>
            </a:ln>
            <a:effectLst/>
          </c:spPr>
          <c:txPr>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title>
        <c:numFmt formatCode="_(* #,##0_);_(* \(#,##0\);_(* &quot;-&quot;_);_(@_)" sourceLinked="0"/>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602127728"/>
        <c:crosses val="autoZero"/>
        <c:crossBetween val="between"/>
      </c:valAx>
      <c:spPr>
        <a:noFill/>
        <a:ln>
          <a:noFill/>
        </a:ln>
        <a:effectLst/>
      </c:spPr>
    </c:plotArea>
    <c:plotVisOnly val="1"/>
    <c:dispBlanksAs val="gap"/>
    <c:showDLblsOverMax val="0"/>
  </c:chart>
  <c:spPr>
    <a:solidFill>
      <a:schemeClr val="accent4">
        <a:lumMod val="20000"/>
        <a:lumOff val="80000"/>
      </a:schemeClr>
    </a:solidFill>
    <a:ln>
      <a:noFill/>
    </a:ln>
    <a:effectLst/>
  </c:spPr>
  <c:txPr>
    <a:bodyPr/>
    <a:lstStyle/>
    <a:p>
      <a:pPr>
        <a:defRPr b="1"/>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a:t>WASH Sector Funding by Organization Type</a:t>
            </a:r>
          </a:p>
          <a:p>
            <a:pPr>
              <a:defRPr/>
            </a:pPr>
            <a:r>
              <a:rPr lang="en-US"/>
              <a:t>2008 - 2010</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38686998271557521"/>
          <c:y val="0.11378129117259551"/>
          <c:w val="0.59072761026822862"/>
          <c:h val="0.73700061207764045"/>
        </c:manualLayout>
      </c:layout>
      <c:barChart>
        <c:barDir val="bar"/>
        <c:grouping val="clustered"/>
        <c:varyColors val="0"/>
        <c:ser>
          <c:idx val="1"/>
          <c:order val="1"/>
          <c:tx>
            <c:strRef>
              <c:f>WASH!$L$3</c:f>
              <c:strCache>
                <c:ptCount val="1"/>
                <c:pt idx="0">
                  <c:v>Proportion of all paid contributions</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WASH!$J$4:$J$13</c:f>
              <c:strCache>
                <c:ptCount val="8"/>
                <c:pt idx="0">
                  <c:v>National/Local/Affiliated NGO</c:v>
                </c:pt>
                <c:pt idx="1">
                  <c:v>Private Organisations</c:v>
                </c:pt>
                <c:pt idx="2">
                  <c:v>Not specified </c:v>
                </c:pt>
                <c:pt idx="3">
                  <c:v>Red Cross &amp; Red Crescent (international and national)</c:v>
                </c:pt>
                <c:pt idx="4">
                  <c:v>Governments (incl IGOs)</c:v>
                </c:pt>
                <c:pt idx="5">
                  <c:v>International NGOs</c:v>
                </c:pt>
                <c:pt idx="6">
                  <c:v>Uncategorised NGO</c:v>
                </c:pt>
                <c:pt idx="7">
                  <c:v>UN Agency</c:v>
                </c:pt>
              </c:strCache>
            </c:strRef>
          </c:cat>
          <c:val>
            <c:numRef>
              <c:f>WASH!$L$4:$L$13</c:f>
              <c:numCache>
                <c:formatCode>0%</c:formatCode>
                <c:ptCount val="8"/>
                <c:pt idx="0">
                  <c:v>1.1539211836396404E-2</c:v>
                </c:pt>
                <c:pt idx="1">
                  <c:v>9.0223947956968951E-3</c:v>
                </c:pt>
                <c:pt idx="2">
                  <c:v>2.3868707300727758E-2</c:v>
                </c:pt>
                <c:pt idx="3">
                  <c:v>2.9372922448806186E-2</c:v>
                </c:pt>
                <c:pt idx="4">
                  <c:v>1.7736247576431094E-2</c:v>
                </c:pt>
                <c:pt idx="5">
                  <c:v>0.444400741113677</c:v>
                </c:pt>
                <c:pt idx="6">
                  <c:v>3.3625034315754546E-2</c:v>
                </c:pt>
                <c:pt idx="7">
                  <c:v>0.43043474061251014</c:v>
                </c:pt>
              </c:numCache>
            </c:numRef>
          </c:val>
          <c:extLst>
            <c:ext xmlns:c16="http://schemas.microsoft.com/office/drawing/2014/chart" uri="{C3380CC4-5D6E-409C-BE32-E72D297353CC}">
              <c16:uniqueId val="{00000000-346F-438B-8E54-325459D048EF}"/>
            </c:ext>
          </c:extLst>
        </c:ser>
        <c:dLbls>
          <c:dLblPos val="outEnd"/>
          <c:showLegendKey val="0"/>
          <c:showVal val="1"/>
          <c:showCatName val="0"/>
          <c:showSerName val="0"/>
          <c:showPercent val="0"/>
          <c:showBubbleSize val="0"/>
        </c:dLbls>
        <c:gapWidth val="219"/>
        <c:axId val="602182504"/>
        <c:axId val="602177584"/>
        <c:extLst>
          <c:ext xmlns:c15="http://schemas.microsoft.com/office/drawing/2012/chart" uri="{02D57815-91ED-43cb-92C2-25804820EDAC}">
            <c15:filteredBarSeries>
              <c15:ser>
                <c:idx val="0"/>
                <c:order val="0"/>
                <c:tx>
                  <c:strRef>
                    <c:extLst>
                      <c:ext uri="{02D57815-91ED-43cb-92C2-25804820EDAC}">
                        <c15:formulaRef>
                          <c15:sqref>WASH!$K$3</c15:sqref>
                        </c15:formulaRef>
                      </c:ext>
                    </c:extLst>
                    <c:strCache>
                      <c:ptCount val="1"/>
                      <c:pt idx="0">
                        <c:v>Paid Contribution</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WASH!$J$4:$J$13</c15:sqref>
                        </c15:formulaRef>
                      </c:ext>
                    </c:extLst>
                    <c:strCache>
                      <c:ptCount val="8"/>
                      <c:pt idx="0">
                        <c:v>National/Local/Affiliated NGO</c:v>
                      </c:pt>
                      <c:pt idx="1">
                        <c:v>Private Organisations</c:v>
                      </c:pt>
                      <c:pt idx="2">
                        <c:v>Not specified </c:v>
                      </c:pt>
                      <c:pt idx="3">
                        <c:v>Red Cross &amp; Red Crescent (international and national)</c:v>
                      </c:pt>
                      <c:pt idx="4">
                        <c:v>Governments (incl IGOs)</c:v>
                      </c:pt>
                      <c:pt idx="5">
                        <c:v>International NGOs</c:v>
                      </c:pt>
                      <c:pt idx="6">
                        <c:v>Uncategorised NGO</c:v>
                      </c:pt>
                      <c:pt idx="7">
                        <c:v>UN Agency</c:v>
                      </c:pt>
                    </c:strCache>
                  </c:strRef>
                </c:cat>
                <c:val>
                  <c:numRef>
                    <c:extLst>
                      <c:ext uri="{02D57815-91ED-43cb-92C2-25804820EDAC}">
                        <c15:formulaRef>
                          <c15:sqref>WASH!$K$4:$K$13</c15:sqref>
                        </c15:formulaRef>
                      </c:ext>
                    </c:extLst>
                    <c:numCache>
                      <c:formatCode>0</c:formatCode>
                      <c:ptCount val="8"/>
                      <c:pt idx="0">
                        <c:v>74849218</c:v>
                      </c:pt>
                      <c:pt idx="1">
                        <c:v>58523858</c:v>
                      </c:pt>
                      <c:pt idx="2">
                        <c:v>154824619</c:v>
                      </c:pt>
                      <c:pt idx="3">
                        <c:v>190527768</c:v>
                      </c:pt>
                      <c:pt idx="4" formatCode="#,##0">
                        <c:v>115046355</c:v>
                      </c:pt>
                      <c:pt idx="5">
                        <c:v>2882610045</c:v>
                      </c:pt>
                      <c:pt idx="6">
                        <c:v>218109136</c:v>
                      </c:pt>
                      <c:pt idx="7">
                        <c:v>2792019437</c:v>
                      </c:pt>
                    </c:numCache>
                  </c:numRef>
                </c:val>
                <c:extLst>
                  <c:ext xmlns:c16="http://schemas.microsoft.com/office/drawing/2014/chart" uri="{C3380CC4-5D6E-409C-BE32-E72D297353CC}">
                    <c16:uniqueId val="{00000001-346F-438B-8E54-325459D048EF}"/>
                  </c:ext>
                </c:extLst>
              </c15:ser>
            </c15:filteredBarSeries>
          </c:ext>
        </c:extLst>
      </c:barChart>
      <c:valAx>
        <c:axId val="602177584"/>
        <c:scaling>
          <c:orientation val="minMax"/>
          <c:max val="0.5"/>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r>
                  <a:rPr lang="en-US"/>
                  <a:t>Proportion of all paid contributions</a:t>
                </a:r>
                <a:endParaRPr lang="en-GB"/>
              </a:p>
            </c:rich>
          </c:tx>
          <c:overlay val="0"/>
          <c:spPr>
            <a:noFill/>
            <a:ln>
              <a:noFill/>
            </a:ln>
            <a:effectLst/>
          </c:spPr>
          <c:txPr>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602182504"/>
        <c:crosses val="autoZero"/>
        <c:crossBetween val="between"/>
      </c:valAx>
      <c:catAx>
        <c:axId val="602182504"/>
        <c:scaling>
          <c:orientation val="minMax"/>
        </c:scaling>
        <c:delete val="0"/>
        <c:axPos val="l"/>
        <c:title>
          <c:tx>
            <c:rich>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r>
                  <a:rPr lang="en-GB"/>
                  <a:t>Receiving Organisation</a:t>
                </a:r>
              </a:p>
            </c:rich>
          </c:tx>
          <c:overlay val="0"/>
          <c:spPr>
            <a:noFill/>
            <a:ln>
              <a:noFill/>
            </a:ln>
            <a:effectLst/>
          </c:spPr>
          <c:txPr>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602177584"/>
        <c:crosses val="autoZero"/>
        <c:auto val="1"/>
        <c:lblAlgn val="ctr"/>
        <c:lblOffset val="100"/>
        <c:noMultiLvlLbl val="0"/>
      </c:catAx>
      <c:spPr>
        <a:noFill/>
        <a:ln>
          <a:noFill/>
        </a:ln>
        <a:effectLst/>
      </c:spPr>
    </c:plotArea>
    <c:plotVisOnly val="1"/>
    <c:dispBlanksAs val="gap"/>
    <c:showDLblsOverMax val="0"/>
  </c:chart>
  <c:spPr>
    <a:solidFill>
      <a:srgbClr val="2BAC6D">
        <a:lumMod val="20000"/>
        <a:lumOff val="80000"/>
      </a:srgbClr>
    </a:solidFill>
    <a:ln>
      <a:noFill/>
    </a:ln>
    <a:effectLst/>
  </c:spPr>
  <c:txPr>
    <a:bodyPr/>
    <a:lstStyle/>
    <a:p>
      <a:pPr>
        <a:defRPr b="1"/>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4C95109-ADBB-4166-B4A9-9373F1BFB7E0}" type="doc">
      <dgm:prSet loTypeId="urn:diagrams.loki3.com/VaryingWidthList" loCatId="list" qsTypeId="urn:microsoft.com/office/officeart/2005/8/quickstyle/simple1" qsCatId="simple" csTypeId="urn:microsoft.com/office/officeart/2005/8/colors/colorful3" csCatId="colorful" phldr="1"/>
      <dgm:spPr/>
    </dgm:pt>
    <dgm:pt modelId="{CDF7EC2B-C7C6-4297-911F-C93ADDC1D776}">
      <dgm:prSet phldrT="[Text]" custT="1"/>
      <dgm:spPr/>
      <dgm:t>
        <a:bodyPr/>
        <a:lstStyle/>
        <a:p>
          <a:r>
            <a:rPr lang="en-GB" sz="3200" b="0" dirty="0">
              <a:solidFill>
                <a:schemeClr val="tx2"/>
              </a:solidFill>
            </a:rPr>
            <a:t>‘Business as usual’ is still  important</a:t>
          </a:r>
          <a:endParaRPr lang="en-US" sz="3200" b="0" dirty="0">
            <a:solidFill>
              <a:schemeClr val="tx2"/>
            </a:solidFill>
          </a:endParaRPr>
        </a:p>
      </dgm:t>
    </dgm:pt>
    <dgm:pt modelId="{011C29B3-A4A5-4BC8-99FD-4B82D4A02FDB}" type="parTrans" cxnId="{8CCAC1BD-E50D-4328-BE10-507E9CBD8CF8}">
      <dgm:prSet/>
      <dgm:spPr/>
      <dgm:t>
        <a:bodyPr/>
        <a:lstStyle/>
        <a:p>
          <a:endParaRPr lang="en-US" sz="3200" b="0">
            <a:solidFill>
              <a:schemeClr val="tx2"/>
            </a:solidFill>
          </a:endParaRPr>
        </a:p>
      </dgm:t>
    </dgm:pt>
    <dgm:pt modelId="{651617C9-51F0-4031-B1BC-5447C4047437}" type="sibTrans" cxnId="{8CCAC1BD-E50D-4328-BE10-507E9CBD8CF8}">
      <dgm:prSet/>
      <dgm:spPr/>
      <dgm:t>
        <a:bodyPr/>
        <a:lstStyle/>
        <a:p>
          <a:endParaRPr lang="en-US" sz="3200" b="0">
            <a:solidFill>
              <a:schemeClr val="tx2"/>
            </a:solidFill>
          </a:endParaRPr>
        </a:p>
      </dgm:t>
    </dgm:pt>
    <dgm:pt modelId="{8192F65C-FAA0-43AD-9DD4-85CEB6FCAF61}">
      <dgm:prSet phldrT="[Text]" custT="1"/>
      <dgm:spPr/>
      <dgm:t>
        <a:bodyPr/>
        <a:lstStyle/>
        <a:p>
          <a:r>
            <a:rPr lang="en-GB" sz="3200" b="0" dirty="0">
              <a:solidFill>
                <a:schemeClr val="tx2"/>
              </a:solidFill>
            </a:rPr>
            <a:t>Known interventions that require scale-up</a:t>
          </a:r>
          <a:endParaRPr lang="en-US" sz="3200" b="0" dirty="0">
            <a:solidFill>
              <a:schemeClr val="tx2"/>
            </a:solidFill>
          </a:endParaRPr>
        </a:p>
      </dgm:t>
    </dgm:pt>
    <dgm:pt modelId="{BCE01F83-F614-4FB4-8D24-8CC067323EC3}" type="parTrans" cxnId="{273194CA-B1F6-4B06-9BF8-3602D85DF8B9}">
      <dgm:prSet/>
      <dgm:spPr/>
      <dgm:t>
        <a:bodyPr/>
        <a:lstStyle/>
        <a:p>
          <a:endParaRPr lang="en-US" sz="3200" b="0">
            <a:solidFill>
              <a:schemeClr val="tx2"/>
            </a:solidFill>
          </a:endParaRPr>
        </a:p>
      </dgm:t>
    </dgm:pt>
    <dgm:pt modelId="{21B6611C-CE44-46AC-97A7-AE08D350978D}" type="sibTrans" cxnId="{273194CA-B1F6-4B06-9BF8-3602D85DF8B9}">
      <dgm:prSet/>
      <dgm:spPr/>
      <dgm:t>
        <a:bodyPr/>
        <a:lstStyle/>
        <a:p>
          <a:endParaRPr lang="en-US" sz="3200" b="0">
            <a:solidFill>
              <a:schemeClr val="tx2"/>
            </a:solidFill>
          </a:endParaRPr>
        </a:p>
      </dgm:t>
    </dgm:pt>
    <dgm:pt modelId="{4F484485-A4EC-48F0-B71B-EBE000075762}">
      <dgm:prSet phldrT="[Text]" custT="1"/>
      <dgm:spPr/>
      <dgm:t>
        <a:bodyPr/>
        <a:lstStyle/>
        <a:p>
          <a:r>
            <a:rPr lang="en-GB" sz="3200" b="0" dirty="0">
              <a:solidFill>
                <a:schemeClr val="tx2"/>
              </a:solidFill>
            </a:rPr>
            <a:t>New areas for scale-up and research</a:t>
          </a:r>
        </a:p>
      </dgm:t>
    </dgm:pt>
    <dgm:pt modelId="{225D1DD1-448C-4DB2-8A78-7B0F188E2934}" type="parTrans" cxnId="{9DB40020-F5EB-4B43-B4E0-AC9307CEE701}">
      <dgm:prSet/>
      <dgm:spPr/>
      <dgm:t>
        <a:bodyPr/>
        <a:lstStyle/>
        <a:p>
          <a:endParaRPr lang="en-US" sz="3200" b="0">
            <a:solidFill>
              <a:schemeClr val="tx2"/>
            </a:solidFill>
          </a:endParaRPr>
        </a:p>
      </dgm:t>
    </dgm:pt>
    <dgm:pt modelId="{ADBAFE8F-730A-4BA3-B3A8-994FB9CB835B}" type="sibTrans" cxnId="{9DB40020-F5EB-4B43-B4E0-AC9307CEE701}">
      <dgm:prSet/>
      <dgm:spPr/>
      <dgm:t>
        <a:bodyPr/>
        <a:lstStyle/>
        <a:p>
          <a:endParaRPr lang="en-US" sz="3200" b="0">
            <a:solidFill>
              <a:schemeClr val="tx2"/>
            </a:solidFill>
          </a:endParaRPr>
        </a:p>
      </dgm:t>
    </dgm:pt>
    <dgm:pt modelId="{B5EE546A-F55C-45E4-8503-C2D3BB70F340}" type="pres">
      <dgm:prSet presAssocID="{14C95109-ADBB-4166-B4A9-9373F1BFB7E0}" presName="Name0" presStyleCnt="0">
        <dgm:presLayoutVars>
          <dgm:resizeHandles/>
        </dgm:presLayoutVars>
      </dgm:prSet>
      <dgm:spPr/>
    </dgm:pt>
    <dgm:pt modelId="{F8768804-0D3A-419B-BE14-101F865230AE}" type="pres">
      <dgm:prSet presAssocID="{CDF7EC2B-C7C6-4297-911F-C93ADDC1D776}" presName="text" presStyleLbl="node1" presStyleIdx="0" presStyleCnt="3">
        <dgm:presLayoutVars>
          <dgm:bulletEnabled val="1"/>
        </dgm:presLayoutVars>
      </dgm:prSet>
      <dgm:spPr/>
    </dgm:pt>
    <dgm:pt modelId="{ED28D026-319A-44C0-B38A-F45A156968CA}" type="pres">
      <dgm:prSet presAssocID="{651617C9-51F0-4031-B1BC-5447C4047437}" presName="space" presStyleCnt="0"/>
      <dgm:spPr/>
    </dgm:pt>
    <dgm:pt modelId="{09C13461-F92C-470E-AFC9-892DDC721458}" type="pres">
      <dgm:prSet presAssocID="{8192F65C-FAA0-43AD-9DD4-85CEB6FCAF61}" presName="text" presStyleLbl="node1" presStyleIdx="1" presStyleCnt="3">
        <dgm:presLayoutVars>
          <dgm:bulletEnabled val="1"/>
        </dgm:presLayoutVars>
      </dgm:prSet>
      <dgm:spPr/>
    </dgm:pt>
    <dgm:pt modelId="{A75ED7E8-206E-4AAC-BE38-3C7B65ABE787}" type="pres">
      <dgm:prSet presAssocID="{21B6611C-CE44-46AC-97A7-AE08D350978D}" presName="space" presStyleCnt="0"/>
      <dgm:spPr/>
    </dgm:pt>
    <dgm:pt modelId="{351AC491-4F8F-433D-8821-0898246852A2}" type="pres">
      <dgm:prSet presAssocID="{4F484485-A4EC-48F0-B71B-EBE000075762}" presName="text" presStyleLbl="node1" presStyleIdx="2" presStyleCnt="3">
        <dgm:presLayoutVars>
          <dgm:bulletEnabled val="1"/>
        </dgm:presLayoutVars>
      </dgm:prSet>
      <dgm:spPr/>
    </dgm:pt>
  </dgm:ptLst>
  <dgm:cxnLst>
    <dgm:cxn modelId="{9DB40020-F5EB-4B43-B4E0-AC9307CEE701}" srcId="{14C95109-ADBB-4166-B4A9-9373F1BFB7E0}" destId="{4F484485-A4EC-48F0-B71B-EBE000075762}" srcOrd="2" destOrd="0" parTransId="{225D1DD1-448C-4DB2-8A78-7B0F188E2934}" sibTransId="{ADBAFE8F-730A-4BA3-B3A8-994FB9CB835B}"/>
    <dgm:cxn modelId="{A5E1ED48-1131-4B14-BF2F-E96026480BAB}" type="presOf" srcId="{14C95109-ADBB-4166-B4A9-9373F1BFB7E0}" destId="{B5EE546A-F55C-45E4-8503-C2D3BB70F340}" srcOrd="0" destOrd="0" presId="urn:diagrams.loki3.com/VaryingWidthList"/>
    <dgm:cxn modelId="{8CCAC1BD-E50D-4328-BE10-507E9CBD8CF8}" srcId="{14C95109-ADBB-4166-B4A9-9373F1BFB7E0}" destId="{CDF7EC2B-C7C6-4297-911F-C93ADDC1D776}" srcOrd="0" destOrd="0" parTransId="{011C29B3-A4A5-4BC8-99FD-4B82D4A02FDB}" sibTransId="{651617C9-51F0-4031-B1BC-5447C4047437}"/>
    <dgm:cxn modelId="{C471B7C4-E935-401C-B72E-8B03D1C7EB9B}" type="presOf" srcId="{4F484485-A4EC-48F0-B71B-EBE000075762}" destId="{351AC491-4F8F-433D-8821-0898246852A2}" srcOrd="0" destOrd="0" presId="urn:diagrams.loki3.com/VaryingWidthList"/>
    <dgm:cxn modelId="{273194CA-B1F6-4B06-9BF8-3602D85DF8B9}" srcId="{14C95109-ADBB-4166-B4A9-9373F1BFB7E0}" destId="{8192F65C-FAA0-43AD-9DD4-85CEB6FCAF61}" srcOrd="1" destOrd="0" parTransId="{BCE01F83-F614-4FB4-8D24-8CC067323EC3}" sibTransId="{21B6611C-CE44-46AC-97A7-AE08D350978D}"/>
    <dgm:cxn modelId="{E86051E3-4E37-4285-B573-FBF2BFC421F9}" type="presOf" srcId="{CDF7EC2B-C7C6-4297-911F-C93ADDC1D776}" destId="{F8768804-0D3A-419B-BE14-101F865230AE}" srcOrd="0" destOrd="0" presId="urn:diagrams.loki3.com/VaryingWidthList"/>
    <dgm:cxn modelId="{D53040E7-6428-47EE-9968-56A14CA743F2}" type="presOf" srcId="{8192F65C-FAA0-43AD-9DD4-85CEB6FCAF61}" destId="{09C13461-F92C-470E-AFC9-892DDC721458}" srcOrd="0" destOrd="0" presId="urn:diagrams.loki3.com/VaryingWidthList"/>
    <dgm:cxn modelId="{816C6A96-B3F3-412C-B658-1CD41D61D1F4}" type="presParOf" srcId="{B5EE546A-F55C-45E4-8503-C2D3BB70F340}" destId="{F8768804-0D3A-419B-BE14-101F865230AE}" srcOrd="0" destOrd="0" presId="urn:diagrams.loki3.com/VaryingWidthList"/>
    <dgm:cxn modelId="{3F94767F-4617-454E-9E4F-47F1DFDFC3AD}" type="presParOf" srcId="{B5EE546A-F55C-45E4-8503-C2D3BB70F340}" destId="{ED28D026-319A-44C0-B38A-F45A156968CA}" srcOrd="1" destOrd="0" presId="urn:diagrams.loki3.com/VaryingWidthList"/>
    <dgm:cxn modelId="{6280B875-A613-41F4-B2CA-DBC0077B5F59}" type="presParOf" srcId="{B5EE546A-F55C-45E4-8503-C2D3BB70F340}" destId="{09C13461-F92C-470E-AFC9-892DDC721458}" srcOrd="2" destOrd="0" presId="urn:diagrams.loki3.com/VaryingWidthList"/>
    <dgm:cxn modelId="{4A8D39FD-B3EB-4B98-9F60-92ADD7807351}" type="presParOf" srcId="{B5EE546A-F55C-45E4-8503-C2D3BB70F340}" destId="{A75ED7E8-206E-4AAC-BE38-3C7B65ABE787}" srcOrd="3" destOrd="0" presId="urn:diagrams.loki3.com/VaryingWidthList"/>
    <dgm:cxn modelId="{28181B91-0A4D-4ACC-A3FD-8ACC9371468A}" type="presParOf" srcId="{B5EE546A-F55C-45E4-8503-C2D3BB70F340}" destId="{351AC491-4F8F-433D-8821-0898246852A2}" srcOrd="4" destOrd="0" presId="urn:diagrams.loki3.com/VaryingWidth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12BEE1E-F8A8-458A-B0D3-FAFEAE81C5CE}" type="doc">
      <dgm:prSet loTypeId="urn:diagrams.loki3.com/VaryingWidthList" loCatId="list" qsTypeId="urn:microsoft.com/office/officeart/2005/8/quickstyle/simple1" qsCatId="simple" csTypeId="urn:microsoft.com/office/officeart/2005/8/colors/accent6_2" csCatId="accent6" phldr="1"/>
      <dgm:spPr/>
    </dgm:pt>
    <dgm:pt modelId="{D4BD6C5C-104C-4A38-8646-7A5D01A60963}">
      <dgm:prSet phldrT="[Text]" custT="1"/>
      <dgm:spPr/>
      <dgm:t>
        <a:bodyPr/>
        <a:lstStyle/>
        <a:p>
          <a:r>
            <a:rPr lang="en-US" sz="3200" b="0" dirty="0">
              <a:solidFill>
                <a:schemeClr val="tx2"/>
              </a:solidFill>
            </a:rPr>
            <a:t>CMAM, vaccination, health services, water supply</a:t>
          </a:r>
        </a:p>
      </dgm:t>
    </dgm:pt>
    <dgm:pt modelId="{4BF4ACDA-8C9B-4CB9-9F1C-5D4A3C6CC07F}" type="parTrans" cxnId="{CAB71695-0903-47B4-838A-2814CBD33652}">
      <dgm:prSet/>
      <dgm:spPr/>
      <dgm:t>
        <a:bodyPr/>
        <a:lstStyle/>
        <a:p>
          <a:endParaRPr lang="en-US" sz="3200" b="0">
            <a:solidFill>
              <a:schemeClr val="tx2"/>
            </a:solidFill>
          </a:endParaRPr>
        </a:p>
      </dgm:t>
    </dgm:pt>
    <dgm:pt modelId="{798041DE-9386-410C-A260-1DEFBABBCE4D}" type="sibTrans" cxnId="{CAB71695-0903-47B4-838A-2814CBD33652}">
      <dgm:prSet/>
      <dgm:spPr/>
      <dgm:t>
        <a:bodyPr/>
        <a:lstStyle/>
        <a:p>
          <a:endParaRPr lang="en-US" sz="3200" b="0">
            <a:solidFill>
              <a:schemeClr val="tx2"/>
            </a:solidFill>
          </a:endParaRPr>
        </a:p>
      </dgm:t>
    </dgm:pt>
    <dgm:pt modelId="{4CFE884C-D4D3-4F6F-B48F-E63FED96060D}">
      <dgm:prSet phldrT="[Text]" custT="1"/>
      <dgm:spPr/>
      <dgm:t>
        <a:bodyPr/>
        <a:lstStyle/>
        <a:p>
          <a:r>
            <a:rPr lang="en-US" sz="3200" b="0" dirty="0">
              <a:solidFill>
                <a:schemeClr val="tx2"/>
              </a:solidFill>
            </a:rPr>
            <a:t>Institutional WASH, family planning, mental health, IYCF-E</a:t>
          </a:r>
        </a:p>
      </dgm:t>
    </dgm:pt>
    <dgm:pt modelId="{21175C05-BF45-4406-81A7-E14BBD9379EF}" type="parTrans" cxnId="{F6673FB8-A74E-4AC9-B5EA-2D7E23D02922}">
      <dgm:prSet/>
      <dgm:spPr/>
      <dgm:t>
        <a:bodyPr/>
        <a:lstStyle/>
        <a:p>
          <a:endParaRPr lang="en-US" sz="3200" b="0">
            <a:solidFill>
              <a:schemeClr val="tx2"/>
            </a:solidFill>
          </a:endParaRPr>
        </a:p>
      </dgm:t>
    </dgm:pt>
    <dgm:pt modelId="{8770355D-9C54-446E-97E0-70A22EDD43FA}" type="sibTrans" cxnId="{F6673FB8-A74E-4AC9-B5EA-2D7E23D02922}">
      <dgm:prSet/>
      <dgm:spPr/>
      <dgm:t>
        <a:bodyPr/>
        <a:lstStyle/>
        <a:p>
          <a:endParaRPr lang="en-US" sz="3200" b="0">
            <a:solidFill>
              <a:schemeClr val="tx2"/>
            </a:solidFill>
          </a:endParaRPr>
        </a:p>
      </dgm:t>
    </dgm:pt>
    <dgm:pt modelId="{4ED0F039-103C-4634-A269-34C13678529C}">
      <dgm:prSet phldrT="[Text]" custT="1"/>
      <dgm:spPr/>
      <dgm:t>
        <a:bodyPr/>
        <a:lstStyle/>
        <a:p>
          <a:r>
            <a:rPr lang="en-US" sz="3200" b="0" dirty="0">
              <a:solidFill>
                <a:schemeClr val="tx2"/>
              </a:solidFill>
            </a:rPr>
            <a:t>Urban sanitation, health for mobile pop., cash/marked-based programs </a:t>
          </a:r>
        </a:p>
      </dgm:t>
    </dgm:pt>
    <dgm:pt modelId="{1A21404B-8ADD-4A38-8E6A-ED5F43106677}" type="parTrans" cxnId="{8E3C7017-1E44-4C7D-BAE9-F7838971321D}">
      <dgm:prSet/>
      <dgm:spPr/>
      <dgm:t>
        <a:bodyPr/>
        <a:lstStyle/>
        <a:p>
          <a:endParaRPr lang="en-US" sz="3200" b="0">
            <a:solidFill>
              <a:schemeClr val="tx2"/>
            </a:solidFill>
          </a:endParaRPr>
        </a:p>
      </dgm:t>
    </dgm:pt>
    <dgm:pt modelId="{1F93939A-8232-40AC-AF8E-95B945009179}" type="sibTrans" cxnId="{8E3C7017-1E44-4C7D-BAE9-F7838971321D}">
      <dgm:prSet/>
      <dgm:spPr/>
      <dgm:t>
        <a:bodyPr/>
        <a:lstStyle/>
        <a:p>
          <a:endParaRPr lang="en-US" sz="3200" b="0">
            <a:solidFill>
              <a:schemeClr val="tx2"/>
            </a:solidFill>
          </a:endParaRPr>
        </a:p>
      </dgm:t>
    </dgm:pt>
    <dgm:pt modelId="{8BF3DAD0-E544-43CA-92E0-B6F0CEEE3F02}" type="pres">
      <dgm:prSet presAssocID="{A12BEE1E-F8A8-458A-B0D3-FAFEAE81C5CE}" presName="Name0" presStyleCnt="0">
        <dgm:presLayoutVars>
          <dgm:resizeHandles/>
        </dgm:presLayoutVars>
      </dgm:prSet>
      <dgm:spPr/>
    </dgm:pt>
    <dgm:pt modelId="{076E1BF0-3129-499C-81E1-3407AE2D8A27}" type="pres">
      <dgm:prSet presAssocID="{D4BD6C5C-104C-4A38-8646-7A5D01A60963}" presName="text" presStyleLbl="node1" presStyleIdx="0" presStyleCnt="3">
        <dgm:presLayoutVars>
          <dgm:bulletEnabled val="1"/>
        </dgm:presLayoutVars>
      </dgm:prSet>
      <dgm:spPr/>
    </dgm:pt>
    <dgm:pt modelId="{50D496D5-3ED9-405E-8E96-96933913F69C}" type="pres">
      <dgm:prSet presAssocID="{798041DE-9386-410C-A260-1DEFBABBCE4D}" presName="space" presStyleCnt="0"/>
      <dgm:spPr/>
    </dgm:pt>
    <dgm:pt modelId="{AE6DC8F3-D8CE-425F-8F94-9B86E395F823}" type="pres">
      <dgm:prSet presAssocID="{4CFE884C-D4D3-4F6F-B48F-E63FED96060D}" presName="text" presStyleLbl="node1" presStyleIdx="1" presStyleCnt="3">
        <dgm:presLayoutVars>
          <dgm:bulletEnabled val="1"/>
        </dgm:presLayoutVars>
      </dgm:prSet>
      <dgm:spPr/>
    </dgm:pt>
    <dgm:pt modelId="{D877074A-FEE8-43D3-A744-76821374C56E}" type="pres">
      <dgm:prSet presAssocID="{8770355D-9C54-446E-97E0-70A22EDD43FA}" presName="space" presStyleCnt="0"/>
      <dgm:spPr/>
    </dgm:pt>
    <dgm:pt modelId="{17DD9EDA-8649-44B4-9657-68D49199893B}" type="pres">
      <dgm:prSet presAssocID="{4ED0F039-103C-4634-A269-34C13678529C}" presName="text" presStyleLbl="node1" presStyleIdx="2" presStyleCnt="3">
        <dgm:presLayoutVars>
          <dgm:bulletEnabled val="1"/>
        </dgm:presLayoutVars>
      </dgm:prSet>
      <dgm:spPr/>
    </dgm:pt>
  </dgm:ptLst>
  <dgm:cxnLst>
    <dgm:cxn modelId="{8E3C7017-1E44-4C7D-BAE9-F7838971321D}" srcId="{A12BEE1E-F8A8-458A-B0D3-FAFEAE81C5CE}" destId="{4ED0F039-103C-4634-A269-34C13678529C}" srcOrd="2" destOrd="0" parTransId="{1A21404B-8ADD-4A38-8E6A-ED5F43106677}" sibTransId="{1F93939A-8232-40AC-AF8E-95B945009179}"/>
    <dgm:cxn modelId="{ECEE6627-62A0-483B-B003-B941E9F9B79B}" type="presOf" srcId="{A12BEE1E-F8A8-458A-B0D3-FAFEAE81C5CE}" destId="{8BF3DAD0-E544-43CA-92E0-B6F0CEEE3F02}" srcOrd="0" destOrd="0" presId="urn:diagrams.loki3.com/VaryingWidthList"/>
    <dgm:cxn modelId="{CAB71695-0903-47B4-838A-2814CBD33652}" srcId="{A12BEE1E-F8A8-458A-B0D3-FAFEAE81C5CE}" destId="{D4BD6C5C-104C-4A38-8646-7A5D01A60963}" srcOrd="0" destOrd="0" parTransId="{4BF4ACDA-8C9B-4CB9-9F1C-5D4A3C6CC07F}" sibTransId="{798041DE-9386-410C-A260-1DEFBABBCE4D}"/>
    <dgm:cxn modelId="{F6673FB8-A74E-4AC9-B5EA-2D7E23D02922}" srcId="{A12BEE1E-F8A8-458A-B0D3-FAFEAE81C5CE}" destId="{4CFE884C-D4D3-4F6F-B48F-E63FED96060D}" srcOrd="1" destOrd="0" parTransId="{21175C05-BF45-4406-81A7-E14BBD9379EF}" sibTransId="{8770355D-9C54-446E-97E0-70A22EDD43FA}"/>
    <dgm:cxn modelId="{CA1727C4-402A-40C5-86A6-7630E22FA54C}" type="presOf" srcId="{4ED0F039-103C-4634-A269-34C13678529C}" destId="{17DD9EDA-8649-44B4-9657-68D49199893B}" srcOrd="0" destOrd="0" presId="urn:diagrams.loki3.com/VaryingWidthList"/>
    <dgm:cxn modelId="{D68FACCF-C041-4C23-BD06-D6F9079467D7}" type="presOf" srcId="{D4BD6C5C-104C-4A38-8646-7A5D01A60963}" destId="{076E1BF0-3129-499C-81E1-3407AE2D8A27}" srcOrd="0" destOrd="0" presId="urn:diagrams.loki3.com/VaryingWidthList"/>
    <dgm:cxn modelId="{FA1472DA-B1C4-459F-90E2-8EA79454F18F}" type="presOf" srcId="{4CFE884C-D4D3-4F6F-B48F-E63FED96060D}" destId="{AE6DC8F3-D8CE-425F-8F94-9B86E395F823}" srcOrd="0" destOrd="0" presId="urn:diagrams.loki3.com/VaryingWidthList"/>
    <dgm:cxn modelId="{621AC784-309F-4BAD-A91C-EB65E86BAD61}" type="presParOf" srcId="{8BF3DAD0-E544-43CA-92E0-B6F0CEEE3F02}" destId="{076E1BF0-3129-499C-81E1-3407AE2D8A27}" srcOrd="0" destOrd="0" presId="urn:diagrams.loki3.com/VaryingWidthList"/>
    <dgm:cxn modelId="{7EA9AB77-836B-4F02-92B7-3697042BD8FC}" type="presParOf" srcId="{8BF3DAD0-E544-43CA-92E0-B6F0CEEE3F02}" destId="{50D496D5-3ED9-405E-8E96-96933913F69C}" srcOrd="1" destOrd="0" presId="urn:diagrams.loki3.com/VaryingWidthList"/>
    <dgm:cxn modelId="{5473F728-06BD-42F1-AE50-E3C3751D4DED}" type="presParOf" srcId="{8BF3DAD0-E544-43CA-92E0-B6F0CEEE3F02}" destId="{AE6DC8F3-D8CE-425F-8F94-9B86E395F823}" srcOrd="2" destOrd="0" presId="urn:diagrams.loki3.com/VaryingWidthList"/>
    <dgm:cxn modelId="{E0238008-1FDC-4D2F-B394-CB736C271AE8}" type="presParOf" srcId="{8BF3DAD0-E544-43CA-92E0-B6F0CEEE3F02}" destId="{D877074A-FEE8-43D3-A744-76821374C56E}" srcOrd="3" destOrd="0" presId="urn:diagrams.loki3.com/VaryingWidthList"/>
    <dgm:cxn modelId="{482AAEC7-D11C-46FD-A3E3-2CDBB3521BEA}" type="presParOf" srcId="{8BF3DAD0-E544-43CA-92E0-B6F0CEEE3F02}" destId="{17DD9EDA-8649-44B4-9657-68D49199893B}" srcOrd="4" destOrd="0" presId="urn:diagrams.loki3.com/VaryingWidth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768804-0D3A-419B-BE14-101F865230AE}">
      <dsp:nvSpPr>
        <dsp:cNvPr id="0" name=""/>
        <dsp:cNvSpPr/>
      </dsp:nvSpPr>
      <dsp:spPr>
        <a:xfrm>
          <a:off x="1421462" y="2807"/>
          <a:ext cx="2160000" cy="1852762"/>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1422400">
            <a:lnSpc>
              <a:spcPct val="90000"/>
            </a:lnSpc>
            <a:spcBef>
              <a:spcPct val="0"/>
            </a:spcBef>
            <a:spcAft>
              <a:spcPct val="35000"/>
            </a:spcAft>
            <a:buNone/>
          </a:pPr>
          <a:r>
            <a:rPr lang="en-GB" sz="3200" b="0" kern="1200" dirty="0">
              <a:solidFill>
                <a:schemeClr val="tx2"/>
              </a:solidFill>
            </a:rPr>
            <a:t>‘Business as usual’ is still  important</a:t>
          </a:r>
          <a:endParaRPr lang="en-US" sz="3200" b="0" kern="1200" dirty="0">
            <a:solidFill>
              <a:schemeClr val="tx2"/>
            </a:solidFill>
          </a:endParaRPr>
        </a:p>
      </dsp:txBody>
      <dsp:txXfrm>
        <a:off x="1421462" y="2807"/>
        <a:ext cx="2160000" cy="1852762"/>
      </dsp:txXfrm>
    </dsp:sp>
    <dsp:sp modelId="{09C13461-F92C-470E-AFC9-892DDC721458}">
      <dsp:nvSpPr>
        <dsp:cNvPr id="0" name=""/>
        <dsp:cNvSpPr/>
      </dsp:nvSpPr>
      <dsp:spPr>
        <a:xfrm>
          <a:off x="884442" y="1948208"/>
          <a:ext cx="3234038" cy="1852762"/>
        </a:xfrm>
        <a:prstGeom prst="rect">
          <a:avLst/>
        </a:prstGeom>
        <a:solidFill>
          <a:schemeClr val="accent3">
            <a:hueOff val="-4386310"/>
            <a:satOff val="0"/>
            <a:lumOff val="441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1422400">
            <a:lnSpc>
              <a:spcPct val="90000"/>
            </a:lnSpc>
            <a:spcBef>
              <a:spcPct val="0"/>
            </a:spcBef>
            <a:spcAft>
              <a:spcPct val="35000"/>
            </a:spcAft>
            <a:buNone/>
          </a:pPr>
          <a:r>
            <a:rPr lang="en-GB" sz="3200" b="0" kern="1200" dirty="0">
              <a:solidFill>
                <a:schemeClr val="tx2"/>
              </a:solidFill>
            </a:rPr>
            <a:t>Known interventions that require scale-up</a:t>
          </a:r>
          <a:endParaRPr lang="en-US" sz="3200" b="0" kern="1200" dirty="0">
            <a:solidFill>
              <a:schemeClr val="tx2"/>
            </a:solidFill>
          </a:endParaRPr>
        </a:p>
      </dsp:txBody>
      <dsp:txXfrm>
        <a:off x="884442" y="1948208"/>
        <a:ext cx="3234038" cy="1852762"/>
      </dsp:txXfrm>
    </dsp:sp>
    <dsp:sp modelId="{351AC491-4F8F-433D-8821-0898246852A2}">
      <dsp:nvSpPr>
        <dsp:cNvPr id="0" name=""/>
        <dsp:cNvSpPr/>
      </dsp:nvSpPr>
      <dsp:spPr>
        <a:xfrm>
          <a:off x="1331462" y="3893609"/>
          <a:ext cx="2340000" cy="1852762"/>
        </a:xfrm>
        <a:prstGeom prst="rect">
          <a:avLst/>
        </a:prstGeom>
        <a:solidFill>
          <a:schemeClr val="accent3">
            <a:hueOff val="-8772620"/>
            <a:satOff val="0"/>
            <a:lumOff val="882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1422400">
            <a:lnSpc>
              <a:spcPct val="90000"/>
            </a:lnSpc>
            <a:spcBef>
              <a:spcPct val="0"/>
            </a:spcBef>
            <a:spcAft>
              <a:spcPct val="35000"/>
            </a:spcAft>
            <a:buNone/>
          </a:pPr>
          <a:r>
            <a:rPr lang="en-GB" sz="3200" b="0" kern="1200" dirty="0">
              <a:solidFill>
                <a:schemeClr val="tx2"/>
              </a:solidFill>
            </a:rPr>
            <a:t>New areas for scale-up and research</a:t>
          </a:r>
        </a:p>
      </dsp:txBody>
      <dsp:txXfrm>
        <a:off x="1331462" y="3893609"/>
        <a:ext cx="2340000" cy="18527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6E1BF0-3129-499C-81E1-3407AE2D8A27}">
      <dsp:nvSpPr>
        <dsp:cNvPr id="0" name=""/>
        <dsp:cNvSpPr/>
      </dsp:nvSpPr>
      <dsp:spPr>
        <a:xfrm>
          <a:off x="997034" y="2734"/>
          <a:ext cx="3569363" cy="1804572"/>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1422400">
            <a:lnSpc>
              <a:spcPct val="90000"/>
            </a:lnSpc>
            <a:spcBef>
              <a:spcPct val="0"/>
            </a:spcBef>
            <a:spcAft>
              <a:spcPct val="35000"/>
            </a:spcAft>
            <a:buNone/>
          </a:pPr>
          <a:r>
            <a:rPr lang="en-US" sz="3200" b="0" kern="1200" dirty="0">
              <a:solidFill>
                <a:schemeClr val="tx2"/>
              </a:solidFill>
            </a:rPr>
            <a:t>CMAM, vaccination, health services, water supply</a:t>
          </a:r>
        </a:p>
      </dsp:txBody>
      <dsp:txXfrm>
        <a:off x="997034" y="2734"/>
        <a:ext cx="3569363" cy="1804572"/>
      </dsp:txXfrm>
    </dsp:sp>
    <dsp:sp modelId="{AE6DC8F3-D8CE-425F-8F94-9B86E395F823}">
      <dsp:nvSpPr>
        <dsp:cNvPr id="0" name=""/>
        <dsp:cNvSpPr/>
      </dsp:nvSpPr>
      <dsp:spPr>
        <a:xfrm>
          <a:off x="846716" y="1897534"/>
          <a:ext cx="3870000" cy="1804572"/>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1422400">
            <a:lnSpc>
              <a:spcPct val="90000"/>
            </a:lnSpc>
            <a:spcBef>
              <a:spcPct val="0"/>
            </a:spcBef>
            <a:spcAft>
              <a:spcPct val="35000"/>
            </a:spcAft>
            <a:buNone/>
          </a:pPr>
          <a:r>
            <a:rPr lang="en-US" sz="3200" b="0" kern="1200" dirty="0">
              <a:solidFill>
                <a:schemeClr val="tx2"/>
              </a:solidFill>
            </a:rPr>
            <a:t>Institutional WASH, family planning, mental health, IYCF-E</a:t>
          </a:r>
        </a:p>
      </dsp:txBody>
      <dsp:txXfrm>
        <a:off x="846716" y="1897534"/>
        <a:ext cx="3870000" cy="1804572"/>
      </dsp:txXfrm>
    </dsp:sp>
    <dsp:sp modelId="{17DD9EDA-8649-44B4-9657-68D49199893B}">
      <dsp:nvSpPr>
        <dsp:cNvPr id="0" name=""/>
        <dsp:cNvSpPr/>
      </dsp:nvSpPr>
      <dsp:spPr>
        <a:xfrm>
          <a:off x="386054" y="3792335"/>
          <a:ext cx="4791324" cy="1804572"/>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1422400">
            <a:lnSpc>
              <a:spcPct val="90000"/>
            </a:lnSpc>
            <a:spcBef>
              <a:spcPct val="0"/>
            </a:spcBef>
            <a:spcAft>
              <a:spcPct val="35000"/>
            </a:spcAft>
            <a:buNone/>
          </a:pPr>
          <a:r>
            <a:rPr lang="en-US" sz="3200" b="0" kern="1200" dirty="0">
              <a:solidFill>
                <a:schemeClr val="tx2"/>
              </a:solidFill>
            </a:rPr>
            <a:t>Urban sanitation, health for mobile pop., cash/marked-based programs </a:t>
          </a:r>
        </a:p>
      </dsp:txBody>
      <dsp:txXfrm>
        <a:off x="386054" y="3792335"/>
        <a:ext cx="4791324" cy="1804572"/>
      </dsp:txXfrm>
    </dsp:sp>
  </dsp:spTree>
</dsp:drawing>
</file>

<file path=ppt/diagrams/layout1.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2.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4ECE98-3B20-4F4A-9B9C-E43A6F42C307}" type="datetimeFigureOut">
              <a:rPr lang="en-US" smtClean="0"/>
              <a:t>7/19/2019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C7398D-A3C2-2D4A-BB3F-7B427B5B3260}" type="slidenum">
              <a:rPr lang="en-US" smtClean="0"/>
              <a:t>‹#›</a:t>
            </a:fld>
            <a:endParaRPr lang="en-US"/>
          </a:p>
        </p:txBody>
      </p:sp>
    </p:spTree>
    <p:extLst>
      <p:ext uri="{BB962C8B-B14F-4D97-AF65-F5344CB8AC3E}">
        <p14:creationId xmlns:p14="http://schemas.microsoft.com/office/powerpoint/2010/main" val="10300124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preventepidemics.org/"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The first thing I’d like to do is say thank you. Firstly to Rachael for, not only inviting me today, but also for being the best line</a:t>
            </a:r>
            <a:r>
              <a:rPr lang="en-GB" sz="1200" kern="1200" baseline="0" dirty="0">
                <a:solidFill>
                  <a:schemeClr val="tx1"/>
                </a:solidFill>
                <a:effectLst/>
                <a:latin typeface="+mn-lt"/>
                <a:ea typeface="+mn-ea"/>
                <a:cs typeface="+mn-cs"/>
              </a:rPr>
              <a:t> manager I’ve ever had. And to most of you in this room: it’s rare to be surrounded by such intelligent, hardworking and graceful colleagues, I’ve learned so much from all of you and I’m amazed and inspired by how you continue to conduct yourselves in times of crises.</a:t>
            </a:r>
          </a:p>
          <a:p>
            <a:endParaRPr lang="en-GB" sz="1200" kern="1200" baseline="0" dirty="0">
              <a:solidFill>
                <a:schemeClr val="tx1"/>
              </a:solidFill>
              <a:effectLst/>
              <a:latin typeface="+mn-lt"/>
              <a:ea typeface="+mn-ea"/>
              <a:cs typeface="+mn-cs"/>
            </a:endParaRPr>
          </a:p>
          <a:p>
            <a:r>
              <a:rPr lang="en-GB" sz="1200" kern="1200" baseline="0" dirty="0">
                <a:solidFill>
                  <a:schemeClr val="tx1"/>
                </a:solidFill>
                <a:effectLst/>
                <a:latin typeface="+mn-lt"/>
                <a:ea typeface="+mn-ea"/>
                <a:cs typeface="+mn-cs"/>
              </a:rPr>
              <a:t>Last but not least, my current supervisor at the School, Francesco Checchi for his endless generosity with his time and knowledge. He was supposed to be here today but I’m afraid all you get is me!</a:t>
            </a:r>
          </a:p>
          <a:p>
            <a:endParaRPr lang="en-GB" sz="1200" kern="1200" baseline="0" dirty="0">
              <a:solidFill>
                <a:schemeClr val="tx1"/>
              </a:solidFill>
              <a:effectLst/>
              <a:latin typeface="+mn-lt"/>
              <a:ea typeface="+mn-ea"/>
              <a:cs typeface="+mn-cs"/>
            </a:endParaRPr>
          </a:p>
          <a:p>
            <a:r>
              <a:rPr lang="en-GB" sz="1200" kern="1200" baseline="0" dirty="0">
                <a:solidFill>
                  <a:schemeClr val="tx1"/>
                </a:solidFill>
                <a:effectLst/>
                <a:latin typeface="+mn-lt"/>
                <a:ea typeface="+mn-ea"/>
                <a:cs typeface="+mn-cs"/>
              </a:rPr>
              <a:t>It’s a pleasure to be back here at Save the Children, and to see you all again. </a:t>
            </a:r>
          </a:p>
          <a:p>
            <a:endParaRPr lang="en-GB" sz="1200" kern="1200" baseline="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 usually give presentations that are very technical, but</a:t>
            </a:r>
            <a:r>
              <a:rPr lang="en-GB" sz="1200" kern="1200" baseline="0" dirty="0">
                <a:solidFill>
                  <a:schemeClr val="tx1"/>
                </a:solidFill>
                <a:effectLst/>
                <a:latin typeface="+mn-lt"/>
                <a:ea typeface="+mn-ea"/>
                <a:cs typeface="+mn-cs"/>
              </a:rPr>
              <a:t> since most of you know the technical stuff much better than I do, I thought we’d spend a more reflective time together, thinking and talking about the world in which we work in today, what opportunities and challenges the future holds, and how we can stay relevant in today’s turbulent world. </a:t>
            </a:r>
            <a:r>
              <a:rPr lang="en-GB" sz="1200" kern="1200" dirty="0">
                <a:solidFill>
                  <a:schemeClr val="tx1"/>
                </a:solidFill>
                <a:effectLst/>
                <a:latin typeface="+mn-lt"/>
                <a:ea typeface="+mn-ea"/>
                <a:cs typeface="+mn-cs"/>
              </a:rPr>
              <a:t> </a:t>
            </a:r>
            <a:endParaRPr lang="en-GB" dirty="0"/>
          </a:p>
          <a:p>
            <a:endParaRPr lang="en-GB" dirty="0"/>
          </a:p>
        </p:txBody>
      </p:sp>
      <p:sp>
        <p:nvSpPr>
          <p:cNvPr id="4" name="Slide Number Placeholder 3"/>
          <p:cNvSpPr>
            <a:spLocks noGrp="1"/>
          </p:cNvSpPr>
          <p:nvPr>
            <p:ph type="sldNum" sz="quarter" idx="10"/>
          </p:nvPr>
        </p:nvSpPr>
        <p:spPr/>
        <p:txBody>
          <a:bodyPr/>
          <a:lstStyle/>
          <a:p>
            <a:fld id="{07C7398D-A3C2-2D4A-BB3F-7B427B5B3260}" type="slidenum">
              <a:rPr lang="en-US" smtClean="0"/>
              <a:t>0</a:t>
            </a:fld>
            <a:endParaRPr lang="en-US"/>
          </a:p>
        </p:txBody>
      </p:sp>
    </p:spTree>
    <p:extLst>
      <p:ext uri="{BB962C8B-B14F-4D97-AF65-F5344CB8AC3E}">
        <p14:creationId xmlns:p14="http://schemas.microsoft.com/office/powerpoint/2010/main" val="33629361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defTabSz="914400">
              <a:spcBef>
                <a:spcPts val="0"/>
              </a:spcBef>
              <a:buFont typeface="Wingdings" panose="05000000000000000000" pitchFamily="2" charset="2"/>
              <a:buChar char="§"/>
              <a:defRPr/>
            </a:pPr>
            <a:r>
              <a:rPr lang="en-GB" b="0" dirty="0">
                <a:solidFill>
                  <a:schemeClr val="tx1"/>
                </a:solidFill>
              </a:rPr>
              <a:t>More crises: new crises and long-standing protracted crises: difficult decisions to be made</a:t>
            </a:r>
            <a:r>
              <a:rPr lang="en-GB" b="0" baseline="0" dirty="0">
                <a:solidFill>
                  <a:schemeClr val="tx1"/>
                </a:solidFill>
              </a:rPr>
              <a:t> on priorities.</a:t>
            </a:r>
          </a:p>
          <a:p>
            <a:pPr marL="342900" indent="-342900" defTabSz="914400">
              <a:spcBef>
                <a:spcPts val="0"/>
              </a:spcBef>
              <a:buFont typeface="Wingdings" panose="05000000000000000000" pitchFamily="2" charset="2"/>
              <a:buChar char="§"/>
              <a:defRPr/>
            </a:pPr>
            <a:r>
              <a:rPr lang="en-GB" b="0" dirty="0">
                <a:solidFill>
                  <a:schemeClr val="tx1"/>
                </a:solidFill>
              </a:rPr>
              <a:t>Conflict as the main driver of humanitarian needs; increased violence and persecution; more disregard for human rights; war crimes including famine., mass displacement. More</a:t>
            </a:r>
            <a:r>
              <a:rPr lang="en-GB" b="0" baseline="0" dirty="0">
                <a:solidFill>
                  <a:schemeClr val="tx1"/>
                </a:solidFill>
              </a:rPr>
              <a:t> death and disease attributable to violence, more malnutrition and food insecurity, more outbreaks, deterioration of services. </a:t>
            </a:r>
            <a:r>
              <a:rPr lang="en-GB" b="0" dirty="0">
                <a:solidFill>
                  <a:schemeClr val="tx1"/>
                </a:solidFill>
              </a:rPr>
              <a:t>Climate change and natural disasters:  </a:t>
            </a:r>
            <a:r>
              <a:rPr lang="en-GB" sz="1200" b="0" i="0" u="none" strike="noStrike" kern="1200" baseline="0" dirty="0">
                <a:solidFill>
                  <a:schemeClr val="tx1"/>
                </a:solidFill>
                <a:latin typeface="+mn-lt"/>
                <a:ea typeface="+mn-ea"/>
                <a:cs typeface="+mn-cs"/>
              </a:rPr>
              <a:t>Although the world has become better at predicting and preparing for natural </a:t>
            </a:r>
            <a:r>
              <a:rPr lang="en-GB" sz="1200" b="0" i="0" u="none" strike="noStrike" kern="1200" baseline="0" dirty="0" err="1">
                <a:solidFill>
                  <a:schemeClr val="tx1"/>
                </a:solidFill>
                <a:latin typeface="+mn-lt"/>
                <a:ea typeface="+mn-ea"/>
                <a:cs typeface="+mn-cs"/>
              </a:rPr>
              <a:t>disasters,c</a:t>
            </a:r>
            <a:r>
              <a:rPr lang="en-GB" sz="1200" b="0" i="0" u="none" strike="noStrike" kern="1200" baseline="0" dirty="0">
                <a:solidFill>
                  <a:schemeClr val="tx1"/>
                </a:solidFill>
                <a:latin typeface="+mn-lt"/>
                <a:ea typeface="+mn-ea"/>
                <a:cs typeface="+mn-cs"/>
              </a:rPr>
              <a:t> </a:t>
            </a:r>
            <a:r>
              <a:rPr lang="en-GB" sz="1200" b="0" i="0" u="none" strike="noStrike" kern="1200" baseline="0" dirty="0" err="1">
                <a:solidFill>
                  <a:schemeClr val="tx1"/>
                </a:solidFill>
                <a:latin typeface="+mn-lt"/>
                <a:ea typeface="+mn-ea"/>
                <a:cs typeface="+mn-cs"/>
              </a:rPr>
              <a:t>limate</a:t>
            </a:r>
            <a:r>
              <a:rPr lang="en-GB" sz="1200" b="0" i="0" u="none" strike="noStrike" kern="1200" baseline="0" dirty="0">
                <a:solidFill>
                  <a:schemeClr val="tx1"/>
                </a:solidFill>
                <a:latin typeface="+mn-lt"/>
                <a:ea typeface="+mn-ea"/>
                <a:cs typeface="+mn-cs"/>
              </a:rPr>
              <a:t> change will increase the number of extreme weather events and make drought in some regions chronic. Small countries are increasingly vulnerable </a:t>
            </a:r>
            <a:endParaRPr lang="en-GB" b="0" dirty="0">
              <a:solidFill>
                <a:schemeClr val="tx1"/>
              </a:solidFill>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b="0" dirty="0">
                <a:solidFill>
                  <a:schemeClr val="tx1"/>
                </a:solidFill>
              </a:rPr>
              <a:t>Protracted humanitarian needs over long periods of time: when does ‘humanitarian need’ end? Are we really dealing with</a:t>
            </a:r>
            <a:r>
              <a:rPr lang="en-GB" b="0" baseline="0" dirty="0">
                <a:solidFill>
                  <a:schemeClr val="tx1"/>
                </a:solidFill>
              </a:rPr>
              <a:t> immediate needs as a result of the crises, or are we stepping in to fill gaps left by failing governments and stressed communities? </a:t>
            </a:r>
            <a:r>
              <a:rPr lang="en-GB" sz="1200" b="0" i="0" u="none" strike="noStrike" kern="1200" baseline="0" dirty="0">
                <a:solidFill>
                  <a:schemeClr val="tx1"/>
                </a:solidFill>
                <a:latin typeface="+mn-lt"/>
                <a:ea typeface="+mn-ea"/>
                <a:cs typeface="+mn-cs"/>
              </a:rPr>
              <a:t> </a:t>
            </a:r>
            <a:endParaRPr lang="en-GB" dirty="0">
              <a:solidFill>
                <a:schemeClr val="tx1"/>
              </a:solidFill>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dirty="0">
                <a:solidFill>
                  <a:schemeClr val="tx1"/>
                </a:solidFill>
              </a:rPr>
              <a:t>Epidemics/Pandemics: </a:t>
            </a:r>
            <a:r>
              <a:rPr lang="en-GB" b="0" noProof="0" dirty="0">
                <a:solidFill>
                  <a:schemeClr val="tx1"/>
                </a:solidFill>
              </a:rPr>
              <a:t>Higher impact unless we get better tools, good early detection and a global response system.</a:t>
            </a:r>
            <a:r>
              <a:rPr lang="en-GB" b="0" baseline="0" noProof="0" dirty="0">
                <a:solidFill>
                  <a:schemeClr val="tx1"/>
                </a:solidFill>
              </a:rPr>
              <a:t> </a:t>
            </a:r>
            <a:r>
              <a:rPr lang="en-GB" b="0" dirty="0">
                <a:solidFill>
                  <a:schemeClr val="tx1"/>
                </a:solidFill>
              </a:rPr>
              <a:t>Known and new infections. </a:t>
            </a:r>
            <a:r>
              <a:rPr lang="en-GB" dirty="0">
                <a:solidFill>
                  <a:schemeClr val="tx1"/>
                </a:solidFill>
              </a:rPr>
              <a:t>emerging infectious diseases: Four in five countries are not ready to detect and respond to disease epidemics and prevent them spreading beyond their borders </a:t>
            </a:r>
            <a:r>
              <a:rPr lang="en-GB" i="1" dirty="0">
                <a:solidFill>
                  <a:schemeClr val="tx1"/>
                </a:solidFill>
              </a:rPr>
              <a:t>(</a:t>
            </a:r>
            <a:r>
              <a:rPr lang="en-GB" i="1" dirty="0">
                <a:solidFill>
                  <a:schemeClr val="tx1"/>
                </a:solidFill>
                <a:hlinkClick r:id="rId3"/>
              </a:rPr>
              <a:t>https://preventepidemics.org/</a:t>
            </a:r>
            <a:r>
              <a:rPr lang="en-GB" i="1" dirty="0">
                <a:solidFill>
                  <a:schemeClr val="tx1"/>
                </a:solidFill>
              </a:rPr>
              <a:t> - uses data from the Joint External Evaluation </a:t>
            </a:r>
          </a:p>
          <a:p>
            <a:pPr marL="342900" indent="-342900" defTabSz="914400">
              <a:spcBef>
                <a:spcPts val="0"/>
              </a:spcBef>
              <a:buFont typeface="Wingdings" panose="05000000000000000000" pitchFamily="2" charset="2"/>
              <a:buChar char="§"/>
              <a:defRPr/>
            </a:pPr>
            <a:endParaRPr lang="en-GB" i="1" dirty="0">
              <a:solidFill>
                <a:schemeClr val="tx1"/>
              </a:solidFill>
            </a:endParaRPr>
          </a:p>
        </p:txBody>
      </p:sp>
      <p:sp>
        <p:nvSpPr>
          <p:cNvPr id="4" name="Slide Number Placeholder 3"/>
          <p:cNvSpPr>
            <a:spLocks noGrp="1"/>
          </p:cNvSpPr>
          <p:nvPr>
            <p:ph type="sldNum" sz="quarter" idx="10"/>
          </p:nvPr>
        </p:nvSpPr>
        <p:spPr/>
        <p:txBody>
          <a:bodyPr/>
          <a:lstStyle/>
          <a:p>
            <a:fld id="{07C7398D-A3C2-2D4A-BB3F-7B427B5B3260}" type="slidenum">
              <a:rPr lang="en-US" smtClean="0"/>
              <a:t>9</a:t>
            </a:fld>
            <a:endParaRPr lang="en-US"/>
          </a:p>
        </p:txBody>
      </p:sp>
    </p:spTree>
    <p:extLst>
      <p:ext uri="{BB962C8B-B14F-4D97-AF65-F5344CB8AC3E}">
        <p14:creationId xmlns:p14="http://schemas.microsoft.com/office/powerpoint/2010/main" val="11366980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Wingdings" panose="05000000000000000000" pitchFamily="2" charset="2"/>
              <a:buChar char="§"/>
            </a:pPr>
            <a:r>
              <a:rPr lang="en-GB" sz="1200" b="1" dirty="0">
                <a:solidFill>
                  <a:schemeClr val="tx1"/>
                </a:solidFill>
              </a:rPr>
              <a:t>In LICs, LMICs but more MICs: </a:t>
            </a:r>
            <a:r>
              <a:rPr lang="en-GB" sz="1200" b="0" dirty="0">
                <a:solidFill>
                  <a:schemeClr val="tx1"/>
                </a:solidFill>
              </a:rPr>
              <a:t>need to accommodate various populations and needs – need to be adaptable and flexible to</a:t>
            </a:r>
            <a:r>
              <a:rPr lang="en-GB" sz="1200" b="0" baseline="0" dirty="0">
                <a:solidFill>
                  <a:schemeClr val="tx1"/>
                </a:solidFill>
              </a:rPr>
              <a:t> different settings</a:t>
            </a:r>
            <a:endParaRPr lang="en-GB" sz="1200" b="0" dirty="0">
              <a:solidFill>
                <a:schemeClr val="tx1"/>
              </a:solidFill>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sz="1200" b="1" dirty="0">
                <a:solidFill>
                  <a:schemeClr val="tx1"/>
                </a:solidFill>
              </a:rPr>
              <a:t>Urban:  </a:t>
            </a:r>
            <a:r>
              <a:rPr lang="en-GB" dirty="0">
                <a:solidFill>
                  <a:schemeClr val="tx1"/>
                </a:solidFill>
              </a:rPr>
              <a:t>Higher population density</a:t>
            </a:r>
            <a:r>
              <a:rPr lang="en-GB" baseline="0" dirty="0">
                <a:solidFill>
                  <a:schemeClr val="tx1"/>
                </a:solidFill>
              </a:rPr>
              <a:t> - </a:t>
            </a:r>
            <a:r>
              <a:rPr lang="en-GB" dirty="0">
                <a:solidFill>
                  <a:schemeClr val="tx1"/>
                </a:solidFill>
              </a:rPr>
              <a:t>Identifying people at risk or without access to services is challenging</a:t>
            </a:r>
            <a:r>
              <a:rPr lang="en-GB" baseline="0" dirty="0">
                <a:solidFill>
                  <a:schemeClr val="tx1"/>
                </a:solidFill>
              </a:rPr>
              <a:t> - </a:t>
            </a:r>
            <a:r>
              <a:rPr lang="en-GB" dirty="0">
                <a:solidFill>
                  <a:schemeClr val="tx1"/>
                </a:solidFill>
              </a:rPr>
              <a:t>Community engagement can be harder - People seeking refuge in towns and cities rarely know about existing health services or how to access them</a:t>
            </a:r>
            <a:r>
              <a:rPr lang="en-GB" baseline="0" dirty="0">
                <a:solidFill>
                  <a:schemeClr val="tx1"/>
                </a:solidFill>
              </a:rPr>
              <a:t> - </a:t>
            </a:r>
            <a:r>
              <a:rPr lang="en-GB" dirty="0">
                <a:solidFill>
                  <a:schemeClr val="tx1"/>
                </a:solidFill>
              </a:rPr>
              <a:t>Secondary and tertiary healthcare providers are often more active in cities, so increase these providers’ capacity to deliver primary healthcare.</a:t>
            </a:r>
            <a:r>
              <a:rPr lang="en-GB" baseline="0" dirty="0">
                <a:solidFill>
                  <a:schemeClr val="tx1"/>
                </a:solidFill>
              </a:rPr>
              <a:t> - </a:t>
            </a:r>
            <a:r>
              <a:rPr lang="en-GB" dirty="0">
                <a:solidFill>
                  <a:schemeClr val="tx1"/>
                </a:solidFill>
              </a:rPr>
              <a:t>Built environment policies</a:t>
            </a:r>
            <a:r>
              <a:rPr lang="en-GB" baseline="0" dirty="0">
                <a:solidFill>
                  <a:schemeClr val="tx1"/>
                </a:solidFill>
              </a:rPr>
              <a:t> and d</a:t>
            </a:r>
            <a:r>
              <a:rPr lang="en-GB" dirty="0">
                <a:solidFill>
                  <a:schemeClr val="tx1"/>
                </a:solidFill>
              </a:rPr>
              <a:t>iverse ownership of WASH assets – public/private mix</a:t>
            </a:r>
            <a:endParaRPr lang="en-GB" sz="1200" kern="1200" dirty="0">
              <a:solidFill>
                <a:schemeClr val="tx1"/>
              </a:solidFill>
              <a:effectLst/>
              <a:latin typeface="+mn-lt"/>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sz="1200" b="1" dirty="0">
                <a:solidFill>
                  <a:schemeClr val="tx1"/>
                </a:solidFill>
              </a:rPr>
              <a:t>Have extensive access to technology: </a:t>
            </a:r>
            <a:r>
              <a:rPr lang="en-GB" dirty="0">
                <a:solidFill>
                  <a:schemeClr val="tx1"/>
                </a:solidFill>
              </a:rPr>
              <a:t>Rumours and misinformation spread quickly in cities. Use technology to immediately supply accurate information on healthcare and services. </a:t>
            </a:r>
          </a:p>
          <a:p>
            <a:pPr marL="342900" indent="-342900">
              <a:buFont typeface="Wingdings" panose="05000000000000000000" pitchFamily="2" charset="2"/>
              <a:buChar char="§"/>
            </a:pPr>
            <a:r>
              <a:rPr lang="en-GB" sz="1200" b="1" dirty="0">
                <a:solidFill>
                  <a:schemeClr val="tx1"/>
                </a:solidFill>
              </a:rPr>
              <a:t>Higher protection needs: urbanised, disregard for human rights -&gt; </a:t>
            </a:r>
            <a:r>
              <a:rPr lang="en-GB" sz="1200" b="0" dirty="0">
                <a:solidFill>
                  <a:schemeClr val="tx1"/>
                </a:solidFill>
              </a:rPr>
              <a:t>vulnerable populations, holistic care</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sz="1200" b="1" dirty="0">
                <a:solidFill>
                  <a:schemeClr val="tx1"/>
                </a:solidFill>
              </a:rPr>
              <a:t>Ageing but still young: </a:t>
            </a:r>
            <a:r>
              <a:rPr lang="en-GB" sz="1200" b="0" dirty="0">
                <a:solidFill>
                  <a:schemeClr val="tx1"/>
                </a:solidFill>
              </a:rPr>
              <a:t>more children cared for by elderly</a:t>
            </a:r>
          </a:p>
          <a:p>
            <a:pPr marL="342900" indent="-342900">
              <a:buFont typeface="Wingdings" panose="05000000000000000000" pitchFamily="2" charset="2"/>
              <a:buChar char="§"/>
            </a:pPr>
            <a:r>
              <a:rPr lang="en-US" sz="1200" b="1" dirty="0">
                <a:solidFill>
                  <a:schemeClr val="tx1"/>
                </a:solidFill>
              </a:rPr>
              <a:t>More long-term refugees:</a:t>
            </a:r>
            <a:r>
              <a:rPr lang="en-US" sz="1200" b="0" dirty="0">
                <a:solidFill>
                  <a:schemeClr val="tx1"/>
                </a:solidFill>
              </a:rPr>
              <a:t> challenges to resettlement, humanitarian admission, relocation. Need to define when to discontinue humanitarian</a:t>
            </a:r>
            <a:r>
              <a:rPr lang="en-US" sz="1200" b="0" baseline="0" dirty="0">
                <a:solidFill>
                  <a:schemeClr val="tx1"/>
                </a:solidFill>
              </a:rPr>
              <a:t> aid</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200" b="1" dirty="0">
                <a:solidFill>
                  <a:schemeClr val="tx1"/>
                </a:solidFill>
              </a:rPr>
              <a:t>In-transit/migrating populations: </a:t>
            </a:r>
            <a:r>
              <a:rPr lang="en-US" sz="1200" b="0" dirty="0">
                <a:solidFill>
                  <a:schemeClr val="tx1"/>
                </a:solidFill>
              </a:rPr>
              <a:t>mobile health, no toilet sanitation,</a:t>
            </a:r>
            <a:r>
              <a:rPr lang="en-US" sz="1200" b="0" baseline="0" dirty="0">
                <a:solidFill>
                  <a:schemeClr val="tx1"/>
                </a:solidFill>
              </a:rPr>
              <a:t> risk of outbreaks</a:t>
            </a:r>
            <a:endParaRPr lang="en-US" sz="1200" b="1" dirty="0">
              <a:solidFill>
                <a:schemeClr val="tx1"/>
              </a:solidFill>
            </a:endParaRPr>
          </a:p>
          <a:p>
            <a:endParaRPr lang="en-GB" dirty="0">
              <a:solidFill>
                <a:schemeClr val="tx1"/>
              </a:solidFill>
            </a:endParaRPr>
          </a:p>
          <a:p>
            <a:endParaRPr lang="en-GB" dirty="0"/>
          </a:p>
        </p:txBody>
      </p:sp>
      <p:sp>
        <p:nvSpPr>
          <p:cNvPr id="4" name="Slide Number Placeholder 3"/>
          <p:cNvSpPr>
            <a:spLocks noGrp="1"/>
          </p:cNvSpPr>
          <p:nvPr>
            <p:ph type="sldNum" sz="quarter" idx="10"/>
          </p:nvPr>
        </p:nvSpPr>
        <p:spPr/>
        <p:txBody>
          <a:bodyPr/>
          <a:lstStyle/>
          <a:p>
            <a:fld id="{07C7398D-A3C2-2D4A-BB3F-7B427B5B3260}" type="slidenum">
              <a:rPr lang="en-US" smtClean="0"/>
              <a:t>10</a:t>
            </a:fld>
            <a:endParaRPr lang="en-US"/>
          </a:p>
        </p:txBody>
      </p:sp>
    </p:spTree>
    <p:extLst>
      <p:ext uri="{BB962C8B-B14F-4D97-AF65-F5344CB8AC3E}">
        <p14:creationId xmlns:p14="http://schemas.microsoft.com/office/powerpoint/2010/main" val="26189581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accent2"/>
                </a:solidFill>
              </a:rPr>
              <a:t>More and different humanitarian actors: </a:t>
            </a:r>
            <a:r>
              <a:rPr lang="en-US" sz="1200" dirty="0">
                <a:solidFill>
                  <a:schemeClr val="accent2"/>
                </a:solidFill>
              </a:rPr>
              <a:t>numbers and types (</a:t>
            </a:r>
            <a:r>
              <a:rPr lang="en-GB" sz="1200" dirty="0">
                <a:solidFill>
                  <a:schemeClr val="accent2"/>
                </a:solidFill>
              </a:rPr>
              <a:t>diasporas, solidarity groups, militaries and private companies) – not all of whom fit</a:t>
            </a:r>
            <a:r>
              <a:rPr lang="en-GB" sz="1200" baseline="0" dirty="0">
                <a:solidFill>
                  <a:schemeClr val="accent2"/>
                </a:solidFill>
              </a:rPr>
              <a:t> the traditional definition of ‘humanitarian agency’, have different agendas, not all sign up to Code of Conduct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aseline="0" dirty="0">
              <a:solidFill>
                <a:schemeClr val="accent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err="1">
                <a:solidFill>
                  <a:schemeClr val="accent1"/>
                </a:solidFill>
              </a:rPr>
              <a:t>Localisation</a:t>
            </a:r>
            <a:r>
              <a:rPr lang="en-US" sz="1200" b="1" dirty="0">
                <a:solidFill>
                  <a:schemeClr val="accent1"/>
                </a:solidFill>
              </a:rPr>
              <a:t> of responses: </a:t>
            </a:r>
            <a:r>
              <a:rPr lang="en-GB" sz="1200" dirty="0">
                <a:solidFill>
                  <a:schemeClr val="accent1"/>
                </a:solidFill>
              </a:rPr>
              <a:t>governments leading and controlling responses – increased engagement of local/national civil society is questionable:</a:t>
            </a:r>
            <a:r>
              <a:rPr lang="en-GB" sz="1200" baseline="0" dirty="0">
                <a:solidFill>
                  <a:schemeClr val="accent1"/>
                </a:solidFill>
              </a:rPr>
              <a:t> localisation is more of a political agenda related to sovereignty, not always matched by increased capacity to respond. In situations where government is party to conflict, leads to higher protection needs. Local NGOs are still not sufficiently supported, need government and international community backing. Global health workforce shortages also an issue.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aseline="0" dirty="0">
              <a:solidFill>
                <a:schemeClr val="accent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chemeClr val="accent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accent2"/>
                </a:solidFill>
              </a:rPr>
              <a:t>More restrictions on foreign humanitarian actors: in-country and from donors </a:t>
            </a:r>
            <a:r>
              <a:rPr lang="en-US" sz="1200" dirty="0">
                <a:solidFill>
                  <a:schemeClr val="accent2"/>
                </a:solidFill>
                <a:sym typeface="Wingdings" panose="05000000000000000000" pitchFamily="2" charset="2"/>
              </a:rPr>
              <a:t> restricted humanitarian space , political pressures, etc…  which means a change in way of working</a:t>
            </a:r>
            <a:r>
              <a:rPr lang="en-US" sz="1200" baseline="0" dirty="0">
                <a:solidFill>
                  <a:schemeClr val="accent2"/>
                </a:solidFill>
                <a:sym typeface="Wingdings" panose="05000000000000000000" pitchFamily="2" charset="2"/>
              </a:rPr>
              <a:t> for INGOs.</a:t>
            </a:r>
            <a:endParaRPr lang="en-US" sz="1200" dirty="0">
              <a:solidFill>
                <a:schemeClr val="accent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chemeClr val="accent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chemeClr val="tx2"/>
                </a:solidFill>
              </a:rPr>
              <a:t>More calls </a:t>
            </a:r>
            <a:r>
              <a:rPr lang="en-GB" b="1" dirty="0">
                <a:solidFill>
                  <a:schemeClr val="tx2"/>
                </a:solidFill>
              </a:rPr>
              <a:t>challenging the international humanitarian system. </a:t>
            </a:r>
          </a:p>
          <a:p>
            <a:r>
              <a:rPr lang="en-GB" dirty="0">
                <a:solidFill>
                  <a:schemeClr val="tx2"/>
                </a:solidFill>
              </a:rPr>
              <a:t>May </a:t>
            </a:r>
            <a:r>
              <a:rPr lang="en-US" dirty="0">
                <a:solidFill>
                  <a:schemeClr val="tx2"/>
                </a:solidFill>
              </a:rPr>
              <a:t>lead to: better accountability in the humanitarian system - a shift in power dynamics putting affected communities in the driving seat</a:t>
            </a:r>
          </a:p>
          <a:p>
            <a:r>
              <a:rPr lang="en-US" i="1" dirty="0">
                <a:solidFill>
                  <a:schemeClr val="bg2"/>
                </a:solidFill>
              </a:rPr>
              <a:t>Example proposals: An independent needs assessment body - </a:t>
            </a:r>
            <a:r>
              <a:rPr lang="en-GB" i="1" dirty="0">
                <a:solidFill>
                  <a:schemeClr val="bg2"/>
                </a:solidFill>
              </a:rPr>
              <a:t>An international, pooled, anonymous funding mechanism - Control of the budget by crisis-affected communities, in order to create a competitive market for services.  - Use local legal systems to sue INGOs and UN agencies for poor practices, and money not spent or not well spent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chemeClr val="accent2"/>
              </a:solidFill>
            </a:endParaRPr>
          </a:p>
          <a:p>
            <a:endParaRPr lang="en-GB" dirty="0"/>
          </a:p>
        </p:txBody>
      </p:sp>
      <p:sp>
        <p:nvSpPr>
          <p:cNvPr id="4" name="Slide Number Placeholder 3"/>
          <p:cNvSpPr>
            <a:spLocks noGrp="1"/>
          </p:cNvSpPr>
          <p:nvPr>
            <p:ph type="sldNum" sz="quarter" idx="10"/>
          </p:nvPr>
        </p:nvSpPr>
        <p:spPr/>
        <p:txBody>
          <a:bodyPr/>
          <a:lstStyle/>
          <a:p>
            <a:fld id="{07C7398D-A3C2-2D4A-BB3F-7B427B5B3260}" type="slidenum">
              <a:rPr lang="en-US" smtClean="0"/>
              <a:t>11</a:t>
            </a:fld>
            <a:endParaRPr lang="en-US"/>
          </a:p>
        </p:txBody>
      </p:sp>
    </p:spTree>
    <p:extLst>
      <p:ext uri="{BB962C8B-B14F-4D97-AF65-F5344CB8AC3E}">
        <p14:creationId xmlns:p14="http://schemas.microsoft.com/office/powerpoint/2010/main" val="40612861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Wingdings" panose="05000000000000000000" pitchFamily="2" charset="2"/>
              <a:buChar char="§"/>
            </a:pPr>
            <a:r>
              <a:rPr lang="en-US" b="0" dirty="0">
                <a:solidFill>
                  <a:schemeClr val="tx1"/>
                </a:solidFill>
              </a:rPr>
              <a:t>Widening gaps between needs and funding: difficult decisions to be made</a:t>
            </a:r>
          </a:p>
          <a:p>
            <a:endParaRPr lang="en-US" b="0" dirty="0">
              <a:solidFill>
                <a:schemeClr val="tx1"/>
              </a:solidFill>
            </a:endParaRPr>
          </a:p>
          <a:p>
            <a:pPr marL="342900" indent="-342900">
              <a:buFont typeface="Wingdings" panose="05000000000000000000" pitchFamily="2" charset="2"/>
              <a:buChar char="§"/>
            </a:pPr>
            <a:r>
              <a:rPr lang="en-US" b="0" dirty="0">
                <a:solidFill>
                  <a:schemeClr val="tx1"/>
                </a:solidFill>
              </a:rPr>
              <a:t>More private/non-traditional funding: e.g. private sector, crowdfunding, etc… opportunities and threats</a:t>
            </a:r>
          </a:p>
          <a:p>
            <a:pPr marL="342900" indent="-342900">
              <a:buFont typeface="Wingdings" panose="05000000000000000000" pitchFamily="2" charset="2"/>
              <a:buChar char="§"/>
            </a:pPr>
            <a:endParaRPr lang="en-US" b="0" dirty="0">
              <a:solidFill>
                <a:schemeClr val="tx1"/>
              </a:solidFill>
            </a:endParaRPr>
          </a:p>
          <a:p>
            <a:pPr marL="342900" indent="-342900">
              <a:buFont typeface="Wingdings" panose="05000000000000000000" pitchFamily="2" charset="2"/>
              <a:buChar char="§"/>
            </a:pPr>
            <a:r>
              <a:rPr lang="en-US" b="0" dirty="0">
                <a:solidFill>
                  <a:schemeClr val="tx1"/>
                </a:solidFill>
              </a:rPr>
              <a:t>A bigger role for in-country pooled funding mechanisms: opportunities and threats</a:t>
            </a:r>
          </a:p>
          <a:p>
            <a:pPr marL="342900" indent="-342900">
              <a:buFont typeface="Wingdings" panose="05000000000000000000" pitchFamily="2" charset="2"/>
              <a:buChar char="§"/>
            </a:pPr>
            <a:endParaRPr lang="en-US" b="0" dirty="0">
              <a:solidFill>
                <a:schemeClr val="tx1"/>
              </a:solidFill>
            </a:endParaRPr>
          </a:p>
          <a:p>
            <a:pPr marL="342900" indent="-342900">
              <a:buFont typeface="Wingdings" panose="05000000000000000000" pitchFamily="2" charset="2"/>
              <a:buChar char="§"/>
            </a:pPr>
            <a:r>
              <a:rPr lang="en-US" b="0" dirty="0">
                <a:solidFill>
                  <a:schemeClr val="tx1"/>
                </a:solidFill>
              </a:rPr>
              <a:t>More strings attached to official funding: demand for more and better results </a:t>
            </a:r>
          </a:p>
          <a:p>
            <a:endParaRPr lang="en-US" b="0" dirty="0">
              <a:solidFill>
                <a:schemeClr val="tx1"/>
              </a:solidFill>
            </a:endParaRPr>
          </a:p>
          <a:p>
            <a:pPr marL="342900" indent="-342900">
              <a:buFont typeface="Wingdings" panose="05000000000000000000" pitchFamily="2" charset="2"/>
              <a:buChar char="§"/>
            </a:pPr>
            <a:r>
              <a:rPr lang="en-US" b="0" dirty="0">
                <a:solidFill>
                  <a:schemeClr val="tx1"/>
                </a:solidFill>
              </a:rPr>
              <a:t>Multi-year and un-earmarked funding can go either way</a:t>
            </a:r>
          </a:p>
          <a:p>
            <a:pPr marL="342900" indent="-342900">
              <a:buFont typeface="Wingdings" panose="05000000000000000000" pitchFamily="2" charset="2"/>
              <a:buChar char="§"/>
            </a:pPr>
            <a:endParaRPr lang="en-US" b="0" dirty="0">
              <a:solidFill>
                <a:schemeClr val="tx1"/>
              </a:solidFill>
            </a:endParaRPr>
          </a:p>
          <a:p>
            <a:pPr marL="342900" indent="-342900">
              <a:buFont typeface="Wingdings" panose="05000000000000000000" pitchFamily="2" charset="2"/>
              <a:buChar char="§"/>
            </a:pPr>
            <a:r>
              <a:rPr lang="en-US" b="0" dirty="0">
                <a:solidFill>
                  <a:schemeClr val="tx1"/>
                </a:solidFill>
              </a:rPr>
              <a:t>Innovative financing: e.g. micro-insurance systems as a preparedness measure</a:t>
            </a:r>
          </a:p>
        </p:txBody>
      </p:sp>
      <p:sp>
        <p:nvSpPr>
          <p:cNvPr id="4" name="Slide Number Placeholder 3"/>
          <p:cNvSpPr>
            <a:spLocks noGrp="1"/>
          </p:cNvSpPr>
          <p:nvPr>
            <p:ph type="sldNum" sz="quarter" idx="10"/>
          </p:nvPr>
        </p:nvSpPr>
        <p:spPr/>
        <p:txBody>
          <a:bodyPr/>
          <a:lstStyle/>
          <a:p>
            <a:fld id="{07C7398D-A3C2-2D4A-BB3F-7B427B5B3260}" type="slidenum">
              <a:rPr lang="en-US" smtClean="0"/>
              <a:t>12</a:t>
            </a:fld>
            <a:endParaRPr lang="en-US"/>
          </a:p>
        </p:txBody>
      </p:sp>
    </p:spTree>
    <p:extLst>
      <p:ext uri="{BB962C8B-B14F-4D97-AF65-F5344CB8AC3E}">
        <p14:creationId xmlns:p14="http://schemas.microsoft.com/office/powerpoint/2010/main" val="42254878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7C7398D-A3C2-2D4A-BB3F-7B427B5B3260}" type="slidenum">
              <a:rPr lang="en-US" smtClean="0"/>
              <a:t>13</a:t>
            </a:fld>
            <a:endParaRPr lang="en-US"/>
          </a:p>
        </p:txBody>
      </p:sp>
    </p:spTree>
    <p:extLst>
      <p:ext uri="{BB962C8B-B14F-4D97-AF65-F5344CB8AC3E}">
        <p14:creationId xmlns:p14="http://schemas.microsoft.com/office/powerpoint/2010/main" val="39809337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7C7398D-A3C2-2D4A-BB3F-7B427B5B3260}" type="slidenum">
              <a:rPr lang="en-US" smtClean="0"/>
              <a:t>14</a:t>
            </a:fld>
            <a:endParaRPr lang="en-US"/>
          </a:p>
        </p:txBody>
      </p:sp>
    </p:spTree>
    <p:extLst>
      <p:ext uri="{BB962C8B-B14F-4D97-AF65-F5344CB8AC3E}">
        <p14:creationId xmlns:p14="http://schemas.microsoft.com/office/powerpoint/2010/main" val="41841780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7C7398D-A3C2-2D4A-BB3F-7B427B5B3260}" type="slidenum">
              <a:rPr lang="en-US" smtClean="0"/>
              <a:t>15</a:t>
            </a:fld>
            <a:endParaRPr lang="en-US"/>
          </a:p>
        </p:txBody>
      </p:sp>
    </p:spTree>
    <p:extLst>
      <p:ext uri="{BB962C8B-B14F-4D97-AF65-F5344CB8AC3E}">
        <p14:creationId xmlns:p14="http://schemas.microsoft.com/office/powerpoint/2010/main" val="25782392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buFontTx/>
              <a:buChar char="-"/>
            </a:pPr>
            <a:endParaRPr lang="en-US" dirty="0"/>
          </a:p>
          <a:p>
            <a:endParaRPr lang="en-GB" dirty="0"/>
          </a:p>
        </p:txBody>
      </p:sp>
      <p:sp>
        <p:nvSpPr>
          <p:cNvPr id="4" name="Slide Number Placeholder 3"/>
          <p:cNvSpPr>
            <a:spLocks noGrp="1"/>
          </p:cNvSpPr>
          <p:nvPr>
            <p:ph type="sldNum" sz="quarter" idx="10"/>
          </p:nvPr>
        </p:nvSpPr>
        <p:spPr/>
        <p:txBody>
          <a:bodyPr/>
          <a:lstStyle/>
          <a:p>
            <a:fld id="{07C7398D-A3C2-2D4A-BB3F-7B427B5B3260}" type="slidenum">
              <a:rPr lang="en-US" smtClean="0"/>
              <a:t>1</a:t>
            </a:fld>
            <a:endParaRPr lang="en-US"/>
          </a:p>
        </p:txBody>
      </p:sp>
    </p:spTree>
    <p:extLst>
      <p:ext uri="{BB962C8B-B14F-4D97-AF65-F5344CB8AC3E}">
        <p14:creationId xmlns:p14="http://schemas.microsoft.com/office/powerpoint/2010/main" val="26342609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t>Natural disasters are having less of a humanitarian impact</a:t>
            </a:r>
            <a:r>
              <a:rPr lang="en-GB" sz="1000" dirty="0"/>
              <a:t>, in terms of the numbers of people adversely affected and damage to infrastructure. This is because national authorities and communities have a greater awareness of risks, and are doing more to prepare. </a:t>
            </a:r>
            <a:r>
              <a:rPr lang="en-GB" sz="1000" b="0" i="0" u="none" strike="noStrike" kern="1200" baseline="0" dirty="0">
                <a:solidFill>
                  <a:schemeClr val="tx1"/>
                </a:solidFill>
                <a:latin typeface="+mn-lt"/>
                <a:ea typeface="+mn-ea"/>
                <a:cs typeface="+mn-cs"/>
              </a:rPr>
              <a:t>However, at the same time, an increasing number of countries have become more vulnerable to disasters since 2012.</a:t>
            </a:r>
            <a:endParaRPr lang="en-US" sz="1000" dirty="0"/>
          </a:p>
          <a:p>
            <a:pPr algn="l"/>
            <a:r>
              <a:rPr lang="en-GB" sz="1000" b="1" dirty="0"/>
              <a:t>Protracted crises are the new normal:  </a:t>
            </a:r>
            <a:r>
              <a:rPr lang="en-GB" sz="1000" dirty="0"/>
              <a:t>Increasing complex crises (involving at least two of conflict, disasters associated with natural hazards and refugee situations) - Increasing crises of displacement due to conflict, violence or persecution</a:t>
            </a:r>
          </a:p>
          <a:p>
            <a:pPr algn="l"/>
            <a:r>
              <a:rPr lang="en-GB" sz="1000" dirty="0"/>
              <a:t> - Seeing more refugees and asylum seekers, less IDPs but still the majority - Even when violence does subside, large-scale humanitarian needs often persist for some time, and can even increase as people venture from their places of refuge and attempt to return to and rebuild their homes and livelihoods.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t>Frequency and magnitude of famine is increasing: </a:t>
            </a:r>
            <a:r>
              <a:rPr lang="en-GB" sz="1000" dirty="0"/>
              <a:t>The world almost conquered famine. Until the 1980s, this scourge killed ten million people every decade, but by early 2000s mass starvation had all but disappeared. Today, famines are resurgent, driven by war, blockade, hostility to humanitarian principles and a volatile global economy.  Climate change has had an impact but resurging famines are primarily driven by political action and conflict, blockades, hostility to humanitarian principles.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t>Crises are increasingly occurring in urban settings: </a:t>
            </a:r>
            <a:r>
              <a:rPr lang="en-GB" sz="1000" dirty="0"/>
              <a:t>55% of the world’s population is urban - Natural disasters, conflict, population influx - In 2016, 59% of refugees were urban</a:t>
            </a:r>
          </a:p>
          <a:p>
            <a:pPr algn="l"/>
            <a:r>
              <a:rPr lang="en-GB" sz="1000" b="1" dirty="0"/>
              <a:t>21</a:t>
            </a:r>
            <a:r>
              <a:rPr lang="en-GB" sz="1000" b="1" baseline="30000" dirty="0"/>
              <a:t>st</a:t>
            </a:r>
            <a:r>
              <a:rPr lang="en-GB" sz="1000" b="1" dirty="0"/>
              <a:t> century epidemics: </a:t>
            </a:r>
            <a:r>
              <a:rPr lang="en-GB" sz="1000" b="0" i="0" u="none" strike="noStrike" kern="1200" baseline="0" dirty="0">
                <a:solidFill>
                  <a:schemeClr val="tx1"/>
                </a:solidFill>
                <a:latin typeface="+mn-lt"/>
                <a:ea typeface="+mn-ea"/>
                <a:cs typeface="+mn-cs"/>
              </a:rPr>
              <a:t>Old diseases – Cholera, Plague, Yellow fever among them – often return, and new ones invariably arrive to join them. - </a:t>
            </a:r>
            <a:r>
              <a:rPr lang="en-GB" sz="1000" dirty="0"/>
              <a:t>Previously known diseases: behave differently (Madagascar plague</a:t>
            </a:r>
            <a:r>
              <a:rPr lang="en-GB" sz="1000" baseline="0" dirty="0"/>
              <a:t> appeared </a:t>
            </a:r>
            <a:r>
              <a:rPr lang="en-GB" sz="1000" dirty="0"/>
              <a:t>far earlier than usual and, instead of being confined to the countryside, the disease infiltrated towns) - or threaten new, immunologically vulnerable populations - No vaccine or treatment for most emerging diseases - In crises: increased risk, severity  and mortality of epidemics.</a:t>
            </a:r>
          </a:p>
        </p:txBody>
      </p:sp>
      <p:sp>
        <p:nvSpPr>
          <p:cNvPr id="4" name="Slide Number Placeholder 3"/>
          <p:cNvSpPr>
            <a:spLocks noGrp="1"/>
          </p:cNvSpPr>
          <p:nvPr>
            <p:ph type="sldNum" sz="quarter" idx="10"/>
          </p:nvPr>
        </p:nvSpPr>
        <p:spPr/>
        <p:txBody>
          <a:bodyPr/>
          <a:lstStyle/>
          <a:p>
            <a:fld id="{07C7398D-A3C2-2D4A-BB3F-7B427B5B3260}" type="slidenum">
              <a:rPr lang="en-US" smtClean="0"/>
              <a:t>2</a:t>
            </a:fld>
            <a:endParaRPr lang="en-US"/>
          </a:p>
        </p:txBody>
      </p:sp>
    </p:spTree>
    <p:extLst>
      <p:ext uri="{BB962C8B-B14F-4D97-AF65-F5344CB8AC3E}">
        <p14:creationId xmlns:p14="http://schemas.microsoft.com/office/powerpoint/2010/main" val="37052759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GB" sz="1000" dirty="0"/>
              <a:t>Humanitarian space: physical locations that are safe from attack in a conflict, where there is respect for core humanitarian principles of independence, impartiality and neutrality, and aid agencies are able to access and help civilians</a:t>
            </a:r>
          </a:p>
          <a:p>
            <a:pPr marL="0" indent="0">
              <a:buFont typeface="Wingdings" panose="05000000000000000000" pitchFamily="2" charset="2"/>
              <a:buNone/>
            </a:pPr>
            <a:r>
              <a:rPr lang="en-GB" sz="1000" b="1" dirty="0">
                <a:solidFill>
                  <a:schemeClr val="accent6"/>
                </a:solidFill>
              </a:rPr>
              <a:t>Denial of humanitarian aid as a war tactic - </a:t>
            </a:r>
            <a:r>
              <a:rPr lang="en-GB" sz="1000" b="0" dirty="0"/>
              <a:t>Intentional humanitarian access restrictions - </a:t>
            </a:r>
            <a:r>
              <a:rPr lang="en-GB" sz="1000" dirty="0"/>
              <a:t>increased fees for aid agencies-stopped humanitarian convoys-bureaucratic obstacles-restrictions on imports. South Sudan: In 2016 – 2017, at least 750 incidents involving denial of humanitarian access,  many of them committed by both parties to the conflict. Yemen: the Saudi-led coalition imposed restrictions on the entry of essential goods and aid such as food, fuel and medical supplies into Yemen, while the </a:t>
            </a:r>
            <a:r>
              <a:rPr lang="en-GB" sz="1000" dirty="0" err="1"/>
              <a:t>Huthi</a:t>
            </a:r>
            <a:r>
              <a:rPr lang="en-GB" sz="1000" dirty="0"/>
              <a:t> de facto authorities have obstructed the movement of humanitarian aid within the country. </a:t>
            </a:r>
            <a:endParaRPr lang="en-GB" sz="1000" b="1" dirty="0">
              <a:solidFill>
                <a:schemeClr val="accent6"/>
              </a:solidFill>
            </a:endParaRPr>
          </a:p>
          <a:p>
            <a:pPr marL="0" indent="0">
              <a:buFont typeface="Wingdings" panose="05000000000000000000" pitchFamily="2" charset="2"/>
              <a:buNone/>
            </a:pPr>
            <a:r>
              <a:rPr lang="en-GB" sz="1000" b="1" dirty="0">
                <a:solidFill>
                  <a:schemeClr val="accent6"/>
                </a:solidFill>
              </a:rPr>
              <a:t>Increasing loss of life in the field – attacks on healthcare</a:t>
            </a:r>
          </a:p>
          <a:p>
            <a:pPr marL="0" indent="0">
              <a:buFont typeface="Wingdings" panose="05000000000000000000" pitchFamily="2" charset="2"/>
              <a:buNone/>
            </a:pPr>
            <a:r>
              <a:rPr lang="en-GB" sz="1000" b="1" dirty="0">
                <a:solidFill>
                  <a:schemeClr val="accent6"/>
                </a:solidFill>
              </a:rPr>
              <a:t>Politicisation of humanitarian action - </a:t>
            </a:r>
            <a:r>
              <a:rPr lang="en-GB" sz="1000" b="1" dirty="0"/>
              <a:t>a constant political pressure on the work of aid agencies.</a:t>
            </a:r>
          </a:p>
          <a:p>
            <a:pPr marL="0" indent="0">
              <a:buFont typeface="Arial" panose="020B0604020202020204" pitchFamily="34" charset="0"/>
              <a:buNone/>
            </a:pPr>
            <a:r>
              <a:rPr lang="en-GB" sz="1000" dirty="0"/>
              <a:t>Interference: Code of Conduct for NGOs operating rescue ships on the Mediterranean: mandatory Italian judicial police aboard ships in the Mediterranean - Criticizing/criminalisation of NGOs for their work in EU migrant crises –  e.g. a culture of criminalisation in which volunteers for charities and aid groups, attempting to fill the gaps in state provision, are targeted for providing food, shelter and clean water to migrants in informal encampments or on streets - accused aid groups of co-operating with migrant traffickers in the Mediterranean - Conflation of humanitarian assistance with foreign policy: humanitarian negotiation is reframed as a confidence-building measure of broader political deliberations and negotiations. The international community’s humanitarian policy also overlooks the inherent contradictions of donor countries militarily attacking Yemen’s infrastructure; effectively worsening the humanitarian crisis they attempt to address - Pressure upon NGOs to work along political agendas e.g. US counter-terrorism legislation in Somalia, EU refugee crises </a:t>
            </a:r>
          </a:p>
          <a:p>
            <a:pPr marL="0" indent="0">
              <a:buFont typeface="Wingdings" panose="05000000000000000000" pitchFamily="2" charset="2"/>
              <a:buNone/>
            </a:pPr>
            <a:r>
              <a:rPr lang="en-GB" sz="1000" b="1" dirty="0"/>
              <a:t>Reduced appetite for foreign NGO intervention: </a:t>
            </a:r>
            <a:r>
              <a:rPr lang="en-GB" sz="1000" b="0" dirty="0"/>
              <a:t>State Sovereignty and Humanitarian Intervention</a:t>
            </a:r>
          </a:p>
          <a:p>
            <a:endParaRPr lang="en-GB" sz="1000" dirty="0"/>
          </a:p>
        </p:txBody>
      </p:sp>
      <p:sp>
        <p:nvSpPr>
          <p:cNvPr id="4" name="Slide Number Placeholder 3"/>
          <p:cNvSpPr>
            <a:spLocks noGrp="1"/>
          </p:cNvSpPr>
          <p:nvPr>
            <p:ph type="sldNum" sz="quarter" idx="10"/>
          </p:nvPr>
        </p:nvSpPr>
        <p:spPr/>
        <p:txBody>
          <a:bodyPr/>
          <a:lstStyle/>
          <a:p>
            <a:fld id="{07C7398D-A3C2-2D4A-BB3F-7B427B5B3260}" type="slidenum">
              <a:rPr lang="en-US" smtClean="0"/>
              <a:t>3</a:t>
            </a:fld>
            <a:endParaRPr lang="en-US"/>
          </a:p>
        </p:txBody>
      </p:sp>
    </p:spTree>
    <p:extLst>
      <p:ext uri="{BB962C8B-B14F-4D97-AF65-F5344CB8AC3E}">
        <p14:creationId xmlns:p14="http://schemas.microsoft.com/office/powerpoint/2010/main" val="7784911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sz="1000" dirty="0"/>
              <a:t>About 25% of all funding goes to humanitarian public health (17% health, 3% nutrition, 5% WASH) – 2008 to 2018</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sz="1000" dirty="0"/>
              <a:t>International funding is mainly going to protracted/recurrent crises - in 2017, 85% of the 20 largest recipients were either long- or medium-term crises. </a:t>
            </a:r>
            <a:r>
              <a:rPr lang="en-GB" sz="1000" kern="1200" dirty="0">
                <a:solidFill>
                  <a:schemeClr val="tx1"/>
                </a:solidFill>
                <a:effectLst/>
                <a:latin typeface="+mn-lt"/>
                <a:ea typeface="+mn-ea"/>
                <a:cs typeface="+mn-cs"/>
              </a:rPr>
              <a:t>concentration of international assistance to long-running crises.</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sz="1000" dirty="0"/>
              <a:t>Private donors contribute approximately 25% of all international humanitarian funding</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sz="1000" dirty="0"/>
              <a:t>Pooled fund contributions from governments are growing (CERF, country-based pooled funds)</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sz="1000" dirty="0"/>
              <a:t>Multi-year appeals are decreasing: Between 2013 and 2015, the number of multi-year appeals grew from three to 14 - 2017 saw a reduction in the number of multi-year appeals, decreasing from 14 to eight</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sz="1000" dirty="0"/>
              <a:t>Funding to national and local responders is increasing: shows slight increase but still very low (2.9% in 2017) – target 25% in 2020. Mostly goes to national governments. </a:t>
            </a:r>
            <a:r>
              <a:rPr lang="en-GB" sz="1000" kern="1200" dirty="0">
                <a:solidFill>
                  <a:schemeClr val="tx1"/>
                </a:solidFill>
                <a:effectLst/>
                <a:latin typeface="+mn-lt"/>
                <a:ea typeface="+mn-ea"/>
                <a:cs typeface="+mn-cs"/>
              </a:rPr>
              <a:t>The Grand Bargain sets “a global, aggregated target of at least 25% of international humanitarian funding to local and national responders as directly as possible” by 2020.</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sz="1000" dirty="0"/>
              <a:t>Un-earmarked funding has increased - by amount, but fell by proportion  (only 18% in 2017)</a:t>
            </a:r>
          </a:p>
          <a:p>
            <a:r>
              <a:rPr lang="en-GB" sz="1000" b="1" dirty="0"/>
              <a:t>UNGA 2018 impressions: Diplomacy and multilateralism are on the retreat.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t>US has pulled out of UNESCO, cut funding for the UNFPA over abortion rules, withdrew from UN’s global migration pact, completely defunded the UNRWA.</a:t>
            </a:r>
          </a:p>
          <a:p>
            <a:r>
              <a:rPr lang="en-GB" sz="1000" b="1" dirty="0"/>
              <a:t>Concerns about US global leadership’s stance on foreign assistance:</a:t>
            </a:r>
          </a:p>
          <a:p>
            <a:r>
              <a:rPr lang="en-GB" sz="1000" b="1" dirty="0"/>
              <a:t>“Moving forward, we are only going to give foreign aid to those who respect us and, frankly, are our friends,” Trump threatened during his keynote speech at the General Assembly.</a:t>
            </a:r>
          </a:p>
          <a:p>
            <a:endParaRPr lang="en-GB" dirty="0"/>
          </a:p>
        </p:txBody>
      </p:sp>
      <p:sp>
        <p:nvSpPr>
          <p:cNvPr id="4" name="Slide Number Placeholder 3"/>
          <p:cNvSpPr>
            <a:spLocks noGrp="1"/>
          </p:cNvSpPr>
          <p:nvPr>
            <p:ph type="sldNum" sz="quarter" idx="10"/>
          </p:nvPr>
        </p:nvSpPr>
        <p:spPr/>
        <p:txBody>
          <a:bodyPr/>
          <a:lstStyle/>
          <a:p>
            <a:fld id="{07C7398D-A3C2-2D4A-BB3F-7B427B5B3260}" type="slidenum">
              <a:rPr lang="en-US" smtClean="0"/>
              <a:t>4</a:t>
            </a:fld>
            <a:endParaRPr lang="en-US"/>
          </a:p>
        </p:txBody>
      </p:sp>
    </p:spTree>
    <p:extLst>
      <p:ext uri="{BB962C8B-B14F-4D97-AF65-F5344CB8AC3E}">
        <p14:creationId xmlns:p14="http://schemas.microsoft.com/office/powerpoint/2010/main" val="8009203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7C7398D-A3C2-2D4A-BB3F-7B427B5B3260}" type="slidenum">
              <a:rPr lang="en-US" smtClean="0"/>
              <a:t>5</a:t>
            </a:fld>
            <a:endParaRPr lang="en-US"/>
          </a:p>
        </p:txBody>
      </p:sp>
    </p:spTree>
    <p:extLst>
      <p:ext uri="{BB962C8B-B14F-4D97-AF65-F5344CB8AC3E}">
        <p14:creationId xmlns:p14="http://schemas.microsoft.com/office/powerpoint/2010/main" val="1317491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t>
            </a:r>
          </a:p>
        </p:txBody>
      </p:sp>
      <p:sp>
        <p:nvSpPr>
          <p:cNvPr id="4" name="Slide Number Placeholder 3"/>
          <p:cNvSpPr>
            <a:spLocks noGrp="1"/>
          </p:cNvSpPr>
          <p:nvPr>
            <p:ph type="sldNum" sz="quarter" idx="10"/>
          </p:nvPr>
        </p:nvSpPr>
        <p:spPr/>
        <p:txBody>
          <a:bodyPr/>
          <a:lstStyle/>
          <a:p>
            <a:fld id="{07C7398D-A3C2-2D4A-BB3F-7B427B5B3260}" type="slidenum">
              <a:rPr lang="en-US" smtClean="0"/>
              <a:t>6</a:t>
            </a:fld>
            <a:endParaRPr lang="en-US"/>
          </a:p>
        </p:txBody>
      </p:sp>
    </p:spTree>
    <p:extLst>
      <p:ext uri="{BB962C8B-B14F-4D97-AF65-F5344CB8AC3E}">
        <p14:creationId xmlns:p14="http://schemas.microsoft.com/office/powerpoint/2010/main" val="26535500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anose="05000000000000000000" pitchFamily="2" charset="2"/>
              <a:buNone/>
            </a:pPr>
            <a:r>
              <a:rPr lang="en-GB" sz="1000" b="1" dirty="0"/>
              <a:t>A push for clear and measurable results: a shift to results-based management</a:t>
            </a:r>
          </a:p>
          <a:p>
            <a:pPr marL="0" indent="0">
              <a:buFont typeface="Wingdings" panose="05000000000000000000" pitchFamily="2" charset="2"/>
              <a:buNone/>
            </a:pPr>
            <a:r>
              <a:rPr lang="en-GB" sz="1000" b="1" dirty="0"/>
              <a:t>A push for aid effectiveness and value for money</a:t>
            </a:r>
            <a:r>
              <a:rPr lang="en-GB" sz="1000" b="1" i="1" dirty="0"/>
              <a:t> </a:t>
            </a:r>
            <a:r>
              <a:rPr lang="en-GB" sz="1000" b="1" dirty="0"/>
              <a:t>from donors, the public and within the sector</a:t>
            </a:r>
          </a:p>
          <a:p>
            <a:r>
              <a:rPr lang="en-GB" sz="1000" i="1" dirty="0"/>
              <a:t>Yet:</a:t>
            </a:r>
          </a:p>
          <a:p>
            <a:r>
              <a:rPr lang="en-GB" sz="1000" dirty="0"/>
              <a:t>Buy-in is partial - Resources available for MEAL are insufficient - Measurement of higher-level results remains challenging</a:t>
            </a:r>
            <a:endParaRPr lang="en-GB" sz="1000" i="1" dirty="0"/>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GB" sz="1000" b="1" dirty="0"/>
              <a:t>A push for evidence generation and use: </a:t>
            </a:r>
            <a:r>
              <a:rPr lang="en-GB" sz="1000" dirty="0">
                <a:solidFill>
                  <a:schemeClr val="tx1"/>
                </a:solidFill>
              </a:rPr>
              <a:t>We’re seeing sectors getting together to define common research priorities, and more NGOs involved in research. Evidence</a:t>
            </a:r>
            <a:r>
              <a:rPr lang="en-GB" sz="1000" baseline="0" dirty="0">
                <a:solidFill>
                  <a:schemeClr val="tx1"/>
                </a:solidFill>
              </a:rPr>
              <a:t> use is till very much challenges for decision-making and for development of guidelines/standards</a:t>
            </a:r>
            <a:endParaRPr lang="en-GB" sz="1000" dirty="0">
              <a:solidFill>
                <a:schemeClr val="tx1"/>
              </a:solidFill>
            </a:endParaRPr>
          </a:p>
          <a:p>
            <a:pPr marL="0" indent="0">
              <a:buFont typeface="Wingdings" panose="05000000000000000000" pitchFamily="2" charset="2"/>
              <a:buNone/>
            </a:pPr>
            <a:r>
              <a:rPr lang="en-GB" sz="1000" b="1" dirty="0"/>
              <a:t>Increased attention to humanitarian ethics in research and practice: </a:t>
            </a:r>
            <a:r>
              <a:rPr lang="en-GB" sz="1000" dirty="0"/>
              <a:t>Becoming increasingly important because; More research - Less respect for humanitarian principles - More challenging operating contexts</a:t>
            </a:r>
          </a:p>
          <a:p>
            <a:pPr marL="0" indent="0">
              <a:buFont typeface="Wingdings" panose="05000000000000000000" pitchFamily="2" charset="2"/>
              <a:buNone/>
            </a:pPr>
            <a:r>
              <a:rPr lang="en-GB" sz="1000" b="1" dirty="0"/>
              <a:t>A rise in advocacy, campaigns, movements, ‘activism’: </a:t>
            </a:r>
            <a:r>
              <a:rPr lang="en-GB" sz="1000" dirty="0">
                <a:solidFill>
                  <a:schemeClr val="tx1"/>
                </a:solidFill>
              </a:rPr>
              <a:t>In addition to service delivery, more campaigning, formal campaigns as well as </a:t>
            </a:r>
            <a:r>
              <a:rPr lang="en-GB" sz="1000" b="0" dirty="0">
                <a:solidFill>
                  <a:schemeClr val="tx1"/>
                </a:solidFill>
              </a:rPr>
              <a:t>commentaries</a:t>
            </a:r>
            <a:r>
              <a:rPr lang="en-GB" sz="1000" b="0" baseline="0" dirty="0">
                <a:solidFill>
                  <a:schemeClr val="tx1"/>
                </a:solidFill>
              </a:rPr>
              <a:t> in journals, social media platforms. This goes beyond traditional crisis appeals. C</a:t>
            </a:r>
            <a:r>
              <a:rPr lang="en-GB" sz="1000" b="0" dirty="0">
                <a:solidFill>
                  <a:schemeClr val="tx1"/>
                </a:solidFill>
              </a:rPr>
              <a:t>atching up with development sector which has a long-standing history of campaigns and global initiatives around</a:t>
            </a:r>
            <a:r>
              <a:rPr lang="en-GB" sz="1000" b="0" baseline="0" dirty="0">
                <a:solidFill>
                  <a:schemeClr val="tx1"/>
                </a:solidFill>
              </a:rPr>
              <a:t> MDGs and </a:t>
            </a:r>
            <a:r>
              <a:rPr lang="en-GB" sz="1000" b="0" baseline="0">
                <a:solidFill>
                  <a:schemeClr val="tx1"/>
                </a:solidFill>
              </a:rPr>
              <a:t>now SDGs</a:t>
            </a:r>
          </a:p>
          <a:p>
            <a:pPr marL="0" indent="0">
              <a:buFont typeface="Wingdings" panose="05000000000000000000" pitchFamily="2" charset="2"/>
              <a:buNone/>
            </a:pPr>
            <a:r>
              <a:rPr lang="en-GB" sz="1000" b="1"/>
              <a:t>The </a:t>
            </a:r>
            <a:r>
              <a:rPr lang="en-GB" sz="1000" b="1" dirty="0"/>
              <a:t>evolution of ‘smart’ public health: increased use of mobile technologies: </a:t>
            </a:r>
            <a:r>
              <a:rPr lang="en-GB" sz="1000" dirty="0"/>
              <a:t>e.g. telemedicine, EMR, HMIS, 3D printing, disease surveillance, risk communication</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en-GB" sz="1000" b="1" dirty="0"/>
          </a:p>
          <a:p>
            <a:pPr marL="171450" indent="-171450">
              <a:buFont typeface="Wingdings" panose="05000000000000000000" pitchFamily="2" charset="2"/>
              <a:buChar char="§"/>
            </a:pPr>
            <a:endParaRPr lang="en-GB" sz="1000" b="0" dirty="0">
              <a:solidFill>
                <a:schemeClr val="tx1"/>
              </a:solidFill>
            </a:endParaRPr>
          </a:p>
          <a:p>
            <a:endParaRPr lang="en-GB" b="0" dirty="0">
              <a:solidFill>
                <a:schemeClr val="tx1"/>
              </a:solidFill>
            </a:endParaRPr>
          </a:p>
        </p:txBody>
      </p:sp>
      <p:sp>
        <p:nvSpPr>
          <p:cNvPr id="4" name="Slide Number Placeholder 3"/>
          <p:cNvSpPr>
            <a:spLocks noGrp="1"/>
          </p:cNvSpPr>
          <p:nvPr>
            <p:ph type="sldNum" sz="quarter" idx="10"/>
          </p:nvPr>
        </p:nvSpPr>
        <p:spPr/>
        <p:txBody>
          <a:bodyPr/>
          <a:lstStyle/>
          <a:p>
            <a:fld id="{07C7398D-A3C2-2D4A-BB3F-7B427B5B3260}" type="slidenum">
              <a:rPr lang="en-US" smtClean="0"/>
              <a:t>7</a:t>
            </a:fld>
            <a:endParaRPr lang="en-US"/>
          </a:p>
        </p:txBody>
      </p:sp>
    </p:spTree>
    <p:extLst>
      <p:ext uri="{BB962C8B-B14F-4D97-AF65-F5344CB8AC3E}">
        <p14:creationId xmlns:p14="http://schemas.microsoft.com/office/powerpoint/2010/main" val="5887841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Wingdings" panose="05000000000000000000" pitchFamily="2" charset="2"/>
              <a:buChar char="§"/>
            </a:pPr>
            <a:r>
              <a:rPr lang="en-US" sz="1200" dirty="0"/>
              <a:t>Future Trends: What can we expect?</a:t>
            </a:r>
          </a:p>
          <a:p>
            <a:pPr marL="457200" indent="-457200">
              <a:buFontTx/>
              <a:buChar char="-"/>
            </a:pPr>
            <a:r>
              <a:rPr lang="en-US" sz="1200" dirty="0"/>
              <a:t>Crises and Affected Populations</a:t>
            </a:r>
          </a:p>
          <a:p>
            <a:pPr marL="457200" marR="0" lvl="0" indent="-457200" algn="l" defTabSz="914400" rtl="0" eaLnBrk="1" fontAlgn="auto" latinLnBrk="0" hangingPunct="1">
              <a:lnSpc>
                <a:spcPct val="100000"/>
              </a:lnSpc>
              <a:spcBef>
                <a:spcPts val="0"/>
              </a:spcBef>
              <a:spcAft>
                <a:spcPts val="0"/>
              </a:spcAft>
              <a:buClrTx/>
              <a:buSzTx/>
              <a:buFontTx/>
              <a:buChar char="-"/>
              <a:tabLst/>
              <a:defRPr/>
            </a:pPr>
            <a:r>
              <a:rPr lang="en-US" sz="1200" dirty="0"/>
              <a:t>The Humanitarian Landscape and Funding</a:t>
            </a:r>
          </a:p>
          <a:p>
            <a:pPr marL="457200" indent="-457200">
              <a:buFontTx/>
              <a:buChar char="-"/>
            </a:pPr>
            <a:endParaRPr lang="en-US" sz="1200" dirty="0"/>
          </a:p>
        </p:txBody>
      </p:sp>
      <p:sp>
        <p:nvSpPr>
          <p:cNvPr id="4" name="Slide Number Placeholder 3"/>
          <p:cNvSpPr>
            <a:spLocks noGrp="1"/>
          </p:cNvSpPr>
          <p:nvPr>
            <p:ph type="sldNum" sz="quarter" idx="10"/>
          </p:nvPr>
        </p:nvSpPr>
        <p:spPr/>
        <p:txBody>
          <a:bodyPr/>
          <a:lstStyle/>
          <a:p>
            <a:fld id="{07C7398D-A3C2-2D4A-BB3F-7B427B5B3260}" type="slidenum">
              <a:rPr lang="en-US" smtClean="0"/>
              <a:t>8</a:t>
            </a:fld>
            <a:endParaRPr lang="en-US"/>
          </a:p>
        </p:txBody>
      </p:sp>
    </p:spTree>
    <p:extLst>
      <p:ext uri="{BB962C8B-B14F-4D97-AF65-F5344CB8AC3E}">
        <p14:creationId xmlns:p14="http://schemas.microsoft.com/office/powerpoint/2010/main" val="23428857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Standard_Slide_Dark_Gre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Standard_Slide_Dark_Gre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Standard_Slide_Dark_Gre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441" y="279132"/>
            <a:ext cx="9480857" cy="623236"/>
          </a:xfrm>
          <a:prstGeom prst="rect">
            <a:avLst/>
          </a:prstGeom>
        </p:spPr>
        <p:txBody>
          <a:bodyPr>
            <a:normAutofit/>
          </a:bodyPr>
          <a:lstStyle>
            <a:lvl1pPr algn="l">
              <a:defRPr sz="3200" baseline="0">
                <a:solidFill>
                  <a:schemeClr val="bg1"/>
                </a:solidFill>
                <a:latin typeface="Constantia" panose="02030602050306030303" pitchFamily="18" charset="0"/>
              </a:defRPr>
            </a:lvl1pPr>
          </a:lstStyle>
          <a:p>
            <a:r>
              <a:rPr lang="en-US" dirty="0"/>
              <a:t>Slide Title</a:t>
            </a:r>
          </a:p>
        </p:txBody>
      </p:sp>
      <p:sp>
        <p:nvSpPr>
          <p:cNvPr id="3" name="Content Placeholder 2"/>
          <p:cNvSpPr>
            <a:spLocks noGrp="1"/>
          </p:cNvSpPr>
          <p:nvPr>
            <p:ph idx="1" hasCustomPrompt="1"/>
          </p:nvPr>
        </p:nvSpPr>
        <p:spPr>
          <a:xfrm>
            <a:off x="609440" y="1477818"/>
            <a:ext cx="10969943" cy="4821382"/>
          </a:xfrm>
          <a:prstGeom prst="rect">
            <a:avLst/>
          </a:prstGeom>
        </p:spPr>
        <p:txBody>
          <a:bodyPr/>
          <a:lstStyle>
            <a:lvl1pPr marL="0" indent="0">
              <a:buNone/>
              <a:defRPr sz="2400" b="0" i="0" baseline="0">
                <a:latin typeface="Corbel" panose="020B0503020204020204" pitchFamily="34" charset="0"/>
              </a:defRPr>
            </a:lvl1pPr>
          </a:lstStyle>
          <a:p>
            <a:pPr fontAlgn="t"/>
            <a:r>
              <a:rPr lang="en-US" sz="2400" b="1" i="0" baseline="0" dirty="0">
                <a:solidFill>
                  <a:schemeClr val="tx1"/>
                </a:solidFill>
                <a:latin typeface="open sans" charset="0"/>
              </a:rPr>
              <a:t>Body Header</a:t>
            </a:r>
          </a:p>
          <a:p>
            <a:r>
              <a:rPr lang="en-US" sz="2400" b="0" i="0" baseline="0" dirty="0">
                <a:solidFill>
                  <a:schemeClr val="tx1"/>
                </a:solidFill>
                <a:latin typeface="open sans" charset="0"/>
              </a:rPr>
              <a:t>Body text</a:t>
            </a:r>
          </a:p>
        </p:txBody>
      </p:sp>
      <p:sp>
        <p:nvSpPr>
          <p:cNvPr id="4" name="Slide Number Placeholder 5"/>
          <p:cNvSpPr>
            <a:spLocks noGrp="1"/>
          </p:cNvSpPr>
          <p:nvPr>
            <p:ph type="sldNum" sz="quarter" idx="4"/>
          </p:nvPr>
        </p:nvSpPr>
        <p:spPr>
          <a:xfrm>
            <a:off x="8609013" y="6356350"/>
            <a:ext cx="274161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95BBFC-F8AB-4F99-B558-DEBF12561351}" type="slidenum">
              <a:rPr lang="en-GB" smtClean="0"/>
              <a:t>‹#›</a:t>
            </a:fld>
            <a:endParaRPr lang="en-GB"/>
          </a:p>
        </p:txBody>
      </p:sp>
      <p:sp>
        <p:nvSpPr>
          <p:cNvPr id="5" name="Footer Placeholder 4"/>
          <p:cNvSpPr>
            <a:spLocks noGrp="1"/>
          </p:cNvSpPr>
          <p:nvPr>
            <p:ph type="ftr" sz="quarter" idx="3"/>
          </p:nvPr>
        </p:nvSpPr>
        <p:spPr>
          <a:xfrm>
            <a:off x="4037013"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Tree>
    <p:extLst>
      <p:ext uri="{BB962C8B-B14F-4D97-AF65-F5344CB8AC3E}">
        <p14:creationId xmlns:p14="http://schemas.microsoft.com/office/powerpoint/2010/main" val="4508661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tandard_Slide_Gre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09440" y="1477818"/>
            <a:ext cx="10969943" cy="4821382"/>
          </a:xfrm>
          <a:prstGeom prst="rect">
            <a:avLst/>
          </a:prstGeom>
        </p:spPr>
        <p:txBody>
          <a:bodyPr/>
          <a:lstStyle>
            <a:lvl1pPr marL="0" indent="0">
              <a:buNone/>
              <a:defRPr sz="2400" b="0" i="0" baseline="0">
                <a:latin typeface="Corbel" panose="020B0503020204020204" pitchFamily="34" charset="0"/>
              </a:defRPr>
            </a:lvl1pPr>
          </a:lstStyle>
          <a:p>
            <a:pPr fontAlgn="t"/>
            <a:r>
              <a:rPr lang="en-US" sz="2400" b="1" i="0" baseline="0" dirty="0">
                <a:solidFill>
                  <a:schemeClr val="tx1"/>
                </a:solidFill>
                <a:latin typeface="open sans" charset="0"/>
              </a:rPr>
              <a:t>Body Header</a:t>
            </a:r>
          </a:p>
          <a:p>
            <a:r>
              <a:rPr lang="en-US" sz="2400" b="0" i="0" baseline="0" dirty="0">
                <a:solidFill>
                  <a:schemeClr val="tx1"/>
                </a:solidFill>
                <a:latin typeface="open sans" charset="0"/>
              </a:rPr>
              <a:t>Body text</a:t>
            </a:r>
          </a:p>
        </p:txBody>
      </p:sp>
      <p:sp>
        <p:nvSpPr>
          <p:cNvPr id="5" name="Title 1"/>
          <p:cNvSpPr>
            <a:spLocks noGrp="1"/>
          </p:cNvSpPr>
          <p:nvPr>
            <p:ph type="title" hasCustomPrompt="1"/>
          </p:nvPr>
        </p:nvSpPr>
        <p:spPr>
          <a:xfrm>
            <a:off x="609441" y="279132"/>
            <a:ext cx="9417061" cy="623236"/>
          </a:xfrm>
          <a:prstGeom prst="rect">
            <a:avLst/>
          </a:prstGeom>
        </p:spPr>
        <p:txBody>
          <a:bodyPr>
            <a:normAutofit/>
          </a:bodyPr>
          <a:lstStyle>
            <a:lvl1pPr algn="l">
              <a:defRPr sz="3200" baseline="0">
                <a:solidFill>
                  <a:schemeClr val="bg1"/>
                </a:solidFill>
                <a:latin typeface="Constantia" panose="02030602050306030303" pitchFamily="18" charset="0"/>
              </a:defRPr>
            </a:lvl1pPr>
          </a:lstStyle>
          <a:p>
            <a:r>
              <a:rPr lang="en-US" dirty="0"/>
              <a:t>Slide Title</a:t>
            </a:r>
          </a:p>
        </p:txBody>
      </p:sp>
      <p:sp>
        <p:nvSpPr>
          <p:cNvPr id="4" name="Slide Number Placeholder 5"/>
          <p:cNvSpPr>
            <a:spLocks noGrp="1"/>
          </p:cNvSpPr>
          <p:nvPr>
            <p:ph type="sldNum" sz="quarter" idx="4"/>
          </p:nvPr>
        </p:nvSpPr>
        <p:spPr>
          <a:xfrm>
            <a:off x="8609013" y="6356350"/>
            <a:ext cx="274161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95BBFC-F8AB-4F99-B558-DEBF12561351}" type="slidenum">
              <a:rPr lang="en-GB" smtClean="0"/>
              <a:t>‹#›</a:t>
            </a:fld>
            <a:endParaRPr lang="en-GB"/>
          </a:p>
        </p:txBody>
      </p:sp>
      <p:sp>
        <p:nvSpPr>
          <p:cNvPr id="6" name="Footer Placeholder 4"/>
          <p:cNvSpPr>
            <a:spLocks noGrp="1"/>
          </p:cNvSpPr>
          <p:nvPr>
            <p:ph type="ftr" sz="quarter" idx="3"/>
          </p:nvPr>
        </p:nvSpPr>
        <p:spPr>
          <a:xfrm>
            <a:off x="4037013"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Tree>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_Column_Slide_Dark_Gre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765492" y="1491919"/>
            <a:ext cx="6813892" cy="4807281"/>
          </a:xfrm>
          <a:prstGeom prst="rect">
            <a:avLst/>
          </a:prstGeom>
        </p:spPr>
        <p:txBody>
          <a:bodyPr/>
          <a:lstStyle>
            <a:lvl1pPr>
              <a:defRPr sz="2400" baseline="0">
                <a:latin typeface="Corbel" panose="020B0503020204020204" pitchFamily="34" charset="0"/>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endParaRPr lang="en-US" dirty="0"/>
          </a:p>
        </p:txBody>
      </p:sp>
      <p:sp>
        <p:nvSpPr>
          <p:cNvPr id="4" name="Text Placeholder 3"/>
          <p:cNvSpPr>
            <a:spLocks noGrp="1"/>
          </p:cNvSpPr>
          <p:nvPr>
            <p:ph type="body" sz="half" idx="2" hasCustomPrompt="1"/>
          </p:nvPr>
        </p:nvSpPr>
        <p:spPr>
          <a:xfrm>
            <a:off x="609442" y="1491919"/>
            <a:ext cx="4010039" cy="4807281"/>
          </a:xfrm>
          <a:prstGeom prst="rect">
            <a:avLst/>
          </a:prstGeom>
        </p:spPr>
        <p:txBody>
          <a:bodyPr/>
          <a:lstStyle>
            <a:lvl1pPr marL="0" indent="0">
              <a:buNone/>
              <a:defRPr sz="2400" baseline="0">
                <a:latin typeface="Corbel" panose="020B0503020204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fontAlgn="t"/>
            <a:r>
              <a:rPr lang="en-US" sz="2400" b="1" i="0" baseline="0" dirty="0">
                <a:solidFill>
                  <a:schemeClr val="tx1"/>
                </a:solidFill>
                <a:latin typeface="open sans" charset="0"/>
              </a:rPr>
              <a:t>Body Header</a:t>
            </a:r>
          </a:p>
          <a:p>
            <a:r>
              <a:rPr lang="en-US" sz="2400" b="0" i="0" baseline="0" dirty="0">
                <a:solidFill>
                  <a:schemeClr val="tx1"/>
                </a:solidFill>
                <a:latin typeface="open sans" charset="0"/>
              </a:rPr>
              <a:t>Body text</a:t>
            </a:r>
          </a:p>
        </p:txBody>
      </p:sp>
      <p:sp>
        <p:nvSpPr>
          <p:cNvPr id="9" name="Title 1"/>
          <p:cNvSpPr>
            <a:spLocks noGrp="1"/>
          </p:cNvSpPr>
          <p:nvPr>
            <p:ph type="title" hasCustomPrompt="1"/>
          </p:nvPr>
        </p:nvSpPr>
        <p:spPr>
          <a:xfrm>
            <a:off x="609442" y="279132"/>
            <a:ext cx="9470224" cy="623236"/>
          </a:xfrm>
          <a:prstGeom prst="rect">
            <a:avLst/>
          </a:prstGeom>
        </p:spPr>
        <p:txBody>
          <a:bodyPr>
            <a:normAutofit/>
          </a:bodyPr>
          <a:lstStyle>
            <a:lvl1pPr algn="l">
              <a:defRPr sz="3200" baseline="0">
                <a:solidFill>
                  <a:schemeClr val="bg1"/>
                </a:solidFill>
                <a:latin typeface="Constantia" panose="02030602050306030303" pitchFamily="18" charset="0"/>
              </a:defRPr>
            </a:lvl1pPr>
          </a:lstStyle>
          <a:p>
            <a:r>
              <a:rPr lang="en-US" dirty="0"/>
              <a:t>Slide Title</a:t>
            </a:r>
          </a:p>
        </p:txBody>
      </p:sp>
      <p:sp>
        <p:nvSpPr>
          <p:cNvPr id="5" name="Slide Number Placeholder 5"/>
          <p:cNvSpPr>
            <a:spLocks noGrp="1"/>
          </p:cNvSpPr>
          <p:nvPr>
            <p:ph type="sldNum" sz="quarter" idx="4"/>
          </p:nvPr>
        </p:nvSpPr>
        <p:spPr>
          <a:xfrm>
            <a:off x="8609013" y="6356350"/>
            <a:ext cx="274161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95BBFC-F8AB-4F99-B558-DEBF12561351}" type="slidenum">
              <a:rPr lang="en-GB" smtClean="0"/>
              <a:t>‹#›</a:t>
            </a:fld>
            <a:endParaRPr lang="en-GB"/>
          </a:p>
        </p:txBody>
      </p:sp>
      <p:sp>
        <p:nvSpPr>
          <p:cNvPr id="6" name="Footer Placeholder 4"/>
          <p:cNvSpPr>
            <a:spLocks noGrp="1"/>
          </p:cNvSpPr>
          <p:nvPr>
            <p:ph type="ftr" sz="quarter" idx="3"/>
          </p:nvPr>
        </p:nvSpPr>
        <p:spPr>
          <a:xfrm>
            <a:off x="4037013"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Tree>
    <p:extLst>
      <p:ext uri="{BB962C8B-B14F-4D97-AF65-F5344CB8AC3E}">
        <p14:creationId xmlns:p14="http://schemas.microsoft.com/office/powerpoint/2010/main" val="30787246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_Column_Slide_Gre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765492" y="1491919"/>
            <a:ext cx="6813892" cy="4807281"/>
          </a:xfrm>
          <a:prstGeom prst="rect">
            <a:avLst/>
          </a:prstGeom>
        </p:spPr>
        <p:txBody>
          <a:bodyPr/>
          <a:lstStyle>
            <a:lvl1pPr>
              <a:defRPr sz="2400" baseline="0">
                <a:latin typeface="Corbel" panose="020B0503020204020204" pitchFamily="34" charset="0"/>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endParaRPr lang="en-US" dirty="0"/>
          </a:p>
        </p:txBody>
      </p:sp>
      <p:sp>
        <p:nvSpPr>
          <p:cNvPr id="4" name="Text Placeholder 3"/>
          <p:cNvSpPr>
            <a:spLocks noGrp="1"/>
          </p:cNvSpPr>
          <p:nvPr>
            <p:ph type="body" sz="half" idx="2" hasCustomPrompt="1"/>
          </p:nvPr>
        </p:nvSpPr>
        <p:spPr>
          <a:xfrm>
            <a:off x="609442" y="1491919"/>
            <a:ext cx="4010039" cy="4807281"/>
          </a:xfrm>
          <a:prstGeom prst="rect">
            <a:avLst/>
          </a:prstGeom>
        </p:spPr>
        <p:txBody>
          <a:bodyPr/>
          <a:lstStyle>
            <a:lvl1pPr marL="0" indent="0">
              <a:buNone/>
              <a:defRPr sz="2400" baseline="0">
                <a:latin typeface="Corbel" panose="020B0503020204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fontAlgn="t"/>
            <a:r>
              <a:rPr lang="en-US" sz="2400" b="1" i="0" baseline="0" dirty="0">
                <a:solidFill>
                  <a:schemeClr val="tx1"/>
                </a:solidFill>
                <a:latin typeface="open sans" charset="0"/>
              </a:rPr>
              <a:t>Body Header</a:t>
            </a:r>
          </a:p>
          <a:p>
            <a:r>
              <a:rPr lang="en-US" sz="2400" b="0" i="0" baseline="0" dirty="0">
                <a:solidFill>
                  <a:schemeClr val="tx1"/>
                </a:solidFill>
                <a:latin typeface="open sans" charset="0"/>
              </a:rPr>
              <a:t>Body text</a:t>
            </a:r>
          </a:p>
        </p:txBody>
      </p:sp>
      <p:sp>
        <p:nvSpPr>
          <p:cNvPr id="9" name="Title 1"/>
          <p:cNvSpPr>
            <a:spLocks noGrp="1"/>
          </p:cNvSpPr>
          <p:nvPr>
            <p:ph type="title" hasCustomPrompt="1"/>
          </p:nvPr>
        </p:nvSpPr>
        <p:spPr>
          <a:xfrm>
            <a:off x="609441" y="279132"/>
            <a:ext cx="10195579" cy="623236"/>
          </a:xfrm>
          <a:prstGeom prst="rect">
            <a:avLst/>
          </a:prstGeom>
        </p:spPr>
        <p:txBody>
          <a:bodyPr>
            <a:normAutofit/>
          </a:bodyPr>
          <a:lstStyle>
            <a:lvl1pPr algn="l">
              <a:defRPr sz="3200" baseline="0">
                <a:solidFill>
                  <a:schemeClr val="bg1"/>
                </a:solidFill>
                <a:latin typeface="Constantia" panose="02030602050306030303" pitchFamily="18" charset="0"/>
              </a:defRPr>
            </a:lvl1pPr>
          </a:lstStyle>
          <a:p>
            <a:r>
              <a:rPr lang="en-US" dirty="0"/>
              <a:t>Slide Title</a:t>
            </a:r>
          </a:p>
        </p:txBody>
      </p:sp>
      <p:sp>
        <p:nvSpPr>
          <p:cNvPr id="5" name="Footer Placeholder 4"/>
          <p:cNvSpPr>
            <a:spLocks noGrp="1"/>
          </p:cNvSpPr>
          <p:nvPr>
            <p:ph type="ftr" sz="quarter" idx="3"/>
          </p:nvPr>
        </p:nvSpPr>
        <p:spPr>
          <a:xfrm>
            <a:off x="4037013"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09013" y="6356350"/>
            <a:ext cx="274161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95BBFC-F8AB-4F99-B558-DEBF12561351}" type="slidenum">
              <a:rPr lang="en-GB" smtClean="0"/>
              <a:t>‹#›</a:t>
            </a:fld>
            <a:endParaRPr lang="en-GB"/>
          </a:p>
        </p:txBody>
      </p:sp>
    </p:spTree>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42645777"/>
      </p:ext>
    </p:extLst>
  </p:cSld>
  <p:clrMap bg1="lt1" tx1="dk1" bg2="lt2" tx2="dk2" accent1="accent1" accent2="accent2" accent3="accent3" accent4="accent4" accent5="accent5" accent6="accent6" hlink="hlink" folHlink="folHlink"/>
  <p:sldLayoutIdLst>
    <p:sldLayoutId id="2147483664" r:id="rId1"/>
    <p:sldLayoutId id="2147483668" r:id="rId2"/>
    <p:sldLayoutId id="2147483650" r:id="rId3"/>
    <p:sldLayoutId id="2147483663" r:id="rId4"/>
    <p:sldLayoutId id="2147483656" r:id="rId5"/>
    <p:sldLayoutId id="2147483665" r:id="rId6"/>
  </p:sldLayoutIdLst>
  <p:hf sldNum="0" hdr="0" ftr="0" dt="0"/>
  <p:txStyles>
    <p:titleStyle>
      <a:lvl1pPr algn="ctr" defTabSz="457200" rtl="0" eaLnBrk="1" latinLnBrk="0" hangingPunct="1">
        <a:spcBef>
          <a:spcPct val="0"/>
        </a:spcBef>
        <a:buNone/>
        <a:defRPr sz="4400" kern="1200" baseline="0">
          <a:solidFill>
            <a:schemeClr val="bg2"/>
          </a:solidFill>
          <a:latin typeface="merriweather" charset="0"/>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mailto:Nada.Abdelmagid@lshtm.ac.uk"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chart" Target="../charts/chart2.xm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2314865" y="1657977"/>
            <a:ext cx="7471064" cy="923330"/>
          </a:xfrm>
          <a:prstGeom prst="rect">
            <a:avLst/>
          </a:prstGeom>
          <a:noFill/>
        </p:spPr>
        <p:txBody>
          <a:bodyPr wrap="square" rtlCol="0">
            <a:spAutoFit/>
          </a:bodyPr>
          <a:lstStyle/>
          <a:p>
            <a:pPr algn="ctr"/>
            <a:r>
              <a:rPr lang="en-GB" sz="5400" dirty="0">
                <a:solidFill>
                  <a:srgbClr val="2CAD6D"/>
                </a:solidFill>
                <a:latin typeface="Constantia" panose="02030602050306030303" pitchFamily="18" charset="0"/>
              </a:rPr>
              <a:t>Being ‘Fit for Purpose’</a:t>
            </a:r>
          </a:p>
        </p:txBody>
      </p:sp>
      <p:sp>
        <p:nvSpPr>
          <p:cNvPr id="7" name="TextBox 6"/>
          <p:cNvSpPr txBox="1"/>
          <p:nvPr/>
        </p:nvSpPr>
        <p:spPr>
          <a:xfrm>
            <a:off x="3224981" y="2713794"/>
            <a:ext cx="5565058" cy="1569660"/>
          </a:xfrm>
          <a:prstGeom prst="rect">
            <a:avLst/>
          </a:prstGeom>
          <a:noFill/>
        </p:spPr>
        <p:txBody>
          <a:bodyPr wrap="square" rtlCol="0">
            <a:spAutoFit/>
          </a:bodyPr>
          <a:lstStyle/>
          <a:p>
            <a:pPr algn="ctr"/>
            <a:r>
              <a:rPr lang="en-GB" sz="3200" dirty="0">
                <a:solidFill>
                  <a:schemeClr val="bg1"/>
                </a:solidFill>
              </a:rPr>
              <a:t>Perspectives on the future of humanitarian public </a:t>
            </a:r>
          </a:p>
          <a:p>
            <a:pPr algn="ctr"/>
            <a:r>
              <a:rPr lang="en-GB" sz="3200" dirty="0">
                <a:solidFill>
                  <a:schemeClr val="bg1"/>
                </a:solidFill>
              </a:rPr>
              <a:t>health action</a:t>
            </a:r>
          </a:p>
        </p:txBody>
      </p:sp>
      <p:sp>
        <p:nvSpPr>
          <p:cNvPr id="5" name="TextBox 4"/>
          <p:cNvSpPr txBox="1"/>
          <p:nvPr/>
        </p:nvSpPr>
        <p:spPr>
          <a:xfrm>
            <a:off x="6853083" y="5018432"/>
            <a:ext cx="5561883" cy="1692771"/>
          </a:xfrm>
          <a:prstGeom prst="rect">
            <a:avLst/>
          </a:prstGeom>
          <a:noFill/>
        </p:spPr>
        <p:txBody>
          <a:bodyPr wrap="square" rtlCol="0">
            <a:spAutoFit/>
          </a:bodyPr>
          <a:lstStyle/>
          <a:p>
            <a:r>
              <a:rPr lang="en-GB" sz="2000" dirty="0">
                <a:solidFill>
                  <a:schemeClr val="bg1"/>
                </a:solidFill>
              </a:rPr>
              <a:t>Nada Abdelmagid</a:t>
            </a:r>
          </a:p>
          <a:p>
            <a:r>
              <a:rPr lang="en-GB" sz="2000" i="1" dirty="0">
                <a:solidFill>
                  <a:schemeClr val="bg1"/>
                </a:solidFill>
              </a:rPr>
              <a:t>Department of Infectious Disease Epidemiology</a:t>
            </a:r>
          </a:p>
          <a:p>
            <a:r>
              <a:rPr lang="en-GB" sz="2000" i="1" dirty="0">
                <a:solidFill>
                  <a:schemeClr val="bg1"/>
                </a:solidFill>
              </a:rPr>
              <a:t>Faculty of Epidemiology and Population Health</a:t>
            </a:r>
          </a:p>
          <a:p>
            <a:r>
              <a:rPr lang="en-GB" sz="2000" i="1" dirty="0">
                <a:solidFill>
                  <a:schemeClr val="bg1"/>
                </a:solidFill>
              </a:rPr>
              <a:t>London School of Hygiene and Tropical Medicine</a:t>
            </a:r>
          </a:p>
          <a:p>
            <a:r>
              <a:rPr lang="en-GB" sz="2000" dirty="0">
                <a:solidFill>
                  <a:schemeClr val="bg1"/>
                </a:solidFill>
                <a:hlinkClick r:id="rId4"/>
              </a:rPr>
              <a:t>Nada.Abdelmagid@lshtm.ac.uk</a:t>
            </a:r>
            <a:r>
              <a:rPr lang="en-GB" sz="2400" dirty="0">
                <a:solidFill>
                  <a:schemeClr val="bg1"/>
                </a:solidFill>
              </a:rPr>
              <a:t> </a:t>
            </a:r>
          </a:p>
        </p:txBody>
      </p:sp>
    </p:spTree>
    <p:extLst>
      <p:ext uri="{BB962C8B-B14F-4D97-AF65-F5344CB8AC3E}">
        <p14:creationId xmlns:p14="http://schemas.microsoft.com/office/powerpoint/2010/main" val="25264573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30750" y="159059"/>
            <a:ext cx="9480857" cy="623236"/>
          </a:xfrm>
        </p:spPr>
        <p:txBody>
          <a:bodyPr>
            <a:normAutofit fontScale="90000"/>
          </a:bodyPr>
          <a:lstStyle/>
          <a:p>
            <a:r>
              <a:rPr lang="en-US" dirty="0"/>
              <a:t>Future Trends: What can we expect?</a:t>
            </a:r>
            <a:br>
              <a:rPr lang="en-US" dirty="0"/>
            </a:br>
            <a:r>
              <a:rPr lang="en-US" dirty="0"/>
              <a:t>The Crises</a:t>
            </a:r>
          </a:p>
        </p:txBody>
      </p:sp>
      <p:sp>
        <p:nvSpPr>
          <p:cNvPr id="2" name="Content Placeholder 1"/>
          <p:cNvSpPr>
            <a:spLocks noGrp="1"/>
          </p:cNvSpPr>
          <p:nvPr>
            <p:ph idx="1"/>
          </p:nvPr>
        </p:nvSpPr>
        <p:spPr>
          <a:xfrm>
            <a:off x="129309" y="1136072"/>
            <a:ext cx="12059515" cy="5721927"/>
          </a:xfrm>
        </p:spPr>
        <p:txBody>
          <a:bodyPr/>
          <a:lstStyle/>
          <a:p>
            <a:pPr marL="342900" indent="-342900" defTabSz="914400">
              <a:spcBef>
                <a:spcPts val="0"/>
              </a:spcBef>
              <a:buFont typeface="Wingdings" panose="05000000000000000000" pitchFamily="2" charset="2"/>
              <a:buChar char="§"/>
              <a:defRPr/>
            </a:pPr>
            <a:r>
              <a:rPr lang="en-GB" b="1" dirty="0">
                <a:solidFill>
                  <a:schemeClr val="tx2"/>
                </a:solidFill>
              </a:rPr>
              <a:t>More crises: </a:t>
            </a:r>
            <a:r>
              <a:rPr lang="en-GB" dirty="0">
                <a:solidFill>
                  <a:schemeClr val="tx2"/>
                </a:solidFill>
              </a:rPr>
              <a:t>new crises and long-standing protracted crises</a:t>
            </a:r>
          </a:p>
          <a:p>
            <a:pPr defTabSz="914400">
              <a:spcBef>
                <a:spcPts val="0"/>
              </a:spcBef>
              <a:defRPr/>
            </a:pPr>
            <a:endParaRPr lang="en-GB" dirty="0"/>
          </a:p>
          <a:p>
            <a:pPr marL="342900" indent="-342900" defTabSz="914400">
              <a:spcBef>
                <a:spcPts val="0"/>
              </a:spcBef>
              <a:buFont typeface="Wingdings" panose="05000000000000000000" pitchFamily="2" charset="2"/>
              <a:buChar char="§"/>
              <a:defRPr/>
            </a:pPr>
            <a:r>
              <a:rPr lang="en-GB" b="1" dirty="0">
                <a:solidFill>
                  <a:schemeClr val="bg2"/>
                </a:solidFill>
              </a:rPr>
              <a:t>Conflict as the main driver of needs: </a:t>
            </a:r>
            <a:r>
              <a:rPr lang="en-GB" dirty="0">
                <a:solidFill>
                  <a:schemeClr val="bg2"/>
                </a:solidFill>
              </a:rPr>
              <a:t>increased violence and persecution; disregard for human rights; war crimes (incl. famine)</a:t>
            </a:r>
          </a:p>
          <a:p>
            <a:pPr defTabSz="914400">
              <a:spcBef>
                <a:spcPts val="0"/>
              </a:spcBef>
              <a:defRPr/>
            </a:pPr>
            <a:endParaRPr lang="en-GB" dirty="0"/>
          </a:p>
          <a:p>
            <a:pPr marL="342900" indent="-342900" defTabSz="914400">
              <a:spcBef>
                <a:spcPts val="0"/>
              </a:spcBef>
              <a:buFont typeface="Wingdings" panose="05000000000000000000" pitchFamily="2" charset="2"/>
              <a:buChar char="§"/>
              <a:defRPr/>
            </a:pPr>
            <a:r>
              <a:rPr lang="en-GB" b="1" dirty="0">
                <a:solidFill>
                  <a:schemeClr val="tx2"/>
                </a:solidFill>
              </a:rPr>
              <a:t>Climate change and natural disasters: </a:t>
            </a:r>
            <a:r>
              <a:rPr lang="en-GB" dirty="0">
                <a:solidFill>
                  <a:schemeClr val="tx2"/>
                </a:solidFill>
              </a:rPr>
              <a:t>extreme weather events; chronic drought in some regions; small countries especially vulnerable.</a:t>
            </a:r>
          </a:p>
          <a:p>
            <a:pPr marL="342900" indent="-342900" defTabSz="914400">
              <a:spcBef>
                <a:spcPts val="0"/>
              </a:spcBef>
              <a:buFont typeface="Wingdings" panose="05000000000000000000" pitchFamily="2" charset="2"/>
              <a:buChar char="§"/>
              <a:defRPr/>
            </a:pPr>
            <a:endParaRPr lang="en-GB" dirty="0"/>
          </a:p>
          <a:p>
            <a:pPr marL="342900" indent="-342900" defTabSz="914400">
              <a:spcBef>
                <a:spcPts val="0"/>
              </a:spcBef>
              <a:buFont typeface="Wingdings" panose="05000000000000000000" pitchFamily="2" charset="2"/>
              <a:buChar char="§"/>
              <a:defRPr/>
            </a:pPr>
            <a:r>
              <a:rPr lang="en-GB" b="1" dirty="0">
                <a:solidFill>
                  <a:schemeClr val="bg2"/>
                </a:solidFill>
              </a:rPr>
              <a:t>Protracted humanitarian needs over long periods of time: </a:t>
            </a:r>
            <a:r>
              <a:rPr lang="en-GB" dirty="0">
                <a:solidFill>
                  <a:schemeClr val="bg2"/>
                </a:solidFill>
              </a:rPr>
              <a:t>when does ‘humanitarian need’ end?</a:t>
            </a:r>
          </a:p>
          <a:p>
            <a:pPr defTabSz="914400">
              <a:spcBef>
                <a:spcPts val="0"/>
              </a:spcBef>
              <a:defRPr/>
            </a:pPr>
            <a:endParaRPr lang="en-GB" dirty="0"/>
          </a:p>
          <a:p>
            <a:pPr marL="342900" indent="-342900" defTabSz="914400">
              <a:spcBef>
                <a:spcPts val="0"/>
              </a:spcBef>
              <a:buFont typeface="Wingdings" panose="05000000000000000000" pitchFamily="2" charset="2"/>
              <a:buChar char="§"/>
              <a:defRPr/>
            </a:pPr>
            <a:r>
              <a:rPr lang="en-GB" b="1" dirty="0">
                <a:solidFill>
                  <a:schemeClr val="tx2"/>
                </a:solidFill>
              </a:rPr>
              <a:t>Epidemics/Pandemics: </a:t>
            </a:r>
            <a:r>
              <a:rPr lang="en-GB" dirty="0">
                <a:solidFill>
                  <a:schemeClr val="tx2"/>
                </a:solidFill>
              </a:rPr>
              <a:t>known and new infections</a:t>
            </a:r>
          </a:p>
          <a:p>
            <a:pPr defTabSz="914400">
              <a:spcBef>
                <a:spcPts val="0"/>
              </a:spcBef>
              <a:defRPr/>
            </a:pPr>
            <a:endParaRPr lang="en-GB" dirty="0"/>
          </a:p>
          <a:p>
            <a:pPr algn="ctr" defTabSz="914400">
              <a:spcBef>
                <a:spcPts val="0"/>
              </a:spcBef>
              <a:defRPr/>
            </a:pPr>
            <a:r>
              <a:rPr lang="en-GB" b="1" dirty="0">
                <a:solidFill>
                  <a:schemeClr val="accent1"/>
                </a:solidFill>
              </a:rPr>
              <a:t>What does that mean for humanitarian public health programming?</a:t>
            </a:r>
            <a:endParaRPr lang="en-US" b="1" dirty="0">
              <a:solidFill>
                <a:schemeClr val="accent1"/>
              </a:solidFill>
            </a:endParaRPr>
          </a:p>
          <a:p>
            <a:pPr defTabSz="914400">
              <a:spcBef>
                <a:spcPts val="0"/>
              </a:spcBef>
              <a:defRPr/>
            </a:pPr>
            <a:endParaRPr lang="en-GB" b="1" dirty="0">
              <a:solidFill>
                <a:schemeClr val="bg2"/>
              </a:solidFill>
            </a:endParaRPr>
          </a:p>
          <a:p>
            <a:pPr marL="342900" indent="-342900" defTabSz="914400">
              <a:spcBef>
                <a:spcPts val="0"/>
              </a:spcBef>
              <a:buFont typeface="Wingdings" panose="05000000000000000000" pitchFamily="2" charset="2"/>
              <a:buChar char="§"/>
              <a:defRPr/>
            </a:pPr>
            <a:endParaRPr lang="en-GB" dirty="0"/>
          </a:p>
          <a:p>
            <a:pPr defTabSz="914400">
              <a:spcBef>
                <a:spcPts val="0"/>
              </a:spcBef>
              <a:defRPr/>
            </a:pPr>
            <a:endParaRPr lang="en-GB" dirty="0"/>
          </a:p>
          <a:p>
            <a:pPr marL="342900" indent="-342900" defTabSz="914400">
              <a:spcBef>
                <a:spcPts val="0"/>
              </a:spcBef>
              <a:buFont typeface="Wingdings" panose="05000000000000000000" pitchFamily="2" charset="2"/>
              <a:buChar char="§"/>
              <a:defRPr/>
            </a:pPr>
            <a:endParaRPr lang="en-GB" dirty="0"/>
          </a:p>
          <a:p>
            <a:pPr defTabSz="914400">
              <a:spcBef>
                <a:spcPts val="0"/>
              </a:spcBef>
              <a:defRPr/>
            </a:pPr>
            <a:endParaRPr lang="en-GB" dirty="0"/>
          </a:p>
          <a:p>
            <a:endParaRPr lang="en-US" dirty="0"/>
          </a:p>
        </p:txBody>
      </p:sp>
    </p:spTree>
    <p:extLst>
      <p:ext uri="{BB962C8B-B14F-4D97-AF65-F5344CB8AC3E}">
        <p14:creationId xmlns:p14="http://schemas.microsoft.com/office/powerpoint/2010/main" val="1160424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532438" y="-12032"/>
            <a:ext cx="9480857" cy="623236"/>
          </a:xfrm>
        </p:spPr>
        <p:txBody>
          <a:bodyPr>
            <a:noAutofit/>
          </a:bodyPr>
          <a:lstStyle/>
          <a:p>
            <a:r>
              <a:rPr lang="en-US" dirty="0"/>
              <a:t>Future Trends: What can we expect?</a:t>
            </a:r>
            <a:br>
              <a:rPr lang="en-US" dirty="0"/>
            </a:br>
            <a:r>
              <a:rPr lang="en-US" dirty="0"/>
              <a:t>Affected Populations</a:t>
            </a:r>
          </a:p>
        </p:txBody>
      </p:sp>
      <p:sp>
        <p:nvSpPr>
          <p:cNvPr id="2" name="Content Placeholder 1"/>
          <p:cNvSpPr>
            <a:spLocks noGrp="1"/>
          </p:cNvSpPr>
          <p:nvPr>
            <p:ph idx="1"/>
          </p:nvPr>
        </p:nvSpPr>
        <p:spPr>
          <a:xfrm>
            <a:off x="126124" y="1187602"/>
            <a:ext cx="11950262" cy="5369193"/>
          </a:xfrm>
        </p:spPr>
        <p:txBody>
          <a:bodyPr/>
          <a:lstStyle/>
          <a:p>
            <a:pPr marL="342900" indent="-342900">
              <a:buFont typeface="Wingdings" panose="05000000000000000000" pitchFamily="2" charset="2"/>
              <a:buChar char="§"/>
            </a:pPr>
            <a:r>
              <a:rPr lang="en-GB" sz="3200" b="1" dirty="0">
                <a:solidFill>
                  <a:schemeClr val="tx2"/>
                </a:solidFill>
              </a:rPr>
              <a:t>In LICs, LMICs but more MICs</a:t>
            </a:r>
          </a:p>
          <a:p>
            <a:pPr marL="342900" indent="-342900">
              <a:buFont typeface="Wingdings" panose="05000000000000000000" pitchFamily="2" charset="2"/>
              <a:buChar char="§"/>
            </a:pPr>
            <a:r>
              <a:rPr lang="en-GB" sz="3200" b="1" dirty="0">
                <a:solidFill>
                  <a:schemeClr val="accent1"/>
                </a:solidFill>
              </a:rPr>
              <a:t>Urban</a:t>
            </a:r>
          </a:p>
          <a:p>
            <a:pPr marL="342900" indent="-342900">
              <a:buFont typeface="Wingdings" panose="05000000000000000000" pitchFamily="2" charset="2"/>
              <a:buChar char="§"/>
            </a:pPr>
            <a:r>
              <a:rPr lang="en-GB" sz="3200" b="1" dirty="0">
                <a:solidFill>
                  <a:schemeClr val="tx2"/>
                </a:solidFill>
              </a:rPr>
              <a:t>Have extensive access to technology</a:t>
            </a:r>
          </a:p>
          <a:p>
            <a:pPr marL="342900" indent="-342900">
              <a:buFont typeface="Wingdings" panose="05000000000000000000" pitchFamily="2" charset="2"/>
              <a:buChar char="§"/>
            </a:pPr>
            <a:r>
              <a:rPr lang="en-GB" sz="3200" b="1" dirty="0">
                <a:solidFill>
                  <a:schemeClr val="accent1"/>
                </a:solidFill>
              </a:rPr>
              <a:t>Higher protection needs</a:t>
            </a:r>
          </a:p>
          <a:p>
            <a:pPr marL="342900" indent="-342900">
              <a:buFont typeface="Wingdings" panose="05000000000000000000" pitchFamily="2" charset="2"/>
              <a:buChar char="§"/>
            </a:pPr>
            <a:r>
              <a:rPr lang="en-GB" sz="3200" b="1" dirty="0">
                <a:solidFill>
                  <a:schemeClr val="tx2"/>
                </a:solidFill>
              </a:rPr>
              <a:t>Ageing but still young</a:t>
            </a:r>
            <a:endParaRPr lang="en-GB" sz="3200" b="1" dirty="0">
              <a:solidFill>
                <a:schemeClr val="accent1"/>
              </a:solidFill>
            </a:endParaRPr>
          </a:p>
          <a:p>
            <a:pPr marL="342900" indent="-342900">
              <a:buFont typeface="Wingdings" panose="05000000000000000000" pitchFamily="2" charset="2"/>
              <a:buChar char="§"/>
            </a:pPr>
            <a:r>
              <a:rPr lang="en-US" sz="3200" b="1" dirty="0">
                <a:solidFill>
                  <a:schemeClr val="accent1"/>
                </a:solidFill>
              </a:rPr>
              <a:t>More long-term refugees</a:t>
            </a:r>
          </a:p>
          <a:p>
            <a:pPr marL="342900" indent="-342900">
              <a:buFont typeface="Wingdings" panose="05000000000000000000" pitchFamily="2" charset="2"/>
              <a:buChar char="§"/>
            </a:pPr>
            <a:r>
              <a:rPr lang="en-US" sz="3200" b="1" dirty="0">
                <a:solidFill>
                  <a:schemeClr val="tx2"/>
                </a:solidFill>
              </a:rPr>
              <a:t>In-transit/migrating populations</a:t>
            </a:r>
          </a:p>
          <a:p>
            <a:endParaRPr lang="en-US" sz="3200" b="1" dirty="0">
              <a:solidFill>
                <a:schemeClr val="accent1"/>
              </a:solidFill>
            </a:endParaRPr>
          </a:p>
          <a:p>
            <a:pPr algn="ctr"/>
            <a:r>
              <a:rPr lang="en-GB" sz="2800" b="1" dirty="0">
                <a:solidFill>
                  <a:schemeClr val="accent1"/>
                </a:solidFill>
              </a:rPr>
              <a:t>What does that mean for humanitarian public health programming?</a:t>
            </a:r>
            <a:endParaRPr lang="en-US" sz="2800" b="1" dirty="0">
              <a:solidFill>
                <a:schemeClr val="accent1"/>
              </a:solidFill>
            </a:endParaRPr>
          </a:p>
          <a:p>
            <a:pPr algn="ctr"/>
            <a:endParaRPr lang="en-GB" sz="2800" b="1" dirty="0"/>
          </a:p>
          <a:p>
            <a:endParaRPr lang="en-GB" b="1" dirty="0"/>
          </a:p>
        </p:txBody>
      </p:sp>
    </p:spTree>
    <p:extLst>
      <p:ext uri="{BB962C8B-B14F-4D97-AF65-F5344CB8AC3E}">
        <p14:creationId xmlns:p14="http://schemas.microsoft.com/office/powerpoint/2010/main" val="225428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indent="-342900">
              <a:buFont typeface="Wingdings" panose="05000000000000000000" pitchFamily="2" charset="2"/>
              <a:buChar char="§"/>
            </a:pPr>
            <a:endParaRPr lang="en-US" dirty="0"/>
          </a:p>
          <a:p>
            <a:endParaRPr lang="en-US" dirty="0"/>
          </a:p>
          <a:p>
            <a:endParaRPr lang="en-US" dirty="0"/>
          </a:p>
          <a:p>
            <a:pPr marL="342900" indent="-342900">
              <a:buFontTx/>
              <a:buChar char="-"/>
            </a:pPr>
            <a:endParaRPr lang="en-US" dirty="0"/>
          </a:p>
          <a:p>
            <a:pPr marL="342900" indent="-342900">
              <a:buFont typeface="Wingdings" panose="05000000000000000000" pitchFamily="2" charset="2"/>
              <a:buChar char="§"/>
            </a:pPr>
            <a:endParaRPr lang="en-US" dirty="0"/>
          </a:p>
          <a:p>
            <a:endParaRPr lang="en-US" dirty="0"/>
          </a:p>
          <a:p>
            <a:endParaRPr lang="en-US" dirty="0"/>
          </a:p>
        </p:txBody>
      </p:sp>
      <p:sp>
        <p:nvSpPr>
          <p:cNvPr id="4" name="Title 1"/>
          <p:cNvSpPr>
            <a:spLocks noGrp="1"/>
          </p:cNvSpPr>
          <p:nvPr>
            <p:ph type="title"/>
          </p:nvPr>
        </p:nvSpPr>
        <p:spPr>
          <a:xfrm>
            <a:off x="433950" y="149823"/>
            <a:ext cx="9417061" cy="623236"/>
          </a:xfrm>
        </p:spPr>
        <p:txBody>
          <a:bodyPr>
            <a:normAutofit fontScale="90000"/>
          </a:bodyPr>
          <a:lstStyle/>
          <a:p>
            <a:r>
              <a:rPr lang="en-US" dirty="0"/>
              <a:t>Future Trends: What can we expect?</a:t>
            </a:r>
            <a:br>
              <a:rPr lang="en-US" dirty="0"/>
            </a:br>
            <a:r>
              <a:rPr lang="en-US" dirty="0"/>
              <a:t>The Humanitarian Landscape</a:t>
            </a:r>
          </a:p>
        </p:txBody>
      </p:sp>
      <p:sp>
        <p:nvSpPr>
          <p:cNvPr id="7" name="Text Placeholder 6"/>
          <p:cNvSpPr>
            <a:spLocks noGrp="1"/>
          </p:cNvSpPr>
          <p:nvPr>
            <p:ph type="body" sz="half" idx="4294967295"/>
          </p:nvPr>
        </p:nvSpPr>
        <p:spPr>
          <a:xfrm>
            <a:off x="0" y="1117600"/>
            <a:ext cx="11712575" cy="5283200"/>
          </a:xfrm>
          <a:prstGeom prst="rect">
            <a:avLst/>
          </a:prstGeom>
        </p:spPr>
        <p:txBody>
          <a:bodyPr/>
          <a:lstStyle/>
          <a:p>
            <a:pPr marL="342900" indent="-342900">
              <a:buFont typeface="Wingdings" panose="05000000000000000000" pitchFamily="2" charset="2"/>
              <a:buChar char="§"/>
            </a:pPr>
            <a:r>
              <a:rPr lang="en-US" sz="2600" b="1" dirty="0">
                <a:solidFill>
                  <a:schemeClr val="accent2"/>
                </a:solidFill>
              </a:rPr>
              <a:t>More and different humanitarian actors: </a:t>
            </a:r>
            <a:r>
              <a:rPr lang="en-US" sz="2600" dirty="0">
                <a:solidFill>
                  <a:schemeClr val="accent2"/>
                </a:solidFill>
              </a:rPr>
              <a:t>numbers and types (</a:t>
            </a:r>
            <a:r>
              <a:rPr lang="en-GB" sz="2600" dirty="0">
                <a:solidFill>
                  <a:schemeClr val="accent2"/>
                </a:solidFill>
              </a:rPr>
              <a:t>diasporas, solidarity groups, militaries and private companies)</a:t>
            </a:r>
          </a:p>
          <a:p>
            <a:pPr marL="0" indent="0">
              <a:buNone/>
            </a:pPr>
            <a:endParaRPr lang="en-US" sz="2600" dirty="0"/>
          </a:p>
          <a:p>
            <a:pPr marL="342900" indent="-342900">
              <a:buFont typeface="Wingdings" panose="05000000000000000000" pitchFamily="2" charset="2"/>
              <a:buChar char="§"/>
            </a:pPr>
            <a:r>
              <a:rPr lang="en-US" sz="2600" b="1" dirty="0" err="1">
                <a:solidFill>
                  <a:schemeClr val="accent1"/>
                </a:solidFill>
              </a:rPr>
              <a:t>Localisation</a:t>
            </a:r>
            <a:r>
              <a:rPr lang="en-US" sz="2600" b="1" dirty="0">
                <a:solidFill>
                  <a:schemeClr val="accent1"/>
                </a:solidFill>
              </a:rPr>
              <a:t> of responses: </a:t>
            </a:r>
            <a:r>
              <a:rPr lang="en-GB" sz="2600" dirty="0">
                <a:solidFill>
                  <a:schemeClr val="accent1"/>
                </a:solidFill>
              </a:rPr>
              <a:t>governments leading and controlling responses – increased engagement of local/national civil society is questionable</a:t>
            </a:r>
          </a:p>
          <a:p>
            <a:pPr marL="0" indent="0">
              <a:buNone/>
            </a:pPr>
            <a:endParaRPr lang="en-GB" sz="2600" dirty="0"/>
          </a:p>
          <a:p>
            <a:pPr marL="342900" indent="-342900">
              <a:buFont typeface="Wingdings" panose="05000000000000000000" pitchFamily="2" charset="2"/>
              <a:buChar char="§"/>
            </a:pPr>
            <a:r>
              <a:rPr lang="en-US" sz="2600" b="1" dirty="0">
                <a:solidFill>
                  <a:schemeClr val="accent2"/>
                </a:solidFill>
              </a:rPr>
              <a:t>More restrictions on foreign humanitarian actors: </a:t>
            </a:r>
            <a:r>
              <a:rPr lang="en-US" sz="2600" dirty="0">
                <a:solidFill>
                  <a:schemeClr val="accent2"/>
                </a:solidFill>
                <a:sym typeface="Wingdings" panose="05000000000000000000" pitchFamily="2" charset="2"/>
              </a:rPr>
              <a:t>restricted humanitarian space , political pressures, etc…  a change in ways of working.</a:t>
            </a:r>
          </a:p>
          <a:p>
            <a:pPr marL="342900" indent="-342900">
              <a:buFont typeface="Wingdings" panose="05000000000000000000" pitchFamily="2" charset="2"/>
              <a:buChar char="§"/>
            </a:pPr>
            <a:endParaRPr lang="en-US" sz="2600" dirty="0">
              <a:solidFill>
                <a:schemeClr val="accent2"/>
              </a:solidFill>
              <a:sym typeface="Wingdings" panose="05000000000000000000" pitchFamily="2" charset="2"/>
            </a:endParaRPr>
          </a:p>
          <a:p>
            <a:pPr>
              <a:buFont typeface="Wingdings" panose="05000000000000000000" pitchFamily="2" charset="2"/>
              <a:buChar char="§"/>
            </a:pPr>
            <a:r>
              <a:rPr lang="en-US" sz="2600" b="1" dirty="0">
                <a:solidFill>
                  <a:schemeClr val="accent1"/>
                </a:solidFill>
              </a:rPr>
              <a:t>More calls </a:t>
            </a:r>
            <a:r>
              <a:rPr lang="en-GB" sz="2600" b="1" dirty="0">
                <a:solidFill>
                  <a:schemeClr val="accent1"/>
                </a:solidFill>
              </a:rPr>
              <a:t>challenging the </a:t>
            </a:r>
            <a:r>
              <a:rPr lang="en-GB" sz="2600" b="1" dirty="0" err="1">
                <a:solidFill>
                  <a:schemeClr val="accent1"/>
                </a:solidFill>
              </a:rPr>
              <a:t>the</a:t>
            </a:r>
            <a:r>
              <a:rPr lang="en-GB" sz="2600" b="1" dirty="0">
                <a:solidFill>
                  <a:schemeClr val="accent1"/>
                </a:solidFill>
              </a:rPr>
              <a:t> international humanitarian system:</a:t>
            </a:r>
            <a:r>
              <a:rPr lang="en-GB" sz="2600" dirty="0">
                <a:solidFill>
                  <a:schemeClr val="accent1"/>
                </a:solidFill>
              </a:rPr>
              <a:t> calls for better accountability and a shift in power dynamics in favour of affected populations</a:t>
            </a:r>
            <a:endParaRPr lang="en-GB" sz="2600" b="1" dirty="0">
              <a:solidFill>
                <a:schemeClr val="accent1"/>
              </a:solidFill>
            </a:endParaRPr>
          </a:p>
          <a:p>
            <a:pPr marL="0" indent="0">
              <a:buNone/>
            </a:pPr>
            <a:endParaRPr lang="en-US" dirty="0"/>
          </a:p>
          <a:p>
            <a:endParaRPr lang="en-GB" dirty="0"/>
          </a:p>
        </p:txBody>
      </p:sp>
    </p:spTree>
    <p:extLst>
      <p:ext uri="{BB962C8B-B14F-4D97-AF65-F5344CB8AC3E}">
        <p14:creationId xmlns:p14="http://schemas.microsoft.com/office/powerpoint/2010/main" val="3691149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0" indent="-342900" defTabSz="914400">
              <a:spcBef>
                <a:spcPts val="0"/>
              </a:spcBef>
              <a:buFont typeface="Wingdings" panose="05000000000000000000" pitchFamily="2" charset="2"/>
              <a:buChar char="§"/>
              <a:defRPr/>
            </a:pPr>
            <a:endParaRPr lang="en-GB" dirty="0"/>
          </a:p>
          <a:p>
            <a:endParaRPr lang="en-US" dirty="0"/>
          </a:p>
        </p:txBody>
      </p:sp>
      <p:sp>
        <p:nvSpPr>
          <p:cNvPr id="5" name="Text Placeholder 4"/>
          <p:cNvSpPr>
            <a:spLocks noGrp="1"/>
          </p:cNvSpPr>
          <p:nvPr>
            <p:ph type="body" sz="half" idx="2"/>
          </p:nvPr>
        </p:nvSpPr>
        <p:spPr>
          <a:xfrm>
            <a:off x="258618" y="1128429"/>
            <a:ext cx="11320766" cy="5170771"/>
          </a:xfrm>
        </p:spPr>
        <p:txBody>
          <a:bodyPr/>
          <a:lstStyle/>
          <a:p>
            <a:pPr marL="342900" indent="-342900">
              <a:buFont typeface="Wingdings" panose="05000000000000000000" pitchFamily="2" charset="2"/>
              <a:buChar char="§"/>
            </a:pPr>
            <a:r>
              <a:rPr lang="en-US" b="1" dirty="0">
                <a:solidFill>
                  <a:schemeClr val="accent2"/>
                </a:solidFill>
              </a:rPr>
              <a:t>Widening gaps between needs and funding: </a:t>
            </a:r>
            <a:r>
              <a:rPr lang="en-US" dirty="0">
                <a:solidFill>
                  <a:schemeClr val="accent2"/>
                </a:solidFill>
              </a:rPr>
              <a:t>difficult decisions to be made</a:t>
            </a:r>
          </a:p>
          <a:p>
            <a:endParaRPr lang="en-US" dirty="0"/>
          </a:p>
          <a:p>
            <a:pPr marL="342900" indent="-342900">
              <a:buFont typeface="Wingdings" panose="05000000000000000000" pitchFamily="2" charset="2"/>
              <a:buChar char="§"/>
            </a:pPr>
            <a:r>
              <a:rPr lang="en-US" b="1" dirty="0">
                <a:solidFill>
                  <a:schemeClr val="bg2"/>
                </a:solidFill>
              </a:rPr>
              <a:t>More private/non-traditional funding: </a:t>
            </a:r>
            <a:r>
              <a:rPr lang="en-US" dirty="0">
                <a:solidFill>
                  <a:schemeClr val="bg2"/>
                </a:solidFill>
              </a:rPr>
              <a:t>e.g. private sector, crowdfunding, etc… opportunities and threats</a:t>
            </a:r>
          </a:p>
          <a:p>
            <a:pPr marL="342900" indent="-342900">
              <a:buFont typeface="Wingdings" panose="05000000000000000000" pitchFamily="2" charset="2"/>
              <a:buChar char="§"/>
            </a:pPr>
            <a:endParaRPr lang="en-US" dirty="0"/>
          </a:p>
          <a:p>
            <a:pPr marL="342900" indent="-342900">
              <a:buFont typeface="Wingdings" panose="05000000000000000000" pitchFamily="2" charset="2"/>
              <a:buChar char="§"/>
            </a:pPr>
            <a:r>
              <a:rPr lang="en-US" b="1" dirty="0">
                <a:solidFill>
                  <a:schemeClr val="accent2"/>
                </a:solidFill>
              </a:rPr>
              <a:t>A bigger role for in-country pooled funding mechanisms:</a:t>
            </a:r>
            <a:r>
              <a:rPr lang="en-US" dirty="0">
                <a:solidFill>
                  <a:schemeClr val="accent2"/>
                </a:solidFill>
              </a:rPr>
              <a:t> opportunities and threats</a:t>
            </a:r>
          </a:p>
          <a:p>
            <a:pPr marL="342900" indent="-342900">
              <a:buFont typeface="Wingdings" panose="05000000000000000000" pitchFamily="2" charset="2"/>
              <a:buChar char="§"/>
            </a:pPr>
            <a:endParaRPr lang="en-US" dirty="0"/>
          </a:p>
          <a:p>
            <a:pPr marL="342900" indent="-342900">
              <a:buFont typeface="Wingdings" panose="05000000000000000000" pitchFamily="2" charset="2"/>
              <a:buChar char="§"/>
            </a:pPr>
            <a:r>
              <a:rPr lang="en-US" b="1" dirty="0">
                <a:solidFill>
                  <a:schemeClr val="bg2"/>
                </a:solidFill>
              </a:rPr>
              <a:t>More strings attached to official funding: </a:t>
            </a:r>
            <a:r>
              <a:rPr lang="en-US" dirty="0">
                <a:solidFill>
                  <a:schemeClr val="bg2"/>
                </a:solidFill>
              </a:rPr>
              <a:t>demand for more and better results </a:t>
            </a:r>
          </a:p>
          <a:p>
            <a:endParaRPr lang="en-US" dirty="0"/>
          </a:p>
          <a:p>
            <a:pPr marL="342900" indent="-342900">
              <a:buFont typeface="Wingdings" panose="05000000000000000000" pitchFamily="2" charset="2"/>
              <a:buChar char="§"/>
            </a:pPr>
            <a:r>
              <a:rPr lang="en-US" b="1" dirty="0">
                <a:solidFill>
                  <a:schemeClr val="accent2"/>
                </a:solidFill>
              </a:rPr>
              <a:t>Multi-year and un-earmarked funding can go either way</a:t>
            </a:r>
          </a:p>
          <a:p>
            <a:pPr marL="342900" indent="-342900">
              <a:buFont typeface="Wingdings" panose="05000000000000000000" pitchFamily="2" charset="2"/>
              <a:buChar char="§"/>
            </a:pPr>
            <a:endParaRPr lang="en-US" dirty="0"/>
          </a:p>
          <a:p>
            <a:pPr marL="342900" indent="-342900">
              <a:buFont typeface="Wingdings" panose="05000000000000000000" pitchFamily="2" charset="2"/>
              <a:buChar char="§"/>
            </a:pPr>
            <a:r>
              <a:rPr lang="en-US" b="1" dirty="0">
                <a:solidFill>
                  <a:schemeClr val="bg2"/>
                </a:solidFill>
              </a:rPr>
              <a:t>Innovative financing: </a:t>
            </a:r>
            <a:r>
              <a:rPr lang="en-US" dirty="0">
                <a:solidFill>
                  <a:schemeClr val="bg2"/>
                </a:solidFill>
              </a:rPr>
              <a:t>e.g. micro-insurance systems as a preparedness measure</a:t>
            </a:r>
          </a:p>
          <a:p>
            <a:pPr marL="342900" indent="-342900">
              <a:buFont typeface="Wingdings" panose="05000000000000000000" pitchFamily="2" charset="2"/>
              <a:buChar char="§"/>
            </a:pPr>
            <a:endParaRPr lang="en-US" dirty="0"/>
          </a:p>
          <a:p>
            <a:pPr marL="342900" indent="-342900">
              <a:buFont typeface="Wingdings" panose="05000000000000000000" pitchFamily="2" charset="2"/>
              <a:buChar char="§"/>
            </a:pPr>
            <a:endParaRPr lang="en-US" dirty="0"/>
          </a:p>
          <a:p>
            <a:pPr marL="342900" indent="-342900">
              <a:buFont typeface="Wingdings" panose="05000000000000000000" pitchFamily="2" charset="2"/>
              <a:buChar char="§"/>
            </a:pPr>
            <a:endParaRPr lang="en-US" dirty="0"/>
          </a:p>
          <a:p>
            <a:pPr marL="342900" indent="-342900">
              <a:buFont typeface="Wingdings" panose="05000000000000000000" pitchFamily="2" charset="2"/>
              <a:buChar char="§"/>
            </a:pPr>
            <a:endParaRPr lang="en-US" dirty="0"/>
          </a:p>
        </p:txBody>
      </p:sp>
      <p:sp>
        <p:nvSpPr>
          <p:cNvPr id="4" name="Title 1"/>
          <p:cNvSpPr>
            <a:spLocks noGrp="1"/>
          </p:cNvSpPr>
          <p:nvPr>
            <p:ph type="title"/>
          </p:nvPr>
        </p:nvSpPr>
        <p:spPr>
          <a:xfrm>
            <a:off x="430765" y="0"/>
            <a:ext cx="10195579" cy="623236"/>
          </a:xfrm>
        </p:spPr>
        <p:txBody>
          <a:bodyPr>
            <a:normAutofit fontScale="90000"/>
          </a:bodyPr>
          <a:lstStyle/>
          <a:p>
            <a:r>
              <a:rPr lang="en-US" dirty="0"/>
              <a:t>Future Trends: What can we expect?</a:t>
            </a:r>
            <a:br>
              <a:rPr lang="en-US" dirty="0"/>
            </a:br>
            <a:r>
              <a:rPr lang="en-US" dirty="0"/>
              <a:t>Funding</a:t>
            </a:r>
          </a:p>
        </p:txBody>
      </p:sp>
    </p:spTree>
    <p:extLst>
      <p:ext uri="{BB962C8B-B14F-4D97-AF65-F5344CB8AC3E}">
        <p14:creationId xmlns:p14="http://schemas.microsoft.com/office/powerpoint/2010/main" val="2398340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394391" y="2248308"/>
            <a:ext cx="7471064" cy="1754326"/>
          </a:xfrm>
          <a:prstGeom prst="rect">
            <a:avLst/>
          </a:prstGeom>
          <a:noFill/>
        </p:spPr>
        <p:txBody>
          <a:bodyPr wrap="square" rtlCol="0">
            <a:spAutoFit/>
          </a:bodyPr>
          <a:lstStyle/>
          <a:p>
            <a:pPr algn="ctr"/>
            <a:r>
              <a:rPr lang="en-GB" sz="5400" dirty="0">
                <a:solidFill>
                  <a:srgbClr val="2CAD6D"/>
                </a:solidFill>
                <a:latin typeface="Constantia" panose="02030602050306030303" pitchFamily="18" charset="0"/>
              </a:rPr>
              <a:t>How do we become ‘fit for purpose’? </a:t>
            </a:r>
          </a:p>
        </p:txBody>
      </p:sp>
    </p:spTree>
    <p:extLst>
      <p:ext uri="{BB962C8B-B14F-4D97-AF65-F5344CB8AC3E}">
        <p14:creationId xmlns:p14="http://schemas.microsoft.com/office/powerpoint/2010/main" val="29380105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GB" dirty="0"/>
              <a:t>How do we become/stay ‘fit for purpose’?</a:t>
            </a:r>
            <a:br>
              <a:rPr lang="en-GB" dirty="0"/>
            </a:br>
            <a:endParaRPr lang="en-GB" dirty="0"/>
          </a:p>
        </p:txBody>
      </p:sp>
      <p:sp>
        <p:nvSpPr>
          <p:cNvPr id="6" name="Content Placeholder 5"/>
          <p:cNvSpPr>
            <a:spLocks noGrp="1"/>
          </p:cNvSpPr>
          <p:nvPr>
            <p:ph idx="1"/>
          </p:nvPr>
        </p:nvSpPr>
        <p:spPr>
          <a:xfrm>
            <a:off x="163630" y="1164657"/>
            <a:ext cx="11858324" cy="5496025"/>
          </a:xfrm>
        </p:spPr>
        <p:txBody>
          <a:bodyPr/>
          <a:lstStyle/>
          <a:p>
            <a:pPr lvl="0"/>
            <a:r>
              <a:rPr lang="en-GB" sz="2800" b="1" dirty="0">
                <a:solidFill>
                  <a:schemeClr val="tx2"/>
                </a:solidFill>
              </a:rPr>
              <a:t>In light of these trends, are you ready to respond to tomorrow’s public health emergencies? </a:t>
            </a:r>
          </a:p>
          <a:p>
            <a:pPr lvl="0"/>
            <a:endParaRPr lang="en-GB" sz="2800" b="1" dirty="0">
              <a:solidFill>
                <a:schemeClr val="tx2"/>
              </a:solidFill>
            </a:endParaRPr>
          </a:p>
          <a:p>
            <a:pPr lvl="0"/>
            <a:r>
              <a:rPr lang="en-GB" sz="2800" b="1" dirty="0">
                <a:solidFill>
                  <a:schemeClr val="tx2"/>
                </a:solidFill>
              </a:rPr>
              <a:t>What do you need to change today to be ‘fit for purpose’ tomorrow? </a:t>
            </a:r>
          </a:p>
          <a:p>
            <a:endParaRPr lang="en-GB" sz="2800" b="1" dirty="0">
              <a:solidFill>
                <a:schemeClr val="tx2"/>
              </a:solidFill>
            </a:endParaRPr>
          </a:p>
          <a:p>
            <a:r>
              <a:rPr lang="en-GB" sz="2800" b="1" i="1" dirty="0">
                <a:solidFill>
                  <a:schemeClr val="tx2"/>
                </a:solidFill>
              </a:rPr>
              <a:t>Think in terms of your:</a:t>
            </a:r>
          </a:p>
          <a:p>
            <a:pPr marL="342900" indent="-342900">
              <a:buFontTx/>
              <a:buChar char="-"/>
            </a:pPr>
            <a:r>
              <a:rPr lang="en-GB" sz="2800" b="1" i="1" dirty="0">
                <a:solidFill>
                  <a:schemeClr val="tx2"/>
                </a:solidFill>
              </a:rPr>
              <a:t>strategic priorities (thematic, geographical)</a:t>
            </a:r>
          </a:p>
          <a:p>
            <a:pPr marL="342900" indent="-342900">
              <a:buFontTx/>
              <a:buChar char="-"/>
            </a:pPr>
            <a:r>
              <a:rPr lang="en-GB" sz="2800" b="1" i="1" dirty="0">
                <a:solidFill>
                  <a:schemeClr val="tx2"/>
                </a:solidFill>
              </a:rPr>
              <a:t>human resource skill mix</a:t>
            </a:r>
          </a:p>
          <a:p>
            <a:pPr marL="342900" indent="-342900">
              <a:buFontTx/>
              <a:buChar char="-"/>
            </a:pPr>
            <a:r>
              <a:rPr lang="en-GB" sz="2800" b="1" i="1" dirty="0">
                <a:solidFill>
                  <a:schemeClr val="tx2"/>
                </a:solidFill>
              </a:rPr>
              <a:t>operational capabilities</a:t>
            </a:r>
          </a:p>
          <a:p>
            <a:endParaRPr lang="en-GB" dirty="0"/>
          </a:p>
          <a:p>
            <a:endParaRPr lang="en-GB" dirty="0"/>
          </a:p>
        </p:txBody>
      </p:sp>
    </p:spTree>
    <p:extLst>
      <p:ext uri="{BB962C8B-B14F-4D97-AF65-F5344CB8AC3E}">
        <p14:creationId xmlns:p14="http://schemas.microsoft.com/office/powerpoint/2010/main" val="5028121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605633" y="1830218"/>
            <a:ext cx="10973751" cy="2011854"/>
          </a:xfrm>
          <a:prstGeom prst="rect">
            <a:avLst/>
          </a:prstGeom>
        </p:spPr>
      </p:pic>
      <p:pic>
        <p:nvPicPr>
          <p:cNvPr id="5" name="Picture 4"/>
          <p:cNvPicPr>
            <a:picLocks noChangeAspect="1"/>
          </p:cNvPicPr>
          <p:nvPr/>
        </p:nvPicPr>
        <p:blipFill>
          <a:blip r:embed="rId4"/>
          <a:stretch>
            <a:fillRect/>
          </a:stretch>
        </p:blipFill>
        <p:spPr>
          <a:xfrm>
            <a:off x="607536" y="3703444"/>
            <a:ext cx="10973751" cy="1261981"/>
          </a:xfrm>
          <a:prstGeom prst="rect">
            <a:avLst/>
          </a:prstGeom>
        </p:spPr>
      </p:pic>
    </p:spTree>
    <p:extLst>
      <p:ext uri="{BB962C8B-B14F-4D97-AF65-F5344CB8AC3E}">
        <p14:creationId xmlns:p14="http://schemas.microsoft.com/office/powerpoint/2010/main" val="23230088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441" y="279132"/>
            <a:ext cx="9388669" cy="623236"/>
          </a:xfrm>
        </p:spPr>
        <p:txBody>
          <a:bodyPr/>
          <a:lstStyle/>
          <a:p>
            <a:r>
              <a:rPr lang="en-US" dirty="0"/>
              <a:t>Structure</a:t>
            </a:r>
          </a:p>
        </p:txBody>
      </p:sp>
      <p:sp>
        <p:nvSpPr>
          <p:cNvPr id="3" name="Content Placeholder 2"/>
          <p:cNvSpPr>
            <a:spLocks noGrp="1"/>
          </p:cNvSpPr>
          <p:nvPr>
            <p:ph idx="1"/>
          </p:nvPr>
        </p:nvSpPr>
        <p:spPr>
          <a:xfrm>
            <a:off x="213360" y="1198880"/>
            <a:ext cx="11366023" cy="5100320"/>
          </a:xfrm>
        </p:spPr>
        <p:txBody>
          <a:bodyPr/>
          <a:lstStyle/>
          <a:p>
            <a:pPr marL="342900" indent="-342900">
              <a:buFont typeface="Wingdings" panose="05000000000000000000" pitchFamily="2" charset="2"/>
              <a:buChar char="§"/>
            </a:pPr>
            <a:r>
              <a:rPr lang="en-US" sz="3200" dirty="0"/>
              <a:t>Where We Are Today (10 mins)</a:t>
            </a:r>
          </a:p>
          <a:p>
            <a:endParaRPr lang="en-US" sz="3200" dirty="0"/>
          </a:p>
          <a:p>
            <a:pPr marL="342900" indent="-342900">
              <a:buFont typeface="Wingdings" panose="05000000000000000000" pitchFamily="2" charset="2"/>
              <a:buChar char="§"/>
            </a:pPr>
            <a:r>
              <a:rPr lang="en-US" sz="3200" dirty="0"/>
              <a:t>Future Trends (5 mins)</a:t>
            </a:r>
          </a:p>
          <a:p>
            <a:endParaRPr lang="en-US" sz="3200" dirty="0"/>
          </a:p>
          <a:p>
            <a:pPr marL="342900" indent="-342900">
              <a:buFont typeface="Wingdings" panose="05000000000000000000" pitchFamily="2" charset="2"/>
              <a:buChar char="§"/>
            </a:pPr>
            <a:r>
              <a:rPr lang="en-US" sz="3200" dirty="0"/>
              <a:t>To discuss: How do we become/stay ‘fit for purpose’? </a:t>
            </a:r>
            <a:br>
              <a:rPr lang="en-US" sz="3200" dirty="0"/>
            </a:br>
            <a:r>
              <a:rPr lang="en-US" sz="3200" dirty="0"/>
              <a:t>(10 mins)</a:t>
            </a:r>
          </a:p>
        </p:txBody>
      </p:sp>
    </p:spTree>
    <p:extLst>
      <p:ext uri="{BB962C8B-B14F-4D97-AF65-F5344CB8AC3E}">
        <p14:creationId xmlns:p14="http://schemas.microsoft.com/office/powerpoint/2010/main" val="2035588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we are today – Crises</a:t>
            </a:r>
          </a:p>
        </p:txBody>
      </p:sp>
      <p:sp>
        <p:nvSpPr>
          <p:cNvPr id="7" name="Content Placeholder 6"/>
          <p:cNvSpPr>
            <a:spLocks noGrp="1"/>
          </p:cNvSpPr>
          <p:nvPr>
            <p:ph idx="1"/>
          </p:nvPr>
        </p:nvSpPr>
        <p:spPr>
          <a:xfrm>
            <a:off x="251228" y="1280987"/>
            <a:ext cx="11324059" cy="4946131"/>
          </a:xfrm>
        </p:spPr>
        <p:txBody>
          <a:bodyPr/>
          <a:lstStyle/>
          <a:p>
            <a:pPr marL="342900" indent="-342900">
              <a:lnSpc>
                <a:spcPct val="200000"/>
              </a:lnSpc>
              <a:buFont typeface="Wingdings" panose="05000000000000000000" pitchFamily="2" charset="2"/>
              <a:buChar char="§"/>
            </a:pPr>
            <a:r>
              <a:rPr lang="en-GB" sz="2800" dirty="0"/>
              <a:t>Natural disasters are having less of a humanitarian impact</a:t>
            </a:r>
          </a:p>
          <a:p>
            <a:pPr marL="342900" indent="-342900">
              <a:lnSpc>
                <a:spcPct val="200000"/>
              </a:lnSpc>
              <a:buFont typeface="Wingdings" panose="05000000000000000000" pitchFamily="2" charset="2"/>
              <a:buChar char="§"/>
            </a:pPr>
            <a:r>
              <a:rPr lang="en-GB" sz="2800" dirty="0"/>
              <a:t>Protracted crises are the new normal</a:t>
            </a:r>
          </a:p>
          <a:p>
            <a:pPr marL="342900" indent="-342900">
              <a:lnSpc>
                <a:spcPct val="200000"/>
              </a:lnSpc>
              <a:buFont typeface="Wingdings" panose="05000000000000000000" pitchFamily="2" charset="2"/>
              <a:buChar char="§"/>
            </a:pPr>
            <a:r>
              <a:rPr lang="en-GB" sz="2800" dirty="0"/>
              <a:t>Frequency and magnitude of famine is increasing</a:t>
            </a:r>
          </a:p>
          <a:p>
            <a:pPr marL="342900" indent="-342900">
              <a:lnSpc>
                <a:spcPct val="200000"/>
              </a:lnSpc>
              <a:buFont typeface="Wingdings" panose="05000000000000000000" pitchFamily="2" charset="2"/>
              <a:buChar char="§"/>
            </a:pPr>
            <a:r>
              <a:rPr lang="en-GB" sz="2800" dirty="0"/>
              <a:t>Crises are increasingly occurring in urban settings</a:t>
            </a:r>
          </a:p>
          <a:p>
            <a:pPr marL="342900" indent="-342900">
              <a:lnSpc>
                <a:spcPct val="200000"/>
              </a:lnSpc>
              <a:buFont typeface="Wingdings" panose="05000000000000000000" pitchFamily="2" charset="2"/>
              <a:buChar char="§"/>
            </a:pPr>
            <a:r>
              <a:rPr lang="en-GB" sz="2800" dirty="0"/>
              <a:t>21</a:t>
            </a:r>
            <a:r>
              <a:rPr lang="en-GB" sz="2800" baseline="30000" dirty="0"/>
              <a:t>st</a:t>
            </a:r>
            <a:r>
              <a:rPr lang="en-GB" sz="2800" dirty="0"/>
              <a:t> century epidemics: spread faster and further with a greater impact</a:t>
            </a:r>
          </a:p>
          <a:p>
            <a:endParaRPr lang="en-GB" dirty="0"/>
          </a:p>
          <a:p>
            <a:endParaRPr lang="en-GB" dirty="0"/>
          </a:p>
          <a:p>
            <a:pPr marL="342900" indent="-342900">
              <a:buFont typeface="Wingdings" panose="05000000000000000000" pitchFamily="2" charset="2"/>
              <a:buChar char="§"/>
            </a:pPr>
            <a:endParaRPr lang="en-GB" dirty="0"/>
          </a:p>
          <a:p>
            <a:endParaRPr lang="en-GB" dirty="0"/>
          </a:p>
        </p:txBody>
      </p:sp>
      <p:sp>
        <p:nvSpPr>
          <p:cNvPr id="3" name="Rectangle: Rounded Corners 2">
            <a:extLst>
              <a:ext uri="{FF2B5EF4-FFF2-40B4-BE49-F238E27FC236}">
                <a16:creationId xmlns:a16="http://schemas.microsoft.com/office/drawing/2014/main" id="{047880F2-5C0A-4EE8-8D15-4F1732C8CBF0}"/>
              </a:ext>
            </a:extLst>
          </p:cNvPr>
          <p:cNvSpPr/>
          <p:nvPr/>
        </p:nvSpPr>
        <p:spPr>
          <a:xfrm>
            <a:off x="4787900" y="1638300"/>
            <a:ext cx="660400" cy="5207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Rectangle: Rounded Corners 7">
            <a:extLst>
              <a:ext uri="{FF2B5EF4-FFF2-40B4-BE49-F238E27FC236}">
                <a16:creationId xmlns:a16="http://schemas.microsoft.com/office/drawing/2014/main" id="{FCDA84FE-691B-46AA-8403-0061B703E553}"/>
              </a:ext>
            </a:extLst>
          </p:cNvPr>
          <p:cNvSpPr/>
          <p:nvPr/>
        </p:nvSpPr>
        <p:spPr>
          <a:xfrm>
            <a:off x="609440" y="2476500"/>
            <a:ext cx="1689259" cy="6096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 name="Rectangle: Rounded Corners 8">
            <a:extLst>
              <a:ext uri="{FF2B5EF4-FFF2-40B4-BE49-F238E27FC236}">
                <a16:creationId xmlns:a16="http://schemas.microsoft.com/office/drawing/2014/main" id="{3D735171-5470-426B-85BC-B985BE7F699A}"/>
              </a:ext>
            </a:extLst>
          </p:cNvPr>
          <p:cNvSpPr/>
          <p:nvPr/>
        </p:nvSpPr>
        <p:spPr>
          <a:xfrm>
            <a:off x="6337300" y="3378200"/>
            <a:ext cx="1727200" cy="7112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 name="Rectangle: Rounded Corners 9">
            <a:extLst>
              <a:ext uri="{FF2B5EF4-FFF2-40B4-BE49-F238E27FC236}">
                <a16:creationId xmlns:a16="http://schemas.microsoft.com/office/drawing/2014/main" id="{705C1436-5AE7-4FD2-8E39-301E19C3FFAF}"/>
              </a:ext>
            </a:extLst>
          </p:cNvPr>
          <p:cNvSpPr/>
          <p:nvPr/>
        </p:nvSpPr>
        <p:spPr>
          <a:xfrm>
            <a:off x="5764212" y="4339108"/>
            <a:ext cx="954088" cy="71119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 name="Rectangle: Rounded Corners 10">
            <a:extLst>
              <a:ext uri="{FF2B5EF4-FFF2-40B4-BE49-F238E27FC236}">
                <a16:creationId xmlns:a16="http://schemas.microsoft.com/office/drawing/2014/main" id="{E6340C32-E5BA-4C27-93B0-6D600103C1B7}"/>
              </a:ext>
            </a:extLst>
          </p:cNvPr>
          <p:cNvSpPr/>
          <p:nvPr/>
        </p:nvSpPr>
        <p:spPr>
          <a:xfrm>
            <a:off x="5141912" y="5316663"/>
            <a:ext cx="6012043" cy="5207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46700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9" grpId="0" animBg="1"/>
      <p:bldP spid="10" grpId="0"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Where we are today –Humanitarian Space</a:t>
            </a:r>
            <a:br>
              <a:rPr lang="en-US" dirty="0"/>
            </a:br>
            <a:endParaRPr lang="en-US" dirty="0"/>
          </a:p>
        </p:txBody>
      </p:sp>
      <p:sp>
        <p:nvSpPr>
          <p:cNvPr id="4" name="Content Placeholder 3"/>
          <p:cNvSpPr>
            <a:spLocks noGrp="1"/>
          </p:cNvSpPr>
          <p:nvPr>
            <p:ph idx="1"/>
          </p:nvPr>
        </p:nvSpPr>
        <p:spPr>
          <a:xfrm>
            <a:off x="172118" y="1099595"/>
            <a:ext cx="11675753" cy="5556844"/>
          </a:xfrm>
        </p:spPr>
        <p:txBody>
          <a:bodyPr/>
          <a:lstStyle/>
          <a:p>
            <a:pPr marL="457200" indent="-457200">
              <a:lnSpc>
                <a:spcPct val="200000"/>
              </a:lnSpc>
              <a:buFont typeface="Wingdings" panose="05000000000000000000" pitchFamily="2" charset="2"/>
              <a:buChar char="§"/>
            </a:pPr>
            <a:r>
              <a:rPr lang="en-GB" sz="3200" dirty="0"/>
              <a:t>Denial of humanitarian aid as a war tactic </a:t>
            </a:r>
          </a:p>
          <a:p>
            <a:pPr marL="457200" indent="-457200">
              <a:lnSpc>
                <a:spcPct val="200000"/>
              </a:lnSpc>
              <a:buFont typeface="Wingdings" panose="05000000000000000000" pitchFamily="2" charset="2"/>
              <a:buChar char="§"/>
            </a:pPr>
            <a:r>
              <a:rPr lang="en-GB" sz="3200" dirty="0"/>
              <a:t>Increasing loss of life in the field – attacks on healthcare</a:t>
            </a:r>
          </a:p>
          <a:p>
            <a:pPr marL="457200" indent="-457200">
              <a:lnSpc>
                <a:spcPct val="200000"/>
              </a:lnSpc>
              <a:buFont typeface="Wingdings" panose="05000000000000000000" pitchFamily="2" charset="2"/>
              <a:buChar char="§"/>
            </a:pPr>
            <a:r>
              <a:rPr lang="en-GB" sz="3200" dirty="0"/>
              <a:t>Politicisation of humanitarian action</a:t>
            </a:r>
          </a:p>
          <a:p>
            <a:pPr marL="457200" indent="-457200">
              <a:lnSpc>
                <a:spcPct val="200000"/>
              </a:lnSpc>
              <a:buFont typeface="Wingdings" panose="05000000000000000000" pitchFamily="2" charset="2"/>
              <a:buChar char="§"/>
            </a:pPr>
            <a:r>
              <a:rPr lang="en-GB" sz="3200" dirty="0"/>
              <a:t>Reduced appetite for foreign NGO humanitarian intervention</a:t>
            </a:r>
          </a:p>
          <a:p>
            <a:pPr marL="457200" indent="-457200">
              <a:buFont typeface="Wingdings" panose="05000000000000000000" pitchFamily="2" charset="2"/>
              <a:buChar char="§"/>
            </a:pPr>
            <a:endParaRPr lang="en-GB" sz="3200" dirty="0"/>
          </a:p>
          <a:p>
            <a:endParaRPr lang="en-GB" sz="3200" dirty="0"/>
          </a:p>
          <a:p>
            <a:endParaRPr lang="en-GB" sz="3200" dirty="0"/>
          </a:p>
          <a:p>
            <a:pPr marL="457200" indent="-457200">
              <a:buFont typeface="Wingdings" panose="05000000000000000000" pitchFamily="2" charset="2"/>
              <a:buChar char="§"/>
            </a:pPr>
            <a:endParaRPr lang="en-GB" sz="3200" dirty="0"/>
          </a:p>
          <a:p>
            <a:endParaRPr lang="en-GB" dirty="0"/>
          </a:p>
        </p:txBody>
      </p:sp>
      <p:sp>
        <p:nvSpPr>
          <p:cNvPr id="7" name="Rectangle: Rounded Corners 6">
            <a:extLst>
              <a:ext uri="{FF2B5EF4-FFF2-40B4-BE49-F238E27FC236}">
                <a16:creationId xmlns:a16="http://schemas.microsoft.com/office/drawing/2014/main" id="{CA87A3E1-74B1-44B9-8C2E-60A4EFC34ECA}"/>
              </a:ext>
            </a:extLst>
          </p:cNvPr>
          <p:cNvSpPr/>
          <p:nvPr/>
        </p:nvSpPr>
        <p:spPr>
          <a:xfrm>
            <a:off x="609441" y="1487829"/>
            <a:ext cx="1242508" cy="520700"/>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GB"/>
          </a:p>
        </p:txBody>
      </p:sp>
      <p:sp>
        <p:nvSpPr>
          <p:cNvPr id="8" name="Rectangle: Rounded Corners 7">
            <a:extLst>
              <a:ext uri="{FF2B5EF4-FFF2-40B4-BE49-F238E27FC236}">
                <a16:creationId xmlns:a16="http://schemas.microsoft.com/office/drawing/2014/main" id="{2BF4AD0A-D728-492F-9359-91DFF9FC16CE}"/>
              </a:ext>
            </a:extLst>
          </p:cNvPr>
          <p:cNvSpPr/>
          <p:nvPr/>
        </p:nvSpPr>
        <p:spPr>
          <a:xfrm>
            <a:off x="609441" y="2509255"/>
            <a:ext cx="1844392" cy="720082"/>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GB"/>
          </a:p>
        </p:txBody>
      </p:sp>
      <p:sp>
        <p:nvSpPr>
          <p:cNvPr id="9" name="Rectangle: Rounded Corners 8">
            <a:extLst>
              <a:ext uri="{FF2B5EF4-FFF2-40B4-BE49-F238E27FC236}">
                <a16:creationId xmlns:a16="http://schemas.microsoft.com/office/drawing/2014/main" id="{E3D5C9CA-21EC-45A0-AC10-C98CF9243DBA}"/>
              </a:ext>
            </a:extLst>
          </p:cNvPr>
          <p:cNvSpPr/>
          <p:nvPr/>
        </p:nvSpPr>
        <p:spPr>
          <a:xfrm>
            <a:off x="609441" y="3730063"/>
            <a:ext cx="2318954" cy="520700"/>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GB"/>
          </a:p>
        </p:txBody>
      </p:sp>
      <p:sp>
        <p:nvSpPr>
          <p:cNvPr id="11" name="Rectangle: Rounded Corners 10">
            <a:extLst>
              <a:ext uri="{FF2B5EF4-FFF2-40B4-BE49-F238E27FC236}">
                <a16:creationId xmlns:a16="http://schemas.microsoft.com/office/drawing/2014/main" id="{75AD0848-A737-4DCE-99AF-4EF30A992CAE}"/>
              </a:ext>
            </a:extLst>
          </p:cNvPr>
          <p:cNvSpPr/>
          <p:nvPr/>
        </p:nvSpPr>
        <p:spPr>
          <a:xfrm>
            <a:off x="609440" y="4638996"/>
            <a:ext cx="1659197" cy="604335"/>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897176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710" y="1238490"/>
            <a:ext cx="11937115" cy="5294831"/>
          </a:xfrm>
        </p:spPr>
        <p:txBody>
          <a:bodyPr/>
          <a:lstStyle/>
          <a:p>
            <a:pPr marL="457200" indent="-457200">
              <a:buFont typeface="Wingdings" panose="05000000000000000000" pitchFamily="2" charset="2"/>
              <a:buChar char="§"/>
            </a:pPr>
            <a:r>
              <a:rPr lang="en-GB" sz="2800" dirty="0"/>
              <a:t>About 25% of all funding goes to humanitarian public health </a:t>
            </a:r>
          </a:p>
          <a:p>
            <a:pPr marL="457200" indent="-457200">
              <a:buFont typeface="Wingdings" panose="05000000000000000000" pitchFamily="2" charset="2"/>
              <a:buChar char="§"/>
            </a:pPr>
            <a:r>
              <a:rPr lang="en-GB" sz="2800" dirty="0"/>
              <a:t>International funding is mainly going to protracted/recurrent crises </a:t>
            </a:r>
          </a:p>
          <a:p>
            <a:pPr marL="457200" indent="-457200">
              <a:buFont typeface="Wingdings" panose="05000000000000000000" pitchFamily="2" charset="2"/>
              <a:buChar char="§"/>
            </a:pPr>
            <a:r>
              <a:rPr lang="en-GB" sz="2800" dirty="0"/>
              <a:t>Private donors contribute approximately 25% of all international humanitarian funding</a:t>
            </a:r>
          </a:p>
          <a:p>
            <a:pPr marL="457200" indent="-457200">
              <a:buFont typeface="Wingdings" panose="05000000000000000000" pitchFamily="2" charset="2"/>
              <a:buChar char="§"/>
            </a:pPr>
            <a:r>
              <a:rPr lang="en-GB" sz="2800" dirty="0"/>
              <a:t>Pooled fund contributions from governments are growing </a:t>
            </a:r>
          </a:p>
          <a:p>
            <a:pPr marL="457200" indent="-457200">
              <a:buFont typeface="Wingdings" panose="05000000000000000000" pitchFamily="2" charset="2"/>
              <a:buChar char="§"/>
            </a:pPr>
            <a:r>
              <a:rPr lang="en-GB" sz="2800" dirty="0"/>
              <a:t>Multi-year appeals are decreasing</a:t>
            </a:r>
          </a:p>
          <a:p>
            <a:pPr marL="457200" indent="-457200">
              <a:buFont typeface="Wingdings" panose="05000000000000000000" pitchFamily="2" charset="2"/>
              <a:buChar char="§"/>
            </a:pPr>
            <a:r>
              <a:rPr lang="en-GB" sz="2800" dirty="0"/>
              <a:t>Funding to national and local responders is increasing </a:t>
            </a:r>
          </a:p>
          <a:p>
            <a:pPr marL="457200" indent="-457200">
              <a:buFont typeface="Wingdings" panose="05000000000000000000" pitchFamily="2" charset="2"/>
              <a:buChar char="§"/>
            </a:pPr>
            <a:r>
              <a:rPr lang="en-GB" sz="2800" dirty="0"/>
              <a:t>Un-earmarked funding has increased</a:t>
            </a:r>
          </a:p>
          <a:p>
            <a:pPr marL="457200" indent="-457200">
              <a:buFont typeface="Wingdings" panose="05000000000000000000" pitchFamily="2" charset="2"/>
              <a:buChar char="§"/>
            </a:pPr>
            <a:endParaRPr lang="en-GB" sz="2800" dirty="0"/>
          </a:p>
          <a:p>
            <a:pPr algn="ctr"/>
            <a:r>
              <a:rPr lang="en-GB" sz="2800" b="1" dirty="0"/>
              <a:t>Humanitarian needs growing at a faster pace than donor funding.</a:t>
            </a:r>
          </a:p>
          <a:p>
            <a:pPr algn="ctr"/>
            <a:r>
              <a:rPr lang="en-GB" sz="2800" b="1" dirty="0"/>
              <a:t>Diplomacy and multilateralism are on the retreat.</a:t>
            </a:r>
          </a:p>
          <a:p>
            <a:endParaRPr lang="en-GB" sz="2800" dirty="0"/>
          </a:p>
          <a:p>
            <a:endParaRPr lang="en-GB" sz="2800" dirty="0"/>
          </a:p>
          <a:p>
            <a:pPr marL="457200" indent="-457200">
              <a:buFont typeface="Wingdings" panose="05000000000000000000" pitchFamily="2" charset="2"/>
              <a:buChar char="§"/>
            </a:pPr>
            <a:endParaRPr lang="en-GB" sz="2800" dirty="0"/>
          </a:p>
          <a:p>
            <a:endParaRPr lang="en-GB" dirty="0"/>
          </a:p>
          <a:p>
            <a:endParaRPr lang="en-GB" dirty="0"/>
          </a:p>
          <a:p>
            <a:endParaRPr lang="en-GB" dirty="0"/>
          </a:p>
          <a:p>
            <a:endParaRPr lang="en-GB" dirty="0"/>
          </a:p>
          <a:p>
            <a:pPr marL="342900" indent="-342900">
              <a:buFontTx/>
              <a:buChar char="-"/>
            </a:pPr>
            <a:endParaRPr lang="en-GB" dirty="0"/>
          </a:p>
          <a:p>
            <a:endParaRPr lang="en-US" dirty="0"/>
          </a:p>
        </p:txBody>
      </p:sp>
      <p:sp>
        <p:nvSpPr>
          <p:cNvPr id="2" name="Title 1"/>
          <p:cNvSpPr>
            <a:spLocks noGrp="1"/>
          </p:cNvSpPr>
          <p:nvPr>
            <p:ph type="title"/>
          </p:nvPr>
        </p:nvSpPr>
        <p:spPr>
          <a:xfrm>
            <a:off x="145774" y="161679"/>
            <a:ext cx="9806837" cy="623236"/>
          </a:xfrm>
        </p:spPr>
        <p:txBody>
          <a:bodyPr>
            <a:normAutofit fontScale="90000"/>
          </a:bodyPr>
          <a:lstStyle/>
          <a:p>
            <a:r>
              <a:rPr lang="en-US" dirty="0"/>
              <a:t>Where we are today – Humanitarian Public Health Funding</a:t>
            </a:r>
          </a:p>
        </p:txBody>
      </p:sp>
      <p:sp>
        <p:nvSpPr>
          <p:cNvPr id="7" name="Rectangle: Rounded Corners 6">
            <a:extLst>
              <a:ext uri="{FF2B5EF4-FFF2-40B4-BE49-F238E27FC236}">
                <a16:creationId xmlns:a16="http://schemas.microsoft.com/office/drawing/2014/main" id="{AE00050A-8083-40A5-8EC4-06176E679E54}"/>
              </a:ext>
            </a:extLst>
          </p:cNvPr>
          <p:cNvSpPr/>
          <p:nvPr/>
        </p:nvSpPr>
        <p:spPr>
          <a:xfrm>
            <a:off x="1739900" y="1238490"/>
            <a:ext cx="660400" cy="5207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 name="Rectangle: Rounded Corners 11">
            <a:extLst>
              <a:ext uri="{FF2B5EF4-FFF2-40B4-BE49-F238E27FC236}">
                <a16:creationId xmlns:a16="http://schemas.microsoft.com/office/drawing/2014/main" id="{2821B4E0-8C9E-41D0-AB1F-636160F4A1FD}"/>
              </a:ext>
            </a:extLst>
          </p:cNvPr>
          <p:cNvSpPr/>
          <p:nvPr/>
        </p:nvSpPr>
        <p:spPr>
          <a:xfrm>
            <a:off x="6634161" y="1759190"/>
            <a:ext cx="3039925" cy="5207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Rectangle: Rounded Corners 12">
            <a:extLst>
              <a:ext uri="{FF2B5EF4-FFF2-40B4-BE49-F238E27FC236}">
                <a16:creationId xmlns:a16="http://schemas.microsoft.com/office/drawing/2014/main" id="{327D64E4-8590-4BFD-8B46-FF57CB4AC6F2}"/>
              </a:ext>
            </a:extLst>
          </p:cNvPr>
          <p:cNvSpPr/>
          <p:nvPr/>
        </p:nvSpPr>
        <p:spPr>
          <a:xfrm>
            <a:off x="6769100" y="2342802"/>
            <a:ext cx="660400" cy="5207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 name="Rectangle: Rounded Corners 13">
            <a:extLst>
              <a:ext uri="{FF2B5EF4-FFF2-40B4-BE49-F238E27FC236}">
                <a16:creationId xmlns:a16="http://schemas.microsoft.com/office/drawing/2014/main" id="{08E68848-3788-4110-93FE-38CD24A9F264}"/>
              </a:ext>
            </a:extLst>
          </p:cNvPr>
          <p:cNvSpPr/>
          <p:nvPr/>
        </p:nvSpPr>
        <p:spPr>
          <a:xfrm>
            <a:off x="7988299" y="3168650"/>
            <a:ext cx="1235213" cy="5207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5" name="Rectangle: Rounded Corners 14">
            <a:extLst>
              <a:ext uri="{FF2B5EF4-FFF2-40B4-BE49-F238E27FC236}">
                <a16:creationId xmlns:a16="http://schemas.microsoft.com/office/drawing/2014/main" id="{65D72CEA-4425-4F8E-9D67-33764B3344D9}"/>
              </a:ext>
            </a:extLst>
          </p:cNvPr>
          <p:cNvSpPr/>
          <p:nvPr/>
        </p:nvSpPr>
        <p:spPr>
          <a:xfrm>
            <a:off x="4131917" y="3699253"/>
            <a:ext cx="1738795" cy="5207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6" name="Rectangle: Rounded Corners 15">
            <a:extLst>
              <a:ext uri="{FF2B5EF4-FFF2-40B4-BE49-F238E27FC236}">
                <a16:creationId xmlns:a16="http://schemas.microsoft.com/office/drawing/2014/main" id="{8BB99AD5-5DA7-4F32-A6AC-1C0BA2382AB4}"/>
              </a:ext>
            </a:extLst>
          </p:cNvPr>
          <p:cNvSpPr/>
          <p:nvPr/>
        </p:nvSpPr>
        <p:spPr>
          <a:xfrm>
            <a:off x="7099299" y="4317761"/>
            <a:ext cx="1660387" cy="38676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 name="Rectangle: Rounded Corners 16">
            <a:extLst>
              <a:ext uri="{FF2B5EF4-FFF2-40B4-BE49-F238E27FC236}">
                <a16:creationId xmlns:a16="http://schemas.microsoft.com/office/drawing/2014/main" id="{761488B9-FE89-4BB3-85AA-DA07FF5FE098}"/>
              </a:ext>
            </a:extLst>
          </p:cNvPr>
          <p:cNvSpPr/>
          <p:nvPr/>
        </p:nvSpPr>
        <p:spPr>
          <a:xfrm>
            <a:off x="4759325" y="4704522"/>
            <a:ext cx="1660387" cy="5207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38024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15" grpId="0" animBg="1"/>
      <p:bldP spid="16" grpId="0" animBg="1"/>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95317" y="159059"/>
            <a:ext cx="9417061" cy="623236"/>
          </a:xfrm>
        </p:spPr>
        <p:txBody>
          <a:bodyPr>
            <a:normAutofit fontScale="90000"/>
          </a:bodyPr>
          <a:lstStyle/>
          <a:p>
            <a:r>
              <a:rPr lang="en-US" dirty="0"/>
              <a:t>Where we are today – Humanitarian Public Health Funding</a:t>
            </a:r>
            <a:endParaRPr lang="en-GB"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218" y="6248400"/>
            <a:ext cx="3333750" cy="609600"/>
          </a:xfrm>
          <a:prstGeom prst="rect">
            <a:avLst/>
          </a:prstGeom>
        </p:spPr>
      </p:pic>
      <p:graphicFrame>
        <p:nvGraphicFramePr>
          <p:cNvPr id="7" name="Chart 6"/>
          <p:cNvGraphicFramePr>
            <a:graphicFrameLocks/>
          </p:cNvGraphicFramePr>
          <p:nvPr>
            <p:extLst/>
          </p:nvPr>
        </p:nvGraphicFramePr>
        <p:xfrm>
          <a:off x="0" y="1077012"/>
          <a:ext cx="4826524" cy="517138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hart 9"/>
          <p:cNvGraphicFramePr>
            <a:graphicFrameLocks/>
          </p:cNvGraphicFramePr>
          <p:nvPr>
            <p:extLst/>
          </p:nvPr>
        </p:nvGraphicFramePr>
        <p:xfrm>
          <a:off x="4826524" y="1077012"/>
          <a:ext cx="7362301" cy="517138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7836967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68966" y="1172817"/>
            <a:ext cx="11877260" cy="5431183"/>
          </a:xfrm>
        </p:spPr>
        <p:txBody>
          <a:bodyPr/>
          <a:lstStyle/>
          <a:p>
            <a:endParaRPr lang="en-GB" dirty="0"/>
          </a:p>
          <a:p>
            <a:endParaRPr lang="en-GB" sz="2000" dirty="0"/>
          </a:p>
          <a:p>
            <a:endParaRPr lang="en-GB" sz="2000" dirty="0"/>
          </a:p>
          <a:p>
            <a:pPr marL="342900" indent="-342900">
              <a:buFont typeface="Wingdings" panose="05000000000000000000" pitchFamily="2" charset="2"/>
              <a:buChar char="§"/>
            </a:pPr>
            <a:endParaRPr lang="en-GB" dirty="0"/>
          </a:p>
          <a:p>
            <a:pPr marL="342900" indent="-342900">
              <a:buFont typeface="Wingdings" panose="05000000000000000000" pitchFamily="2" charset="2"/>
              <a:buChar char="§"/>
            </a:pPr>
            <a:endParaRPr lang="en-GB" dirty="0"/>
          </a:p>
          <a:p>
            <a:endParaRPr lang="en-GB" sz="2000" dirty="0"/>
          </a:p>
          <a:p>
            <a:endParaRPr lang="en-GB" dirty="0"/>
          </a:p>
          <a:p>
            <a:endParaRPr lang="en-GB" dirty="0"/>
          </a:p>
          <a:p>
            <a:endParaRPr lang="en-GB" dirty="0"/>
          </a:p>
        </p:txBody>
      </p:sp>
      <p:sp>
        <p:nvSpPr>
          <p:cNvPr id="2" name="Title 1"/>
          <p:cNvSpPr>
            <a:spLocks noGrp="1"/>
          </p:cNvSpPr>
          <p:nvPr>
            <p:ph type="title"/>
          </p:nvPr>
        </p:nvSpPr>
        <p:spPr>
          <a:xfrm>
            <a:off x="265043" y="114745"/>
            <a:ext cx="9761459" cy="623236"/>
          </a:xfrm>
        </p:spPr>
        <p:txBody>
          <a:bodyPr>
            <a:noAutofit/>
          </a:bodyPr>
          <a:lstStyle/>
          <a:p>
            <a:r>
              <a:rPr lang="en-US" dirty="0"/>
              <a:t>Where we are today – Humanitarian Public Health Interventions</a:t>
            </a:r>
          </a:p>
        </p:txBody>
      </p:sp>
      <p:graphicFrame>
        <p:nvGraphicFramePr>
          <p:cNvPr id="3" name="Diagram 2"/>
          <p:cNvGraphicFramePr/>
          <p:nvPr>
            <p:extLst/>
          </p:nvPr>
        </p:nvGraphicFramePr>
        <p:xfrm>
          <a:off x="0" y="1108821"/>
          <a:ext cx="5002924" cy="57491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p:cNvGraphicFramePr/>
          <p:nvPr>
            <p:extLst/>
          </p:nvPr>
        </p:nvGraphicFramePr>
        <p:xfrm>
          <a:off x="6482793" y="1258358"/>
          <a:ext cx="5563433" cy="559964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nvGrpSpPr>
          <p:cNvPr id="6" name="Group 5"/>
          <p:cNvGrpSpPr/>
          <p:nvPr/>
        </p:nvGrpSpPr>
        <p:grpSpPr>
          <a:xfrm rot="5400000">
            <a:off x="2768832" y="3497773"/>
            <a:ext cx="5559171" cy="781269"/>
            <a:chOff x="1047107" y="4229734"/>
            <a:chExt cx="4096379" cy="1341887"/>
          </a:xfrm>
          <a:solidFill>
            <a:schemeClr val="tx2">
              <a:lumMod val="50000"/>
              <a:lumOff val="50000"/>
            </a:schemeClr>
          </a:solidFill>
        </p:grpSpPr>
        <p:sp>
          <p:nvSpPr>
            <p:cNvPr id="7" name="Rectangle 6"/>
            <p:cNvSpPr/>
            <p:nvPr/>
          </p:nvSpPr>
          <p:spPr>
            <a:xfrm>
              <a:off x="1047107" y="4229734"/>
              <a:ext cx="4096379" cy="1341887"/>
            </a:xfrm>
            <a:prstGeom prst="rect">
              <a:avLst/>
            </a:prstGeom>
            <a:grpFill/>
          </p:spPr>
          <p:style>
            <a:lnRef idx="2">
              <a:schemeClr val="lt1">
                <a:hueOff val="0"/>
                <a:satOff val="0"/>
                <a:lumOff val="0"/>
                <a:alphaOff val="0"/>
              </a:schemeClr>
            </a:lnRef>
            <a:fillRef idx="1">
              <a:schemeClr val="accent3">
                <a:hueOff val="-8772620"/>
                <a:satOff val="0"/>
                <a:lumOff val="8824"/>
                <a:alphaOff val="0"/>
              </a:schemeClr>
            </a:fillRef>
            <a:effectRef idx="0">
              <a:schemeClr val="accent3">
                <a:hueOff val="-8772620"/>
                <a:satOff val="0"/>
                <a:lumOff val="8824"/>
                <a:alphaOff val="0"/>
              </a:schemeClr>
            </a:effectRef>
            <a:fontRef idx="minor">
              <a:schemeClr val="lt1"/>
            </a:fontRef>
          </p:style>
        </p:sp>
        <p:sp>
          <p:nvSpPr>
            <p:cNvPr id="8" name="TextBox 7"/>
            <p:cNvSpPr txBox="1"/>
            <p:nvPr/>
          </p:nvSpPr>
          <p:spPr>
            <a:xfrm rot="10800000">
              <a:off x="1047107" y="4229734"/>
              <a:ext cx="4096379" cy="134188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1600" tIns="101600" rIns="101600" bIns="101600" numCol="1" spcCol="1270" anchor="ctr" anchorCtr="0">
              <a:noAutofit/>
            </a:bodyPr>
            <a:lstStyle/>
            <a:p>
              <a:pPr lvl="0" algn="ctr" defTabSz="1778000">
                <a:lnSpc>
                  <a:spcPct val="90000"/>
                </a:lnSpc>
                <a:spcBef>
                  <a:spcPct val="0"/>
                </a:spcBef>
                <a:spcAft>
                  <a:spcPct val="35000"/>
                </a:spcAft>
              </a:pPr>
              <a:r>
                <a:rPr lang="en-GB" sz="4000" dirty="0">
                  <a:solidFill>
                    <a:schemeClr val="tx1"/>
                  </a:solidFill>
                </a:rPr>
                <a:t>Striking a balance is key</a:t>
              </a:r>
              <a:endParaRPr lang="en-GB" sz="4000" b="0" kern="1200" dirty="0">
                <a:solidFill>
                  <a:schemeClr val="tx1"/>
                </a:solidFill>
              </a:endParaRPr>
            </a:p>
          </p:txBody>
        </p:sp>
      </p:grpSp>
    </p:spTree>
    <p:extLst>
      <p:ext uri="{BB962C8B-B14F-4D97-AF65-F5344CB8AC3E}">
        <p14:creationId xmlns:p14="http://schemas.microsoft.com/office/powerpoint/2010/main" val="1460910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0558" y="1267610"/>
            <a:ext cx="11507616" cy="5479423"/>
          </a:xfrm>
        </p:spPr>
        <p:txBody>
          <a:bodyPr/>
          <a:lstStyle/>
          <a:p>
            <a:pPr marL="342900" indent="-342900">
              <a:lnSpc>
                <a:spcPct val="200000"/>
              </a:lnSpc>
              <a:buFont typeface="Wingdings" panose="05000000000000000000" pitchFamily="2" charset="2"/>
              <a:buChar char="§"/>
            </a:pPr>
            <a:r>
              <a:rPr lang="en-GB" sz="2600" dirty="0"/>
              <a:t>A push for clear and measurable results: a shift to results-based management</a:t>
            </a:r>
          </a:p>
          <a:p>
            <a:pPr marL="342900" indent="-342900">
              <a:lnSpc>
                <a:spcPct val="200000"/>
              </a:lnSpc>
              <a:buFont typeface="Wingdings" panose="05000000000000000000" pitchFamily="2" charset="2"/>
              <a:buChar char="§"/>
            </a:pPr>
            <a:r>
              <a:rPr lang="en-GB" sz="2600" dirty="0"/>
              <a:t>A push for aid effectiveness and value for money</a:t>
            </a:r>
          </a:p>
          <a:p>
            <a:pPr marL="342900" indent="-342900">
              <a:lnSpc>
                <a:spcPct val="200000"/>
              </a:lnSpc>
              <a:buFont typeface="Wingdings" panose="05000000000000000000" pitchFamily="2" charset="2"/>
              <a:buChar char="§"/>
            </a:pPr>
            <a:r>
              <a:rPr lang="en-GB" sz="2600" dirty="0"/>
              <a:t>A push for evidence generation and use</a:t>
            </a:r>
          </a:p>
          <a:p>
            <a:pPr marL="342900" indent="-342900">
              <a:lnSpc>
                <a:spcPct val="200000"/>
              </a:lnSpc>
              <a:buFont typeface="Wingdings" panose="05000000000000000000" pitchFamily="2" charset="2"/>
              <a:buChar char="§"/>
            </a:pPr>
            <a:r>
              <a:rPr lang="en-GB" sz="2600" dirty="0"/>
              <a:t>Increased attention to humanitarian ethics in research and practice</a:t>
            </a:r>
          </a:p>
          <a:p>
            <a:pPr marL="342900" indent="-342900">
              <a:lnSpc>
                <a:spcPct val="200000"/>
              </a:lnSpc>
              <a:buFont typeface="Wingdings" panose="05000000000000000000" pitchFamily="2" charset="2"/>
              <a:buChar char="§"/>
            </a:pPr>
            <a:r>
              <a:rPr lang="en-GB" sz="2600" dirty="0"/>
              <a:t>A rise in advocacy, campaigns, movements, ‘activism’</a:t>
            </a:r>
          </a:p>
          <a:p>
            <a:pPr marL="342900" indent="-342900">
              <a:lnSpc>
                <a:spcPct val="200000"/>
              </a:lnSpc>
              <a:buFont typeface="Wingdings" panose="05000000000000000000" pitchFamily="2" charset="2"/>
              <a:buChar char="§"/>
            </a:pPr>
            <a:r>
              <a:rPr lang="en-GB" sz="2600" dirty="0"/>
              <a:t>The evolution of ‘smart’ public health: increased use of mobile technologies</a:t>
            </a:r>
          </a:p>
          <a:p>
            <a:pPr marL="342900" indent="-342900">
              <a:lnSpc>
                <a:spcPct val="200000"/>
              </a:lnSpc>
              <a:buFont typeface="Wingdings" panose="05000000000000000000" pitchFamily="2" charset="2"/>
              <a:buChar char="§"/>
            </a:pPr>
            <a:endParaRPr lang="en-GB" dirty="0"/>
          </a:p>
          <a:p>
            <a:endParaRPr lang="en-GB" dirty="0"/>
          </a:p>
          <a:p>
            <a:pPr marL="342900" indent="-342900">
              <a:buFont typeface="Wingdings" panose="05000000000000000000" pitchFamily="2" charset="2"/>
              <a:buChar char="§"/>
            </a:pPr>
            <a:endParaRPr lang="en-GB" b="1" dirty="0"/>
          </a:p>
          <a:p>
            <a:pPr marL="342900" indent="-342900">
              <a:buFont typeface="Wingdings" panose="05000000000000000000" pitchFamily="2" charset="2"/>
              <a:buChar char="§"/>
            </a:pPr>
            <a:endParaRPr lang="en-GB" dirty="0"/>
          </a:p>
          <a:p>
            <a:pPr marL="342900" indent="-342900">
              <a:buFont typeface="Wingdings" panose="05000000000000000000" pitchFamily="2" charset="2"/>
              <a:buChar char="§"/>
            </a:pPr>
            <a:endParaRPr lang="en-GB" i="1" dirty="0"/>
          </a:p>
          <a:p>
            <a:endParaRPr lang="en-GB" b="1" dirty="0"/>
          </a:p>
        </p:txBody>
      </p:sp>
      <p:sp>
        <p:nvSpPr>
          <p:cNvPr id="3" name="Title 2"/>
          <p:cNvSpPr>
            <a:spLocks noGrp="1"/>
          </p:cNvSpPr>
          <p:nvPr>
            <p:ph type="title"/>
          </p:nvPr>
        </p:nvSpPr>
        <p:spPr>
          <a:xfrm>
            <a:off x="220558" y="110967"/>
            <a:ext cx="9970364" cy="623236"/>
          </a:xfrm>
        </p:spPr>
        <p:txBody>
          <a:bodyPr>
            <a:normAutofit fontScale="90000"/>
          </a:bodyPr>
          <a:lstStyle/>
          <a:p>
            <a:r>
              <a:rPr lang="en-US" dirty="0"/>
              <a:t>Where we are today – Humanitarian Public Health Delivery</a:t>
            </a:r>
            <a:endParaRPr lang="en-GB" dirty="0"/>
          </a:p>
        </p:txBody>
      </p:sp>
    </p:spTree>
    <p:extLst>
      <p:ext uri="{BB962C8B-B14F-4D97-AF65-F5344CB8AC3E}">
        <p14:creationId xmlns:p14="http://schemas.microsoft.com/office/powerpoint/2010/main" val="28194234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60639" y="1855323"/>
            <a:ext cx="7471064" cy="1754326"/>
          </a:xfrm>
          <a:prstGeom prst="rect">
            <a:avLst/>
          </a:prstGeom>
          <a:noFill/>
        </p:spPr>
        <p:txBody>
          <a:bodyPr wrap="square" rtlCol="0">
            <a:spAutoFit/>
          </a:bodyPr>
          <a:lstStyle/>
          <a:p>
            <a:pPr algn="ctr"/>
            <a:r>
              <a:rPr lang="en-GB" sz="5400" dirty="0">
                <a:solidFill>
                  <a:srgbClr val="2CAD6D"/>
                </a:solidFill>
                <a:latin typeface="Constantia" panose="02030602050306030303" pitchFamily="18" charset="0"/>
              </a:rPr>
              <a:t>Future Trends: </a:t>
            </a:r>
          </a:p>
          <a:p>
            <a:pPr algn="ctr"/>
            <a:r>
              <a:rPr lang="en-GB" sz="5400" dirty="0">
                <a:solidFill>
                  <a:srgbClr val="2CAD6D"/>
                </a:solidFill>
                <a:latin typeface="Constantia" panose="02030602050306030303" pitchFamily="18" charset="0"/>
              </a:rPr>
              <a:t>what can we expect?</a:t>
            </a:r>
          </a:p>
        </p:txBody>
      </p:sp>
    </p:spTree>
    <p:extLst>
      <p:ext uri="{BB962C8B-B14F-4D97-AF65-F5344CB8AC3E}">
        <p14:creationId xmlns:p14="http://schemas.microsoft.com/office/powerpoint/2010/main" val="499323229"/>
      </p:ext>
    </p:extLst>
  </p:cSld>
  <p:clrMapOvr>
    <a:masterClrMapping/>
  </p:clrMapOvr>
</p:sld>
</file>

<file path=ppt/theme/theme1.xml><?xml version="1.0" encoding="utf-8"?>
<a:theme xmlns:a="http://schemas.openxmlformats.org/drawingml/2006/main" name="Main_Presentation_Title_Page">
  <a:themeElements>
    <a:clrScheme name="Custom 1">
      <a:dk1>
        <a:srgbClr val="000000"/>
      </a:dk1>
      <a:lt1>
        <a:srgbClr val="FFFFFF"/>
      </a:lt1>
      <a:dk2>
        <a:srgbClr val="004550"/>
      </a:dk2>
      <a:lt2>
        <a:srgbClr val="2BAC6D"/>
      </a:lt2>
      <a:accent1>
        <a:srgbClr val="2BAC6D"/>
      </a:accent1>
      <a:accent2>
        <a:srgbClr val="004550"/>
      </a:accent2>
      <a:accent3>
        <a:srgbClr val="00ABCE"/>
      </a:accent3>
      <a:accent4>
        <a:srgbClr val="FBB800"/>
      </a:accent4>
      <a:accent5>
        <a:srgbClr val="E95B0C"/>
      </a:accent5>
      <a:accent6>
        <a:srgbClr val="B1B2B3"/>
      </a:accent6>
      <a:hlink>
        <a:srgbClr val="00ABCE"/>
      </a:hlink>
      <a:folHlink>
        <a:srgbClr val="B1B2B3"/>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908C6E62334A94BB5CB813FB9F611CC" ma:contentTypeVersion="4" ma:contentTypeDescription="Create a new document." ma:contentTypeScope="" ma:versionID="112cdea00ca47620c503386b19808eb3">
  <xsd:schema xmlns:xsd="http://www.w3.org/2001/XMLSchema" xmlns:xs="http://www.w3.org/2001/XMLSchema" xmlns:p="http://schemas.microsoft.com/office/2006/metadata/properties" xmlns:ns1="http://schemas.microsoft.com/sharepoint/v3" xmlns:ns2="6a164dda-3779-4169-b957-e287451f6523" xmlns:ns3="9bdb08a2-f062-45d7-99c0-a08565638663" targetNamespace="http://schemas.microsoft.com/office/2006/metadata/properties" ma:root="true" ma:fieldsID="f87e1e496b5ff68587a5517afcdee06d" ns1:_="" ns2:_="" ns3:_="">
    <xsd:import namespace="http://schemas.microsoft.com/sharepoint/v3"/>
    <xsd:import namespace="6a164dda-3779-4169-b957-e287451f6523"/>
    <xsd:import namespace="9bdb08a2-f062-45d7-99c0-a08565638663"/>
    <xsd:element name="properties">
      <xsd:complexType>
        <xsd:sequence>
          <xsd:element name="documentManagement">
            <xsd:complexType>
              <xsd:all>
                <xsd:element ref="ns1:PublishingStartDate" minOccurs="0"/>
                <xsd:element ref="ns1:PublishingExpirationDate" minOccurs="0"/>
                <xsd:element ref="ns2:TaxKeywordTaxHTField" minOccurs="0"/>
                <xsd:element ref="ns2:TaxCatchAll" minOccurs="0"/>
                <xsd:element ref="ns2:TaxCatchAllLabel" minOccurs="0"/>
                <xsd:element ref="ns2:Visibility"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a164dda-3779-4169-b957-e287451f6523" elementFormDefault="qualified">
    <xsd:import namespace="http://schemas.microsoft.com/office/2006/documentManagement/types"/>
    <xsd:import namespace="http://schemas.microsoft.com/office/infopath/2007/PartnerControls"/>
    <xsd:element name="TaxKeywordTaxHTField" ma:index="10" nillable="true" ma:taxonomy="true" ma:internalName="TaxKeywordTaxHTField" ma:taxonomyFieldName="TaxKeyword" ma:displayName="Enterprise Keywords" ma:fieldId="{23f27201-bee3-471e-b2e7-b64fd8b7ca38}" ma:taxonomyMulti="true" ma:sspId="8207403b-203c-4ed3-95cd-88a852189123" ma:termSetId="00000000-0000-0000-0000-000000000000" ma:anchorId="00000000-0000-0000-0000-000000000000" ma:open="true" ma:isKeyword="true">
      <xsd:complexType>
        <xsd:sequence>
          <xsd:element ref="pc:Terms" minOccurs="0" maxOccurs="1"/>
        </xsd:sequence>
      </xsd:complexType>
    </xsd:element>
    <xsd:element name="TaxCatchAll" ma:index="11" nillable="true" ma:displayName="Taxonomy Catch All Column" ma:hidden="true" ma:list="{f3ac801a-ce66-4776-b998-9c2b2735c52b}" ma:internalName="TaxCatchAll" ma:showField="CatchAllData" ma:web="36e303f3-9cf1-4416-91d7-d1ec012ee965">
      <xsd:complexType>
        <xsd:complexContent>
          <xsd:extension base="dms:MultiChoiceLookup">
            <xsd:sequence>
              <xsd:element name="Value" type="dms:Lookup" maxOccurs="unbounded" minOccurs="0" nillable="true"/>
            </xsd:sequence>
          </xsd:extension>
        </xsd:complexContent>
      </xsd:complexType>
    </xsd:element>
    <xsd:element name="TaxCatchAllLabel" ma:index="12" nillable="true" ma:displayName="Taxonomy Catch All Column1" ma:hidden="true" ma:list="{f3ac801a-ce66-4776-b998-9c2b2735c52b}" ma:internalName="TaxCatchAllLabel" ma:readOnly="true" ma:showField="CatchAllDataLabel" ma:web="36e303f3-9cf1-4416-91d7-d1ec012ee965">
      <xsd:complexType>
        <xsd:complexContent>
          <xsd:extension base="dms:MultiChoiceLookup">
            <xsd:sequence>
              <xsd:element name="Value" type="dms:Lookup" maxOccurs="unbounded" minOccurs="0" nillable="true"/>
            </xsd:sequence>
          </xsd:extension>
        </xsd:complexContent>
      </xsd:complexType>
    </xsd:element>
    <xsd:element name="Visibility" ma:index="14" nillable="true" ma:displayName="Visibility" ma:default="Internal" ma:description="Items that should be available externally should be marked &lt;strong&gt;External&lt;/strong&gt;" ma:format="RadioButtons" ma:internalName="Visibility">
      <xsd:simpleType>
        <xsd:restriction base="dms:Choice">
          <xsd:enumeration value="Internal"/>
          <xsd:enumeration value="External"/>
        </xsd:restriction>
      </xsd:simpleType>
    </xsd:element>
  </xsd:schema>
  <xsd:schema xmlns:xsd="http://www.w3.org/2001/XMLSchema" xmlns:xs="http://www.w3.org/2001/XMLSchema" xmlns:dms="http://schemas.microsoft.com/office/2006/documentManagement/types" xmlns:pc="http://schemas.microsoft.com/office/infopath/2007/PartnerControls" targetNamespace="9bdb08a2-f062-45d7-99c0-a08565638663" elementFormDefault="qualified">
    <xsd:import namespace="http://schemas.microsoft.com/office/2006/documentManagement/types"/>
    <xsd:import namespace="http://schemas.microsoft.com/office/infopath/2007/PartnerControls"/>
    <xsd:element name="MediaServiceMetadata" ma:index="15" nillable="true" ma:displayName="MediaServiceMetadata" ma:description="" ma:hidden="true" ma:internalName="MediaServiceMetadata" ma:readOnly="true">
      <xsd:simpleType>
        <xsd:restriction base="dms:Note"/>
      </xsd:simpleType>
    </xsd:element>
    <xsd:element name="MediaServiceFastMetadata" ma:index="16"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ct:contentTypeSchema xmlns:ct="http://schemas.microsoft.com/office/2006/metadata/contentType" xmlns:ma="http://schemas.microsoft.com/office/2006/metadata/properties/metaAttributes" ct:_="" ma:_="" ma:contentTypeName="Document" ma:contentTypeID="0x010100AB7E5AA20A65EC4F83C4A07D19C4C5DF" ma:contentTypeVersion="12" ma:contentTypeDescription="Create a new document." ma:contentTypeScope="" ma:versionID="97d3a8e01bdd0d1a3abb36bbb0459abc">
  <xsd:schema xmlns:xsd="http://www.w3.org/2001/XMLSchema" xmlns:xs="http://www.w3.org/2001/XMLSchema" xmlns:p="http://schemas.microsoft.com/office/2006/metadata/properties" xmlns:ns2="90f13eeb-a943-4400-a928-ffcb5753c17a" xmlns:ns3="85294ef1-b706-4abc-8b34-c430c5c2830b" targetNamespace="http://schemas.microsoft.com/office/2006/metadata/properties" ma:root="true" ma:fieldsID="65d6c56007e7be8de23ec1848d344d34" ns2:_="" ns3:_="">
    <xsd:import namespace="90f13eeb-a943-4400-a928-ffcb5753c17a"/>
    <xsd:import namespace="85294ef1-b706-4abc-8b34-c430c5c2830b"/>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DateTaken" minOccurs="0"/>
                <xsd:element ref="ns2:MediaServiceLocation" minOccurs="0"/>
                <xsd:element ref="ns2:MediaServiceOCR"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0f13eeb-a943-4400-a928-ffcb5753c17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5294ef1-b706-4abc-8b34-c430c5c2830b"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AE21055-1B8B-467A-A840-32CBBA0525E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a164dda-3779-4169-b957-e287451f6523"/>
    <ds:schemaRef ds:uri="9bdb08a2-f062-45d7-99c0-a0856563866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DADDB1C-A6E1-400A-9593-5889C49B8A84}"/>
</file>

<file path=customXml/itemProps3.xml><?xml version="1.0" encoding="utf-8"?>
<ds:datastoreItem xmlns:ds="http://schemas.openxmlformats.org/officeDocument/2006/customXml" ds:itemID="{FF1A753D-4E99-471A-855F-A73D09BC2B8B}">
  <ds:schemaRefs>
    <ds:schemaRef ds:uri="http://schemas.microsoft.com/sharepoint/v3/contenttype/forms"/>
  </ds:schemaRefs>
</ds:datastoreItem>
</file>

<file path=customXml/itemProps4.xml><?xml version="1.0" encoding="utf-8"?>
<ds:datastoreItem xmlns:ds="http://schemas.openxmlformats.org/officeDocument/2006/customXml" ds:itemID="{CB962F1F-5A71-4447-A698-0083E65EF283}">
  <ds:schemaRefs>
    <ds:schemaRef ds:uri="http://purl.org/dc/terms/"/>
    <ds:schemaRef ds:uri="http://schemas.microsoft.com/office/2006/documentManagement/types"/>
    <ds:schemaRef ds:uri="http://schemas.microsoft.com/office/infopath/2007/PartnerControls"/>
    <ds:schemaRef ds:uri="http://purl.org/dc/elements/1.1/"/>
    <ds:schemaRef ds:uri="http://schemas.openxmlformats.org/package/2006/metadata/core-properties"/>
    <ds:schemaRef ds:uri="6a164dda-3779-4169-b957-e287451f6523"/>
    <ds:schemaRef ds:uri="http://schemas.microsoft.com/sharepoint/v3"/>
    <ds:schemaRef ds:uri="9bdb08a2-f062-45d7-99c0-a08565638663"/>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2249</TotalTime>
  <Words>2741</Words>
  <Application>Microsoft Office PowerPoint</Application>
  <PresentationFormat>Custom</PresentationFormat>
  <Paragraphs>239</Paragraphs>
  <Slides>16</Slides>
  <Notes>16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Calibri</vt:lpstr>
      <vt:lpstr>Constantia</vt:lpstr>
      <vt:lpstr>Corbel</vt:lpstr>
      <vt:lpstr>merriweather</vt:lpstr>
      <vt:lpstr>open sans</vt:lpstr>
      <vt:lpstr>Wingdings</vt:lpstr>
      <vt:lpstr>Main_Presentation_Title_Page</vt:lpstr>
      <vt:lpstr>PowerPoint Presentation</vt:lpstr>
      <vt:lpstr>Structure</vt:lpstr>
      <vt:lpstr>Where we are today – Crises</vt:lpstr>
      <vt:lpstr>Where we are today –Humanitarian Space </vt:lpstr>
      <vt:lpstr>Where we are today – Humanitarian Public Health Funding</vt:lpstr>
      <vt:lpstr>Where we are today – Humanitarian Public Health Funding</vt:lpstr>
      <vt:lpstr>Where we are today – Humanitarian Public Health Interventions</vt:lpstr>
      <vt:lpstr>Where we are today – Humanitarian Public Health Delivery</vt:lpstr>
      <vt:lpstr>PowerPoint Presentation</vt:lpstr>
      <vt:lpstr>Future Trends: What can we expect? The Crises</vt:lpstr>
      <vt:lpstr>Future Trends: What can we expect? Affected Populations</vt:lpstr>
      <vt:lpstr>Future Trends: What can we expect? The Humanitarian Landscape</vt:lpstr>
      <vt:lpstr>Future Trends: What can we expect? Funding</vt:lpstr>
      <vt:lpstr>PowerPoint Presentation</vt:lpstr>
      <vt:lpstr>How do we become/stay ‘fit for purpose’?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London School of Hygiene  &amp; Tropical Medicine</dc:title>
  <dc:creator>Nick Smith</dc:creator>
  <cp:lastModifiedBy>Nada  Abdelmagid</cp:lastModifiedBy>
  <cp:revision>293</cp:revision>
  <dcterms:created xsi:type="dcterms:W3CDTF">2017-08-07T14:02:54Z</dcterms:created>
  <dcterms:modified xsi:type="dcterms:W3CDTF">2019-07-19T12:47:53Z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0x010100AB7E5AA20A65EC4F83C4A07D19C4C5DF</vt:lpwstr>
  </property>
  <property fmtid="{D5CDD505-2E9C-101B-9397-08002B2CF9AE}" pid="3" name="TaxKeyword">
    <vt:lpwstr/>
  </property>
</Properties>
</file>