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67" r:id="rId3"/>
    <p:sldId id="269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94671" autoAdjust="0"/>
  </p:normalViewPr>
  <p:slideViewPr>
    <p:cSldViewPr>
      <p:cViewPr>
        <p:scale>
          <a:sx n="98" d="100"/>
          <a:sy n="98" d="100"/>
        </p:scale>
        <p:origin x="-10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B44DE-4DF1-4537-909F-4B2B20FE649B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</dgm:pt>
    <dgm:pt modelId="{A14DF4D4-65AE-4DE2-99ED-AB747A743809}">
      <dgm:prSet phldrT="[Text]" custT="1"/>
      <dgm:spPr>
        <a:ln w="28575"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Year 1 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	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2208D9-6EC6-4815-8D11-A29C59BB7BD8}" type="parTrans" cxnId="{79E22B74-148C-4D80-A7AE-C65EB22B2DD5}">
      <dgm:prSet/>
      <dgm:spPr/>
      <dgm:t>
        <a:bodyPr/>
        <a:lstStyle/>
        <a:p>
          <a:endParaRPr lang="en-US"/>
        </a:p>
      </dgm:t>
    </dgm:pt>
    <dgm:pt modelId="{FFBDB367-1CA2-44AB-9C09-8D9F167FD5BC}" type="sibTrans" cxnId="{79E22B74-148C-4D80-A7AE-C65EB22B2DD5}">
      <dgm:prSet/>
      <dgm:spPr/>
      <dgm:t>
        <a:bodyPr/>
        <a:lstStyle/>
        <a:p>
          <a:endParaRPr lang="en-US"/>
        </a:p>
      </dgm:t>
    </dgm:pt>
    <dgm:pt modelId="{AFC2ED33-8188-469A-8F07-4F41E47AAB64}">
      <dgm:prSet phldrT="[Text]" custT="1"/>
      <dgm:spPr>
        <a:ln w="19050">
          <a:solidFill>
            <a:srgbClr val="00B050"/>
          </a:solidFill>
        </a:ln>
      </dgm:spPr>
      <dgm:t>
        <a:bodyPr/>
        <a:lstStyle/>
        <a:p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Year 2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A6601-47B0-43C0-A0EF-C3D6DD96AF58}" type="parTrans" cxnId="{AFC929A7-8526-42AD-A9C4-A92280F5887D}">
      <dgm:prSet/>
      <dgm:spPr/>
      <dgm:t>
        <a:bodyPr/>
        <a:lstStyle/>
        <a:p>
          <a:endParaRPr lang="en-US"/>
        </a:p>
      </dgm:t>
    </dgm:pt>
    <dgm:pt modelId="{59F608E3-6CFE-4DC8-8CC0-B28AEDA53C48}" type="sibTrans" cxnId="{AFC929A7-8526-42AD-A9C4-A92280F5887D}">
      <dgm:prSet/>
      <dgm:spPr/>
      <dgm:t>
        <a:bodyPr/>
        <a:lstStyle/>
        <a:p>
          <a:endParaRPr lang="en-US"/>
        </a:p>
      </dgm:t>
    </dgm:pt>
    <dgm:pt modelId="{950C7221-9707-438E-AFA8-D9FA9914FC3E}">
      <dgm:prSet phldrT="[Text]" custT="1"/>
      <dgm:spPr>
        <a:ln w="19050">
          <a:solidFill>
            <a:srgbClr val="00B050"/>
          </a:solidFill>
        </a:ln>
      </dgm:spPr>
      <dgm:t>
        <a:bodyPr/>
        <a:lstStyle/>
        <a:p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Year 3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2CFD7-D37B-47E8-8C45-259F6E2F8519}" type="parTrans" cxnId="{CF577BA2-AF9B-4B45-967F-13C80051F1D8}">
      <dgm:prSet/>
      <dgm:spPr/>
      <dgm:t>
        <a:bodyPr/>
        <a:lstStyle/>
        <a:p>
          <a:endParaRPr lang="en-US"/>
        </a:p>
      </dgm:t>
    </dgm:pt>
    <dgm:pt modelId="{6217DFB4-6E40-4A4F-A7EB-80934BF455F9}" type="sibTrans" cxnId="{CF577BA2-AF9B-4B45-967F-13C80051F1D8}">
      <dgm:prSet/>
      <dgm:spPr/>
      <dgm:t>
        <a:bodyPr/>
        <a:lstStyle/>
        <a:p>
          <a:endParaRPr lang="en-US"/>
        </a:p>
      </dgm:t>
    </dgm:pt>
    <dgm:pt modelId="{4383687B-81B2-4817-80A0-7A5BCAAA7ABF}">
      <dgm:prSet custT="1"/>
      <dgm:spPr>
        <a:ln w="19050">
          <a:solidFill>
            <a:srgbClr val="00B050"/>
          </a:solidFill>
        </a:ln>
      </dgm:spPr>
      <dgm:t>
        <a:bodyPr/>
        <a:lstStyle/>
        <a:p>
          <a:pPr algn="l"/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Year 4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A31A0E-3B2C-4320-B7E2-010F3FAC361C}" type="parTrans" cxnId="{B0EC5254-2DF8-4853-92A8-8E13FE32E7EC}">
      <dgm:prSet/>
      <dgm:spPr/>
      <dgm:t>
        <a:bodyPr/>
        <a:lstStyle/>
        <a:p>
          <a:endParaRPr lang="en-US"/>
        </a:p>
      </dgm:t>
    </dgm:pt>
    <dgm:pt modelId="{D8A9EC88-2DD8-4763-8A50-EDE7CDF1C125}" type="sibTrans" cxnId="{B0EC5254-2DF8-4853-92A8-8E13FE32E7EC}">
      <dgm:prSet/>
      <dgm:spPr/>
      <dgm:t>
        <a:bodyPr/>
        <a:lstStyle/>
        <a:p>
          <a:endParaRPr lang="en-US"/>
        </a:p>
      </dgm:t>
    </dgm:pt>
    <dgm:pt modelId="{C266F1AF-6F51-41E6-A589-AA90F75DD7A3}">
      <dgm:prSet custT="1"/>
      <dgm:spPr>
        <a:ln w="28575">
          <a:solidFill>
            <a:srgbClr val="FFFF00"/>
          </a:solidFill>
        </a:ln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Application Submission, TEC Review </a:t>
          </a:r>
          <a:r>
            <a:rPr lang="en-US" sz="1200" b="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</a:p>
        <a:p>
          <a:r>
            <a:rPr lang="en-US" sz="1200" b="0" dirty="0" smtClean="0">
              <a:latin typeface="Arial" panose="020B0604020202020204" pitchFamily="34" charset="0"/>
              <a:cs typeface="Arial" panose="020B0604020202020204" pitchFamily="34" charset="0"/>
            </a:rPr>
            <a:t>Award</a:t>
          </a:r>
        </a:p>
        <a:p>
          <a:r>
            <a:rPr lang="en-US" sz="1200" b="0" dirty="0" smtClean="0">
              <a:latin typeface="Arial" panose="020B0604020202020204" pitchFamily="34" charset="0"/>
              <a:cs typeface="Arial" panose="020B0604020202020204" pitchFamily="34" charset="0"/>
            </a:rPr>
            <a:t>(5yrs w/ options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99FE04-59B3-4A66-8314-5562922EE7EC}" type="sibTrans" cxnId="{347C9A6B-63CF-4659-A196-24A0290453FE}">
      <dgm:prSet/>
      <dgm:spPr/>
      <dgm:t>
        <a:bodyPr/>
        <a:lstStyle/>
        <a:p>
          <a:endParaRPr lang="en-US"/>
        </a:p>
      </dgm:t>
    </dgm:pt>
    <dgm:pt modelId="{38998754-0682-44DB-9F02-F16EE6C0EF56}" type="parTrans" cxnId="{347C9A6B-63CF-4659-A196-24A0290453FE}">
      <dgm:prSet/>
      <dgm:spPr/>
      <dgm:t>
        <a:bodyPr/>
        <a:lstStyle/>
        <a:p>
          <a:endParaRPr lang="en-US"/>
        </a:p>
      </dgm:t>
    </dgm:pt>
    <dgm:pt modelId="{8A3D35BD-7574-4E06-9C92-41E38342483E}" type="pres">
      <dgm:prSet presAssocID="{002B44DE-4DF1-4537-909F-4B2B20FE649B}" presName="Name0" presStyleCnt="0">
        <dgm:presLayoutVars>
          <dgm:dir/>
          <dgm:animLvl val="lvl"/>
          <dgm:resizeHandles val="exact"/>
        </dgm:presLayoutVars>
      </dgm:prSet>
      <dgm:spPr/>
    </dgm:pt>
    <dgm:pt modelId="{12122A2B-47A2-43D1-8C23-EFAC12147C9A}" type="pres">
      <dgm:prSet presAssocID="{C266F1AF-6F51-41E6-A589-AA90F75DD7A3}" presName="parTxOnly" presStyleLbl="node1" presStyleIdx="0" presStyleCnt="5" custScaleX="196376" custScaleY="311727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2CD24F1-4B3E-451C-B279-2D9D89F24C80}" type="pres">
      <dgm:prSet presAssocID="{6299FE04-59B3-4A66-8314-5562922EE7EC}" presName="parTxOnlySpace" presStyleCnt="0"/>
      <dgm:spPr/>
    </dgm:pt>
    <dgm:pt modelId="{8EDC7568-7D74-4B5C-A4E5-194F6559BAF0}" type="pres">
      <dgm:prSet presAssocID="{A14DF4D4-65AE-4DE2-99ED-AB747A743809}" presName="parTxOnly" presStyleLbl="node1" presStyleIdx="1" presStyleCnt="5" custScaleX="370893" custScaleY="100713" custLinFactNeighborX="49597" custLinFactNeighborY="2549">
        <dgm:presLayoutVars>
          <dgm:chMax val="0"/>
          <dgm:chPref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en-US"/>
        </a:p>
      </dgm:t>
    </dgm:pt>
    <dgm:pt modelId="{2D25B844-9034-47BD-86EC-212F2535035C}" type="pres">
      <dgm:prSet presAssocID="{FFBDB367-1CA2-44AB-9C09-8D9F167FD5BC}" presName="parTxOnlySpace" presStyleCnt="0"/>
      <dgm:spPr/>
    </dgm:pt>
    <dgm:pt modelId="{82DEA7AC-DA48-47C6-857F-49C9574D524A}" type="pres">
      <dgm:prSet presAssocID="{AFC2ED33-8188-469A-8F07-4F41E47AAB6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DF0BA-FA4F-4644-96C0-C25EFBC78895}" type="pres">
      <dgm:prSet presAssocID="{59F608E3-6CFE-4DC8-8CC0-B28AEDA53C48}" presName="parTxOnlySpace" presStyleCnt="0"/>
      <dgm:spPr/>
    </dgm:pt>
    <dgm:pt modelId="{A25F4EE1-3934-47D1-918A-63048E25A9B0}" type="pres">
      <dgm:prSet presAssocID="{950C7221-9707-438E-AFA8-D9FA9914FC3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6C2CD-A858-4DAE-9FB7-2551FE5D1E05}" type="pres">
      <dgm:prSet presAssocID="{6217DFB4-6E40-4A4F-A7EB-80934BF455F9}" presName="parTxOnlySpace" presStyleCnt="0"/>
      <dgm:spPr/>
    </dgm:pt>
    <dgm:pt modelId="{82BCC674-9811-4100-8E03-C007E3102D8B}" type="pres">
      <dgm:prSet presAssocID="{4383687B-81B2-4817-80A0-7A5BCAAA7ABF}" presName="parTxOnly" presStyleLbl="node1" presStyleIdx="4" presStyleCnt="5" custScaleX="173459" custScaleY="1003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EC285E-0F62-4107-83C4-3C3044CE88A5}" type="presOf" srcId="{A14DF4D4-65AE-4DE2-99ED-AB747A743809}" destId="{8EDC7568-7D74-4B5C-A4E5-194F6559BAF0}" srcOrd="0" destOrd="0" presId="urn:microsoft.com/office/officeart/2005/8/layout/chevron1"/>
    <dgm:cxn modelId="{AFC929A7-8526-42AD-A9C4-A92280F5887D}" srcId="{002B44DE-4DF1-4537-909F-4B2B20FE649B}" destId="{AFC2ED33-8188-469A-8F07-4F41E47AAB64}" srcOrd="2" destOrd="0" parTransId="{D37A6601-47B0-43C0-A0EF-C3D6DD96AF58}" sibTransId="{59F608E3-6CFE-4DC8-8CC0-B28AEDA53C48}"/>
    <dgm:cxn modelId="{9FBB1D48-144F-450B-857E-7E65485BC6AC}" type="presOf" srcId="{4383687B-81B2-4817-80A0-7A5BCAAA7ABF}" destId="{82BCC674-9811-4100-8E03-C007E3102D8B}" srcOrd="0" destOrd="0" presId="urn:microsoft.com/office/officeart/2005/8/layout/chevron1"/>
    <dgm:cxn modelId="{347C9A6B-63CF-4659-A196-24A0290453FE}" srcId="{002B44DE-4DF1-4537-909F-4B2B20FE649B}" destId="{C266F1AF-6F51-41E6-A589-AA90F75DD7A3}" srcOrd="0" destOrd="0" parTransId="{38998754-0682-44DB-9F02-F16EE6C0EF56}" sibTransId="{6299FE04-59B3-4A66-8314-5562922EE7EC}"/>
    <dgm:cxn modelId="{79E22B74-148C-4D80-A7AE-C65EB22B2DD5}" srcId="{002B44DE-4DF1-4537-909F-4B2B20FE649B}" destId="{A14DF4D4-65AE-4DE2-99ED-AB747A743809}" srcOrd="1" destOrd="0" parTransId="{882208D9-6EC6-4815-8D11-A29C59BB7BD8}" sibTransId="{FFBDB367-1CA2-44AB-9C09-8D9F167FD5BC}"/>
    <dgm:cxn modelId="{B0EC5254-2DF8-4853-92A8-8E13FE32E7EC}" srcId="{002B44DE-4DF1-4537-909F-4B2B20FE649B}" destId="{4383687B-81B2-4817-80A0-7A5BCAAA7ABF}" srcOrd="4" destOrd="0" parTransId="{10A31A0E-3B2C-4320-B7E2-010F3FAC361C}" sibTransId="{D8A9EC88-2DD8-4763-8A50-EDE7CDF1C125}"/>
    <dgm:cxn modelId="{B471FDE2-78CC-4EDB-AFE1-43AA5C3F89AE}" type="presOf" srcId="{002B44DE-4DF1-4537-909F-4B2B20FE649B}" destId="{8A3D35BD-7574-4E06-9C92-41E38342483E}" srcOrd="0" destOrd="0" presId="urn:microsoft.com/office/officeart/2005/8/layout/chevron1"/>
    <dgm:cxn modelId="{3D481C17-701B-4222-9A0B-954C3826C84E}" type="presOf" srcId="{950C7221-9707-438E-AFA8-D9FA9914FC3E}" destId="{A25F4EE1-3934-47D1-918A-63048E25A9B0}" srcOrd="0" destOrd="0" presId="urn:microsoft.com/office/officeart/2005/8/layout/chevron1"/>
    <dgm:cxn modelId="{CF577BA2-AF9B-4B45-967F-13C80051F1D8}" srcId="{002B44DE-4DF1-4537-909F-4B2B20FE649B}" destId="{950C7221-9707-438E-AFA8-D9FA9914FC3E}" srcOrd="3" destOrd="0" parTransId="{30F2CFD7-D37B-47E8-8C45-259F6E2F8519}" sibTransId="{6217DFB4-6E40-4A4F-A7EB-80934BF455F9}"/>
    <dgm:cxn modelId="{DDB3B4EE-BBF4-48F5-85B5-ABF397EDD921}" type="presOf" srcId="{AFC2ED33-8188-469A-8F07-4F41E47AAB64}" destId="{82DEA7AC-DA48-47C6-857F-49C9574D524A}" srcOrd="0" destOrd="0" presId="urn:microsoft.com/office/officeart/2005/8/layout/chevron1"/>
    <dgm:cxn modelId="{D7EF47AC-B041-4965-9C9C-47F8180BFD0F}" type="presOf" srcId="{C266F1AF-6F51-41E6-A589-AA90F75DD7A3}" destId="{12122A2B-47A2-43D1-8C23-EFAC12147C9A}" srcOrd="0" destOrd="0" presId="urn:microsoft.com/office/officeart/2005/8/layout/chevron1"/>
    <dgm:cxn modelId="{D28BEB40-95D1-45FA-9B21-9EBF0033B2C8}" type="presParOf" srcId="{8A3D35BD-7574-4E06-9C92-41E38342483E}" destId="{12122A2B-47A2-43D1-8C23-EFAC12147C9A}" srcOrd="0" destOrd="0" presId="urn:microsoft.com/office/officeart/2005/8/layout/chevron1"/>
    <dgm:cxn modelId="{B3F3E191-D64C-4FA2-9DE4-C8A2F358CBC4}" type="presParOf" srcId="{8A3D35BD-7574-4E06-9C92-41E38342483E}" destId="{92CD24F1-4B3E-451C-B279-2D9D89F24C80}" srcOrd="1" destOrd="0" presId="urn:microsoft.com/office/officeart/2005/8/layout/chevron1"/>
    <dgm:cxn modelId="{7A7700F0-CDF7-4AFB-B6A8-6B8821E2BC5D}" type="presParOf" srcId="{8A3D35BD-7574-4E06-9C92-41E38342483E}" destId="{8EDC7568-7D74-4B5C-A4E5-194F6559BAF0}" srcOrd="2" destOrd="0" presId="urn:microsoft.com/office/officeart/2005/8/layout/chevron1"/>
    <dgm:cxn modelId="{FA9992CB-D5E1-4CBD-9F6A-26E6A3B8AB9A}" type="presParOf" srcId="{8A3D35BD-7574-4E06-9C92-41E38342483E}" destId="{2D25B844-9034-47BD-86EC-212F2535035C}" srcOrd="3" destOrd="0" presId="urn:microsoft.com/office/officeart/2005/8/layout/chevron1"/>
    <dgm:cxn modelId="{07CC641D-2779-4B9D-8061-8FDD7BA52ECD}" type="presParOf" srcId="{8A3D35BD-7574-4E06-9C92-41E38342483E}" destId="{82DEA7AC-DA48-47C6-857F-49C9574D524A}" srcOrd="4" destOrd="0" presId="urn:microsoft.com/office/officeart/2005/8/layout/chevron1"/>
    <dgm:cxn modelId="{E327B2EC-2D5F-4266-AA90-38EDF5F96CA8}" type="presParOf" srcId="{8A3D35BD-7574-4E06-9C92-41E38342483E}" destId="{D0CDF0BA-FA4F-4644-96C0-C25EFBC78895}" srcOrd="5" destOrd="0" presId="urn:microsoft.com/office/officeart/2005/8/layout/chevron1"/>
    <dgm:cxn modelId="{1F433615-088D-440D-8B6A-5FB3E29C962A}" type="presParOf" srcId="{8A3D35BD-7574-4E06-9C92-41E38342483E}" destId="{A25F4EE1-3934-47D1-918A-63048E25A9B0}" srcOrd="6" destOrd="0" presId="urn:microsoft.com/office/officeart/2005/8/layout/chevron1"/>
    <dgm:cxn modelId="{9E9C6B93-9CB8-461E-AE49-EB709CA96089}" type="presParOf" srcId="{8A3D35BD-7574-4E06-9C92-41E38342483E}" destId="{DCD6C2CD-A858-4DAE-9FB7-2551FE5D1E05}" srcOrd="7" destOrd="0" presId="urn:microsoft.com/office/officeart/2005/8/layout/chevron1"/>
    <dgm:cxn modelId="{FF85C191-D78B-4242-9F0F-92AD71532A0B}" type="presParOf" srcId="{8A3D35BD-7574-4E06-9C92-41E38342483E}" destId="{82BCC674-9811-4100-8E03-C007E3102D8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22A2B-47A2-43D1-8C23-EFAC12147C9A}">
      <dsp:nvSpPr>
        <dsp:cNvPr id="0" name=""/>
        <dsp:cNvSpPr/>
      </dsp:nvSpPr>
      <dsp:spPr>
        <a:xfrm>
          <a:off x="2241" y="998329"/>
          <a:ext cx="1825772" cy="115929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Application Submission, TEC Review </a:t>
          </a:r>
          <a:r>
            <a:rPr lang="en-US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and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Award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(5yrs w/ options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33" y="1054921"/>
        <a:ext cx="1712588" cy="1046107"/>
      </dsp:txXfrm>
    </dsp:sp>
    <dsp:sp modelId="{8EDC7568-7D74-4B5C-A4E5-194F6559BAF0}">
      <dsp:nvSpPr>
        <dsp:cNvPr id="0" name=""/>
        <dsp:cNvSpPr/>
      </dsp:nvSpPr>
      <dsp:spPr>
        <a:xfrm>
          <a:off x="1781151" y="1400182"/>
          <a:ext cx="3448313" cy="374544"/>
        </a:xfrm>
        <a:prstGeom prst="homePlate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8575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Year 1 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	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81151" y="1400182"/>
        <a:ext cx="3354677" cy="374544"/>
      </dsp:txXfrm>
    </dsp:sp>
    <dsp:sp modelId="{82DEA7AC-DA48-47C6-857F-49C9574D524A}">
      <dsp:nvSpPr>
        <dsp:cNvPr id="0" name=""/>
        <dsp:cNvSpPr/>
      </dsp:nvSpPr>
      <dsp:spPr>
        <a:xfrm>
          <a:off x="5090380" y="1392028"/>
          <a:ext cx="929732" cy="371893"/>
        </a:xfrm>
        <a:prstGeom prst="chevron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Year 2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6327" y="1392028"/>
        <a:ext cx="557839" cy="371893"/>
      </dsp:txXfrm>
    </dsp:sp>
    <dsp:sp modelId="{A25F4EE1-3934-47D1-918A-63048E25A9B0}">
      <dsp:nvSpPr>
        <dsp:cNvPr id="0" name=""/>
        <dsp:cNvSpPr/>
      </dsp:nvSpPr>
      <dsp:spPr>
        <a:xfrm>
          <a:off x="5927140" y="1392028"/>
          <a:ext cx="929732" cy="371893"/>
        </a:xfrm>
        <a:prstGeom prst="chevron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Year 3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3087" y="1392028"/>
        <a:ext cx="557839" cy="371893"/>
      </dsp:txXfrm>
    </dsp:sp>
    <dsp:sp modelId="{82BCC674-9811-4100-8E03-C007E3102D8B}">
      <dsp:nvSpPr>
        <dsp:cNvPr id="0" name=""/>
        <dsp:cNvSpPr/>
      </dsp:nvSpPr>
      <dsp:spPr>
        <a:xfrm>
          <a:off x="6763899" y="1391305"/>
          <a:ext cx="1612705" cy="373339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Year 4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50569" y="1391305"/>
        <a:ext cx="1239366" cy="373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F329D62-60C6-4B13-8DED-A5BC70E8E6A4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A9A5325-884B-47B0-9D92-653C7C2E1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72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99392F7D-EA97-4CC7-8FF8-397C69EC0BBA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3" tIns="46657" rIns="93313" bIns="466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29"/>
            <a:ext cx="3043343" cy="465455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1FB356DC-6773-44CB-92CF-7F76A6C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4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Awardee Technical Staff</a:t>
            </a:r>
            <a:r>
              <a:rPr lang="en-US" baseline="0" dirty="0" smtClean="0"/>
              <a:t> – in second bullet – when you present, you might want to flag that staff hiring can’t wait until end of refinement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AB18-0474-4E90-A23F-88B2A18E56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5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2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8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7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7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2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0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AA80-76DC-49EC-9AC9-3C08B7C355D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8C15-F221-4BC1-BFE4-4DD36DE30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4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8803" y="3133159"/>
            <a:ext cx="1655657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Refinement </a:t>
            </a: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77766" y="2175112"/>
            <a:ext cx="991383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 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91200" y="419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 5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239000" y="419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 6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04800" y="976207"/>
            <a:ext cx="3204977" cy="1799909"/>
          </a:xfrm>
          <a:prstGeom prst="wedgeRectCallout">
            <a:avLst>
              <a:gd name="adj1" fmla="val -17485"/>
              <a:gd name="adj2" fmla="val 7016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/>
          </a:p>
          <a:p>
            <a:r>
              <a:rPr lang="en-US" sz="1200" dirty="0" smtClean="0"/>
              <a:t>Award application </a:t>
            </a:r>
            <a:r>
              <a:rPr lang="en-US" sz="1200" dirty="0"/>
              <a:t>based </a:t>
            </a:r>
            <a:r>
              <a:rPr lang="en-US" sz="1200" dirty="0" smtClean="0"/>
              <a:t>on: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 sound </a:t>
            </a:r>
            <a:r>
              <a:rPr lang="en-US" sz="1200" dirty="0" err="1"/>
              <a:t>ToC</a:t>
            </a:r>
            <a:r>
              <a:rPr lang="en-US" sz="1200" dirty="0"/>
              <a:t>,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innovative strategies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significant </a:t>
            </a:r>
            <a:r>
              <a:rPr lang="en-US" sz="1200" dirty="0"/>
              <a:t>promise to </a:t>
            </a:r>
            <a:r>
              <a:rPr lang="en-US" sz="1200" dirty="0" smtClean="0"/>
              <a:t>sustainably improve the food &amp; nutrition security of vulnerable populations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a</a:t>
            </a:r>
            <a:r>
              <a:rPr lang="en-US" sz="1200" dirty="0" smtClean="0"/>
              <a:t>mbitious targets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knowledge about target areas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b</a:t>
            </a:r>
            <a:r>
              <a:rPr lang="en-US" sz="1200" dirty="0" smtClean="0"/>
              <a:t>uilt in sustainability strategy</a:t>
            </a:r>
            <a:endParaRPr lang="en-US" sz="1200" dirty="0"/>
          </a:p>
          <a:p>
            <a:pPr algn="ctr"/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180920" y="4800600"/>
            <a:ext cx="2512260" cy="1915184"/>
          </a:xfrm>
          <a:prstGeom prst="wedgeRectCallout">
            <a:avLst>
              <a:gd name="adj1" fmla="val 13754"/>
              <a:gd name="adj2" fmla="val -927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Validate/ refine </a:t>
            </a:r>
            <a:r>
              <a:rPr lang="en-US" sz="1200" dirty="0">
                <a:solidFill>
                  <a:schemeClr val="bg1"/>
                </a:solidFill>
                <a:cs typeface="Arial" panose="020B0604020202020204" pitchFamily="34" charset="0"/>
              </a:rPr>
              <a:t>the </a:t>
            </a: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TOC</a:t>
            </a:r>
            <a:r>
              <a:rPr lang="en-US" sz="12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and strategies</a:t>
            </a:r>
          </a:p>
          <a:p>
            <a:pPr lvl="0"/>
            <a:r>
              <a:rPr lang="en-US" sz="1200" dirty="0">
                <a:solidFill>
                  <a:schemeClr val="bg1"/>
                </a:solidFill>
                <a:cs typeface="Arial" panose="020B0604020202020204" pitchFamily="34" charset="0"/>
              </a:rPr>
              <a:t>b</a:t>
            </a: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ased on: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Community engagement and consultation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Comprehensive gender analysis 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Environmental </a:t>
            </a:r>
            <a:r>
              <a:rPr lang="en-US" sz="12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nalysis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Barrier analysis,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Sustainability analysis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  <a:cs typeface="Arial" panose="020B0604020202020204" pitchFamily="34" charset="0"/>
              </a:rPr>
              <a:t>Baseline survey results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6724650" y="4419600"/>
            <a:ext cx="43815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8379727">
            <a:off x="5456114" y="2956928"/>
            <a:ext cx="535553" cy="402515"/>
          </a:xfrm>
          <a:prstGeom prst="rightArrow">
            <a:avLst>
              <a:gd name="adj1" fmla="val 44055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3478419">
            <a:off x="5486567" y="3791723"/>
            <a:ext cx="624085" cy="3702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3553110" y="4425586"/>
            <a:ext cx="1981200" cy="905859"/>
          </a:xfrm>
          <a:prstGeom prst="wedgeRectCallout">
            <a:avLst>
              <a:gd name="adj1" fmla="val 6929"/>
              <a:gd name="adj2" fmla="val -11139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Interim external evaluation</a:t>
            </a:r>
          </a:p>
          <a:p>
            <a:pPr algn="ctr"/>
            <a:r>
              <a:rPr lang="en-US" sz="1200" dirty="0" smtClean="0"/>
              <a:t>Quantitative and qualitative</a:t>
            </a:r>
            <a:endParaRPr lang="en-US" sz="1200" dirty="0"/>
          </a:p>
        </p:txBody>
      </p:sp>
      <p:sp>
        <p:nvSpPr>
          <p:cNvPr id="25" name="Rectangular Callout 24"/>
          <p:cNvSpPr/>
          <p:nvPr/>
        </p:nvSpPr>
        <p:spPr>
          <a:xfrm>
            <a:off x="6798860" y="2028537"/>
            <a:ext cx="1047750" cy="524163"/>
          </a:xfrm>
          <a:prstGeom prst="wedgeRectCallout">
            <a:avLst>
              <a:gd name="adj1" fmla="val -67197"/>
              <a:gd name="adj2" fmla="val 207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Closeout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8229600" y="4386570"/>
            <a:ext cx="43815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ular Callout 26"/>
          <p:cNvSpPr/>
          <p:nvPr/>
        </p:nvSpPr>
        <p:spPr>
          <a:xfrm>
            <a:off x="6500173" y="3156372"/>
            <a:ext cx="2234165" cy="884316"/>
          </a:xfrm>
          <a:prstGeom prst="wedgeRectCallout">
            <a:avLst>
              <a:gd name="adj1" fmla="val -46195"/>
              <a:gd name="adj2" fmla="val 84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Extension plan with revised targets</a:t>
            </a:r>
          </a:p>
          <a:p>
            <a:pPr algn="ctr"/>
            <a:r>
              <a:rPr lang="en-US" dirty="0" smtClean="0"/>
              <a:t>Up to 3 to 5 years</a:t>
            </a:r>
            <a:endParaRPr lang="en-US" dirty="0"/>
          </a:p>
        </p:txBody>
      </p:sp>
      <p:pic>
        <p:nvPicPr>
          <p:cNvPr id="29" name="Picture 2" descr="C:\Users\jmajernik\AppData\Local\Microsoft\Windows\Temporary Internet Files\Content.IE5\EJS9BW1Y\MC9002219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26" y="245226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ight Arrow 31"/>
          <p:cNvSpPr/>
          <p:nvPr/>
        </p:nvSpPr>
        <p:spPr>
          <a:xfrm>
            <a:off x="2444236" y="3408030"/>
            <a:ext cx="248944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2338939">
            <a:off x="2685322" y="1493433"/>
            <a:ext cx="498792" cy="208877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M&amp;E Workshop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75887" y="4040688"/>
            <a:ext cx="571500" cy="602328"/>
          </a:xfrm>
          <a:prstGeom prst="rect">
            <a:avLst/>
          </a:prstGeom>
        </p:spPr>
      </p:pic>
      <p:sp>
        <p:nvSpPr>
          <p:cNvPr id="41" name="Down Arrow 40"/>
          <p:cNvSpPr/>
          <p:nvPr/>
        </p:nvSpPr>
        <p:spPr>
          <a:xfrm rot="8478238">
            <a:off x="2609983" y="3675687"/>
            <a:ext cx="498792" cy="208877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4" name="Picture 14" descr="Horizontal_CMY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3" y="36291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3553110" y="381000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chemeClr val="tx2"/>
                </a:solidFill>
              </a:rPr>
              <a:t>FY </a:t>
            </a:r>
            <a:r>
              <a:rPr lang="en-US" sz="3200" b="1" dirty="0" smtClean="0">
                <a:solidFill>
                  <a:schemeClr val="tx2"/>
                </a:solidFill>
              </a:rPr>
              <a:t>16 Refine and Implement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19471" y="3133159"/>
            <a:ext cx="2954188" cy="3724841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3015171" y="2951315"/>
            <a:ext cx="2695575" cy="1244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 </a:t>
            </a:r>
          </a:p>
          <a:p>
            <a:pPr algn="ctr"/>
            <a:r>
              <a:rPr lang="en-US" dirty="0" smtClean="0"/>
              <a:t>Year 2 to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553110" y="381000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 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2025116"/>
            <a:ext cx="8229600" cy="41470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What should the refinement stage look like?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63719" y="611643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  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872072"/>
              </p:ext>
            </p:extLst>
          </p:nvPr>
        </p:nvGraphicFramePr>
        <p:xfrm>
          <a:off x="460354" y="1342035"/>
          <a:ext cx="8378846" cy="315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ounded Rectangular Callout 12"/>
          <p:cNvSpPr/>
          <p:nvPr/>
        </p:nvSpPr>
        <p:spPr bwMode="auto">
          <a:xfrm>
            <a:off x="1351386" y="4038600"/>
            <a:ext cx="1371600" cy="990600"/>
          </a:xfrm>
          <a:prstGeom prst="wedgeRoundRectCallout">
            <a:avLst>
              <a:gd name="adj1" fmla="val 128572"/>
              <a:gd name="adj2" fmla="val -140247"/>
              <a:gd name="adj3" fmla="val 16667"/>
            </a:avLst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Activities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3411940" y="4038600"/>
            <a:ext cx="1371600" cy="990600"/>
          </a:xfrm>
          <a:prstGeom prst="wedgeRoundRectCallout">
            <a:avLst>
              <a:gd name="adj1" fmla="val -20237"/>
              <a:gd name="adj2" fmla="val -143544"/>
              <a:gd name="adj3" fmla="val 16667"/>
            </a:avLst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Timeline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5161386" y="4038600"/>
            <a:ext cx="1547670" cy="990600"/>
          </a:xfrm>
          <a:prstGeom prst="wedgeRoundRectCallout">
            <a:avLst>
              <a:gd name="adj1" fmla="val -134765"/>
              <a:gd name="adj2" fmla="val -140247"/>
              <a:gd name="adj3" fmla="val 16667"/>
            </a:avLst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Milestones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59973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Refinement Stage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63718" y="264817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 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424952"/>
            <a:ext cx="8229600" cy="5052048"/>
          </a:xfrm>
        </p:spPr>
        <p:txBody>
          <a:bodyPr>
            <a:noAutofit/>
          </a:bodyPr>
          <a:lstStyle/>
          <a:p>
            <a:pPr marL="57150" indent="0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Activities (Awardee) – first six months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Review </a:t>
            </a:r>
            <a:r>
              <a:rPr lang="en-US" sz="2000" dirty="0"/>
              <a:t>and refine geographic targeting at the community level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Provide a list of communities to FFP within the first three months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Community </a:t>
            </a:r>
            <a:r>
              <a:rPr lang="en-US" sz="2000" dirty="0"/>
              <a:t>consultations and validation of assumptions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Discuss priorities and needs, causes of food insecurity and under nutrition, vulnerability to food insecurity and malnutrition shocks, capacity and strengths to recover from food insecurity shocks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Institutional analysis and validation of operating environment and policies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Institutional and policy environment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Governance issues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Synergies with other USG investments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Linkages to achieve broader resilience objectives 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46659" y="276251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424952"/>
            <a:ext cx="8229600" cy="474724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None/>
            </a:pPr>
            <a:r>
              <a:rPr lang="en-US" sz="2800" b="1" dirty="0">
                <a:solidFill>
                  <a:srgbClr val="FF0000"/>
                </a:solidFill>
              </a:rPr>
              <a:t>Activities (Awardee) – first six </a:t>
            </a:r>
            <a:r>
              <a:rPr lang="en-US" sz="2800" b="1" dirty="0" smtClean="0">
                <a:solidFill>
                  <a:srgbClr val="FF0000"/>
                </a:solidFill>
              </a:rPr>
              <a:t>months, continued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 smtClean="0"/>
              <a:t>Formative </a:t>
            </a:r>
            <a:r>
              <a:rPr lang="en-US" sz="1800" dirty="0"/>
              <a:t>research - examples may include: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Barriers to optimum health/nutrition practices for pregnant/lactating mothers and children under two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Barriers to hygiene practices, sanitation practices and access to safe water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Barriers to improved agricultural </a:t>
            </a:r>
            <a:r>
              <a:rPr lang="en-US" sz="1600" dirty="0" smtClean="0"/>
              <a:t>practices, factors </a:t>
            </a:r>
            <a:r>
              <a:rPr lang="en-US" sz="1600" dirty="0"/>
              <a:t>that limit access to increased income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Barriers to recovery from food insecurity </a:t>
            </a:r>
            <a:r>
              <a:rPr lang="en-US" sz="1600" dirty="0" smtClean="0"/>
              <a:t>shocks</a:t>
            </a:r>
          </a:p>
          <a:p>
            <a:pPr lvl="2">
              <a:spcBef>
                <a:spcPts val="600"/>
              </a:spcBef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Climate and water resources vulnerability analysis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Gender analysis – required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Value chain analysis (for projects that promote value chain)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Market analysis (for targeted commodities)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Initial Environment Examination (</a:t>
            </a:r>
            <a:r>
              <a:rPr lang="en-US" sz="1800" dirty="0" smtClean="0"/>
              <a:t>IEE)- required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 smtClean="0"/>
              <a:t>Major shocks and stresses and how people are managing them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91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63718" y="264817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524000"/>
            <a:ext cx="8229600" cy="46482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None/>
            </a:pPr>
            <a:r>
              <a:rPr lang="en-US" sz="2800" b="1" dirty="0">
                <a:solidFill>
                  <a:srgbClr val="FF0000"/>
                </a:solidFill>
              </a:rPr>
              <a:t>Activities </a:t>
            </a:r>
            <a:r>
              <a:rPr lang="en-US" sz="2800" b="1" dirty="0" smtClean="0">
                <a:solidFill>
                  <a:srgbClr val="FF0000"/>
                </a:solidFill>
              </a:rPr>
              <a:t>(FFP) </a:t>
            </a:r>
            <a:r>
              <a:rPr lang="en-US" sz="2800" b="1" dirty="0">
                <a:solidFill>
                  <a:srgbClr val="FF0000"/>
                </a:solidFill>
              </a:rPr>
              <a:t>– first six </a:t>
            </a:r>
            <a:r>
              <a:rPr lang="en-US" sz="2800" b="1" dirty="0" smtClean="0">
                <a:solidFill>
                  <a:srgbClr val="FF0000"/>
                </a:solidFill>
              </a:rPr>
              <a:t>months, continued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 smtClean="0"/>
              <a:t>AOR </a:t>
            </a:r>
            <a:r>
              <a:rPr lang="en-US" sz="1800" dirty="0"/>
              <a:t>reviews and approves plans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Scoping visit by the </a:t>
            </a:r>
            <a:r>
              <a:rPr lang="en-US" sz="1800" dirty="0" smtClean="0"/>
              <a:t>FFP technical team members with </a:t>
            </a:r>
            <a:r>
              <a:rPr lang="en-US" sz="1800" dirty="0"/>
              <a:t>the awardee technical staff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TEC team reviews and approves scopes of work for various studies and </a:t>
            </a:r>
            <a:r>
              <a:rPr lang="en-US" sz="1800" dirty="0" smtClean="0"/>
              <a:t>assessments (FFP will provide comments within approximately three weeks)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AOR/ Activity Managers and TEC team members closely monitor activities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Baseline </a:t>
            </a:r>
            <a:r>
              <a:rPr lang="en-US" sz="1800" dirty="0" smtClean="0"/>
              <a:t>study </a:t>
            </a:r>
            <a:r>
              <a:rPr lang="en-US" sz="1800" dirty="0"/>
              <a:t>– required </a:t>
            </a:r>
            <a:r>
              <a:rPr lang="en-US" sz="1400" dirty="0"/>
              <a:t>(results should be available to the partner within nine to ten months of kick off </a:t>
            </a:r>
            <a:r>
              <a:rPr lang="en-US" sz="1400" dirty="0" smtClean="0"/>
              <a:t>date)</a:t>
            </a:r>
            <a:endParaRPr lang="en-US" sz="1400" dirty="0"/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Baseline study collects data for </a:t>
            </a:r>
            <a:r>
              <a:rPr lang="en-US" sz="1600" dirty="0" smtClean="0"/>
              <a:t>high level outcome </a:t>
            </a:r>
            <a:r>
              <a:rPr lang="en-US" sz="1600" dirty="0"/>
              <a:t>and impact </a:t>
            </a:r>
            <a:r>
              <a:rPr lang="en-US" sz="1600" dirty="0" smtClean="0"/>
              <a:t>indicators </a:t>
            </a:r>
            <a:r>
              <a:rPr lang="en-US" sz="1600" dirty="0"/>
              <a:t>from FFP list and awardee’s </a:t>
            </a:r>
            <a:r>
              <a:rPr lang="en-US" sz="1600" dirty="0" smtClean="0"/>
              <a:t>list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Note: </a:t>
            </a:r>
            <a:r>
              <a:rPr lang="en-US" sz="1600" dirty="0" smtClean="0"/>
              <a:t>Baseline data </a:t>
            </a:r>
            <a:r>
              <a:rPr lang="en-US" sz="1600" dirty="0"/>
              <a:t>for lower level outcome indicators can be collected from beneficiaries </a:t>
            </a:r>
            <a:r>
              <a:rPr lang="en-US" sz="1600" dirty="0" smtClean="0"/>
              <a:t>as </a:t>
            </a:r>
            <a:r>
              <a:rPr lang="en-US" sz="1600" dirty="0"/>
              <a:t>a part of annual monitoring. 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63719" y="276251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424952"/>
            <a:ext cx="8229600" cy="4747248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Activities (Awardee) – </a:t>
            </a:r>
            <a:r>
              <a:rPr lang="en-US" b="1" dirty="0" smtClean="0">
                <a:solidFill>
                  <a:srgbClr val="FF0000"/>
                </a:solidFill>
              </a:rPr>
              <a:t>months seven to twelve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Review </a:t>
            </a:r>
            <a:r>
              <a:rPr lang="en-US" sz="2000" dirty="0"/>
              <a:t>and possible refinement of theory of change and the project strategies in light of the baseline results and other studies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Develop M&amp;E </a:t>
            </a:r>
            <a:r>
              <a:rPr lang="en-US" sz="2000" dirty="0" smtClean="0"/>
              <a:t>plan, including Gender and Environment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Finalize targets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Establish partnerships with Feed the </a:t>
            </a:r>
            <a:r>
              <a:rPr lang="en-US" sz="2000" dirty="0" smtClean="0"/>
              <a:t>Future, Global Climate Change </a:t>
            </a:r>
            <a:r>
              <a:rPr lang="en-US" sz="2000" dirty="0"/>
              <a:t>and other projects with benchmarks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Staff training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The Chief of Party/Head of the Project will make a presentation of the refined project design highlighting changes from original and reasons why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78686" y="230486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828800"/>
            <a:ext cx="8229600" cy="4147084"/>
          </a:xfrm>
        </p:spPr>
        <p:txBody>
          <a:bodyPr>
            <a:noAutofit/>
          </a:bodyPr>
          <a:lstStyle/>
          <a:p>
            <a:pPr marL="57150" indent="0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Activities </a:t>
            </a:r>
            <a:r>
              <a:rPr lang="en-US" b="1" dirty="0" smtClean="0">
                <a:solidFill>
                  <a:srgbClr val="FF0000"/>
                </a:solidFill>
              </a:rPr>
              <a:t>(FFP) </a:t>
            </a:r>
            <a:r>
              <a:rPr lang="en-US" b="1" dirty="0">
                <a:solidFill>
                  <a:srgbClr val="FF0000"/>
                </a:solidFill>
              </a:rPr>
              <a:t>– months seven to </a:t>
            </a:r>
            <a:r>
              <a:rPr lang="en-US" b="1" dirty="0" smtClean="0">
                <a:solidFill>
                  <a:srgbClr val="FF0000"/>
                </a:solidFill>
              </a:rPr>
              <a:t>twelve, continued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Review </a:t>
            </a:r>
            <a:r>
              <a:rPr lang="en-US" sz="2000" dirty="0"/>
              <a:t>reports of various studies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Organize and facilitate M&amp;E workshop to refine </a:t>
            </a:r>
            <a:r>
              <a:rPr lang="en-US" sz="2000" dirty="0" err="1"/>
              <a:t>LogFrame</a:t>
            </a:r>
            <a:r>
              <a:rPr lang="en-US" sz="2000" dirty="0"/>
              <a:t> and IPTT </a:t>
            </a:r>
            <a:r>
              <a:rPr lang="en-US" sz="2000" dirty="0" smtClean="0"/>
              <a:t>with Gender and Environment issues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Review targets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Review baseline study report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66FF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Provide oversight to the baseline contractor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424952"/>
            <a:ext cx="7626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63718" y="264817"/>
            <a:ext cx="5124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FY 16 Refine and Implement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14" descr="Horizontal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239"/>
            <a:ext cx="3056993" cy="11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0354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buClr>
                <a:srgbClr val="0B80B5"/>
              </a:buCl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Milestones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Scopes </a:t>
            </a:r>
            <a:r>
              <a:rPr lang="en-US" sz="2400" dirty="0"/>
              <a:t>of </a:t>
            </a:r>
            <a:r>
              <a:rPr lang="en-US" sz="2400" dirty="0" smtClean="0"/>
              <a:t>work </a:t>
            </a:r>
            <a:r>
              <a:rPr lang="en-US" sz="2400" dirty="0"/>
              <a:t>for various studies submitted.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List of communities submitted to the baseline study contractor. 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Reports for different studies submitted to FFP.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Refined theory of change and </a:t>
            </a:r>
            <a:r>
              <a:rPr lang="en-US" sz="2400" dirty="0" err="1"/>
              <a:t>LogFrame</a:t>
            </a:r>
            <a:r>
              <a:rPr lang="en-US" sz="2400" dirty="0"/>
              <a:t> submitted.  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Partnership plans with benchmarks submitted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Targets revised and submitted</a:t>
            </a:r>
          </a:p>
          <a:p>
            <a:pPr lvl="1">
              <a:buClr>
                <a:srgbClr val="0B80B5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Adjusted staffing plan </a:t>
            </a:r>
            <a:r>
              <a:rPr lang="en-US" sz="2400" dirty="0" smtClean="0"/>
              <a:t>submitted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SzPct val="75000"/>
              <a:buNone/>
              <a:defRPr/>
            </a:pPr>
            <a:endParaRPr lang="en-US" sz="4400" dirty="0"/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701</Words>
  <Application>Microsoft Office PowerPoint</Application>
  <PresentationFormat>On-screen Show (4:3)</PresentationFormat>
  <Paragraphs>129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</vt:lpstr>
      <vt:lpstr> </vt:lpstr>
      <vt:lpstr> </vt:lpstr>
      <vt:lpstr>PowerPoint Presentation</vt:lpstr>
      <vt:lpstr> </vt:lpstr>
      <vt:lpstr>PowerPoint Presentation</vt:lpstr>
      <vt:lpstr>PowerPoint Presentation</vt:lpstr>
      <vt:lpstr> </vt:lpstr>
    </vt:vector>
  </TitlesOfParts>
  <Company>USAID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Security:  Two Categories of Food Assistance</dc:title>
  <dc:creator>Hartl, Jessica (DCHA/FFP)</dc:creator>
  <cp:lastModifiedBy>Michelle Shapiro</cp:lastModifiedBy>
  <cp:revision>85</cp:revision>
  <cp:lastPrinted>2014-10-09T17:02:50Z</cp:lastPrinted>
  <dcterms:created xsi:type="dcterms:W3CDTF">2014-08-22T15:56:31Z</dcterms:created>
  <dcterms:modified xsi:type="dcterms:W3CDTF">2015-06-15T15:09:06Z</dcterms:modified>
</cp:coreProperties>
</file>