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6"/>
  </p:notesMasterIdLst>
  <p:sldIdLst>
    <p:sldId id="346" r:id="rId2"/>
    <p:sldId id="347" r:id="rId3"/>
    <p:sldId id="340" r:id="rId4"/>
    <p:sldId id="331" r:id="rId5"/>
    <p:sldId id="349" r:id="rId6"/>
    <p:sldId id="304" r:id="rId7"/>
    <p:sldId id="307" r:id="rId8"/>
    <p:sldId id="341" r:id="rId9"/>
    <p:sldId id="310" r:id="rId10"/>
    <p:sldId id="290" r:id="rId11"/>
    <p:sldId id="352" r:id="rId12"/>
    <p:sldId id="309" r:id="rId13"/>
    <p:sldId id="267" r:id="rId14"/>
    <p:sldId id="332" r:id="rId15"/>
    <p:sldId id="333" r:id="rId16"/>
    <p:sldId id="270" r:id="rId17"/>
    <p:sldId id="342" r:id="rId18"/>
    <p:sldId id="353" r:id="rId19"/>
    <p:sldId id="318" r:id="rId20"/>
    <p:sldId id="343" r:id="rId21"/>
    <p:sldId id="320" r:id="rId22"/>
    <p:sldId id="344" r:id="rId23"/>
    <p:sldId id="325" r:id="rId24"/>
    <p:sldId id="321" r:id="rId25"/>
    <p:sldId id="335" r:id="rId26"/>
    <p:sldId id="350" r:id="rId27"/>
    <p:sldId id="348" r:id="rId28"/>
    <p:sldId id="323" r:id="rId29"/>
    <p:sldId id="337" r:id="rId30"/>
    <p:sldId id="345" r:id="rId31"/>
    <p:sldId id="351" r:id="rId32"/>
    <p:sldId id="328" r:id="rId33"/>
    <p:sldId id="339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rr, Laurie" initials="S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64" autoAdjust="0"/>
    <p:restoredTop sz="75237" autoAdjust="0"/>
  </p:normalViewPr>
  <p:slideViewPr>
    <p:cSldViewPr>
      <p:cViewPr varScale="1">
        <p:scale>
          <a:sx n="68" d="100"/>
          <a:sy n="68" d="100"/>
        </p:scale>
        <p:origin x="1128" y="6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84F07-2285-49AE-AC10-8A0E6C172692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A151-F494-425E-B95B-1BC9D0795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D0907A-798D-4DF8-B1CA-2190BAC449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20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>
                <a:solidFill>
                  <a:srgbClr val="FF0000"/>
                </a:solidFill>
              </a:rPr>
              <a:t>Demander aux participants de </a:t>
            </a:r>
            <a:r>
              <a:rPr lang="en-US" b="0" baseline="0" dirty="0" err="1" smtClean="0">
                <a:solidFill>
                  <a:srgbClr val="FF0000"/>
                </a:solidFill>
              </a:rPr>
              <a:t>définir</a:t>
            </a:r>
            <a:r>
              <a:rPr lang="en-US" b="0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</a:rPr>
              <a:t>chaque</a:t>
            </a:r>
            <a:r>
              <a:rPr lang="en-US" b="0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</a:rPr>
              <a:t>niveau</a:t>
            </a:r>
            <a:r>
              <a:rPr lang="en-US" b="0" baseline="0" dirty="0" smtClean="0">
                <a:solidFill>
                  <a:srgbClr val="FF0000"/>
                </a:solidFill>
              </a:rPr>
              <a:t> de </a:t>
            </a:r>
            <a:r>
              <a:rPr lang="en-US" b="0" baseline="0" dirty="0" err="1" smtClean="0">
                <a:solidFill>
                  <a:srgbClr val="FF0000"/>
                </a:solidFill>
              </a:rPr>
              <a:t>problème</a:t>
            </a:r>
            <a:r>
              <a:rPr lang="en-US" b="0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</a:rPr>
              <a:t>avant</a:t>
            </a:r>
            <a:r>
              <a:rPr lang="en-US" b="0" baseline="0" dirty="0" smtClean="0">
                <a:solidFill>
                  <a:srgbClr val="FF0000"/>
                </a:solidFill>
              </a:rPr>
              <a:t> de passer à la </a:t>
            </a:r>
            <a:r>
              <a:rPr lang="en-US" b="0" baseline="0" dirty="0" err="1" smtClean="0">
                <a:solidFill>
                  <a:srgbClr val="FF0000"/>
                </a:solidFill>
              </a:rPr>
              <a:t>définition</a:t>
            </a:r>
            <a:r>
              <a:rPr lang="en-US" b="0" baseline="0" dirty="0" smtClean="0">
                <a:solidFill>
                  <a:srgbClr val="FF0000"/>
                </a:solidFill>
              </a:rPr>
              <a:t> de </a:t>
            </a:r>
            <a:r>
              <a:rPr lang="en-US" b="0" baseline="0" dirty="0" err="1" smtClean="0">
                <a:solidFill>
                  <a:srgbClr val="FF0000"/>
                </a:solidFill>
              </a:rPr>
              <a:t>ce</a:t>
            </a:r>
            <a:r>
              <a:rPr lang="en-US" b="0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err="1" smtClean="0">
                <a:solidFill>
                  <a:srgbClr val="FF0000"/>
                </a:solidFill>
              </a:rPr>
              <a:t>niveau</a:t>
            </a:r>
            <a:r>
              <a:rPr lang="en-US" b="0" baseline="0" dirty="0" smtClean="0">
                <a:solidFill>
                  <a:srgbClr val="FF0000"/>
                </a:solidFill>
              </a:rPr>
              <a:t>.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12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causes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diverses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comportements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connaissances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croyances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attitudes et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systémiques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infrastuctures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etc.) 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primordial de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considérer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2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Etablir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liens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combiner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commencer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percevoir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flux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hiérarchiques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cause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les liens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croisés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les causes.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préliminaire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indispensable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l'identification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37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prochaine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reformuler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énoncés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attendus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s'assurer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solutions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exprimées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déjà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les populations du district X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connaissent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sécurité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plutôt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sécurité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foyer sera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améliorée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01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erreur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fréquente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inverser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lesquels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pouvoir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primordial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d’inverser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US" sz="120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l’arbre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solution. Nous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voulons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considérer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façon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exhaustive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solutions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l’obtention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but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exprimé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l’organisation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l’intention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68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cartographions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commençant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retraçant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solutions progressives qui 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mènent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désigne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solutions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constituent les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parcours.</a:t>
            </a: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cartographie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discerner les relations entre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l’ovale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précédente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liaisons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intersectorielles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 rapport aux cadres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d'autres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cadres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linéaires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75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interpréter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nombreuses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façons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constitue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hypothèse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conçu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oeuvre les DFSA de FFP, nous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FFP.</a:t>
            </a: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hypothèses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 hors du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contrôle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auront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probablement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répercussions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l'obtention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divers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éventuellement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réussite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b="1" dirty="0" smtClean="0">
                <a:effectLst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préexistantes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attend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demeurent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inchangées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durée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2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justifications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distinguent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hypothèses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des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préexistantes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explications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démontrent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plausibilité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l’exemple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pourrait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s’agir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objectives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démontrent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d'échec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entreprises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communauté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femmes 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enclins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d'ensemble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but principal,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se limiter aux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déclencher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continuellement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considération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(publics,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etc.)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déjà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l'accomplissement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but principal,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pourrait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persuader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vouloir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dire que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d'autres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traiteront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tout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temps,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extérieurs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chargeront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d'atteindre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plusieurs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5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prochaine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réfléchir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interventions qui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façon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déclencher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rouages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d'assigner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d'intervention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commençant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la fin (par le bas)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d'identifier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inférieurs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atteignables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”,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lesquels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inférieur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réussite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représente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préalable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suffisante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amorcer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supérieur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plupart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supplémentaires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milieu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Demander aux participants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interprétation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de passer à la definition.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91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opérateurs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voudraient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pourraient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apporter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population.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contraintes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budget, de personnel et de temps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empêchent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tout faire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interventions.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Grâce 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l’utilisation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critères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pourront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interventions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suffisantes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obtenir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contribuera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efficace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Affiner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phases finales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efforcer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facile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lire pour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près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Utilisez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couleurs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des bordures, des polices, 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graphiques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différencier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composantes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47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élaborée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DFSA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FFP,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transférée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cadre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d’évaluation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l’étape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finale du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aborderons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atelier.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instructions du Bureau FFP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l’USAID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relations entre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cadre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09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876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 :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Mai 2019, FFP </a:t>
            </a:r>
            <a:r>
              <a:rPr lang="en-US" baseline="0" dirty="0" err="1" smtClean="0"/>
              <a:t>utilisait</a:t>
            </a:r>
            <a:r>
              <a:rPr lang="en-US" baseline="0" dirty="0" smtClean="0"/>
              <a:t> encore </a:t>
            </a:r>
            <a:r>
              <a:rPr lang="en-US" baseline="0" dirty="0" err="1" smtClean="0"/>
              <a:t>l’expression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récit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TdC</a:t>
            </a:r>
            <a:r>
              <a:rPr lang="en-US" baseline="0" dirty="0" smtClean="0"/>
              <a:t>”,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terme</a:t>
            </a:r>
            <a:r>
              <a:rPr lang="en-US" baseline="0" dirty="0" smtClean="0"/>
              <a:t> sera </a:t>
            </a:r>
            <a:r>
              <a:rPr lang="en-US" baseline="0" dirty="0" err="1" smtClean="0"/>
              <a:t>remplacé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prochainement</a:t>
            </a:r>
            <a:r>
              <a:rPr lang="en-US" baseline="0" dirty="0" smtClean="0"/>
              <a:t> par “documentation </a:t>
            </a:r>
            <a:r>
              <a:rPr lang="en-US" baseline="0" dirty="0" err="1" smtClean="0"/>
              <a:t>complémentaire</a:t>
            </a:r>
            <a:r>
              <a:rPr lang="en-US" baseline="0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6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74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conceptuel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explicite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but,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hypothèses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justifications et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principaux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30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plausible,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vérifiable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considérer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satisfaisant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Plausible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logiquement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démontre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flux précis des interventions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déclencheront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but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responsabilités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divers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intéréssés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interventions).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Vérifiable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Il expose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clairement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comment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étape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Souvenez-vous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qu’une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caractéristique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unique de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qu'elle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modifiée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nouvelle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découverte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sujet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opérationnel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nouveau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recherche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pendant la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oeuvre du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permettront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l'améliorer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3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2017,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TOPS 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FFP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check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ceux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conçoivent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contrôler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la rigueur des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documentation. La check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récapitule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critères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FFP résumés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document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“USAID’S Office of Food for Peace Policy and Guidance for Monitoring, Evaluation, and Reporting for Development Food Security Activities”,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détaillés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documents de formation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TOPS. La check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accessible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français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l’adresse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www.fsnnetwork.org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/theory-change-training-curriculum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296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semble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toujours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confusion 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un cadre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affirment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s'agit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chose.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soutenons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cadres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résultats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façon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conçus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communauté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depuis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décennie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FontTx/>
              <a:buNone/>
            </a:pPr>
            <a:r>
              <a:rPr lang="en-US" sz="1200" b="1" dirty="0" smtClean="0"/>
              <a:t>Un </a:t>
            </a:r>
            <a:r>
              <a:rPr lang="en-US" sz="1200" b="1" dirty="0" err="1" smtClean="0"/>
              <a:t>diagramme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conceptuel</a:t>
            </a:r>
            <a:r>
              <a:rPr lang="en-US" sz="1200" b="1" dirty="0" smtClean="0"/>
              <a:t> </a:t>
            </a:r>
            <a:r>
              <a:rPr lang="en-US" sz="1200" dirty="0" smtClean="0"/>
              <a:t>rend </a:t>
            </a:r>
            <a:r>
              <a:rPr lang="en-US" sz="1200" dirty="0" err="1" smtClean="0"/>
              <a:t>explicite</a:t>
            </a:r>
            <a:r>
              <a:rPr lang="en-US" sz="1200" dirty="0" smtClean="0"/>
              <a:t> </a:t>
            </a:r>
            <a:r>
              <a:rPr lang="en-US" sz="1200" dirty="0" err="1" smtClean="0"/>
              <a:t>dans</a:t>
            </a:r>
            <a:r>
              <a:rPr lang="en-US" sz="1200" dirty="0" smtClean="0"/>
              <a:t> </a:t>
            </a:r>
            <a:r>
              <a:rPr lang="en-US" sz="1200" dirty="0" err="1" smtClean="0"/>
              <a:t>sa</a:t>
            </a:r>
            <a:r>
              <a:rPr lang="en-US" sz="1200" dirty="0" smtClean="0"/>
              <a:t> </a:t>
            </a:r>
            <a:r>
              <a:rPr lang="en-US" sz="1200" dirty="0" err="1" smtClean="0"/>
              <a:t>présentation</a:t>
            </a:r>
            <a:r>
              <a:rPr lang="en-US" sz="1200" dirty="0" smtClean="0"/>
              <a:t> le but </a:t>
            </a:r>
            <a:r>
              <a:rPr lang="en-US" sz="1200" dirty="0" err="1" smtClean="0"/>
              <a:t>à</a:t>
            </a:r>
            <a:r>
              <a:rPr lang="en-US" sz="1200" dirty="0" smtClean="0"/>
              <a:t> long </a:t>
            </a:r>
            <a:r>
              <a:rPr lang="en-US" sz="1200" dirty="0" err="1" smtClean="0"/>
              <a:t>terme</a:t>
            </a:r>
            <a:r>
              <a:rPr lang="en-US" sz="1200" dirty="0" smtClean="0"/>
              <a:t>, les </a:t>
            </a:r>
            <a:r>
              <a:rPr lang="en-US" sz="1200" dirty="0" err="1" smtClean="0"/>
              <a:t>domaines</a:t>
            </a:r>
            <a:r>
              <a:rPr lang="en-US" sz="1200" dirty="0" smtClean="0"/>
              <a:t> de </a:t>
            </a:r>
            <a:r>
              <a:rPr lang="en-US" sz="1200" dirty="0" err="1" smtClean="0"/>
              <a:t>changement</a:t>
            </a:r>
            <a:r>
              <a:rPr lang="en-US" sz="1200" dirty="0" smtClean="0"/>
              <a:t>, les </a:t>
            </a:r>
            <a:r>
              <a:rPr lang="en-US" sz="1200" dirty="0" err="1" smtClean="0"/>
              <a:t>résultats</a:t>
            </a:r>
            <a:r>
              <a:rPr lang="en-US" sz="1200" dirty="0" smtClean="0"/>
              <a:t> </a:t>
            </a:r>
            <a:r>
              <a:rPr lang="en-US" sz="1200" dirty="0" err="1" smtClean="0"/>
              <a:t>progressifs</a:t>
            </a:r>
            <a:r>
              <a:rPr lang="en-US" sz="1200" dirty="0" smtClean="0"/>
              <a:t>, les </a:t>
            </a:r>
            <a:r>
              <a:rPr lang="en-US" sz="1200" dirty="0" err="1" smtClean="0"/>
              <a:t>hypothèses</a:t>
            </a:r>
            <a:r>
              <a:rPr lang="en-US" sz="1200" dirty="0" smtClean="0"/>
              <a:t>, les justifications et les </a:t>
            </a:r>
            <a:r>
              <a:rPr lang="en-US" sz="1200" dirty="0" err="1" smtClean="0"/>
              <a:t>extrants</a:t>
            </a:r>
            <a:r>
              <a:rPr lang="en-US" sz="1200" dirty="0" smtClean="0"/>
              <a:t>. Il </a:t>
            </a:r>
            <a:r>
              <a:rPr lang="en-US" sz="1200" dirty="0" err="1" smtClean="0"/>
              <a:t>montre</a:t>
            </a:r>
            <a:r>
              <a:rPr lang="en-US" sz="1200" dirty="0" smtClean="0"/>
              <a:t> les </a:t>
            </a:r>
            <a:r>
              <a:rPr lang="en-US" sz="1200" dirty="0" err="1" smtClean="0"/>
              <a:t>parcours</a:t>
            </a:r>
            <a:r>
              <a:rPr lang="en-US" sz="1200" dirty="0" smtClean="0"/>
              <a:t> qui </a:t>
            </a:r>
            <a:r>
              <a:rPr lang="en-US" sz="1200" dirty="0" err="1" smtClean="0"/>
              <a:t>amènent</a:t>
            </a:r>
            <a:r>
              <a:rPr lang="en-US" sz="1200" dirty="0" smtClean="0"/>
              <a:t> le </a:t>
            </a:r>
            <a:r>
              <a:rPr lang="en-US" sz="1200" dirty="0" err="1" smtClean="0"/>
              <a:t>changement</a:t>
            </a:r>
            <a:r>
              <a:rPr lang="en-US" sz="1200" dirty="0" smtClean="0"/>
              <a:t> </a:t>
            </a:r>
            <a:r>
              <a:rPr lang="en-US" sz="1200" dirty="0" err="1" smtClean="0"/>
              <a:t>désiré</a:t>
            </a:r>
            <a:r>
              <a:rPr lang="en-US" sz="1200" dirty="0" smtClean="0"/>
              <a:t>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FontTx/>
              <a:buNone/>
            </a:pPr>
            <a:endParaRPr lang="en-US" sz="1200" dirty="0" smtClean="0"/>
          </a:p>
          <a:p>
            <a:r>
              <a:rPr lang="en-US" sz="1200" b="1" baseline="0" dirty="0" smtClean="0"/>
              <a:t>Les </a:t>
            </a:r>
            <a:r>
              <a:rPr lang="en-US" sz="1200" b="1" baseline="0" dirty="0" err="1" smtClean="0"/>
              <a:t>critères</a:t>
            </a:r>
            <a:r>
              <a:rPr lang="en-US" sz="1200" b="1" baseline="0" dirty="0" smtClean="0"/>
              <a:t> de </a:t>
            </a:r>
            <a:r>
              <a:rPr lang="en-US" sz="1200" b="1" baseline="0" dirty="0" err="1" smtClean="0"/>
              <a:t>mesure</a:t>
            </a:r>
            <a:r>
              <a:rPr lang="en-US" sz="1200" b="1" baseline="0" dirty="0" smtClean="0"/>
              <a:t> pour </a:t>
            </a:r>
            <a:r>
              <a:rPr lang="en-US" sz="1200" b="1" baseline="0" dirty="0" err="1" smtClean="0"/>
              <a:t>chaque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composante</a:t>
            </a:r>
            <a:r>
              <a:rPr lang="en-US" sz="1200" b="1" baseline="0" dirty="0" smtClean="0"/>
              <a:t> de la </a:t>
            </a:r>
            <a:r>
              <a:rPr lang="en-US" sz="1200" b="1" baseline="0" dirty="0" err="1" smtClean="0"/>
              <a:t>TdC</a:t>
            </a:r>
            <a:r>
              <a:rPr lang="en-US" sz="1200" b="1" baseline="0" dirty="0" smtClean="0"/>
              <a:t> </a:t>
            </a:r>
            <a:r>
              <a:rPr lang="en-US" sz="1200" baseline="0" dirty="0" err="1" smtClean="0"/>
              <a:t>expliquent</a:t>
            </a:r>
            <a:r>
              <a:rPr lang="en-US" sz="1200" baseline="0" dirty="0" smtClean="0"/>
              <a:t> comment </a:t>
            </a:r>
            <a:r>
              <a:rPr lang="en-US" sz="1200" baseline="0" dirty="0" err="1" smtClean="0"/>
              <a:t>évaluer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réussite</a:t>
            </a:r>
            <a:r>
              <a:rPr lang="en-US" sz="1200" baseline="0" dirty="0" smtClean="0"/>
              <a:t> de </a:t>
            </a:r>
            <a:r>
              <a:rPr lang="en-US" sz="1200" baseline="0" dirty="0" err="1" smtClean="0"/>
              <a:t>chaque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étape</a:t>
            </a:r>
            <a:r>
              <a:rPr lang="en-US" sz="1200" baseline="0" dirty="0" smtClean="0"/>
              <a:t>. Pour les FFP  DFSAs, les </a:t>
            </a:r>
            <a:r>
              <a:rPr lang="en-US" sz="1200" baseline="0" dirty="0" err="1" smtClean="0"/>
              <a:t>critères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d’évaluation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sont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partagés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dans</a:t>
            </a:r>
            <a:r>
              <a:rPr lang="en-US" sz="1200" baseline="0" dirty="0" smtClean="0"/>
              <a:t> le cadre </a:t>
            </a:r>
            <a:r>
              <a:rPr lang="en-US" sz="1200" baseline="0" dirty="0" err="1" smtClean="0"/>
              <a:t>logique</a:t>
            </a:r>
            <a:r>
              <a:rPr lang="en-US" sz="1200" baseline="0" dirty="0" smtClean="0"/>
              <a:t> et pas </a:t>
            </a:r>
            <a:r>
              <a:rPr lang="en-US" sz="1200" baseline="0" dirty="0" err="1" smtClean="0"/>
              <a:t>dans</a:t>
            </a:r>
            <a:r>
              <a:rPr lang="en-US" sz="1200" baseline="0" dirty="0" smtClean="0"/>
              <a:t> la </a:t>
            </a:r>
            <a:r>
              <a:rPr lang="en-US" sz="1200" baseline="0" dirty="0" err="1" smtClean="0"/>
              <a:t>TdC</a:t>
            </a:r>
            <a:r>
              <a:rPr lang="en-US" sz="1200" baseline="0" dirty="0" smtClean="0"/>
              <a:t>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20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200" b="1" dirty="0" smtClean="0"/>
              <a:t>La</a:t>
            </a:r>
            <a:r>
              <a:rPr lang="en-US" sz="1200" b="1" baseline="0" dirty="0" smtClean="0"/>
              <a:t> d</a:t>
            </a:r>
            <a:r>
              <a:rPr lang="en-US" sz="1200" b="1" dirty="0" smtClean="0"/>
              <a:t>ocumentation </a:t>
            </a:r>
            <a:r>
              <a:rPr lang="en-US" sz="1200" b="1" dirty="0" err="1" smtClean="0"/>
              <a:t>complémentaire</a:t>
            </a:r>
            <a:r>
              <a:rPr lang="en-US" sz="1200" b="1" dirty="0" smtClean="0"/>
              <a:t> de la </a:t>
            </a:r>
            <a:r>
              <a:rPr lang="en-US" sz="1200" b="1" dirty="0" err="1" smtClean="0"/>
              <a:t>TdC</a:t>
            </a:r>
            <a:r>
              <a:rPr lang="en-US" sz="1200" b="1" dirty="0" smtClean="0"/>
              <a:t> </a:t>
            </a:r>
            <a:r>
              <a:rPr lang="en-US" sz="1200" dirty="0" smtClean="0"/>
              <a:t>: </a:t>
            </a:r>
            <a:r>
              <a:rPr lang="en-US" sz="1200" dirty="0" err="1" smtClean="0"/>
              <a:t>communique</a:t>
            </a:r>
            <a:r>
              <a:rPr lang="en-US" sz="1200" dirty="0" smtClean="0"/>
              <a:t> le genre </a:t>
            </a:r>
            <a:r>
              <a:rPr lang="en-US" sz="1200" dirty="0" err="1" smtClean="0"/>
              <a:t>d’information</a:t>
            </a:r>
            <a:r>
              <a:rPr lang="en-US" sz="1200" dirty="0" smtClean="0"/>
              <a:t> qui </a:t>
            </a:r>
            <a:r>
              <a:rPr lang="en-US" sz="1200" dirty="0" err="1" smtClean="0"/>
              <a:t>serait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difficile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à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interpréter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dans</a:t>
            </a:r>
            <a:r>
              <a:rPr lang="en-US" sz="1200" baseline="0" dirty="0" smtClean="0"/>
              <a:t> le cadre du </a:t>
            </a:r>
            <a:r>
              <a:rPr lang="en-US" sz="1200" baseline="0" dirty="0" err="1" smtClean="0"/>
              <a:t>diagramme</a:t>
            </a:r>
            <a:r>
              <a:rPr lang="en-US" sz="1200" baseline="0" dirty="0" smtClean="0"/>
              <a:t> </a:t>
            </a:r>
            <a:r>
              <a:rPr lang="en-US" sz="1200" baseline="0" dirty="0" err="1" smtClean="0"/>
              <a:t>conceptuel</a:t>
            </a:r>
            <a:r>
              <a:rPr lang="en-US" sz="1200" baseline="0" dirty="0" smtClean="0"/>
              <a:t> de la </a:t>
            </a:r>
            <a:r>
              <a:rPr lang="en-US" sz="1200" baseline="0" dirty="0" err="1" smtClean="0"/>
              <a:t>TdC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Demander</a:t>
            </a:r>
            <a:r>
              <a:rPr lang="en-US" baseline="0" dirty="0" smtClean="0"/>
              <a:t> aux participants </a:t>
            </a:r>
            <a:r>
              <a:rPr lang="en-US" baseline="0" dirty="0" err="1" smtClean="0"/>
              <a:t>leurs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idées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avant</a:t>
            </a:r>
            <a:r>
              <a:rPr lang="en-US" baseline="0" dirty="0" smtClean="0"/>
              <a:t> de passer à </a:t>
            </a:r>
            <a:r>
              <a:rPr lang="en-US" baseline="0" dirty="0" err="1" smtClean="0"/>
              <a:t>l’explication</a:t>
            </a:r>
            <a:r>
              <a:rPr lang="en-US" baseline="0" dirty="0" smtClean="0"/>
              <a:t>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1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diapositive</a:t>
            </a:r>
            <a:r>
              <a:rPr lang="en-US" baseline="0" dirty="0" smtClean="0"/>
              <a:t> propose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vision </a:t>
            </a:r>
            <a:r>
              <a:rPr lang="en-US" baseline="0" dirty="0" err="1" smtClean="0"/>
              <a:t>générale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processus</a:t>
            </a:r>
            <a:r>
              <a:rPr lang="en-US" baseline="0" dirty="0" smtClean="0"/>
              <a:t>. Les </a:t>
            </a:r>
            <a:r>
              <a:rPr lang="en-US" baseline="0" dirty="0" err="1" smtClean="0"/>
              <a:t>détails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abordés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diapositives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suivantes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Mettre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l’accent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nécessité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réexaminer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étape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lorsqu’on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obtient</a:t>
            </a:r>
            <a:r>
              <a:rPr lang="en-US" baseline="0" dirty="0" smtClean="0"/>
              <a:t> plus </a:t>
            </a:r>
            <a:r>
              <a:rPr lang="en-US" baseline="0" dirty="0" err="1" smtClean="0"/>
              <a:t>d’informations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22CD5-0944-40E7-93A2-B99650D37CD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69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distingue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conception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solide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étayée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des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probants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exhaustif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approfondie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d'identifier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plutôt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se baser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associés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pauvreté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apportent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appuient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hypothèses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 que les connexions entre les interventions et les résultats.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4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cadres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conceptuels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instruments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orienter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nous assurer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recueillons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rigoureuse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complète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identifier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matière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d'éléments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probants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conscience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encore.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lacunes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nous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précisément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liens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7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parties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facteur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approfondie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n'importe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conception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GB" dirty="0" smtClean="0">
                <a:effectLst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d'autant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important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TdC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d'un consortium.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L'analyse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parties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réalisée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durée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pour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changements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produisent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intérêts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influences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48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cartographie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flux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causalité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un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met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évidence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liens entre les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problématiques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quatre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types de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GB" dirty="0" smtClean="0">
                <a:effectLst/>
              </a:rPr>
              <a:t> </a:t>
            </a:r>
            <a:endParaRPr lang="en-US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participants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seront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interrogés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lorsque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nous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montrerons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diapositive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suivante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d'où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l’importance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définitions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précises.</a:t>
            </a:r>
            <a:r>
              <a:rPr lang="en-GB" dirty="0" smtClean="0">
                <a:effectLst/>
              </a:rPr>
              <a:t> </a:t>
            </a:r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principal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plus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caractéristique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affecte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donnée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cruciaux</a:t>
            </a:r>
            <a:r>
              <a:rPr lang="en-GB" dirty="0" smtClean="0">
                <a:effectLst/>
              </a:rPr>
              <a:t>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nuisibles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la population.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Causes premières/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fondamentales</a:t>
            </a:r>
            <a:r>
              <a:rPr lang="en-GB" dirty="0" smtClean="0">
                <a:effectLst/>
              </a:rPr>
              <a:t>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causes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d'autres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causes, et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identifiées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synthèse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conception du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conditions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contextuelles</a:t>
            </a:r>
            <a:r>
              <a:rPr lang="en-GB" dirty="0" smtClean="0">
                <a:effectLst/>
              </a:rPr>
              <a:t> 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environnementales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climatiques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qui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causes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qui,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parfois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résultent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cruciaux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problèmes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les causes premières/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mileu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conditions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contextuelles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bas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l'arbre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A151-F494-425E-B95B-1BC9D0795B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chemeClr val="bg2"/>
                </a:solidFill>
                <a:latin typeface="Californian FB" panose="0207040306080B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8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851"/>
            <a:ext cx="7886700" cy="495300"/>
          </a:xfrm>
        </p:spPr>
        <p:txBody>
          <a:bodyPr anchor="ctr">
            <a:normAutofit/>
          </a:bodyPr>
          <a:lstStyle>
            <a:lvl1pPr>
              <a:defRPr sz="3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0" y="6372227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4850" y="6372227"/>
            <a:ext cx="590550" cy="349249"/>
          </a:xfrm>
        </p:spPr>
        <p:txBody>
          <a:bodyPr/>
          <a:lstStyle/>
          <a:p>
            <a:fld id="{2C1A3D4D-88DE-407A-9832-B6FA7DA8B45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28650" y="876300"/>
            <a:ext cx="78867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45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2524125" y="2305050"/>
            <a:ext cx="4224338" cy="1700213"/>
          </a:xfrm>
          <a:prstGeom prst="round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Add quote or just “Questions?”</a:t>
            </a:r>
          </a:p>
        </p:txBody>
      </p:sp>
    </p:spTree>
    <p:extLst>
      <p:ext uri="{BB962C8B-B14F-4D97-AF65-F5344CB8AC3E}">
        <p14:creationId xmlns:p14="http://schemas.microsoft.com/office/powerpoint/2010/main" val="295535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3802156" cy="1194733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1825" y="1781175"/>
            <a:ext cx="3805238" cy="34020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24935" y="416859"/>
            <a:ext cx="4282889" cy="603772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20724"/>
          </a:xfrm>
        </p:spPr>
        <p:txBody>
          <a:bodyPr>
            <a:normAutofit/>
          </a:bodyPr>
          <a:lstStyle>
            <a:lvl1pPr algn="ctr">
              <a:defRPr sz="32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9100" y="1485900"/>
            <a:ext cx="8305800" cy="4953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34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4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D4D-88DE-407A-9832-B6FA7DA8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8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Théorie du Changement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1.1 </a:t>
            </a:r>
            <a:r>
              <a:rPr lang="en-US" dirty="0" err="1" smtClean="0"/>
              <a:t>Vue</a:t>
            </a:r>
            <a:r>
              <a:rPr lang="en-US" dirty="0" smtClean="0"/>
              <a:t> </a:t>
            </a:r>
            <a:r>
              <a:rPr lang="en-US" dirty="0" err="1" smtClean="0"/>
              <a:t>d’ensemble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Analyse</a:t>
            </a:r>
            <a:r>
              <a:rPr lang="en-US" sz="3100" dirty="0" smtClean="0"/>
              <a:t> </a:t>
            </a:r>
            <a:r>
              <a:rPr lang="en-US" sz="3100" dirty="0" err="1" smtClean="0"/>
              <a:t>causale</a:t>
            </a:r>
            <a:r>
              <a:rPr lang="en-US" sz="3100" dirty="0" smtClean="0"/>
              <a:t> / </a:t>
            </a:r>
            <a:r>
              <a:rPr lang="en-US" sz="3100" dirty="0" err="1" smtClean="0"/>
              <a:t>Arbre</a:t>
            </a:r>
            <a:r>
              <a:rPr lang="en-US" sz="3100" dirty="0" smtClean="0"/>
              <a:t> des </a:t>
            </a:r>
            <a:r>
              <a:rPr lang="en-US" sz="3100" dirty="0" err="1" smtClean="0"/>
              <a:t>Problèmes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76400"/>
            <a:ext cx="4343400" cy="45005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sz="2700" dirty="0" err="1" smtClean="0"/>
              <a:t>Quelles</a:t>
            </a:r>
            <a:r>
              <a:rPr lang="en-US" sz="2700" dirty="0" smtClean="0"/>
              <a:t> </a:t>
            </a:r>
            <a:r>
              <a:rPr lang="en-US" sz="2700" dirty="0" err="1" smtClean="0"/>
              <a:t>sont</a:t>
            </a:r>
            <a:r>
              <a:rPr lang="en-US" sz="2700" dirty="0" smtClean="0"/>
              <a:t> les causes </a:t>
            </a:r>
            <a:r>
              <a:rPr lang="en-US" sz="2700" dirty="0" err="1" smtClean="0"/>
              <a:t>essentielles</a:t>
            </a:r>
            <a:r>
              <a:rPr lang="en-US" sz="2700" dirty="0" smtClean="0"/>
              <a:t> du </a:t>
            </a:r>
            <a:r>
              <a:rPr lang="en-US" sz="2700" dirty="0" err="1" smtClean="0"/>
              <a:t>problème</a:t>
            </a:r>
            <a:r>
              <a:rPr lang="en-US" sz="2700" dirty="0" smtClean="0"/>
              <a:t> principal ?</a:t>
            </a:r>
          </a:p>
          <a:p>
            <a:pPr lvl="1"/>
            <a:endParaRPr lang="en-US" sz="2700" dirty="0"/>
          </a:p>
          <a:p>
            <a:pPr lvl="1"/>
            <a:r>
              <a:rPr lang="fr-FR" sz="2700" dirty="0"/>
              <a:t>Dans quelle séquence les problèmes sont-ils liés les uns aux autres</a:t>
            </a:r>
            <a:r>
              <a:rPr lang="fr-FR" sz="2700" dirty="0" smtClean="0"/>
              <a:t>?</a:t>
            </a:r>
          </a:p>
          <a:p>
            <a:pPr lvl="1"/>
            <a:endParaRPr lang="en-US" sz="2700" dirty="0" smtClean="0"/>
          </a:p>
          <a:p>
            <a:pPr lvl="1"/>
            <a:r>
              <a:rPr lang="en-US" sz="2700" dirty="0" err="1"/>
              <a:t>Q</a:t>
            </a:r>
            <a:r>
              <a:rPr lang="en-US" sz="2700" dirty="0" err="1" smtClean="0"/>
              <a:t>uelles</a:t>
            </a:r>
            <a:r>
              <a:rPr lang="en-US" sz="2700" dirty="0" smtClean="0"/>
              <a:t> </a:t>
            </a:r>
            <a:r>
              <a:rPr lang="en-US" sz="2700" dirty="0" err="1" smtClean="0"/>
              <a:t>sont</a:t>
            </a:r>
            <a:r>
              <a:rPr lang="en-US" sz="2700" dirty="0" smtClean="0"/>
              <a:t> les conditions </a:t>
            </a:r>
            <a:r>
              <a:rPr lang="en-US" sz="2700" dirty="0" err="1" smtClean="0"/>
              <a:t>contextuelles</a:t>
            </a:r>
            <a:r>
              <a:rPr lang="en-US" sz="2700" dirty="0" smtClean="0"/>
              <a:t> qui </a:t>
            </a:r>
            <a:r>
              <a:rPr lang="en-US" sz="2700" dirty="0" err="1" smtClean="0"/>
              <a:t>affectent</a:t>
            </a:r>
            <a:r>
              <a:rPr lang="en-US" sz="2700" dirty="0" smtClean="0"/>
              <a:t> </a:t>
            </a:r>
            <a:r>
              <a:rPr lang="en-US" sz="2700" dirty="0" err="1" smtClean="0"/>
              <a:t>toutes</a:t>
            </a:r>
            <a:r>
              <a:rPr lang="en-US" sz="2700" dirty="0" smtClean="0"/>
              <a:t> les causes </a:t>
            </a:r>
            <a:r>
              <a:rPr lang="en-US" sz="2700" dirty="0" err="1" smtClean="0"/>
              <a:t>fondamentales</a:t>
            </a:r>
            <a:r>
              <a:rPr lang="en-US" sz="2700" dirty="0" smtClean="0"/>
              <a:t> </a:t>
            </a:r>
            <a:r>
              <a:rPr lang="en-US" sz="2800" dirty="0" smtClean="0"/>
              <a:t>?</a:t>
            </a:r>
          </a:p>
          <a:p>
            <a:pPr marL="457200" lvl="1" indent="0">
              <a:buNone/>
            </a:pPr>
            <a:r>
              <a:rPr lang="en-US" sz="1900" dirty="0" err="1" smtClean="0"/>
              <a:t>Exemple</a:t>
            </a:r>
            <a:r>
              <a:rPr lang="en-US" sz="1900" dirty="0"/>
              <a:t>: </a:t>
            </a:r>
            <a:r>
              <a:rPr lang="en-US" sz="1900" dirty="0" err="1" smtClean="0"/>
              <a:t>changement</a:t>
            </a:r>
            <a:r>
              <a:rPr lang="en-US" sz="1900" dirty="0" smtClean="0"/>
              <a:t> </a:t>
            </a:r>
            <a:r>
              <a:rPr lang="en-US" sz="1900" dirty="0" err="1" smtClean="0"/>
              <a:t>climatique</a:t>
            </a:r>
            <a:r>
              <a:rPr lang="en-US" sz="1900" dirty="0" smtClean="0"/>
              <a:t>; </a:t>
            </a:r>
            <a:r>
              <a:rPr lang="en-US" sz="1900" dirty="0" err="1" smtClean="0"/>
              <a:t>instabilité</a:t>
            </a:r>
            <a:r>
              <a:rPr lang="en-US" sz="1900" dirty="0" smtClean="0"/>
              <a:t> </a:t>
            </a:r>
            <a:r>
              <a:rPr lang="en-US" sz="1900" dirty="0" err="1" smtClean="0"/>
              <a:t>politique</a:t>
            </a:r>
            <a:r>
              <a:rPr lang="en-US" sz="1900" dirty="0" smtClean="0"/>
              <a:t>;  </a:t>
            </a:r>
            <a:r>
              <a:rPr lang="en-US" sz="1900" dirty="0"/>
              <a:t>etc. </a:t>
            </a:r>
          </a:p>
          <a:p>
            <a:pPr lvl="1"/>
            <a:endParaRPr lang="en-US" sz="2700" dirty="0" smtClean="0"/>
          </a:p>
          <a:p>
            <a:pPr lvl="1"/>
            <a:endParaRPr lang="en-US" sz="2700" dirty="0" smtClean="0"/>
          </a:p>
          <a:p>
            <a:pPr lvl="1"/>
            <a:endParaRPr lang="en-US" sz="27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Cartographier</a:t>
            </a:r>
            <a:r>
              <a:rPr lang="en-US" dirty="0" smtClean="0"/>
              <a:t> les flux de </a:t>
            </a:r>
            <a:r>
              <a:rPr lang="en-US" dirty="0" err="1" smtClean="0"/>
              <a:t>causalité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77225" y="6176963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33500"/>
            <a:ext cx="4744811" cy="40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Analyse</a:t>
            </a:r>
            <a:r>
              <a:rPr lang="en-US" sz="3100" dirty="0" smtClean="0"/>
              <a:t> </a:t>
            </a:r>
            <a:r>
              <a:rPr lang="en-US" sz="3100" dirty="0" err="1" smtClean="0"/>
              <a:t>causale</a:t>
            </a:r>
            <a:r>
              <a:rPr lang="en-US" sz="3100" dirty="0" smtClean="0"/>
              <a:t> / </a:t>
            </a:r>
            <a:r>
              <a:rPr lang="en-US" sz="3100" dirty="0" err="1" smtClean="0"/>
              <a:t>Arbre</a:t>
            </a:r>
            <a:r>
              <a:rPr lang="en-US" sz="3100" dirty="0" smtClean="0"/>
              <a:t> des </a:t>
            </a:r>
            <a:r>
              <a:rPr lang="en-US" sz="3100" dirty="0" err="1" smtClean="0"/>
              <a:t>problèmes</a:t>
            </a:r>
            <a:endParaRPr lang="en-US" sz="31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Identifier 4 </a:t>
            </a:r>
            <a:r>
              <a:rPr lang="en-US" dirty="0" err="1" smtClean="0"/>
              <a:t>niveaux</a:t>
            </a:r>
            <a:r>
              <a:rPr lang="en-US" dirty="0" smtClean="0"/>
              <a:t> de </a:t>
            </a:r>
            <a:r>
              <a:rPr lang="en-US" dirty="0" err="1" smtClean="0"/>
              <a:t>problème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10550" y="62076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449534"/>
              </p:ext>
            </p:extLst>
          </p:nvPr>
        </p:nvGraphicFramePr>
        <p:xfrm>
          <a:off x="628650" y="1825623"/>
          <a:ext cx="2952750" cy="402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50">
                  <a:extLst>
                    <a:ext uri="{9D8B030D-6E8A-4147-A177-3AD203B41FA5}">
                      <a16:colId xmlns:a16="http://schemas.microsoft.com/office/drawing/2014/main" val="2788951365"/>
                    </a:ext>
                  </a:extLst>
                </a:gridCol>
              </a:tblGrid>
              <a:tr h="68659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chemeClr val="tx1"/>
                          </a:solidFill>
                        </a:rPr>
                        <a:t>Problème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principal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199035"/>
                  </a:ext>
                </a:extLst>
              </a:tr>
              <a:tr h="1191897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Problèmes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en-US" sz="2800" b="1" baseline="0" dirty="0" err="1" smtClean="0"/>
                        <a:t>clés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497414"/>
                  </a:ext>
                </a:extLst>
              </a:tr>
              <a:tr h="68659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Causes sous-</a:t>
                      </a:r>
                      <a:r>
                        <a:rPr lang="en-US" sz="2800" b="1" dirty="0" err="1" smtClean="0"/>
                        <a:t>jacentes</a:t>
                      </a:r>
                      <a:r>
                        <a:rPr lang="en-US" sz="2800" b="1" dirty="0" smtClean="0"/>
                        <a:t> / </a:t>
                      </a:r>
                      <a:r>
                        <a:rPr lang="en-US" sz="2800" b="1" dirty="0" err="1" smtClean="0"/>
                        <a:t>racines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07001"/>
                  </a:ext>
                </a:extLst>
              </a:tr>
              <a:tr h="68659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Conditions </a:t>
                      </a:r>
                      <a:r>
                        <a:rPr lang="en-US" sz="2800" b="1" dirty="0" err="1" smtClean="0"/>
                        <a:t>contextuelles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04185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83106"/>
              </p:ext>
            </p:extLst>
          </p:nvPr>
        </p:nvGraphicFramePr>
        <p:xfrm>
          <a:off x="3581400" y="1825622"/>
          <a:ext cx="4800600" cy="91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78535190"/>
                    </a:ext>
                  </a:extLst>
                </a:gridCol>
              </a:tblGrid>
              <a:tr h="91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plus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affecte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population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donnée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3091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680245"/>
              </p:ext>
            </p:extLst>
          </p:nvPr>
        </p:nvGraphicFramePr>
        <p:xfrm>
          <a:off x="3581400" y="2776532"/>
          <a:ext cx="4800600" cy="110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78535190"/>
                    </a:ext>
                  </a:extLst>
                </a:gridCol>
              </a:tblGrid>
              <a:tr h="1109668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</a:rPr>
                        <a:t>les conditions générales qui affectent les personnes de manière négative (p. ex. mauvaise santé, revenu insuffisant, faible capacité de préparation et de réaction aux chocs et aux facteurs de stress)</a:t>
                      </a:r>
                      <a:endParaRPr lang="fr-FR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3091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11421"/>
              </p:ext>
            </p:extLst>
          </p:nvPr>
        </p:nvGraphicFramePr>
        <p:xfrm>
          <a:off x="3581400" y="3962669"/>
          <a:ext cx="4800600" cy="91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78535190"/>
                    </a:ext>
                  </a:extLst>
                </a:gridCol>
              </a:tblGrid>
              <a:tr h="9175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conditions qui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contribuent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aux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problèmes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clés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Souvent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d’autres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causes.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3091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12963"/>
              </p:ext>
            </p:extLst>
          </p:nvPr>
        </p:nvGraphicFramePr>
        <p:xfrm>
          <a:off x="3591732" y="4869960"/>
          <a:ext cx="4800600" cy="98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578535190"/>
                    </a:ext>
                  </a:extLst>
                </a:gridCol>
              </a:tblGrid>
              <a:tr h="982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Conditions sociales, politiques, environnementales et climatiques générales qui contribuent aux causes sous-jacentes</a:t>
                      </a:r>
                      <a:endParaRPr lang="fr-FR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730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5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2. </a:t>
            </a:r>
            <a:r>
              <a:rPr lang="en-US" sz="3100" dirty="0" err="1" smtClean="0"/>
              <a:t>Analyse</a:t>
            </a:r>
            <a:r>
              <a:rPr lang="en-US" sz="3100" dirty="0" smtClean="0"/>
              <a:t> </a:t>
            </a:r>
            <a:r>
              <a:rPr lang="en-US" sz="3100" dirty="0" err="1" smtClean="0"/>
              <a:t>causale</a:t>
            </a:r>
            <a:r>
              <a:rPr lang="en-US" sz="3100" dirty="0" smtClean="0"/>
              <a:t> / </a:t>
            </a:r>
            <a:r>
              <a:rPr lang="en-US" sz="3100" dirty="0" err="1" smtClean="0"/>
              <a:t>Arbre</a:t>
            </a:r>
            <a:r>
              <a:rPr lang="en-US" sz="3100" dirty="0" smtClean="0"/>
              <a:t> des </a:t>
            </a:r>
            <a:r>
              <a:rPr lang="en-US" sz="3100" dirty="0" err="1" smtClean="0"/>
              <a:t>problèmes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61160"/>
            <a:ext cx="462915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err="1" smtClean="0"/>
              <a:t>pratiques</a:t>
            </a:r>
            <a:r>
              <a:rPr lang="en-US" sz="2800" dirty="0" smtClean="0"/>
              <a:t> et </a:t>
            </a:r>
            <a:r>
              <a:rPr lang="en-US" sz="2800" dirty="0" err="1" smtClean="0"/>
              <a:t>comportements</a:t>
            </a:r>
            <a:r>
              <a:rPr lang="en-US" sz="2800" dirty="0" smtClean="0"/>
              <a:t> </a:t>
            </a:r>
            <a:r>
              <a:rPr lang="en-US" sz="2800" i="1" dirty="0" smtClean="0"/>
              <a:t>(ex. adoption </a:t>
            </a:r>
            <a:r>
              <a:rPr lang="en-US" sz="2800" i="1" dirty="0" err="1" smtClean="0"/>
              <a:t>insuffisante</a:t>
            </a:r>
            <a:r>
              <a:rPr lang="en-US" sz="2800" i="1" dirty="0" smtClean="0"/>
              <a:t> de </a:t>
            </a:r>
            <a:r>
              <a:rPr lang="en-US" sz="2800" i="1" dirty="0" err="1" smtClean="0"/>
              <a:t>pratiques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efficaces</a:t>
            </a:r>
            <a:r>
              <a:rPr lang="en-US" sz="2800" i="1" dirty="0" smtClean="0"/>
              <a:t> ) </a:t>
            </a:r>
          </a:p>
          <a:p>
            <a:pPr>
              <a:lnSpc>
                <a:spcPct val="90000"/>
              </a:lnSpc>
              <a:buNone/>
            </a:pPr>
            <a:endParaRPr lang="en-US" sz="1600" i="1" dirty="0"/>
          </a:p>
          <a:p>
            <a:r>
              <a:rPr lang="en-US" sz="2800" dirty="0" err="1" smtClean="0"/>
              <a:t>niveaux</a:t>
            </a:r>
            <a:r>
              <a:rPr lang="en-US" sz="2800" dirty="0" smtClean="0"/>
              <a:t> de </a:t>
            </a:r>
            <a:r>
              <a:rPr lang="en-US" sz="2800" dirty="0" err="1" smtClean="0"/>
              <a:t>connaissance</a:t>
            </a:r>
            <a:r>
              <a:rPr lang="en-US" sz="2800" dirty="0" smtClean="0"/>
              <a:t>, </a:t>
            </a:r>
            <a:r>
              <a:rPr lang="en-US" sz="2800" dirty="0" err="1" smtClean="0"/>
              <a:t>croyances</a:t>
            </a:r>
            <a:r>
              <a:rPr lang="en-US" sz="2800" dirty="0" smtClean="0"/>
              <a:t> et attitudes qui </a:t>
            </a:r>
            <a:r>
              <a:rPr lang="en-US" sz="2800" dirty="0" err="1" smtClean="0"/>
              <a:t>influencent</a:t>
            </a:r>
            <a:r>
              <a:rPr lang="en-US" sz="2800" dirty="0" smtClean="0"/>
              <a:t> </a:t>
            </a:r>
            <a:r>
              <a:rPr lang="en-US" sz="2800" dirty="0" err="1" smtClean="0"/>
              <a:t>pratiques</a:t>
            </a:r>
            <a:r>
              <a:rPr lang="en-US" sz="2800" dirty="0" smtClean="0"/>
              <a:t> et </a:t>
            </a:r>
            <a:r>
              <a:rPr lang="en-US" sz="2800" dirty="0" err="1" smtClean="0"/>
              <a:t>comportements</a:t>
            </a:r>
            <a:r>
              <a:rPr lang="en-US" sz="2800" dirty="0" smtClean="0"/>
              <a:t> </a:t>
            </a:r>
            <a:r>
              <a:rPr lang="en-US" sz="2800" i="1" dirty="0" smtClean="0"/>
              <a:t>(ex. </a:t>
            </a:r>
            <a:r>
              <a:rPr lang="en-US" sz="2800" i="1" dirty="0" err="1" smtClean="0"/>
              <a:t>tabous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alimentaires</a:t>
            </a:r>
            <a:r>
              <a:rPr lang="en-US" sz="2800" i="1" dirty="0" smtClean="0"/>
              <a:t> pour les femmes enceintes)</a:t>
            </a:r>
            <a:endParaRPr lang="en-US" sz="2800" i="1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dirty="0" smtClean="0"/>
              <a:t>conditions </a:t>
            </a:r>
            <a:r>
              <a:rPr lang="en-US" sz="2800" dirty="0" err="1" smtClean="0"/>
              <a:t>systémiques</a:t>
            </a:r>
            <a:r>
              <a:rPr lang="en-US" sz="2800" dirty="0" smtClean="0"/>
              <a:t> </a:t>
            </a:r>
            <a:r>
              <a:rPr lang="en-US" i="1" dirty="0" smtClean="0"/>
              <a:t>(ex. </a:t>
            </a:r>
            <a:r>
              <a:rPr lang="en-US" i="1" dirty="0" err="1" smtClean="0"/>
              <a:t>accès</a:t>
            </a:r>
            <a:r>
              <a:rPr lang="en-US" i="1" dirty="0" smtClean="0"/>
              <a:t> </a:t>
            </a:r>
            <a:r>
              <a:rPr lang="en-US" i="1" dirty="0" err="1" smtClean="0"/>
              <a:t>limité</a:t>
            </a:r>
            <a:r>
              <a:rPr lang="en-US" i="1" dirty="0" smtClean="0"/>
              <a:t> </a:t>
            </a:r>
            <a:r>
              <a:rPr lang="en-US" i="1" dirty="0" err="1" smtClean="0"/>
              <a:t>à</a:t>
            </a:r>
            <a:r>
              <a:rPr lang="en-US" i="1" dirty="0" smtClean="0"/>
              <a:t> </a:t>
            </a:r>
            <a:r>
              <a:rPr lang="en-US" i="1" dirty="0" err="1" smtClean="0"/>
              <a:t>une</a:t>
            </a:r>
            <a:r>
              <a:rPr lang="en-US" i="1" dirty="0" smtClean="0"/>
              <a:t> </a:t>
            </a:r>
            <a:r>
              <a:rPr lang="en-US" i="1" dirty="0" err="1" smtClean="0"/>
              <a:t>ressource</a:t>
            </a:r>
            <a:r>
              <a:rPr lang="en-US" i="1" dirty="0" smtClean="0"/>
              <a:t> </a:t>
            </a:r>
            <a:r>
              <a:rPr lang="en-US" i="1" dirty="0" err="1" smtClean="0"/>
              <a:t>d’eau</a:t>
            </a:r>
            <a:r>
              <a:rPr lang="en-US" i="1" dirty="0" smtClean="0"/>
              <a:t> potable) </a:t>
            </a:r>
            <a:r>
              <a:rPr lang="en-US" sz="2800" dirty="0" smtClean="0"/>
              <a:t>qui </a:t>
            </a:r>
            <a:r>
              <a:rPr lang="en-US" sz="2800" dirty="0" err="1" smtClean="0"/>
              <a:t>influencent</a:t>
            </a:r>
            <a:r>
              <a:rPr lang="en-US" sz="2800" dirty="0" smtClean="0"/>
              <a:t> les </a:t>
            </a:r>
            <a:r>
              <a:rPr lang="en-US" sz="2800" dirty="0" err="1" smtClean="0"/>
              <a:t>savoirs</a:t>
            </a:r>
            <a:r>
              <a:rPr lang="en-US" sz="2800" dirty="0" smtClean="0"/>
              <a:t> et les </a:t>
            </a:r>
            <a:r>
              <a:rPr lang="en-US" sz="2800" dirty="0" err="1" smtClean="0"/>
              <a:t>comportements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Explorer en </a:t>
            </a:r>
            <a:r>
              <a:rPr lang="en-US" dirty="0" err="1" smtClean="0"/>
              <a:t>profondeur</a:t>
            </a:r>
            <a:r>
              <a:rPr lang="en-US" dirty="0" smtClean="0"/>
              <a:t> les causes premières/</a:t>
            </a:r>
            <a:r>
              <a:rPr lang="en-US" dirty="0" err="1" smtClean="0"/>
              <a:t>fondamentales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6180276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618526"/>
            <a:ext cx="4362450" cy="3762375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flipV="1">
            <a:off x="4526280" y="4587240"/>
            <a:ext cx="3703320" cy="1260202"/>
          </a:xfrm>
          <a:prstGeom prst="curvedConnector3">
            <a:avLst>
              <a:gd name="adj1" fmla="val 98834"/>
            </a:avLst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2057400" y="4185514"/>
            <a:ext cx="2819400" cy="234086"/>
          </a:xfrm>
          <a:prstGeom prst="curvedConnector3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3886200" y="2362200"/>
            <a:ext cx="1752600" cy="1524000"/>
          </a:xfrm>
          <a:prstGeom prst="curvedConnector3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err="1" smtClean="0"/>
              <a:t>Exemple</a:t>
            </a:r>
            <a:r>
              <a:rPr lang="en-US" sz="3100" dirty="0" smtClean="0"/>
              <a:t> </a:t>
            </a:r>
            <a:r>
              <a:rPr lang="en-US" sz="3100" dirty="0" err="1" smtClean="0"/>
              <a:t>d’arbre</a:t>
            </a:r>
            <a:r>
              <a:rPr lang="en-US" sz="3100" dirty="0" smtClean="0"/>
              <a:t> des </a:t>
            </a:r>
            <a:r>
              <a:rPr lang="en-US" sz="3100" dirty="0" err="1" smtClean="0"/>
              <a:t>problèmes</a:t>
            </a:r>
            <a:r>
              <a:rPr lang="en-US" sz="3100" dirty="0" smtClean="0"/>
              <a:t> (</a:t>
            </a:r>
            <a:r>
              <a:rPr lang="en-US" sz="3100" dirty="0" err="1" smtClean="0"/>
              <a:t>extrait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61100"/>
            <a:ext cx="609600" cy="520700"/>
          </a:xfrm>
        </p:spPr>
        <p:txBody>
          <a:bodyPr>
            <a:normAutofit/>
          </a:bodyPr>
          <a:lstStyle/>
          <a:p>
            <a:fld id="{00114A01-08FC-47D0-AD64-22CD3AA4914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93" y="1333500"/>
            <a:ext cx="8116957" cy="47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3. </a:t>
            </a:r>
            <a:r>
              <a:rPr lang="en-US" sz="3100" dirty="0" err="1" smtClean="0"/>
              <a:t>L’arbre</a:t>
            </a:r>
            <a:r>
              <a:rPr lang="en-US" sz="3100" dirty="0" smtClean="0"/>
              <a:t> des solutions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err="1" smtClean="0">
                <a:sym typeface="Wingdings" panose="05000000000000000000" pitchFamily="2" charset="2"/>
              </a:rPr>
              <a:t>Reformuler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tous</a:t>
            </a:r>
            <a:r>
              <a:rPr lang="en-US" b="1" dirty="0" smtClean="0">
                <a:sym typeface="Wingdings" panose="05000000000000000000" pitchFamily="2" charset="2"/>
              </a:rPr>
              <a:t> les </a:t>
            </a:r>
            <a:r>
              <a:rPr lang="en-US" b="1" dirty="0" err="1" smtClean="0">
                <a:sym typeface="Wingdings" panose="05000000000000000000" pitchFamily="2" charset="2"/>
              </a:rPr>
              <a:t>problèmes</a:t>
            </a:r>
            <a:r>
              <a:rPr lang="en-US" b="1" dirty="0" smtClean="0">
                <a:sym typeface="Wingdings" panose="05000000000000000000" pitchFamily="2" charset="2"/>
              </a:rPr>
              <a:t> en </a:t>
            </a:r>
            <a:r>
              <a:rPr lang="en-US" b="1" dirty="0" err="1" smtClean="0">
                <a:sym typeface="Wingdings" panose="05000000000000000000" pitchFamily="2" charset="2"/>
              </a:rPr>
              <a:t>termes</a:t>
            </a:r>
            <a:r>
              <a:rPr lang="en-US" b="1" dirty="0" smtClean="0">
                <a:sym typeface="Wingdings" panose="05000000000000000000" pitchFamily="2" charset="2"/>
              </a:rPr>
              <a:t> de </a:t>
            </a:r>
            <a:r>
              <a:rPr lang="en-US" b="1" dirty="0" err="1" smtClean="0">
                <a:sym typeface="Wingdings" panose="05000000000000000000" pitchFamily="2" charset="2"/>
              </a:rPr>
              <a:t>changements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désirés</a:t>
            </a:r>
            <a:endParaRPr lang="en-US" b="1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Les </a:t>
            </a:r>
            <a:r>
              <a:rPr lang="en-US" dirty="0" err="1" smtClean="0">
                <a:sym typeface="Wingdings" panose="05000000000000000000" pitchFamily="2" charset="2"/>
              </a:rPr>
              <a:t>présenter</a:t>
            </a:r>
            <a:r>
              <a:rPr lang="en-US" dirty="0" smtClean="0">
                <a:sym typeface="Wingdings" panose="05000000000000000000" pitchFamily="2" charset="2"/>
              </a:rPr>
              <a:t> sous </a:t>
            </a:r>
            <a:r>
              <a:rPr lang="en-US" dirty="0" err="1" smtClean="0">
                <a:sym typeface="Wingdings" panose="05000000000000000000" pitchFamily="2" charset="2"/>
              </a:rPr>
              <a:t>forme</a:t>
            </a:r>
            <a:r>
              <a:rPr lang="en-US" dirty="0" smtClean="0">
                <a:sym typeface="Wingdings" panose="05000000000000000000" pitchFamily="2" charset="2"/>
              </a:rPr>
              <a:t> de “</a:t>
            </a:r>
            <a:r>
              <a:rPr lang="en-US" dirty="0" err="1" smtClean="0">
                <a:sym typeface="Wingdings" panose="05000000000000000000" pitchFamily="2" charset="2"/>
              </a:rPr>
              <a:t>problème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résolu</a:t>
            </a:r>
            <a:r>
              <a:rPr lang="en-US" dirty="0" smtClean="0">
                <a:sym typeface="Wingdings" panose="05000000000000000000" pitchFamily="2" charset="2"/>
              </a:rPr>
              <a:t>”, pas sous </a:t>
            </a:r>
            <a:r>
              <a:rPr lang="en-US" dirty="0" err="1" smtClean="0">
                <a:sym typeface="Wingdings" panose="05000000000000000000" pitchFamily="2" charset="2"/>
              </a:rPr>
              <a:t>forme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d’actions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entreprendre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Ne pas </a:t>
            </a:r>
            <a:r>
              <a:rPr lang="en-US" dirty="0" err="1" smtClean="0">
                <a:sym typeface="Wingdings" panose="05000000000000000000" pitchFamily="2" charset="2"/>
              </a:rPr>
              <a:t>utiliser</a:t>
            </a:r>
            <a:r>
              <a:rPr lang="en-US" dirty="0" smtClean="0">
                <a:sym typeface="Wingdings" panose="05000000000000000000" pitchFamily="2" charset="2"/>
              </a:rPr>
              <a:t> “grâce </a:t>
            </a:r>
            <a:r>
              <a:rPr lang="en-US" dirty="0" err="1" smtClean="0">
                <a:sym typeface="Wingdings" panose="05000000000000000000" pitchFamily="2" charset="2"/>
              </a:rPr>
              <a:t>à</a:t>
            </a:r>
            <a:r>
              <a:rPr lang="en-US" dirty="0" smtClean="0">
                <a:sym typeface="Wingdings" panose="05000000000000000000" pitchFamily="2" charset="2"/>
              </a:rPr>
              <a:t>”, “par”, “de </a:t>
            </a:r>
            <a:r>
              <a:rPr lang="en-US" dirty="0" err="1" smtClean="0">
                <a:sym typeface="Wingdings" panose="05000000000000000000" pitchFamily="2" charset="2"/>
              </a:rPr>
              <a:t>sorte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que</a:t>
            </a:r>
            <a:r>
              <a:rPr lang="en-US" dirty="0" smtClean="0">
                <a:sym typeface="Wingdings" panose="05000000000000000000" pitchFamily="2" charset="2"/>
              </a:rPr>
              <a:t>”, via”, etc.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Arbres</a:t>
            </a:r>
            <a:r>
              <a:rPr lang="en-US" dirty="0" smtClean="0">
                <a:sym typeface="Wingdings" panose="05000000000000000000" pitchFamily="2" charset="2"/>
              </a:rPr>
              <a:t> des </a:t>
            </a:r>
            <a:r>
              <a:rPr lang="en-US" dirty="0" err="1" smtClean="0">
                <a:sym typeface="Wingdings" panose="05000000000000000000" pitchFamily="2" charset="2"/>
              </a:rPr>
              <a:t>problèmes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Arbres</a:t>
            </a:r>
            <a:r>
              <a:rPr lang="en-US" dirty="0" smtClean="0">
                <a:sym typeface="Wingdings" panose="05000000000000000000" pitchFamily="2" charset="2"/>
              </a:rPr>
              <a:t> des solutions</a:t>
            </a:r>
            <a:endParaRPr lang="en-US" sz="2800" dirty="0">
              <a:sym typeface="Wingdings" panose="05000000000000000000" pitchFamily="2" charset="2"/>
            </a:endParaRPr>
          </a:p>
          <a:p>
            <a:pPr lvl="1"/>
            <a:r>
              <a:rPr lang="en-US" sz="2500" dirty="0" err="1" smtClean="0">
                <a:sym typeface="Wingdings" panose="05000000000000000000" pitchFamily="2" charset="2"/>
              </a:rPr>
              <a:t>Définition</a:t>
            </a:r>
            <a:r>
              <a:rPr lang="en-US" sz="2500" dirty="0" smtClean="0">
                <a:sym typeface="Wingdings" panose="05000000000000000000" pitchFamily="2" charset="2"/>
              </a:rPr>
              <a:t> du </a:t>
            </a:r>
            <a:r>
              <a:rPr lang="en-US" sz="2500" dirty="0" err="1" smtClean="0">
                <a:sym typeface="Wingdings" panose="05000000000000000000" pitchFamily="2" charset="2"/>
              </a:rPr>
              <a:t>problème</a:t>
            </a:r>
            <a:r>
              <a:rPr lang="en-US" sz="2500" dirty="0" smtClean="0">
                <a:sym typeface="Wingdings" panose="05000000000000000000" pitchFamily="2" charset="2"/>
              </a:rPr>
              <a:t> principal </a:t>
            </a:r>
            <a:r>
              <a:rPr lang="en-US" sz="2500" dirty="0">
                <a:sym typeface="Wingdings" panose="05000000000000000000" pitchFamily="2" charset="2"/>
              </a:rPr>
              <a:t> </a:t>
            </a:r>
            <a:r>
              <a:rPr lang="en-US" sz="2500" dirty="0" smtClean="0">
                <a:sym typeface="Wingdings" panose="05000000000000000000" pitchFamily="2" charset="2"/>
              </a:rPr>
              <a:t>But global du </a:t>
            </a:r>
            <a:r>
              <a:rPr lang="en-US" sz="2500" dirty="0" err="1" smtClean="0">
                <a:sym typeface="Wingdings" panose="05000000000000000000" pitchFamily="2" charset="2"/>
              </a:rPr>
              <a:t>projet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endParaRPr lang="en-US" sz="2500" dirty="0">
              <a:sym typeface="Wingdings" panose="05000000000000000000" pitchFamily="2" charset="2"/>
            </a:endParaRPr>
          </a:p>
          <a:p>
            <a:pPr lvl="1"/>
            <a:r>
              <a:rPr lang="en-US" sz="2500" dirty="0" err="1" smtClean="0">
                <a:sym typeface="Wingdings" panose="05000000000000000000" pitchFamily="2" charset="2"/>
              </a:rPr>
              <a:t>Problèmes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500" dirty="0" err="1" smtClean="0">
                <a:sym typeface="Wingdings" panose="05000000000000000000" pitchFamily="2" charset="2"/>
              </a:rPr>
              <a:t>cruciaux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</a:t>
            </a:r>
            <a:r>
              <a:rPr lang="en-US" sz="2400" dirty="0" err="1" smtClean="0">
                <a:sym typeface="Wingdings" panose="05000000000000000000" pitchFamily="2" charset="2"/>
              </a:rPr>
              <a:t>omaines</a:t>
            </a:r>
            <a:r>
              <a:rPr lang="en-US" sz="2400" dirty="0" smtClean="0">
                <a:sym typeface="Wingdings" panose="05000000000000000000" pitchFamily="2" charset="2"/>
              </a:rPr>
              <a:t> du </a:t>
            </a:r>
            <a:r>
              <a:rPr lang="en-US" sz="2400" dirty="0" err="1" smtClean="0">
                <a:sym typeface="Wingdings" panose="05000000000000000000" pitchFamily="2" charset="2"/>
              </a:rPr>
              <a:t>changement</a:t>
            </a:r>
            <a:r>
              <a:rPr lang="en-US" sz="2400" dirty="0" smtClean="0">
                <a:sym typeface="Wingdings" panose="05000000000000000000" pitchFamily="2" charset="2"/>
              </a:rPr>
              <a:t> (</a:t>
            </a:r>
            <a:r>
              <a:rPr lang="en-US" sz="2400" dirty="0" err="1" smtClean="0">
                <a:sym typeface="Wingdings" panose="05000000000000000000" pitchFamily="2" charset="2"/>
              </a:rPr>
              <a:t>objectifs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endParaRPr lang="en-US" sz="2400" dirty="0">
              <a:sym typeface="Wingdings" panose="05000000000000000000" pitchFamily="2" charset="2"/>
            </a:endParaRPr>
          </a:p>
          <a:p>
            <a:pPr lvl="1"/>
            <a:r>
              <a:rPr lang="en-US" sz="2500" dirty="0" smtClean="0">
                <a:sym typeface="Wingdings" panose="05000000000000000000" pitchFamily="2" charset="2"/>
              </a:rPr>
              <a:t>Causes </a:t>
            </a:r>
            <a:r>
              <a:rPr lang="en-US" sz="2500" dirty="0" err="1" smtClean="0">
                <a:sym typeface="Wingdings" panose="05000000000000000000" pitchFamily="2" charset="2"/>
              </a:rPr>
              <a:t>fondamentales</a:t>
            </a:r>
            <a:r>
              <a:rPr lang="en-US" sz="2500" dirty="0" smtClean="0">
                <a:sym typeface="Wingdings" panose="05000000000000000000" pitchFamily="2" charset="2"/>
              </a:rPr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500" dirty="0">
                <a:sym typeface="Wingdings" panose="05000000000000000000" pitchFamily="2" charset="2"/>
              </a:rPr>
              <a:t>S</a:t>
            </a:r>
            <a:r>
              <a:rPr lang="en-US" sz="2500" dirty="0" smtClean="0">
                <a:sym typeface="Wingdings" panose="05000000000000000000" pitchFamily="2" charset="2"/>
              </a:rPr>
              <a:t>olutions 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résultats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progressifs</a:t>
            </a:r>
            <a:r>
              <a:rPr lang="en-US" sz="2800" dirty="0" smtClean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500" dirty="0">
              <a:solidFill>
                <a:schemeClr val="tx2">
                  <a:lumMod val="50000"/>
                  <a:lumOff val="50000"/>
                </a:schemeClr>
              </a:solidFill>
              <a:sym typeface="Wingdings" panose="05000000000000000000" pitchFamily="2" charset="2"/>
            </a:endParaRPr>
          </a:p>
          <a:p>
            <a:pPr marL="548640" lvl="2">
              <a:spcBef>
                <a:spcPts val="600"/>
              </a:spcBef>
              <a:buSzPct val="70000"/>
            </a:pPr>
            <a:endParaRPr lang="en-US" sz="2600" dirty="0"/>
          </a:p>
          <a:p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68678" y="6176963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err="1" smtClean="0"/>
              <a:t>Exemple</a:t>
            </a:r>
            <a:r>
              <a:rPr lang="en-US" sz="3100" dirty="0" smtClean="0"/>
              <a:t> </a:t>
            </a:r>
            <a:r>
              <a:rPr lang="en-US" sz="3100" dirty="0" err="1" smtClean="0"/>
              <a:t>d’arbre</a:t>
            </a:r>
            <a:r>
              <a:rPr lang="en-US" sz="3100" dirty="0" smtClean="0"/>
              <a:t> des solutions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14A01-08FC-47D0-AD64-22CD3AA4914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61" y="1149434"/>
            <a:ext cx="8790097" cy="50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3. Les </a:t>
            </a:r>
            <a:r>
              <a:rPr lang="fr-FR" sz="3100" dirty="0" smtClean="0"/>
              <a:t>parcours</a:t>
            </a:r>
            <a:r>
              <a:rPr lang="en-US" sz="3100" dirty="0" smtClean="0"/>
              <a:t> de la </a:t>
            </a:r>
            <a:r>
              <a:rPr lang="en-US" sz="3100" dirty="0" err="1" smtClean="0"/>
              <a:t>TdC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Identifier les </a:t>
            </a:r>
            <a:r>
              <a:rPr lang="en-US" dirty="0" err="1" smtClean="0"/>
              <a:t>domaines</a:t>
            </a:r>
            <a:r>
              <a:rPr lang="en-US" dirty="0" smtClean="0"/>
              <a:t> de </a:t>
            </a:r>
            <a:r>
              <a:rPr lang="en-US" dirty="0" err="1" smtClean="0"/>
              <a:t>changement</a:t>
            </a:r>
            <a:r>
              <a:rPr lang="en-US" dirty="0" smtClean="0"/>
              <a:t> (</a:t>
            </a:r>
            <a:r>
              <a:rPr lang="en-US" dirty="0" err="1"/>
              <a:t>o</a:t>
            </a:r>
            <a:r>
              <a:rPr lang="en-US" dirty="0" err="1" smtClean="0"/>
              <a:t>bjectifs</a:t>
            </a:r>
            <a:r>
              <a:rPr lang="en-US" dirty="0" smtClean="0"/>
              <a:t>, </a:t>
            </a:r>
            <a:r>
              <a:rPr lang="en-US" dirty="0" err="1" smtClean="0"/>
              <a:t>objectifs</a:t>
            </a:r>
            <a:r>
              <a:rPr lang="en-US" dirty="0" smtClean="0"/>
              <a:t> </a:t>
            </a:r>
            <a:r>
              <a:rPr lang="en-US" dirty="0" err="1" smtClean="0"/>
              <a:t>stratégiques</a:t>
            </a:r>
            <a:r>
              <a:rPr lang="en-US" dirty="0" smtClean="0"/>
              <a:t>, points </a:t>
            </a:r>
            <a:r>
              <a:rPr lang="en-US" dirty="0" err="1" smtClean="0"/>
              <a:t>d’action</a:t>
            </a:r>
            <a:r>
              <a:rPr lang="en-US" dirty="0" smtClean="0"/>
              <a:t> </a:t>
            </a:r>
            <a:r>
              <a:rPr lang="en-US" dirty="0" err="1" smtClean="0"/>
              <a:t>essentiels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les </a:t>
            </a:r>
            <a:r>
              <a:rPr lang="en-US" dirty="0" err="1" smtClean="0"/>
              <a:t>secteurs</a:t>
            </a:r>
            <a:r>
              <a:rPr lang="en-US" dirty="0" smtClean="0"/>
              <a:t> </a:t>
            </a:r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le </a:t>
            </a:r>
            <a:r>
              <a:rPr lang="en-US" dirty="0" err="1" smtClean="0"/>
              <a:t>changement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se </a:t>
            </a:r>
            <a:r>
              <a:rPr lang="en-US" dirty="0" err="1" smtClean="0"/>
              <a:t>produire</a:t>
            </a: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  <a:p>
            <a:r>
              <a:rPr lang="en-US" dirty="0" err="1" smtClean="0"/>
              <a:t>Cartographier</a:t>
            </a:r>
            <a:r>
              <a:rPr lang="en-US" dirty="0" smtClean="0"/>
              <a:t> un </a:t>
            </a:r>
            <a:r>
              <a:rPr lang="en-US" b="1" i="1" dirty="0" err="1" smtClean="0"/>
              <a:t>parcours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changement</a:t>
            </a:r>
            <a:r>
              <a:rPr lang="en-US" b="1" i="1" dirty="0" smtClean="0"/>
              <a:t>  </a:t>
            </a:r>
            <a:r>
              <a:rPr lang="en-US" b="1" i="1" dirty="0" err="1" smtClean="0"/>
              <a:t>ou</a:t>
            </a:r>
            <a:r>
              <a:rPr lang="en-US" b="1" i="1" dirty="0" smtClean="0"/>
              <a:t> “</a:t>
            </a:r>
            <a:r>
              <a:rPr lang="fr-FR" b="1" i="1" dirty="0" smtClean="0"/>
              <a:t>parcours</a:t>
            </a:r>
            <a:r>
              <a:rPr lang="en-US" b="1" i="1" dirty="0" smtClean="0"/>
              <a:t>”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la </a:t>
            </a:r>
            <a:r>
              <a:rPr lang="en-US" sz="2400" dirty="0" err="1" smtClean="0"/>
              <a:t>séquence</a:t>
            </a:r>
            <a:r>
              <a:rPr lang="en-US" sz="2400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laquelle</a:t>
            </a:r>
            <a:r>
              <a:rPr lang="en-US" dirty="0" smtClean="0"/>
              <a:t> les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se </a:t>
            </a:r>
            <a:r>
              <a:rPr lang="en-US" dirty="0" err="1" smtClean="0"/>
              <a:t>produire</a:t>
            </a:r>
            <a:r>
              <a:rPr lang="en-US" dirty="0" smtClean="0"/>
              <a:t> </a:t>
            </a:r>
            <a:r>
              <a:rPr lang="en-US" dirty="0" err="1" smtClean="0"/>
              <a:t>afin</a:t>
            </a:r>
            <a:r>
              <a:rPr lang="en-US" dirty="0" smtClean="0"/>
              <a:t> de </a:t>
            </a:r>
            <a:r>
              <a:rPr lang="en-US" dirty="0" err="1" smtClean="0"/>
              <a:t>mener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le </a:t>
            </a:r>
            <a:r>
              <a:rPr lang="en-US" dirty="0" err="1" smtClean="0"/>
              <a:t>domaine</a:t>
            </a:r>
            <a:r>
              <a:rPr lang="en-US" dirty="0" smtClean="0"/>
              <a:t> de </a:t>
            </a:r>
            <a:r>
              <a:rPr lang="en-US" dirty="0" err="1" smtClean="0"/>
              <a:t>changement</a:t>
            </a:r>
            <a:r>
              <a:rPr lang="en-US" dirty="0" smtClean="0"/>
              <a:t> et </a:t>
            </a:r>
            <a:r>
              <a:rPr lang="en-US" dirty="0" err="1" smtClean="0"/>
              <a:t>d’atteindre</a:t>
            </a:r>
            <a:r>
              <a:rPr lang="en-US" dirty="0" smtClean="0"/>
              <a:t> le but final </a:t>
            </a:r>
            <a:r>
              <a:rPr lang="en-US" dirty="0" err="1" smtClean="0"/>
              <a:t>stipulé</a:t>
            </a:r>
            <a:r>
              <a:rPr lang="en-US" sz="2400" dirty="0" smtClean="0"/>
              <a:t>.  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les </a:t>
            </a:r>
            <a:r>
              <a:rPr lang="en-US" dirty="0" err="1" smtClean="0"/>
              <a:t>résultats</a:t>
            </a:r>
            <a:r>
              <a:rPr lang="en-US" dirty="0" smtClean="0"/>
              <a:t> d’un premier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sz="2400" b="1" dirty="0" smtClean="0"/>
              <a:t>conditions </a:t>
            </a:r>
            <a:r>
              <a:rPr lang="en-US" sz="2400" b="1" dirty="0" err="1" smtClean="0"/>
              <a:t>préalables</a:t>
            </a:r>
            <a:r>
              <a:rPr lang="en-US" sz="2400" dirty="0" smtClean="0"/>
              <a:t> des </a:t>
            </a:r>
            <a:r>
              <a:rPr lang="en-US" sz="2400" dirty="0" err="1" smtClean="0"/>
              <a:t>résultats</a:t>
            </a:r>
            <a:r>
              <a:rPr lang="en-US" sz="2400" dirty="0" smtClean="0"/>
              <a:t> du </a:t>
            </a:r>
            <a:r>
              <a:rPr lang="en-US" sz="2400" dirty="0" err="1" smtClean="0"/>
              <a:t>niveau</a:t>
            </a:r>
            <a:r>
              <a:rPr lang="en-US" sz="2400" dirty="0" smtClean="0"/>
              <a:t> </a:t>
            </a:r>
            <a:r>
              <a:rPr lang="en-US" sz="2400" dirty="0" err="1" smtClean="0"/>
              <a:t>supérieur</a:t>
            </a:r>
            <a:r>
              <a:rPr lang="en-US" sz="2400" dirty="0" smtClean="0"/>
              <a:t>. </a:t>
            </a:r>
            <a:endParaRPr lang="en-US" sz="2400" dirty="0"/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10550" y="6163711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23851"/>
            <a:ext cx="8465879" cy="495300"/>
          </a:xfrm>
        </p:spPr>
        <p:txBody>
          <a:bodyPr>
            <a:noAutofit/>
          </a:bodyPr>
          <a:lstStyle/>
          <a:p>
            <a:r>
              <a:rPr lang="en-US" sz="2800" dirty="0"/>
              <a:t>4. </a:t>
            </a:r>
            <a:r>
              <a:rPr lang="en-US" sz="2800" dirty="0" err="1" smtClean="0"/>
              <a:t>Expliciter</a:t>
            </a:r>
            <a:r>
              <a:rPr lang="en-US" sz="2800" dirty="0" smtClean="0"/>
              <a:t> les </a:t>
            </a:r>
            <a:r>
              <a:rPr lang="en-US" sz="2800" dirty="0" err="1" smtClean="0"/>
              <a:t>hypothèses</a:t>
            </a:r>
            <a:r>
              <a:rPr lang="en-US" sz="2800" dirty="0" smtClean="0"/>
              <a:t> et les justifications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280151"/>
            <a:ext cx="590550" cy="349249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14302" y="2050997"/>
            <a:ext cx="2590801" cy="32511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Hypothèses</a:t>
            </a:r>
            <a:r>
              <a:rPr lang="en-US" dirty="0" smtClean="0"/>
              <a:t> </a:t>
            </a:r>
            <a:r>
              <a:rPr lang="en-US" dirty="0" err="1" smtClean="0"/>
              <a:t>externes</a:t>
            </a:r>
            <a:r>
              <a:rPr lang="en-US" dirty="0" smtClean="0"/>
              <a:t>: Les conditions qui </a:t>
            </a:r>
            <a:r>
              <a:rPr lang="en-US" dirty="0" err="1" smtClean="0"/>
              <a:t>impactent</a:t>
            </a:r>
            <a:r>
              <a:rPr lang="en-US" dirty="0" smtClean="0"/>
              <a:t> </a:t>
            </a:r>
            <a:r>
              <a:rPr lang="en-US" dirty="0" err="1" smtClean="0"/>
              <a:t>fortement</a:t>
            </a:r>
            <a:r>
              <a:rPr lang="en-US" dirty="0" smtClean="0"/>
              <a:t> le </a:t>
            </a:r>
            <a:r>
              <a:rPr lang="en-US" dirty="0" err="1" smtClean="0"/>
              <a:t>succès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TdC</a:t>
            </a:r>
            <a:r>
              <a:rPr lang="en-US" dirty="0" smtClean="0"/>
              <a:t>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fr-FR" dirty="0"/>
              <a:t>qui sont hors de son contrôle.</a:t>
            </a:r>
          </a:p>
          <a:p>
            <a:pPr marL="0" indent="0">
              <a:buNone/>
            </a:pPr>
            <a:endParaRPr lang="en-US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332" t="2075"/>
          <a:stretch/>
        </p:blipFill>
        <p:spPr>
          <a:xfrm>
            <a:off x="2362200" y="1752600"/>
            <a:ext cx="6578770" cy="401703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Curved Connector 11"/>
          <p:cNvCxnSpPr/>
          <p:nvPr/>
        </p:nvCxnSpPr>
        <p:spPr>
          <a:xfrm rot="16200000" flipH="1">
            <a:off x="1885317" y="2828565"/>
            <a:ext cx="2070047" cy="946815"/>
          </a:xfrm>
          <a:prstGeom prst="curvedConnector3">
            <a:avLst>
              <a:gd name="adj1" fmla="val -766"/>
            </a:avLst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0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23851"/>
            <a:ext cx="8465879" cy="495300"/>
          </a:xfrm>
        </p:spPr>
        <p:txBody>
          <a:bodyPr>
            <a:noAutofit/>
          </a:bodyPr>
          <a:lstStyle/>
          <a:p>
            <a:r>
              <a:rPr lang="en-US" sz="2800" dirty="0"/>
              <a:t>4. </a:t>
            </a:r>
            <a:r>
              <a:rPr lang="en-US" sz="2800" dirty="0" err="1" smtClean="0"/>
              <a:t>Expliciter</a:t>
            </a:r>
            <a:r>
              <a:rPr lang="en-US" sz="2800" dirty="0" smtClean="0"/>
              <a:t> les </a:t>
            </a:r>
            <a:r>
              <a:rPr lang="en-US" sz="2800" dirty="0" err="1" smtClean="0"/>
              <a:t>hypothèses</a:t>
            </a:r>
            <a:r>
              <a:rPr lang="en-US" sz="2800" dirty="0" smtClean="0"/>
              <a:t> et les justifications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280151"/>
            <a:ext cx="590550" cy="349249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5848352" y="1828800"/>
            <a:ext cx="3246177" cy="3558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Justifications: les 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probants</a:t>
            </a:r>
            <a:r>
              <a:rPr lang="en-US" dirty="0" smtClean="0"/>
              <a:t> et la </a:t>
            </a:r>
            <a:r>
              <a:rPr lang="en-US" dirty="0" err="1" smtClean="0"/>
              <a:t>logique</a:t>
            </a:r>
            <a:r>
              <a:rPr lang="en-US" dirty="0" smtClean="0"/>
              <a:t> qui </a:t>
            </a:r>
            <a:r>
              <a:rPr lang="en-US" dirty="0" err="1" smtClean="0"/>
              <a:t>corroborent</a:t>
            </a:r>
            <a:r>
              <a:rPr lang="en-US" dirty="0" smtClean="0"/>
              <a:t> la </a:t>
            </a:r>
            <a:r>
              <a:rPr lang="en-US" dirty="0" err="1" smtClean="0"/>
              <a:t>plausibilité</a:t>
            </a:r>
            <a:r>
              <a:rPr lang="en-US" dirty="0" smtClean="0"/>
              <a:t> des liens entre les </a:t>
            </a:r>
            <a:r>
              <a:rPr lang="en-US" dirty="0" err="1" smtClean="0"/>
              <a:t>composantes</a:t>
            </a:r>
            <a:r>
              <a:rPr lang="en-US" dirty="0" smtClean="0"/>
              <a:t> du </a:t>
            </a:r>
            <a:r>
              <a:rPr lang="en-US" dirty="0" err="1" smtClean="0"/>
              <a:t>parcours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19701"/>
            <a:ext cx="5278582" cy="4114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2987722" y="1981199"/>
            <a:ext cx="2860630" cy="1609661"/>
          </a:xfrm>
          <a:prstGeom prst="curvedConnector3">
            <a:avLst>
              <a:gd name="adj1" fmla="val 50000"/>
            </a:avLst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5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95300"/>
            <a:ext cx="7886700" cy="495300"/>
          </a:xfrm>
        </p:spPr>
        <p:txBody>
          <a:bodyPr>
            <a:noAutofit/>
          </a:bodyPr>
          <a:lstStyle/>
          <a:p>
            <a:pPr lvl="0"/>
            <a:r>
              <a:rPr lang="en-US" sz="3100" dirty="0" smtClean="0"/>
              <a:t>5. </a:t>
            </a:r>
            <a:r>
              <a:rPr lang="en-US" sz="3100" dirty="0" err="1" smtClean="0"/>
              <a:t>Prioriser</a:t>
            </a:r>
            <a:r>
              <a:rPr lang="en-US" sz="3100" dirty="0" smtClean="0"/>
              <a:t> les </a:t>
            </a:r>
            <a:r>
              <a:rPr lang="en-US" sz="3100" dirty="0" err="1" smtClean="0"/>
              <a:t>résultats</a:t>
            </a:r>
            <a:r>
              <a:rPr lang="en-US" sz="3100" dirty="0" smtClean="0"/>
              <a:t> et les </a:t>
            </a:r>
            <a:r>
              <a:rPr lang="en-US" sz="3100" dirty="0" err="1" smtClean="0"/>
              <a:t>domaines</a:t>
            </a:r>
            <a:r>
              <a:rPr lang="en-US" sz="3100" dirty="0" smtClean="0"/>
              <a:t> de </a:t>
            </a:r>
            <a:r>
              <a:rPr lang="en-US" sz="3100" dirty="0" err="1" smtClean="0"/>
              <a:t>changement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le </a:t>
            </a:r>
            <a:r>
              <a:rPr lang="en-US" sz="3100" dirty="0" err="1" smtClean="0"/>
              <a:t>projet</a:t>
            </a:r>
            <a:r>
              <a:rPr lang="en-US" sz="3100" dirty="0" smtClean="0"/>
              <a:t> </a:t>
            </a:r>
            <a:r>
              <a:rPr lang="en-US" sz="3100" dirty="0" err="1" smtClean="0"/>
              <a:t>abordera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267199"/>
          </a:xfrm>
        </p:spPr>
        <p:txBody>
          <a:bodyPr>
            <a:normAutofit fontScale="92500"/>
          </a:bodyPr>
          <a:lstStyle/>
          <a:p>
            <a:r>
              <a:rPr lang="fr-FR" dirty="0"/>
              <a:t>Identifier les résultats individuels, ou des domaines entiers, qui sont en dehors de la de la portée du </a:t>
            </a:r>
            <a:r>
              <a:rPr lang="fr-FR" dirty="0" smtClean="0"/>
              <a:t>projet</a:t>
            </a:r>
          </a:p>
          <a:p>
            <a:r>
              <a:rPr lang="fr-FR" dirty="0"/>
              <a:t>Identifier les résultats déjà traités par des acteurs externes</a:t>
            </a:r>
            <a:endParaRPr lang="en-US" sz="800" dirty="0" smtClean="0"/>
          </a:p>
          <a:p>
            <a:r>
              <a:rPr lang="en-US" dirty="0" err="1" smtClean="0"/>
              <a:t>Considérer</a:t>
            </a:r>
            <a:r>
              <a:rPr lang="en-US" dirty="0" smtClean="0"/>
              <a:t> les </a:t>
            </a:r>
            <a:r>
              <a:rPr lang="en-US" dirty="0" err="1" smtClean="0"/>
              <a:t>avantages</a:t>
            </a:r>
            <a:r>
              <a:rPr lang="en-US" dirty="0" smtClean="0"/>
              <a:t> </a:t>
            </a:r>
            <a:r>
              <a:rPr lang="en-US" dirty="0" err="1" smtClean="0"/>
              <a:t>comparatifs</a:t>
            </a:r>
            <a:r>
              <a:rPr lang="en-US" dirty="0" smtClean="0"/>
              <a:t> de </a:t>
            </a:r>
            <a:r>
              <a:rPr lang="en-US" dirty="0" err="1" smtClean="0"/>
              <a:t>votre</a:t>
            </a:r>
            <a:r>
              <a:rPr lang="en-US" dirty="0" smtClean="0"/>
              <a:t>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err="1"/>
              <a:t>Examen</a:t>
            </a:r>
            <a:r>
              <a:rPr lang="en-US" dirty="0"/>
              <a:t> des parties </a:t>
            </a:r>
            <a:r>
              <a:rPr lang="en-US" dirty="0" err="1" smtClean="0"/>
              <a:t>prenantes</a:t>
            </a:r>
            <a:endParaRPr lang="en-US" dirty="0" smtClean="0"/>
          </a:p>
          <a:p>
            <a:pPr lvl="1"/>
            <a:r>
              <a:rPr lang="en-US" dirty="0" smtClean="0"/>
              <a:t>Inviter </a:t>
            </a:r>
            <a:r>
              <a:rPr lang="en-US" dirty="0" smtClean="0"/>
              <a:t>les </a:t>
            </a:r>
            <a:r>
              <a:rPr lang="en-US" dirty="0" err="1" smtClean="0"/>
              <a:t>principaux</a:t>
            </a:r>
            <a:r>
              <a:rPr lang="en-US" dirty="0" smtClean="0"/>
              <a:t> </a:t>
            </a:r>
            <a:r>
              <a:rPr lang="en-US" dirty="0" err="1" smtClean="0"/>
              <a:t>intéréssés</a:t>
            </a:r>
            <a:r>
              <a:rPr lang="en-US" dirty="0" smtClean="0"/>
              <a:t> à examiner et </a:t>
            </a:r>
            <a:r>
              <a:rPr lang="en-US" dirty="0" err="1" smtClean="0"/>
              <a:t>valider</a:t>
            </a:r>
            <a:r>
              <a:rPr lang="en-US" dirty="0" smtClean="0"/>
              <a:t> la </a:t>
            </a:r>
            <a:r>
              <a:rPr lang="en-US" dirty="0" err="1" smtClean="0"/>
              <a:t>TdC</a:t>
            </a:r>
            <a:endParaRPr lang="en-US" dirty="0" smtClean="0"/>
          </a:p>
          <a:p>
            <a:pPr lvl="1"/>
            <a:r>
              <a:rPr lang="en-US" dirty="0" smtClean="0"/>
              <a:t>Identifier les </a:t>
            </a:r>
            <a:r>
              <a:rPr lang="en-US" dirty="0" err="1" smtClean="0"/>
              <a:t>résultats</a:t>
            </a:r>
            <a:r>
              <a:rPr lang="en-US" dirty="0" smtClean="0"/>
              <a:t> qui </a:t>
            </a:r>
            <a:r>
              <a:rPr lang="en-US" dirty="0" err="1" smtClean="0"/>
              <a:t>nécessiteront</a:t>
            </a:r>
            <a:r>
              <a:rPr lang="en-US" dirty="0" smtClean="0"/>
              <a:t> de nouveaux </a:t>
            </a:r>
            <a:r>
              <a:rPr lang="en-US" dirty="0" err="1" smtClean="0"/>
              <a:t>partenaires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087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err="1" smtClean="0"/>
              <a:t>Qu’est</a:t>
            </a:r>
            <a:r>
              <a:rPr lang="en-US" sz="3100" dirty="0" smtClean="0"/>
              <a:t> </a:t>
            </a:r>
            <a:r>
              <a:rPr lang="en-US" sz="3100" dirty="0" err="1" smtClean="0"/>
              <a:t>ce</a:t>
            </a:r>
            <a:r>
              <a:rPr lang="en-US" sz="3100" dirty="0" smtClean="0"/>
              <a:t> </a:t>
            </a:r>
            <a:r>
              <a:rPr lang="en-US" sz="3100" dirty="0" err="1" smtClean="0"/>
              <a:t>qu’une</a:t>
            </a:r>
            <a:r>
              <a:rPr lang="en-US" sz="3100" dirty="0" smtClean="0"/>
              <a:t> </a:t>
            </a:r>
            <a:r>
              <a:rPr lang="en-US" sz="3100" dirty="0" err="1" smtClean="0"/>
              <a:t>Théorie</a:t>
            </a:r>
            <a:r>
              <a:rPr lang="en-US" sz="3100" dirty="0" smtClean="0"/>
              <a:t> du </a:t>
            </a:r>
            <a:r>
              <a:rPr lang="en-US" sz="3100" dirty="0" err="1" smtClean="0"/>
              <a:t>Changement</a:t>
            </a:r>
            <a:r>
              <a:rPr lang="en-US" sz="3100" dirty="0" smtClean="0"/>
              <a:t> 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32" y="1371600"/>
            <a:ext cx="7675418" cy="4652964"/>
          </a:xfrm>
        </p:spPr>
        <p:txBody>
          <a:bodyPr/>
          <a:lstStyle/>
          <a:p>
            <a:r>
              <a:rPr lang="fr-FR" sz="2400" dirty="0"/>
              <a:t>Une succession de changements attendus qui se  produisent dans un contexte donné à la suite d’actions intégrées.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4850" y="6372227"/>
            <a:ext cx="590550" cy="349249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445403"/>
            <a:ext cx="6273679" cy="39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213" y="457200"/>
            <a:ext cx="8382000" cy="49530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3100" dirty="0" smtClean="0"/>
              <a:t>6. Identifier les </a:t>
            </a:r>
            <a:r>
              <a:rPr lang="en-US" sz="3100" dirty="0" err="1" smtClean="0"/>
              <a:t>extrants</a:t>
            </a:r>
            <a:r>
              <a:rPr lang="en-US" sz="3100" dirty="0" smtClean="0"/>
              <a:t> des interventions </a:t>
            </a:r>
            <a:r>
              <a:rPr lang="en-US" sz="3100" dirty="0" err="1" smtClean="0"/>
              <a:t>sur</a:t>
            </a:r>
            <a:r>
              <a:rPr lang="en-US" sz="3100" dirty="0" smtClean="0"/>
              <a:t> les </a:t>
            </a:r>
            <a:r>
              <a:rPr lang="en-US" sz="3100" dirty="0" err="1" smtClean="0"/>
              <a:t>résultats</a:t>
            </a:r>
            <a:r>
              <a:rPr lang="en-US" sz="3100" dirty="0" smtClean="0"/>
              <a:t> de la </a:t>
            </a:r>
            <a:r>
              <a:rPr lang="en-US" sz="3100" dirty="0" err="1" smtClean="0"/>
              <a:t>TdC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29600" y="61849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104900"/>
            <a:ext cx="7172502" cy="523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49530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en-US" sz="3400" dirty="0" smtClean="0"/>
              <a:t>6. Identifier </a:t>
            </a:r>
            <a:r>
              <a:rPr lang="en-US" sz="3600" dirty="0"/>
              <a:t>les </a:t>
            </a:r>
            <a:r>
              <a:rPr lang="en-US" sz="3600" dirty="0" err="1"/>
              <a:t>extrants</a:t>
            </a:r>
            <a:r>
              <a:rPr lang="en-US" sz="3600" dirty="0"/>
              <a:t> des interventions </a:t>
            </a:r>
            <a:r>
              <a:rPr lang="en-US" sz="3600" dirty="0" smtClean="0"/>
              <a:t>qui </a:t>
            </a:r>
            <a:r>
              <a:rPr lang="en-US" sz="3600" dirty="0" err="1" smtClean="0"/>
              <a:t>contribueront</a:t>
            </a:r>
            <a:r>
              <a:rPr lang="en-US" sz="3600" dirty="0" smtClean="0"/>
              <a:t> aux </a:t>
            </a:r>
            <a:r>
              <a:rPr lang="en-US" sz="3600" dirty="0" err="1" smtClean="0"/>
              <a:t>résultats</a:t>
            </a:r>
            <a:r>
              <a:rPr lang="en-US" sz="3600" dirty="0" smtClean="0"/>
              <a:t> </a:t>
            </a:r>
            <a:r>
              <a:rPr lang="en-US" sz="3600" dirty="0"/>
              <a:t>de la </a:t>
            </a:r>
            <a:r>
              <a:rPr lang="en-US" sz="3600" dirty="0" err="1"/>
              <a:t>TdC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Choisir</a:t>
            </a:r>
            <a:r>
              <a:rPr lang="en-US" dirty="0" smtClean="0"/>
              <a:t> des </a:t>
            </a:r>
            <a:r>
              <a:rPr lang="en-US" dirty="0" err="1" smtClean="0"/>
              <a:t>réponses</a:t>
            </a:r>
            <a:r>
              <a:rPr lang="en-US" dirty="0" smtClean="0"/>
              <a:t> </a:t>
            </a:r>
            <a:r>
              <a:rPr lang="en-US" dirty="0" err="1" smtClean="0"/>
              <a:t>appropriées</a:t>
            </a:r>
            <a:r>
              <a:rPr lang="en-US" dirty="0" smtClean="0"/>
              <a:t>, </a:t>
            </a:r>
            <a:r>
              <a:rPr lang="en-US" dirty="0" err="1" smtClean="0"/>
              <a:t>fondées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endParaRPr lang="en-US" sz="800" b="1" dirty="0" smtClean="0"/>
          </a:p>
          <a:p>
            <a:r>
              <a:rPr lang="en-US" sz="3600" b="1" dirty="0" smtClean="0"/>
              <a:t>un lien </a:t>
            </a:r>
            <a:r>
              <a:rPr lang="en-US" sz="3600" b="1" dirty="0" err="1" smtClean="0"/>
              <a:t>clair</a:t>
            </a:r>
            <a:r>
              <a:rPr lang="en-US" sz="3600" b="1" dirty="0" smtClean="0"/>
              <a:t> et </a:t>
            </a:r>
            <a:r>
              <a:rPr lang="en-US" sz="3600" b="1" dirty="0" err="1" smtClean="0"/>
              <a:t>logique</a:t>
            </a:r>
            <a:r>
              <a:rPr lang="en-US" sz="3600" b="1" dirty="0" smtClean="0"/>
              <a:t> avec au </a:t>
            </a:r>
            <a:r>
              <a:rPr lang="en-US" sz="3600" b="1" dirty="0" err="1" smtClean="0"/>
              <a:t>moins</a:t>
            </a:r>
            <a:r>
              <a:rPr lang="en-US" sz="3600" b="1" dirty="0" smtClean="0"/>
              <a:t> un des </a:t>
            </a:r>
            <a:r>
              <a:rPr lang="en-US" sz="3600" b="1" dirty="0" err="1" smtClean="0"/>
              <a:t>résultats</a:t>
            </a:r>
            <a:r>
              <a:rPr lang="en-US" sz="3600" b="1" dirty="0" smtClean="0"/>
              <a:t> de la </a:t>
            </a:r>
            <a:r>
              <a:rPr lang="en-US" sz="3600" b="1" dirty="0" err="1" smtClean="0"/>
              <a:t>TdC</a:t>
            </a:r>
            <a:r>
              <a:rPr lang="en-US" sz="3600" b="1" dirty="0" smtClean="0"/>
              <a:t> .</a:t>
            </a:r>
            <a:endParaRPr lang="en-US" sz="3600" b="1" dirty="0"/>
          </a:p>
          <a:p>
            <a:pPr lvl="1"/>
            <a:r>
              <a:rPr lang="en-US" sz="2400" b="1" dirty="0" err="1" smtClean="0"/>
              <a:t>analyse</a:t>
            </a:r>
            <a:r>
              <a:rPr lang="en-US" sz="2400" b="1" dirty="0" smtClean="0"/>
              <a:t> des </a:t>
            </a:r>
            <a:r>
              <a:rPr lang="en-US" b="1" dirty="0" err="1"/>
              <a:t>opportunités</a:t>
            </a:r>
            <a:r>
              <a:rPr lang="en-US" b="1" dirty="0"/>
              <a:t> </a:t>
            </a:r>
            <a:r>
              <a:rPr lang="en-US" sz="2400" b="1" dirty="0" smtClean="0"/>
              <a:t>–</a:t>
            </a:r>
            <a:r>
              <a:rPr lang="en-US" dirty="0"/>
              <a:t>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les </a:t>
            </a:r>
            <a:r>
              <a:rPr lang="en-US" dirty="0" err="1" smtClean="0"/>
              <a:t>moyens</a:t>
            </a:r>
            <a:r>
              <a:rPr lang="en-US" dirty="0" smtClean="0"/>
              <a:t> </a:t>
            </a:r>
            <a:r>
              <a:rPr lang="en-US" dirty="0" err="1" smtClean="0"/>
              <a:t>disponibles</a:t>
            </a:r>
            <a:r>
              <a:rPr lang="en-US" sz="2400" dirty="0" smtClean="0"/>
              <a:t>? </a:t>
            </a:r>
          </a:p>
          <a:p>
            <a:pPr lvl="1"/>
            <a:r>
              <a:rPr lang="en-US" b="1" dirty="0" smtClean="0"/>
              <a:t>base de </a:t>
            </a:r>
            <a:r>
              <a:rPr lang="en-US" b="1" dirty="0" err="1"/>
              <a:t>données</a:t>
            </a:r>
            <a:r>
              <a:rPr lang="en-US" b="1" dirty="0"/>
              <a:t> </a:t>
            </a:r>
            <a:r>
              <a:rPr lang="en-US" b="1" dirty="0" err="1"/>
              <a:t>probantes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dirty="0" err="1" smtClean="0"/>
              <a:t>qu’est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qui a fait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preuves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contexte</a:t>
            </a:r>
            <a:r>
              <a:rPr lang="en-US" dirty="0" smtClean="0"/>
              <a:t> </a:t>
            </a:r>
            <a:r>
              <a:rPr lang="en-US" dirty="0" err="1" smtClean="0"/>
              <a:t>donné</a:t>
            </a:r>
            <a:endParaRPr lang="en-US" sz="2400" b="1" dirty="0" smtClean="0"/>
          </a:p>
          <a:p>
            <a:pPr lvl="1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b="1" dirty="0" err="1" smtClean="0"/>
              <a:t>analyse</a:t>
            </a:r>
            <a:r>
              <a:rPr lang="en-US" b="1" dirty="0" smtClean="0"/>
              <a:t> </a:t>
            </a:r>
            <a:r>
              <a:rPr lang="en-US" b="1" dirty="0" err="1" smtClean="0"/>
              <a:t>rigoureuse</a:t>
            </a:r>
            <a:r>
              <a:rPr lang="en-US" b="1" dirty="0" smtClean="0"/>
              <a:t> des </a:t>
            </a:r>
            <a:r>
              <a:rPr lang="en-US" b="1" dirty="0" err="1" smtClean="0"/>
              <a:t>hypothèses</a:t>
            </a:r>
            <a:r>
              <a:rPr lang="en-US" b="1" dirty="0" smtClean="0"/>
              <a:t> </a:t>
            </a:r>
            <a:r>
              <a:rPr lang="en-US" b="1" dirty="0"/>
              <a:t>(</a:t>
            </a:r>
            <a:r>
              <a:rPr lang="en-US" b="1" dirty="0" err="1"/>
              <a:t>assomptions</a:t>
            </a:r>
            <a:r>
              <a:rPr lang="en-US" b="1" dirty="0"/>
              <a:t>) et </a:t>
            </a:r>
            <a:r>
              <a:rPr lang="en-US" b="1" dirty="0" smtClean="0"/>
              <a:t>des </a:t>
            </a:r>
            <a:r>
              <a:rPr lang="en-US" b="1" dirty="0" err="1" smtClean="0"/>
              <a:t>risques</a:t>
            </a:r>
            <a:r>
              <a:rPr lang="en-US" b="1" dirty="0" smtClean="0"/>
              <a:t> </a:t>
            </a:r>
          </a:p>
          <a:p>
            <a:pPr lvl="1"/>
            <a:r>
              <a:rPr lang="en-US" sz="2400" b="1" dirty="0" smtClean="0"/>
              <a:t>les </a:t>
            </a:r>
            <a:r>
              <a:rPr lang="en-US" sz="2400" b="1" dirty="0" err="1" smtClean="0"/>
              <a:t>avantages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comparatifs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votre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organisation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ou</a:t>
            </a:r>
            <a:r>
              <a:rPr lang="en-US" sz="2400" b="1" dirty="0" smtClean="0"/>
              <a:t> consortium</a:t>
            </a:r>
            <a:endParaRPr lang="en-US" sz="2400" b="1" dirty="0"/>
          </a:p>
          <a:p>
            <a:pPr lvl="1"/>
            <a:r>
              <a:rPr lang="en-US" sz="2400" dirty="0" err="1" smtClean="0"/>
              <a:t>l’interêt</a:t>
            </a:r>
            <a:r>
              <a:rPr lang="en-US" sz="2400" dirty="0" smtClean="0"/>
              <a:t> et </a:t>
            </a:r>
            <a:r>
              <a:rPr lang="en-US" sz="2400" dirty="0" err="1" smtClean="0"/>
              <a:t>l’influence</a:t>
            </a:r>
            <a:r>
              <a:rPr lang="en-US" sz="2400" dirty="0" smtClean="0"/>
              <a:t> des </a:t>
            </a:r>
            <a:r>
              <a:rPr lang="en-US" sz="2400" dirty="0" err="1" smtClean="0"/>
              <a:t>principales</a:t>
            </a:r>
            <a:r>
              <a:rPr lang="en-US" sz="2400" dirty="0" smtClean="0"/>
              <a:t> </a:t>
            </a:r>
            <a:r>
              <a:rPr lang="en-US" sz="2400" b="1" dirty="0" smtClean="0"/>
              <a:t>parties </a:t>
            </a:r>
            <a:r>
              <a:rPr lang="en-US" sz="2400" b="1" dirty="0" err="1" smtClean="0"/>
              <a:t>prenantes</a:t>
            </a:r>
            <a:endParaRPr lang="en-US" sz="2400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305800" y="60325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1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err="1"/>
              <a:t>Affiner</a:t>
            </a:r>
            <a:r>
              <a:rPr lang="en-US" sz="3100" dirty="0"/>
              <a:t> </a:t>
            </a:r>
            <a:r>
              <a:rPr lang="en-US" sz="3100" dirty="0" smtClean="0"/>
              <a:t>la </a:t>
            </a:r>
            <a:r>
              <a:rPr lang="en-US" sz="3100" dirty="0" err="1" smtClean="0"/>
              <a:t>TdC</a:t>
            </a:r>
            <a:endParaRPr lang="en-US" sz="3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Utiliser</a:t>
            </a:r>
            <a:r>
              <a:rPr lang="en-US" dirty="0" smtClean="0"/>
              <a:t> des </a:t>
            </a:r>
            <a:r>
              <a:rPr lang="en-US" dirty="0" err="1" smtClean="0"/>
              <a:t>couleurs</a:t>
            </a:r>
            <a:r>
              <a:rPr lang="en-US" dirty="0" smtClean="0"/>
              <a:t> et des </a:t>
            </a:r>
            <a:r>
              <a:rPr lang="en-US" dirty="0" err="1" smtClean="0"/>
              <a:t>formes</a:t>
            </a:r>
            <a:r>
              <a:rPr lang="en-US" dirty="0" smtClean="0"/>
              <a:t> </a:t>
            </a:r>
            <a:r>
              <a:rPr lang="en-US" dirty="0" err="1" smtClean="0"/>
              <a:t>distinctes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légende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05800" y="6184900"/>
            <a:ext cx="609600" cy="520700"/>
          </a:xfrm>
        </p:spPr>
        <p:txBody>
          <a:bodyPr/>
          <a:lstStyle/>
          <a:p>
            <a:fld id="{C741C8CD-2AEE-4EE2-9B86-7D25704B24C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261" b="8386"/>
          <a:stretch/>
        </p:blipFill>
        <p:spPr>
          <a:xfrm>
            <a:off x="7219950" y="1600460"/>
            <a:ext cx="1695450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9" y="1418130"/>
            <a:ext cx="7135872" cy="42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9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23850"/>
            <a:ext cx="4171950" cy="1127837"/>
          </a:xfrm>
        </p:spPr>
        <p:txBody>
          <a:bodyPr>
            <a:noAutofit/>
          </a:bodyPr>
          <a:lstStyle/>
          <a:p>
            <a:r>
              <a:rPr lang="en-US" sz="3100" dirty="0" smtClean="0"/>
              <a:t>7. </a:t>
            </a:r>
            <a:r>
              <a:rPr lang="en-US" sz="3100" dirty="0" err="1" smtClean="0"/>
              <a:t>Transférer</a:t>
            </a:r>
            <a:r>
              <a:rPr lang="en-US" sz="3100" dirty="0" smtClean="0"/>
              <a:t> la </a:t>
            </a:r>
            <a:r>
              <a:rPr lang="en-US" sz="3100" dirty="0" err="1" smtClean="0"/>
              <a:t>TdC</a:t>
            </a:r>
            <a:r>
              <a:rPr lang="en-US" sz="3100" dirty="0" smtClean="0"/>
              <a:t> </a:t>
            </a:r>
            <a:r>
              <a:rPr lang="en-US" sz="3100" dirty="0" err="1" smtClean="0"/>
              <a:t>vers</a:t>
            </a:r>
            <a:r>
              <a:rPr lang="en-US" sz="3100" dirty="0" smtClean="0"/>
              <a:t> le cadre </a:t>
            </a:r>
            <a:r>
              <a:rPr lang="en-US" sz="3100" dirty="0" err="1" smtClean="0"/>
              <a:t>logique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739189"/>
              </p:ext>
            </p:extLst>
          </p:nvPr>
        </p:nvGraphicFramePr>
        <p:xfrm>
          <a:off x="4986349" y="819151"/>
          <a:ext cx="3993219" cy="44068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57251">
                  <a:extLst>
                    <a:ext uri="{9D8B030D-6E8A-4147-A177-3AD203B41FA5}">
                      <a16:colId xmlns:a16="http://schemas.microsoft.com/office/drawing/2014/main" val="189048846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92053859"/>
                    </a:ext>
                  </a:extLst>
                </a:gridCol>
                <a:gridCol w="1013825">
                  <a:extLst>
                    <a:ext uri="{9D8B030D-6E8A-4147-A177-3AD203B41FA5}">
                      <a16:colId xmlns:a16="http://schemas.microsoft.com/office/drawing/2014/main" val="1933971376"/>
                    </a:ext>
                  </a:extLst>
                </a:gridCol>
                <a:gridCol w="1031543">
                  <a:extLst>
                    <a:ext uri="{9D8B030D-6E8A-4147-A177-3AD203B41FA5}">
                      <a16:colId xmlns:a16="http://schemas.microsoft.com/office/drawing/2014/main" val="3792644050"/>
                    </a:ext>
                  </a:extLst>
                </a:gridCol>
              </a:tblGrid>
              <a:tr h="471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Narrative summary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Indicators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(with targets)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Data sources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34840"/>
                  </a:ext>
                </a:extLst>
              </a:tr>
              <a:tr h="32655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Goal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80839"/>
                  </a:ext>
                </a:extLst>
              </a:tr>
              <a:tr h="32655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Purpose 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984888"/>
                  </a:ext>
                </a:extLst>
              </a:tr>
              <a:tr h="748949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Sub-purpose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856033"/>
                  </a:ext>
                </a:extLst>
              </a:tr>
              <a:tr h="392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83236"/>
                  </a:ext>
                </a:extLst>
              </a:tr>
              <a:tr h="163276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 1.1.1.1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959458"/>
                  </a:ext>
                </a:extLst>
              </a:tr>
              <a:tr h="163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61414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Purpose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76275"/>
                  </a:ext>
                </a:extLst>
              </a:tr>
              <a:tr h="326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Sub-purpose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2.1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044840"/>
                  </a:ext>
                </a:extLst>
              </a:tr>
              <a:tr h="326552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IO 2.1.1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85381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90550" cy="349249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0" y="1451689"/>
            <a:ext cx="4833948" cy="342815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895600" y="1631055"/>
            <a:ext cx="2209800" cy="87335"/>
          </a:xfrm>
          <a:prstGeom prst="straightConnector1">
            <a:avLst/>
          </a:prstGeom>
          <a:ln w="2222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24000" y="1905000"/>
            <a:ext cx="3581400" cy="266700"/>
          </a:xfrm>
          <a:prstGeom prst="straightConnector1">
            <a:avLst/>
          </a:prstGeom>
          <a:ln w="2222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14700" y="2171700"/>
            <a:ext cx="1853387" cy="1961635"/>
          </a:xfrm>
          <a:prstGeom prst="straightConnector1">
            <a:avLst/>
          </a:prstGeom>
          <a:ln w="22225"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90600" y="2514600"/>
            <a:ext cx="4114800" cy="110411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971800" y="2743200"/>
            <a:ext cx="2133600" cy="1820017"/>
          </a:xfrm>
          <a:prstGeom prst="straightConnector1">
            <a:avLst/>
          </a:prstGeom>
          <a:ln w="22225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067972" y="3009680"/>
            <a:ext cx="4100115" cy="87022"/>
          </a:xfrm>
          <a:prstGeom prst="straightConnector1">
            <a:avLst/>
          </a:prstGeom>
          <a:ln w="22225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990600" y="3439602"/>
            <a:ext cx="4724400" cy="248320"/>
          </a:xfrm>
          <a:prstGeom prst="straightConnector1">
            <a:avLst/>
          </a:prstGeom>
          <a:ln w="22225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3524249"/>
            <a:ext cx="3034487" cy="1622077"/>
          </a:xfrm>
          <a:prstGeom prst="straightConnector1">
            <a:avLst/>
          </a:prstGeom>
          <a:ln w="22225">
            <a:solidFill>
              <a:schemeClr val="bg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905000" y="2719589"/>
            <a:ext cx="6248400" cy="1375178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648200" y="2476720"/>
            <a:ext cx="3509211" cy="1553235"/>
          </a:xfrm>
          <a:prstGeom prst="straightConnector1">
            <a:avLst/>
          </a:prstGeom>
          <a:ln w="2222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6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3851"/>
            <a:ext cx="8534400" cy="495300"/>
          </a:xfrm>
        </p:spPr>
        <p:txBody>
          <a:bodyPr>
            <a:noAutofit/>
          </a:bodyPr>
          <a:lstStyle/>
          <a:p>
            <a:r>
              <a:rPr lang="en-US" sz="3100" dirty="0" smtClean="0"/>
              <a:t>8. Identifier les </a:t>
            </a:r>
            <a:r>
              <a:rPr lang="en-US" sz="3100" dirty="0" err="1" smtClean="0"/>
              <a:t>indicateurs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8210550" cy="45005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Indicateurs</a:t>
            </a:r>
            <a:r>
              <a:rPr lang="en-US" dirty="0" smtClean="0"/>
              <a:t> : </a:t>
            </a:r>
            <a:r>
              <a:rPr lang="en-US" dirty="0" err="1" smtClean="0"/>
              <a:t>ce</a:t>
            </a:r>
            <a:r>
              <a:rPr lang="en-US" dirty="0" smtClean="0"/>
              <a:t> qui nous </a:t>
            </a:r>
            <a:r>
              <a:rPr lang="en-US" dirty="0" err="1" smtClean="0"/>
              <a:t>permettra</a:t>
            </a:r>
            <a:r>
              <a:rPr lang="en-US" dirty="0" smtClean="0"/>
              <a:t> </a:t>
            </a:r>
            <a:r>
              <a:rPr lang="en-US" dirty="0" err="1" smtClean="0"/>
              <a:t>reconnaître</a:t>
            </a:r>
            <a:r>
              <a:rPr lang="en-US" dirty="0" smtClean="0"/>
              <a:t> le </a:t>
            </a:r>
            <a:r>
              <a:rPr lang="en-US" dirty="0" err="1" smtClean="0"/>
              <a:t>succès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étape</a:t>
            </a:r>
            <a:r>
              <a:rPr lang="en-US" dirty="0" smtClean="0"/>
              <a:t> du </a:t>
            </a:r>
            <a:r>
              <a:rPr lang="fr-FR" dirty="0" smtClean="0"/>
              <a:t>parcours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quantitatifs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qualitatifs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définir</a:t>
            </a:r>
            <a:r>
              <a:rPr lang="en-US" dirty="0" smtClean="0"/>
              <a:t> au </a:t>
            </a:r>
            <a:r>
              <a:rPr lang="en-US" dirty="0" err="1" smtClean="0"/>
              <a:t>moins</a:t>
            </a:r>
            <a:r>
              <a:rPr lang="en-US" dirty="0" smtClean="0"/>
              <a:t> un </a:t>
            </a:r>
            <a:r>
              <a:rPr lang="en-US" dirty="0" err="1" smtClean="0"/>
              <a:t>indicateur</a:t>
            </a:r>
            <a:r>
              <a:rPr lang="en-US" dirty="0" smtClean="0"/>
              <a:t> pour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composante</a:t>
            </a:r>
            <a:r>
              <a:rPr lang="en-US" dirty="0" smtClean="0"/>
              <a:t> de la </a:t>
            </a:r>
            <a:r>
              <a:rPr lang="en-US" dirty="0" err="1" smtClean="0"/>
              <a:t>TdC</a:t>
            </a:r>
            <a:r>
              <a:rPr lang="en-US" dirty="0" smtClean="0"/>
              <a:t> </a:t>
            </a:r>
            <a:r>
              <a:rPr lang="en-US" dirty="0" err="1" smtClean="0"/>
              <a:t>transférée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cadre </a:t>
            </a:r>
            <a:r>
              <a:rPr lang="en-US" dirty="0" err="1" smtClean="0"/>
              <a:t>logique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Indicateurs</a:t>
            </a:r>
            <a:r>
              <a:rPr lang="en-US" dirty="0" smtClean="0"/>
              <a:t> </a:t>
            </a:r>
            <a:r>
              <a:rPr lang="en-US" dirty="0" err="1" smtClean="0"/>
              <a:t>d’impact</a:t>
            </a:r>
            <a:r>
              <a:rPr lang="en-US" dirty="0" smtClean="0"/>
              <a:t> – </a:t>
            </a:r>
            <a:r>
              <a:rPr lang="en-US" dirty="0" err="1" smtClean="0"/>
              <a:t>résultats</a:t>
            </a:r>
            <a:r>
              <a:rPr lang="en-US" dirty="0" smtClean="0"/>
              <a:t> au </a:t>
            </a:r>
            <a:r>
              <a:rPr lang="en-US" dirty="0" err="1" smtClean="0"/>
              <a:t>niveau</a:t>
            </a:r>
            <a:r>
              <a:rPr lang="en-US" dirty="0" smtClean="0"/>
              <a:t> des </a:t>
            </a:r>
            <a:r>
              <a:rPr lang="en-US" dirty="0" err="1" smtClean="0"/>
              <a:t>objectifs</a:t>
            </a:r>
            <a:r>
              <a:rPr lang="en-US" dirty="0" smtClean="0"/>
              <a:t> et du but principal</a:t>
            </a:r>
            <a:endParaRPr lang="en-US" dirty="0"/>
          </a:p>
          <a:p>
            <a:pPr lvl="1"/>
            <a:r>
              <a:rPr lang="en-US" dirty="0" err="1"/>
              <a:t>Indicateurs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résultat</a:t>
            </a:r>
            <a:r>
              <a:rPr lang="en-US" dirty="0" smtClean="0"/>
              <a:t> – sous-</a:t>
            </a:r>
            <a:r>
              <a:rPr lang="en-US" dirty="0" err="1" smtClean="0"/>
              <a:t>objectifs</a:t>
            </a:r>
            <a:r>
              <a:rPr lang="en-US" dirty="0" smtClean="0"/>
              <a:t>/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intermédiaires</a:t>
            </a:r>
            <a:r>
              <a:rPr lang="en-US" dirty="0" smtClean="0"/>
              <a:t>/sous-</a:t>
            </a:r>
            <a:r>
              <a:rPr lang="en-US" dirty="0" err="1" smtClean="0"/>
              <a:t>résultats</a:t>
            </a:r>
            <a:endParaRPr lang="en-US" dirty="0"/>
          </a:p>
          <a:p>
            <a:pPr lvl="1"/>
            <a:r>
              <a:rPr lang="en-US" dirty="0" err="1"/>
              <a:t>Indicateurs</a:t>
            </a:r>
            <a:r>
              <a:rPr lang="en-US" dirty="0"/>
              <a:t> </a:t>
            </a:r>
            <a:r>
              <a:rPr lang="en-US" dirty="0" err="1" smtClean="0"/>
              <a:t>d’extrant</a:t>
            </a:r>
            <a:r>
              <a:rPr lang="en-US" dirty="0" smtClean="0"/>
              <a:t> – </a:t>
            </a:r>
            <a:r>
              <a:rPr lang="en-US" dirty="0" err="1" smtClean="0"/>
              <a:t>extrants</a:t>
            </a:r>
            <a:r>
              <a:rPr lang="en-US" dirty="0" smtClean="0"/>
              <a:t>/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Indicateurs</a:t>
            </a:r>
            <a:r>
              <a:rPr lang="en-US" dirty="0"/>
              <a:t> de </a:t>
            </a:r>
            <a:r>
              <a:rPr lang="en-US" dirty="0" err="1" smtClean="0"/>
              <a:t>risque</a:t>
            </a:r>
            <a:r>
              <a:rPr lang="en-US" dirty="0" smtClean="0"/>
              <a:t> – </a:t>
            </a:r>
            <a:r>
              <a:rPr lang="en-US" dirty="0" err="1"/>
              <a:t>extrants</a:t>
            </a:r>
            <a:r>
              <a:rPr lang="en-US" dirty="0"/>
              <a:t>/</a:t>
            </a:r>
            <a:r>
              <a:rPr lang="en-US" dirty="0" err="1"/>
              <a:t>activités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849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0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31" y="609600"/>
            <a:ext cx="7886700" cy="495300"/>
          </a:xfrm>
        </p:spPr>
        <p:txBody>
          <a:bodyPr>
            <a:noAutofit/>
          </a:bodyPr>
          <a:lstStyle/>
          <a:p>
            <a:r>
              <a:rPr lang="en-US" sz="3100" dirty="0" smtClean="0"/>
              <a:t>9. Documentation </a:t>
            </a:r>
            <a:r>
              <a:rPr lang="en-US" sz="3100" dirty="0" err="1" smtClean="0"/>
              <a:t>complémentaire</a:t>
            </a:r>
            <a:r>
              <a:rPr lang="en-US" sz="3100" dirty="0" smtClean="0"/>
              <a:t>/ </a:t>
            </a:r>
            <a:br>
              <a:rPr lang="en-US" sz="3100" dirty="0" smtClean="0"/>
            </a:br>
            <a:r>
              <a:rPr lang="en-US" sz="3100" dirty="0" err="1" smtClean="0"/>
              <a:t>Récit</a:t>
            </a:r>
            <a:r>
              <a:rPr lang="en-US" sz="3100" dirty="0" smtClean="0"/>
              <a:t> de la </a:t>
            </a:r>
            <a:r>
              <a:rPr lang="en-US" sz="3100" smtClean="0"/>
              <a:t>TdC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500563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/>
          </a:p>
          <a:p>
            <a:r>
              <a:rPr lang="en-US" dirty="0" smtClean="0"/>
              <a:t>La documentation </a:t>
            </a:r>
            <a:r>
              <a:rPr lang="en-US" dirty="0" err="1" smtClean="0"/>
              <a:t>complémentaire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de: </a:t>
            </a:r>
          </a:p>
          <a:p>
            <a:pPr lvl="1"/>
            <a:r>
              <a:rPr lang="en-US" dirty="0" err="1" smtClean="0"/>
              <a:t>communiquer</a:t>
            </a:r>
            <a:r>
              <a:rPr lang="en-US" dirty="0" smtClean="0"/>
              <a:t> </a:t>
            </a:r>
            <a:r>
              <a:rPr lang="en-US" dirty="0" err="1" smtClean="0"/>
              <a:t>toute</a:t>
            </a:r>
            <a:r>
              <a:rPr lang="en-US" dirty="0" smtClean="0"/>
              <a:t> </a:t>
            </a:r>
            <a:r>
              <a:rPr lang="en-US" dirty="0"/>
              <a:t>information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interpreter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graphique</a:t>
            </a:r>
            <a:r>
              <a:rPr lang="en-US" dirty="0" smtClean="0"/>
              <a:t> </a:t>
            </a:r>
            <a:r>
              <a:rPr lang="en-US" dirty="0" err="1" smtClean="0"/>
              <a:t>conceptuel</a:t>
            </a:r>
            <a:r>
              <a:rPr lang="en-US" dirty="0" smtClean="0"/>
              <a:t> de la </a:t>
            </a:r>
            <a:r>
              <a:rPr lang="en-US" dirty="0" err="1" smtClean="0"/>
              <a:t>TdC</a:t>
            </a:r>
            <a:endParaRPr lang="en-US" dirty="0" smtClean="0"/>
          </a:p>
          <a:p>
            <a:pPr lvl="1"/>
            <a:r>
              <a:rPr lang="fr-FR" dirty="0"/>
              <a:t>donner les références des éléments probants qui soutiennent la logique </a:t>
            </a:r>
            <a:r>
              <a:rPr lang="fr-FR" dirty="0" smtClean="0"/>
              <a:t>causale</a:t>
            </a:r>
          </a:p>
          <a:p>
            <a:pPr lvl="1"/>
            <a:r>
              <a:rPr lang="en-US" dirty="0" smtClean="0"/>
              <a:t>identifier </a:t>
            </a:r>
            <a:r>
              <a:rPr lang="en-US" dirty="0" smtClean="0"/>
              <a:t>les </a:t>
            </a:r>
            <a:r>
              <a:rPr lang="en-US" dirty="0" err="1" smtClean="0"/>
              <a:t>acteurs</a:t>
            </a:r>
            <a:r>
              <a:rPr lang="en-US" dirty="0" smtClean="0"/>
              <a:t> </a:t>
            </a:r>
            <a:r>
              <a:rPr lang="en-US" dirty="0" err="1" smtClean="0"/>
              <a:t>extérieurs</a:t>
            </a:r>
            <a:r>
              <a:rPr lang="en-US" dirty="0"/>
              <a:t> </a:t>
            </a:r>
            <a:r>
              <a:rPr lang="en-US" dirty="0" smtClean="0"/>
              <a:t>qui </a:t>
            </a:r>
            <a:r>
              <a:rPr lang="en-US" dirty="0" err="1" smtClean="0"/>
              <a:t>devront</a:t>
            </a:r>
            <a:r>
              <a:rPr lang="en-US" dirty="0" smtClean="0"/>
              <a:t> </a:t>
            </a:r>
            <a:r>
              <a:rPr lang="en-US" dirty="0" err="1" smtClean="0"/>
              <a:t>produire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TdC</a:t>
            </a:r>
            <a:endParaRPr lang="en-US" dirty="0" smtClean="0"/>
          </a:p>
          <a:p>
            <a:pPr lvl="1"/>
            <a:r>
              <a:rPr lang="fr-FR" dirty="0"/>
              <a:t>Expliquer et fournir des preuves à l'appui des hypothèses (assomptions) et des justifications.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1849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10. Faire au minimum un </a:t>
            </a:r>
            <a:r>
              <a:rPr lang="en-US" sz="3100" dirty="0" err="1" smtClean="0"/>
              <a:t>bilan</a:t>
            </a:r>
            <a:r>
              <a:rPr lang="en-US" sz="3100" dirty="0" smtClean="0"/>
              <a:t> </a:t>
            </a:r>
            <a:r>
              <a:rPr lang="en-US" sz="3100" dirty="0" err="1" smtClean="0"/>
              <a:t>annuel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7886700" cy="450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Effectuer une fois par an un examen approfondi de la </a:t>
            </a:r>
            <a:r>
              <a:rPr lang="fr-FR" dirty="0" err="1"/>
              <a:t>TdC</a:t>
            </a:r>
            <a:r>
              <a:rPr lang="fr-FR" dirty="0"/>
              <a:t>, pendant tout au long de la durée d’une activité.</a:t>
            </a:r>
          </a:p>
          <a:p>
            <a:pPr marL="0" indent="0">
              <a:buNone/>
            </a:pPr>
            <a:r>
              <a:rPr lang="fr-FR" dirty="0"/>
              <a:t>La structure de la révision de la </a:t>
            </a:r>
            <a:r>
              <a:rPr lang="fr-FR" dirty="0" err="1"/>
              <a:t>TdC</a:t>
            </a:r>
            <a:r>
              <a:rPr lang="fr-FR" dirty="0"/>
              <a:t> diffère selon l'année de la révision.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Objectif</a:t>
            </a:r>
            <a:r>
              <a:rPr lang="en-US" dirty="0" smtClean="0"/>
              <a:t> : </a:t>
            </a:r>
          </a:p>
          <a:p>
            <a:r>
              <a:rPr lang="en-US" dirty="0" err="1" smtClean="0"/>
              <a:t>considérer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a </a:t>
            </a:r>
            <a:r>
              <a:rPr lang="en-US" dirty="0" err="1" smtClean="0"/>
              <a:t>appris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ce</a:t>
            </a:r>
            <a:r>
              <a:rPr lang="en-US" dirty="0" smtClean="0"/>
              <a:t> qui a </a:t>
            </a:r>
            <a:r>
              <a:rPr lang="en-US" dirty="0" err="1" smtClean="0"/>
              <a:t>changé</a:t>
            </a:r>
            <a:r>
              <a:rPr lang="en-US" dirty="0" smtClean="0"/>
              <a:t>, y </a:t>
            </a:r>
            <a:r>
              <a:rPr lang="en-US" dirty="0" err="1" smtClean="0"/>
              <a:t>compris</a:t>
            </a:r>
            <a:r>
              <a:rPr lang="en-US" dirty="0" smtClean="0"/>
              <a:t> le </a:t>
            </a:r>
            <a:r>
              <a:rPr lang="en-US" dirty="0" err="1" smtClean="0"/>
              <a:t>contexte</a:t>
            </a:r>
            <a:r>
              <a:rPr lang="en-US" dirty="0" smtClean="0"/>
              <a:t>; </a:t>
            </a:r>
          </a:p>
          <a:p>
            <a:r>
              <a:rPr lang="fr-FR" dirty="0"/>
              <a:t>considérer les nouveaux éléments probants recueillis depuis la </a:t>
            </a:r>
            <a:r>
              <a:rPr lang="fr-FR" dirty="0" err="1"/>
              <a:t>revision</a:t>
            </a:r>
            <a:r>
              <a:rPr lang="fr-FR" dirty="0"/>
              <a:t> précédente. </a:t>
            </a:r>
            <a:endParaRPr lang="en-US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1849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produit</a:t>
            </a:r>
            <a:r>
              <a:rPr lang="en-US" dirty="0" smtClean="0"/>
              <a:t> de la </a:t>
            </a:r>
            <a:r>
              <a:rPr lang="en-US" dirty="0" err="1" smtClean="0"/>
              <a:t>TdC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Le </a:t>
            </a:r>
            <a:r>
              <a:rPr lang="en-US" sz="3100" dirty="0" err="1" smtClean="0"/>
              <a:t>produit</a:t>
            </a:r>
            <a:r>
              <a:rPr lang="en-US" sz="3100" dirty="0" smtClean="0"/>
              <a:t> de la </a:t>
            </a:r>
            <a:r>
              <a:rPr lang="en-US" sz="3100" dirty="0" err="1" smtClean="0"/>
              <a:t>TdC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700" b="1" dirty="0" err="1" smtClean="0"/>
              <a:t>Diagramme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conceptuel</a:t>
            </a:r>
            <a:r>
              <a:rPr lang="en-US" sz="2700" b="1" dirty="0" smtClean="0"/>
              <a:t> – </a:t>
            </a:r>
            <a:r>
              <a:rPr lang="en-US" sz="2700" dirty="0" err="1" smtClean="0"/>
              <a:t>présente</a:t>
            </a:r>
            <a:r>
              <a:rPr lang="en-US" sz="2700" dirty="0" smtClean="0"/>
              <a:t> de </a:t>
            </a:r>
            <a:r>
              <a:rPr lang="en-US" sz="2700" dirty="0" err="1" smtClean="0"/>
              <a:t>façon</a:t>
            </a:r>
            <a:r>
              <a:rPr lang="en-US" sz="2700" dirty="0" smtClean="0"/>
              <a:t> </a:t>
            </a:r>
            <a:r>
              <a:rPr lang="en-US" sz="2700" dirty="0" err="1" smtClean="0"/>
              <a:t>explicite</a:t>
            </a:r>
            <a:r>
              <a:rPr lang="en-US" sz="2700" dirty="0" smtClean="0"/>
              <a:t> le but à long </a:t>
            </a:r>
            <a:r>
              <a:rPr lang="en-US" sz="2700" dirty="0" err="1" smtClean="0"/>
              <a:t>terme</a:t>
            </a:r>
            <a:r>
              <a:rPr lang="en-US" sz="2700" dirty="0" smtClean="0"/>
              <a:t>, les </a:t>
            </a:r>
            <a:r>
              <a:rPr lang="en-US" sz="2700" dirty="0" err="1" smtClean="0"/>
              <a:t>domaines</a:t>
            </a:r>
            <a:r>
              <a:rPr lang="en-US" sz="2700" dirty="0" smtClean="0"/>
              <a:t> de </a:t>
            </a:r>
            <a:r>
              <a:rPr lang="en-US" sz="2700" dirty="0" err="1" smtClean="0"/>
              <a:t>changement</a:t>
            </a:r>
            <a:r>
              <a:rPr lang="en-US" sz="2700" dirty="0" smtClean="0"/>
              <a:t>, les </a:t>
            </a:r>
            <a:r>
              <a:rPr lang="en-US" sz="2700" dirty="0" err="1" smtClean="0"/>
              <a:t>résultats</a:t>
            </a:r>
            <a:r>
              <a:rPr lang="en-US" sz="2700" dirty="0" smtClean="0"/>
              <a:t> </a:t>
            </a:r>
            <a:r>
              <a:rPr lang="en-US" sz="2700" dirty="0" err="1" smtClean="0"/>
              <a:t>progressifs</a:t>
            </a:r>
            <a:r>
              <a:rPr lang="en-US" sz="2700" dirty="0" smtClean="0"/>
              <a:t>, les </a:t>
            </a:r>
            <a:r>
              <a:rPr lang="en-US" sz="2700" dirty="0" smtClean="0"/>
              <a:t>hypotheses (</a:t>
            </a:r>
            <a:r>
              <a:rPr lang="en-US" sz="2700" dirty="0" err="1" smtClean="0"/>
              <a:t>assomptions</a:t>
            </a:r>
            <a:r>
              <a:rPr lang="en-US" sz="2700" dirty="0" smtClean="0"/>
              <a:t>), </a:t>
            </a:r>
            <a:r>
              <a:rPr lang="en-US" sz="2700" dirty="0" smtClean="0"/>
              <a:t>les justifications, et les </a:t>
            </a:r>
            <a:r>
              <a:rPr lang="en-US" sz="2700" dirty="0" err="1" smtClean="0"/>
              <a:t>extrants</a:t>
            </a:r>
            <a:r>
              <a:rPr lang="en-US" sz="2700" dirty="0" smtClean="0"/>
              <a:t>, et </a:t>
            </a:r>
            <a:r>
              <a:rPr lang="en-US" sz="2700" dirty="0" err="1" smtClean="0"/>
              <a:t>montre</a:t>
            </a:r>
            <a:r>
              <a:rPr lang="en-US" sz="2700" dirty="0" smtClean="0"/>
              <a:t> les </a:t>
            </a:r>
            <a:r>
              <a:rPr lang="en-US" sz="2700" dirty="0" err="1" smtClean="0"/>
              <a:t>parcours</a:t>
            </a:r>
            <a:r>
              <a:rPr lang="en-US" sz="2700" dirty="0" smtClean="0"/>
              <a:t> qui </a:t>
            </a:r>
            <a:r>
              <a:rPr lang="en-US" sz="2700" dirty="0" err="1" smtClean="0"/>
              <a:t>mènent</a:t>
            </a:r>
            <a:r>
              <a:rPr lang="en-US" sz="2700" dirty="0" smtClean="0"/>
              <a:t> au </a:t>
            </a:r>
            <a:r>
              <a:rPr lang="en-US" sz="2700" dirty="0" err="1" smtClean="0"/>
              <a:t>changement</a:t>
            </a:r>
            <a:r>
              <a:rPr lang="en-US" sz="2700" dirty="0" smtClean="0"/>
              <a:t> </a:t>
            </a:r>
            <a:r>
              <a:rPr lang="en-US" sz="2700" dirty="0" err="1" smtClean="0"/>
              <a:t>désiré</a:t>
            </a:r>
            <a:r>
              <a:rPr lang="en-US" sz="2700" dirty="0" smtClean="0"/>
              <a:t>.   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endParaRPr lang="en-US" sz="2700" b="1" dirty="0"/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70000"/>
              <a:buNone/>
            </a:pPr>
            <a:r>
              <a:rPr lang="en-US" sz="2700" b="1" dirty="0" err="1" smtClean="0"/>
              <a:t>Critères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d’évaluation</a:t>
            </a:r>
            <a:r>
              <a:rPr lang="en-US" sz="2700" b="1" dirty="0" smtClean="0"/>
              <a:t> (</a:t>
            </a:r>
            <a:r>
              <a:rPr lang="en-US" sz="2700" b="1" dirty="0" err="1" smtClean="0"/>
              <a:t>indicateurs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ou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autres</a:t>
            </a:r>
            <a:r>
              <a:rPr lang="en-US" sz="2700" b="1" dirty="0" smtClean="0"/>
              <a:t> </a:t>
            </a:r>
            <a:r>
              <a:rPr lang="en-US" sz="2700" b="1" dirty="0" err="1" smtClean="0"/>
              <a:t>mesures</a:t>
            </a:r>
            <a:r>
              <a:rPr lang="en-US" sz="2700" b="1" dirty="0" smtClean="0"/>
              <a:t>) </a:t>
            </a:r>
            <a:r>
              <a:rPr lang="en-US" sz="2700" dirty="0" smtClean="0"/>
              <a:t>pour </a:t>
            </a:r>
            <a:r>
              <a:rPr lang="en-US" sz="2700" dirty="0" err="1" smtClean="0"/>
              <a:t>chaque</a:t>
            </a:r>
            <a:r>
              <a:rPr lang="en-US" sz="2700" dirty="0" smtClean="0"/>
              <a:t> </a:t>
            </a:r>
            <a:r>
              <a:rPr lang="en-US" sz="2700" dirty="0" err="1" smtClean="0"/>
              <a:t>composante</a:t>
            </a:r>
            <a:r>
              <a:rPr lang="en-US" sz="2700" dirty="0" smtClean="0"/>
              <a:t> de la </a:t>
            </a:r>
            <a:r>
              <a:rPr lang="en-US" sz="2700" dirty="0" err="1" smtClean="0"/>
              <a:t>TdC</a:t>
            </a:r>
            <a:r>
              <a:rPr lang="en-US" sz="2700" dirty="0" smtClean="0"/>
              <a:t> - </a:t>
            </a:r>
            <a:r>
              <a:rPr lang="en-US" sz="2700" dirty="0" err="1" smtClean="0"/>
              <a:t>permettent</a:t>
            </a:r>
            <a:r>
              <a:rPr lang="en-US" sz="2700" dirty="0" smtClean="0"/>
              <a:t> de signaler et </a:t>
            </a:r>
            <a:r>
              <a:rPr lang="en-US" sz="2700" dirty="0" err="1" smtClean="0"/>
              <a:t>d’évaluer</a:t>
            </a:r>
            <a:r>
              <a:rPr lang="en-US" sz="2700" dirty="0" smtClean="0"/>
              <a:t> le </a:t>
            </a:r>
            <a:r>
              <a:rPr lang="en-US" sz="2700" dirty="0" err="1" smtClean="0"/>
              <a:t>degré</a:t>
            </a:r>
            <a:r>
              <a:rPr lang="en-US" sz="2700" dirty="0" smtClean="0"/>
              <a:t> de </a:t>
            </a:r>
            <a:r>
              <a:rPr lang="en-US" sz="2700" dirty="0" err="1" smtClean="0"/>
              <a:t>réussite</a:t>
            </a:r>
            <a:r>
              <a:rPr lang="en-US" sz="2700" dirty="0" smtClean="0"/>
              <a:t> de </a:t>
            </a:r>
            <a:r>
              <a:rPr lang="en-US" sz="2700" dirty="0" err="1" smtClean="0"/>
              <a:t>chaque</a:t>
            </a:r>
            <a:r>
              <a:rPr lang="en-US" sz="2700" dirty="0" smtClean="0"/>
              <a:t> </a:t>
            </a:r>
            <a:r>
              <a:rPr lang="en-US" sz="2700" dirty="0" err="1" smtClean="0"/>
              <a:t>étape</a:t>
            </a:r>
            <a:r>
              <a:rPr lang="en-US" sz="2700" dirty="0" smtClean="0"/>
              <a:t> du </a:t>
            </a:r>
            <a:r>
              <a:rPr lang="fr-FR" sz="2700" dirty="0" smtClean="0"/>
              <a:t>parcours</a:t>
            </a:r>
            <a:r>
              <a:rPr lang="en-US" sz="2700" dirty="0" smtClean="0"/>
              <a:t>.</a:t>
            </a:r>
            <a:endParaRPr lang="en-US" sz="2700" b="1" dirty="0"/>
          </a:p>
          <a:p>
            <a:pPr marL="0" indent="0">
              <a:spcAft>
                <a:spcPts val="600"/>
              </a:spcAft>
              <a:buNone/>
            </a:pPr>
            <a:endParaRPr lang="en-US" sz="27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700" b="1" dirty="0" smtClean="0"/>
              <a:t>Documentation </a:t>
            </a:r>
            <a:r>
              <a:rPr lang="en-US" sz="2700" b="1" dirty="0" err="1" smtClean="0"/>
              <a:t>complémentaire</a:t>
            </a:r>
            <a:r>
              <a:rPr lang="en-US" sz="2700" b="1" dirty="0" smtClean="0"/>
              <a:t> – </a:t>
            </a:r>
            <a:r>
              <a:rPr lang="en-US" sz="2700" dirty="0" err="1" smtClean="0"/>
              <a:t>communique</a:t>
            </a:r>
            <a:r>
              <a:rPr lang="en-US" sz="2700" dirty="0" smtClean="0"/>
              <a:t> </a:t>
            </a:r>
            <a:r>
              <a:rPr lang="en-US" sz="2700" dirty="0" err="1" smtClean="0"/>
              <a:t>toute</a:t>
            </a:r>
            <a:r>
              <a:rPr lang="en-US" sz="2700" dirty="0" smtClean="0"/>
              <a:t> </a:t>
            </a:r>
            <a:r>
              <a:rPr lang="en-US" sz="2700" dirty="0"/>
              <a:t>information </a:t>
            </a:r>
            <a:r>
              <a:rPr lang="en-US" sz="2700" dirty="0" err="1" smtClean="0"/>
              <a:t>difficile</a:t>
            </a:r>
            <a:r>
              <a:rPr lang="en-US" sz="2700" dirty="0" smtClean="0"/>
              <a:t> </a:t>
            </a:r>
            <a:r>
              <a:rPr lang="en-US" sz="2700" dirty="0" err="1" smtClean="0"/>
              <a:t>à</a:t>
            </a:r>
            <a:r>
              <a:rPr lang="en-US" sz="2700" dirty="0" smtClean="0"/>
              <a:t> </a:t>
            </a:r>
            <a:r>
              <a:rPr lang="en-US" sz="2700" dirty="0" err="1" smtClean="0"/>
              <a:t>interpréter</a:t>
            </a:r>
            <a:r>
              <a:rPr lang="en-US" sz="2700" dirty="0" smtClean="0"/>
              <a:t> </a:t>
            </a:r>
            <a:r>
              <a:rPr lang="en-US" sz="2700" dirty="0" err="1" smtClean="0"/>
              <a:t>dans</a:t>
            </a:r>
            <a:r>
              <a:rPr lang="en-US" sz="2700" dirty="0" smtClean="0"/>
              <a:t> le </a:t>
            </a:r>
            <a:r>
              <a:rPr lang="en-US" sz="2700" dirty="0" err="1" smtClean="0"/>
              <a:t>diagramme</a:t>
            </a:r>
            <a:r>
              <a:rPr lang="en-US" sz="2700" dirty="0" smtClean="0"/>
              <a:t> de la </a:t>
            </a:r>
            <a:r>
              <a:rPr lang="en-US" sz="2700" dirty="0" err="1" smtClean="0"/>
              <a:t>TdC</a:t>
            </a:r>
            <a:r>
              <a:rPr lang="en-US" sz="2700" dirty="0" smtClean="0"/>
              <a:t>.</a:t>
            </a:r>
            <a:endParaRPr lang="en-US" sz="2700" dirty="0"/>
          </a:p>
          <a:p>
            <a:pPr lvl="1">
              <a:spcAft>
                <a:spcPts val="600"/>
              </a:spcAft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229600" y="61087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95300"/>
            <a:ext cx="7886700" cy="495300"/>
          </a:xfrm>
        </p:spPr>
        <p:txBody>
          <a:bodyPr>
            <a:noAutofit/>
          </a:bodyPr>
          <a:lstStyle/>
          <a:p>
            <a:r>
              <a:rPr lang="en-US" sz="3100" dirty="0" err="1" smtClean="0"/>
              <a:t>Graphique</a:t>
            </a:r>
            <a:r>
              <a:rPr lang="en-US" sz="3100" dirty="0" smtClean="0"/>
              <a:t> </a:t>
            </a:r>
            <a:r>
              <a:rPr lang="en-US" sz="3100" dirty="0" err="1" smtClean="0"/>
              <a:t>conceptuel</a:t>
            </a:r>
            <a:r>
              <a:rPr lang="en-US" sz="3100" dirty="0" smtClean="0"/>
              <a:t> de la </a:t>
            </a:r>
            <a:r>
              <a:rPr lang="en-US" sz="3100" dirty="0" err="1" smtClean="0"/>
              <a:t>Théorie</a:t>
            </a:r>
            <a:r>
              <a:rPr lang="en-US" sz="3100" dirty="0" smtClean="0"/>
              <a:t> du </a:t>
            </a:r>
            <a:r>
              <a:rPr lang="en-US" sz="3100" dirty="0" err="1" smtClean="0"/>
              <a:t>Changement</a:t>
            </a:r>
            <a:endParaRPr lang="en-US" sz="3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590550" cy="349249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2" y="1345227"/>
            <a:ext cx="7632193" cy="477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err="1" smtClean="0"/>
              <a:t>Qu’est</a:t>
            </a:r>
            <a:r>
              <a:rPr lang="en-US" sz="3100" dirty="0" smtClean="0"/>
              <a:t> </a:t>
            </a:r>
            <a:r>
              <a:rPr lang="en-US" sz="3100" dirty="0" err="1" smtClean="0"/>
              <a:t>ce</a:t>
            </a:r>
            <a:r>
              <a:rPr lang="en-US" sz="3100" dirty="0" smtClean="0"/>
              <a:t> </a:t>
            </a:r>
            <a:r>
              <a:rPr lang="en-US" sz="3100" dirty="0" err="1" smtClean="0"/>
              <a:t>qu’une</a:t>
            </a:r>
            <a:r>
              <a:rPr lang="en-US" sz="3100" dirty="0" smtClean="0"/>
              <a:t> </a:t>
            </a:r>
            <a:r>
              <a:rPr lang="en-US" sz="3100" dirty="0" err="1" smtClean="0"/>
              <a:t>Théorie</a:t>
            </a:r>
            <a:r>
              <a:rPr lang="en-US" sz="3100" dirty="0" smtClean="0"/>
              <a:t> du </a:t>
            </a:r>
            <a:r>
              <a:rPr lang="en-US" sz="3100" dirty="0" err="1" smtClean="0"/>
              <a:t>Changement</a:t>
            </a:r>
            <a:r>
              <a:rPr lang="en-US" sz="3100" dirty="0" smtClean="0"/>
              <a:t> 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/>
          </a:bodyPr>
          <a:lstStyle/>
          <a:p>
            <a:r>
              <a:rPr lang="en-US" dirty="0"/>
              <a:t>un</a:t>
            </a:r>
            <a:r>
              <a:rPr lang="en-US" b="1" dirty="0"/>
              <a:t> </a:t>
            </a:r>
            <a:r>
              <a:rPr lang="en-US" b="1" i="1" dirty="0" err="1" smtClean="0"/>
              <a:t>produit</a:t>
            </a:r>
            <a:r>
              <a:rPr lang="en-US" b="1" i="1" dirty="0" smtClean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Un </a:t>
            </a:r>
            <a:r>
              <a:rPr lang="en-US" dirty="0" err="1" smtClean="0"/>
              <a:t>diagramme</a:t>
            </a:r>
            <a:r>
              <a:rPr lang="en-US" dirty="0" smtClean="0"/>
              <a:t> </a:t>
            </a:r>
            <a:r>
              <a:rPr lang="en-US" dirty="0" err="1" smtClean="0"/>
              <a:t>conceptuel</a:t>
            </a:r>
            <a:r>
              <a:rPr lang="en-US" dirty="0" smtClean="0"/>
              <a:t> / des </a:t>
            </a:r>
            <a:r>
              <a:rPr lang="en-US" dirty="0" err="1" smtClean="0"/>
              <a:t>critères</a:t>
            </a:r>
            <a:r>
              <a:rPr lang="en-US" dirty="0" smtClean="0"/>
              <a:t> de </a:t>
            </a:r>
            <a:r>
              <a:rPr lang="en-US" dirty="0" err="1" smtClean="0"/>
              <a:t>mesure</a:t>
            </a:r>
            <a:r>
              <a:rPr lang="en-US" dirty="0" smtClean="0"/>
              <a:t> / </a:t>
            </a:r>
            <a:r>
              <a:rPr lang="en-US" dirty="0" err="1" smtClean="0"/>
              <a:t>une</a:t>
            </a:r>
            <a:r>
              <a:rPr lang="en-US" dirty="0" smtClean="0"/>
              <a:t> documentation </a:t>
            </a:r>
            <a:r>
              <a:rPr lang="en-US" dirty="0" err="1" smtClean="0"/>
              <a:t>complémentaire</a:t>
            </a:r>
            <a:endParaRPr lang="en-US" dirty="0" smtClean="0"/>
          </a:p>
          <a:p>
            <a:pPr lvl="0"/>
            <a:r>
              <a:rPr lang="en-US" b="1" i="1" dirty="0" smtClean="0"/>
              <a:t>Un </a:t>
            </a:r>
            <a:r>
              <a:rPr lang="en-US" b="1" i="1" dirty="0" err="1"/>
              <a:t>processus</a:t>
            </a:r>
            <a:r>
              <a:rPr lang="en-US" i="1" dirty="0"/>
              <a:t> </a:t>
            </a:r>
            <a:r>
              <a:rPr lang="en-US" dirty="0"/>
              <a:t>qui </a:t>
            </a:r>
            <a:r>
              <a:rPr lang="en-US" dirty="0" err="1" smtClean="0"/>
              <a:t>représente</a:t>
            </a:r>
            <a:r>
              <a:rPr lang="en-US" dirty="0" smtClean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 smtClean="0"/>
              <a:t>d’envisager</a:t>
            </a:r>
            <a:r>
              <a:rPr lang="en-US" dirty="0" smtClean="0"/>
              <a:t> </a:t>
            </a:r>
            <a:r>
              <a:rPr lang="en-US" dirty="0"/>
              <a:t>un </a:t>
            </a:r>
            <a:r>
              <a:rPr lang="en-US" dirty="0" err="1"/>
              <a:t>problème</a:t>
            </a:r>
            <a:r>
              <a:rPr lang="en-US" dirty="0"/>
              <a:t>  </a:t>
            </a:r>
            <a:r>
              <a:rPr lang="en-US" dirty="0" err="1" smtClean="0"/>
              <a:t>actuel</a:t>
            </a:r>
            <a:r>
              <a:rPr lang="en-US" dirty="0" smtClean="0"/>
              <a:t>, </a:t>
            </a:r>
            <a:r>
              <a:rPr lang="en-US" dirty="0" err="1"/>
              <a:t>ses</a:t>
            </a:r>
            <a:r>
              <a:rPr lang="en-US" dirty="0"/>
              <a:t> causes premières, le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 err="1"/>
              <a:t>sur</a:t>
            </a:r>
            <a:r>
              <a:rPr lang="en-US" dirty="0"/>
              <a:t> le long </a:t>
            </a:r>
            <a:r>
              <a:rPr lang="en-US" dirty="0" err="1"/>
              <a:t>terme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recherché, et </a:t>
            </a:r>
            <a:r>
              <a:rPr lang="en-US" b="1" dirty="0" err="1"/>
              <a:t>ce</a:t>
            </a:r>
            <a:r>
              <a:rPr lang="en-US" b="1" dirty="0"/>
              <a:t> qui </a:t>
            </a:r>
            <a:r>
              <a:rPr lang="en-US" b="1" dirty="0" err="1"/>
              <a:t>doit</a:t>
            </a:r>
            <a:r>
              <a:rPr lang="en-US" b="1" dirty="0"/>
              <a:t> se </a:t>
            </a:r>
            <a:r>
              <a:rPr lang="en-US" b="1" dirty="0" err="1"/>
              <a:t>produire</a:t>
            </a:r>
            <a:r>
              <a:rPr lang="en-US" b="1" dirty="0"/>
              <a:t> pour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changement</a:t>
            </a:r>
            <a:r>
              <a:rPr lang="en-US" b="1" dirty="0"/>
              <a:t> se </a:t>
            </a:r>
            <a:r>
              <a:rPr lang="en-US" b="1" dirty="0" err="1"/>
              <a:t>réalise</a:t>
            </a:r>
            <a:r>
              <a:rPr lang="en-US" b="1" dirty="0"/>
              <a:t>.</a:t>
            </a:r>
            <a:endParaRPr lang="en-GB" b="1" dirty="0"/>
          </a:p>
          <a:p>
            <a:pPr lvl="1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évaluation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du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 err="1"/>
              <a:t>attendu</a:t>
            </a:r>
            <a:r>
              <a:rPr lang="en-US" dirty="0"/>
              <a:t> : se </a:t>
            </a:r>
            <a:r>
              <a:rPr lang="en-US" dirty="0" err="1" smtClean="0"/>
              <a:t>produit</a:t>
            </a:r>
            <a:r>
              <a:rPr lang="en-US" dirty="0" err="1"/>
              <a:t>-</a:t>
            </a:r>
            <a:r>
              <a:rPr lang="en-US" dirty="0" err="1" smtClean="0"/>
              <a:t>il</a:t>
            </a:r>
            <a:r>
              <a:rPr lang="en-US" dirty="0"/>
              <a:t>, comment et </a:t>
            </a:r>
            <a:r>
              <a:rPr lang="en-US" dirty="0" err="1"/>
              <a:t>pourquoi</a:t>
            </a:r>
            <a:r>
              <a:rPr lang="en-US" dirty="0"/>
              <a:t> ?</a:t>
            </a:r>
            <a:endParaRPr lang="en-GB" dirty="0"/>
          </a:p>
          <a:p>
            <a:pPr lvl="1"/>
            <a:r>
              <a:rPr lang="en-US" dirty="0" smtClean="0"/>
              <a:t>Modifier </a:t>
            </a:r>
            <a:r>
              <a:rPr lang="en-US" dirty="0"/>
              <a:t>le </a:t>
            </a:r>
            <a:r>
              <a:rPr lang="en-US" dirty="0" smtClean="0"/>
              <a:t>“</a:t>
            </a:r>
            <a:r>
              <a:rPr lang="en-US" dirty="0" err="1" smtClean="0"/>
              <a:t>produit</a:t>
            </a:r>
            <a:r>
              <a:rPr lang="en-US" dirty="0" smtClean="0"/>
              <a:t>”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D4D-88DE-407A-9832-B6FA7DA8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dirty="0" smtClean="0"/>
              <a:t>Comment savoir </a:t>
            </a:r>
            <a:r>
              <a:rPr lang="en-US" sz="3100" dirty="0" err="1" smtClean="0"/>
              <a:t>si</a:t>
            </a:r>
            <a:r>
              <a:rPr lang="en-US" sz="3100" dirty="0" smtClean="0"/>
              <a:t> </a:t>
            </a:r>
            <a:r>
              <a:rPr lang="en-US" sz="3100" dirty="0" err="1" smtClean="0"/>
              <a:t>une</a:t>
            </a:r>
            <a:r>
              <a:rPr lang="en-US" sz="3100" dirty="0" smtClean="0"/>
              <a:t> </a:t>
            </a:r>
            <a:r>
              <a:rPr lang="en-US" sz="3100" dirty="0" err="1" smtClean="0"/>
              <a:t>TdC</a:t>
            </a:r>
            <a:r>
              <a:rPr lang="en-US" sz="3100" dirty="0" smtClean="0"/>
              <a:t> </a:t>
            </a:r>
            <a:r>
              <a:rPr lang="en-US" sz="3100" dirty="0" err="1" smtClean="0"/>
              <a:t>est</a:t>
            </a:r>
            <a:r>
              <a:rPr lang="en-US" sz="3100" dirty="0" smtClean="0"/>
              <a:t> </a:t>
            </a:r>
            <a:r>
              <a:rPr lang="en-US" sz="3100" dirty="0" err="1" smtClean="0"/>
              <a:t>satisfaisante</a:t>
            </a:r>
            <a:r>
              <a:rPr lang="en-US" sz="3100" dirty="0" smtClean="0"/>
              <a:t> ?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72450" y="6372227"/>
            <a:ext cx="590550" cy="349249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876300"/>
            <a:ext cx="7886700" cy="392942"/>
          </a:xfrm>
        </p:spPr>
        <p:txBody>
          <a:bodyPr>
            <a:no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diagramme</a:t>
            </a:r>
            <a:r>
              <a:rPr lang="en-US" dirty="0" smtClean="0"/>
              <a:t> </a:t>
            </a:r>
            <a:r>
              <a:rPr lang="en-US" dirty="0" err="1" smtClean="0"/>
              <a:t>complet</a:t>
            </a:r>
            <a:r>
              <a:rPr lang="en-US" dirty="0" smtClean="0"/>
              <a:t> de </a:t>
            </a:r>
            <a:r>
              <a:rPr lang="en-US" dirty="0" err="1" smtClean="0"/>
              <a:t>TdC</a:t>
            </a:r>
            <a:r>
              <a:rPr lang="en-US" dirty="0" smtClean="0"/>
              <a:t> </a:t>
            </a:r>
            <a:r>
              <a:rPr lang="en-US" dirty="0" err="1" smtClean="0"/>
              <a:t>comprend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324600" y="5590032"/>
            <a:ext cx="2209800" cy="658368"/>
          </a:xfrm>
          <a:prstGeom prst="roundRect">
            <a:avLst>
              <a:gd name="adj" fmla="val 16667"/>
            </a:avLst>
          </a:prstGeom>
          <a:solidFill>
            <a:schemeClr val="tx2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VERIFIABLE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6019800" y="1447800"/>
            <a:ext cx="29718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Un </a:t>
            </a:r>
            <a:r>
              <a:rPr lang="en-GB" sz="2200" dirty="0" err="1"/>
              <a:t>outil</a:t>
            </a:r>
            <a:r>
              <a:rPr lang="en-GB" sz="2200" dirty="0"/>
              <a:t> de </a:t>
            </a:r>
            <a:r>
              <a:rPr lang="en-GB" sz="2200" dirty="0" err="1"/>
              <a:t>suivi</a:t>
            </a:r>
            <a:r>
              <a:rPr lang="en-GB" sz="2200" dirty="0"/>
              <a:t> et </a:t>
            </a:r>
            <a:r>
              <a:rPr lang="en-GB" sz="2200" dirty="0" err="1"/>
              <a:t>d'apprentissage</a:t>
            </a:r>
            <a:r>
              <a:rPr lang="en-GB" sz="2200" dirty="0"/>
              <a:t> pour </a:t>
            </a:r>
            <a:r>
              <a:rPr lang="en-GB" sz="2200" dirty="0" err="1"/>
              <a:t>comprendre</a:t>
            </a:r>
            <a:r>
              <a:rPr lang="en-GB" sz="2200" dirty="0"/>
              <a:t> </a:t>
            </a:r>
            <a:r>
              <a:rPr lang="en-GB" sz="2200" dirty="0" err="1"/>
              <a:t>quels</a:t>
            </a:r>
            <a:r>
              <a:rPr lang="en-GB" sz="2200" dirty="0"/>
              <a:t> </a:t>
            </a:r>
            <a:r>
              <a:rPr lang="en-GB" sz="2200" dirty="0" err="1"/>
              <a:t>facteurs</a:t>
            </a:r>
            <a:r>
              <a:rPr lang="en-GB" sz="2200" dirty="0"/>
              <a:t> </a:t>
            </a:r>
            <a:r>
              <a:rPr lang="en-GB" sz="2200" dirty="0" err="1"/>
              <a:t>pourraient</a:t>
            </a:r>
            <a:r>
              <a:rPr lang="en-GB" sz="2200" dirty="0"/>
              <a:t> </a:t>
            </a:r>
            <a:r>
              <a:rPr lang="en-GB" sz="2200" dirty="0" err="1" smtClean="0"/>
              <a:t>entraver</a:t>
            </a:r>
            <a:r>
              <a:rPr lang="en-GB" sz="2200" dirty="0" smtClean="0"/>
              <a:t> </a:t>
            </a:r>
            <a:r>
              <a:rPr lang="en-GB" sz="2200" dirty="0" err="1"/>
              <a:t>ou</a:t>
            </a:r>
            <a:r>
              <a:rPr lang="en-GB" sz="2200" dirty="0"/>
              <a:t> </a:t>
            </a:r>
            <a:r>
              <a:rPr lang="en-GB" sz="2200" dirty="0" err="1"/>
              <a:t>faciliter</a:t>
            </a:r>
            <a:r>
              <a:rPr lang="en-GB" sz="2200" dirty="0"/>
              <a:t> le </a:t>
            </a:r>
            <a:r>
              <a:rPr lang="en-GB" sz="2200" dirty="0" err="1"/>
              <a:t>changement</a:t>
            </a:r>
            <a:r>
              <a:rPr lang="en-GB" sz="2200" dirty="0"/>
              <a:t> </a:t>
            </a:r>
            <a:r>
              <a:rPr lang="en-GB" sz="2200" dirty="0" err="1" smtClean="0"/>
              <a:t>attendu</a:t>
            </a:r>
            <a:r>
              <a:rPr lang="en-GB" sz="2200" dirty="0" smtClean="0"/>
              <a:t>.</a:t>
            </a:r>
            <a:endParaRPr lang="en-GB" sz="2200" dirty="0"/>
          </a:p>
          <a:p>
            <a:pPr marL="0" lvl="0" indent="0">
              <a:buNone/>
            </a:pPr>
            <a:endParaRPr lang="en-GB" sz="2200" dirty="0"/>
          </a:p>
          <a:p>
            <a:r>
              <a:rPr lang="fr-FR" sz="2200" dirty="0"/>
              <a:t>Un schéma d’évaluation qui identifie les indicateurs de succès.</a:t>
            </a:r>
            <a:endParaRPr lang="en-GB" sz="2200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895600" y="1447800"/>
            <a:ext cx="30480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200" dirty="0"/>
              <a:t>Un outil de communication permettant aux parties prenantes de s’entendre sur ce qui définit le succès, ce qu’il faut pour le réaliser et qui fera quoi</a:t>
            </a:r>
            <a:r>
              <a:rPr lang="fr-FR" sz="2200" dirty="0" smtClean="0"/>
              <a:t>.</a:t>
            </a:r>
          </a:p>
          <a:p>
            <a:r>
              <a:rPr lang="en-US" sz="2200" dirty="0" smtClean="0"/>
              <a:t>Un </a:t>
            </a:r>
            <a:r>
              <a:rPr lang="en-US" sz="2200" dirty="0" err="1"/>
              <a:t>aperçu</a:t>
            </a:r>
            <a:r>
              <a:rPr lang="en-US" sz="2200" dirty="0"/>
              <a:t> de la </a:t>
            </a:r>
            <a:r>
              <a:rPr lang="en-US" sz="2200" dirty="0" err="1"/>
              <a:t>séquence</a:t>
            </a:r>
            <a:r>
              <a:rPr lang="en-US" sz="2200" dirty="0"/>
              <a:t> des </a:t>
            </a:r>
            <a:r>
              <a:rPr lang="en-US" sz="2200" dirty="0" smtClean="0"/>
              <a:t>interventions.</a:t>
            </a:r>
            <a:endParaRPr lang="en-GB" sz="2200" dirty="0"/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3276600" y="5638800"/>
            <a:ext cx="2209800" cy="658368"/>
          </a:xfrm>
          <a:prstGeom prst="roundRect">
            <a:avLst>
              <a:gd name="adj" fmla="val 16667"/>
            </a:avLst>
          </a:prstGeom>
          <a:solidFill>
            <a:schemeClr val="tx2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REALISABLE</a:t>
            </a:r>
            <a:endParaRPr lang="en-US" dirty="0"/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28600" y="1524000"/>
            <a:ext cx="28194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err="1" smtClean="0"/>
              <a:t>Une</a:t>
            </a:r>
            <a:r>
              <a:rPr lang="en-GB" sz="2200" dirty="0" smtClean="0"/>
              <a:t> </a:t>
            </a:r>
            <a:r>
              <a:rPr lang="en-GB" sz="2200" dirty="0" err="1"/>
              <a:t>représentation</a:t>
            </a:r>
            <a:r>
              <a:rPr lang="en-GB" sz="2200" dirty="0"/>
              <a:t> </a:t>
            </a:r>
            <a:r>
              <a:rPr lang="en-GB" sz="2200" dirty="0" err="1"/>
              <a:t>visuelle</a:t>
            </a:r>
            <a:r>
              <a:rPr lang="en-GB" sz="2200" dirty="0"/>
              <a:t> du </a:t>
            </a:r>
            <a:r>
              <a:rPr lang="en-GB" sz="2200" dirty="0" err="1"/>
              <a:t>changement</a:t>
            </a:r>
            <a:r>
              <a:rPr lang="en-GB" sz="2200" dirty="0"/>
              <a:t> </a:t>
            </a:r>
            <a:r>
              <a:rPr lang="en-GB" sz="2200" dirty="0" err="1"/>
              <a:t>attendu</a:t>
            </a:r>
            <a:r>
              <a:rPr lang="en-GB" sz="2200" dirty="0"/>
              <a:t> et de son </a:t>
            </a:r>
            <a:r>
              <a:rPr lang="en-GB" sz="2200" dirty="0" err="1"/>
              <a:t>implémentation</a:t>
            </a:r>
            <a:r>
              <a:rPr lang="en-GB" sz="2200" dirty="0"/>
              <a:t>, </a:t>
            </a:r>
            <a:r>
              <a:rPr lang="en-GB" sz="2200" dirty="0" err="1"/>
              <a:t>basée</a:t>
            </a:r>
            <a:r>
              <a:rPr lang="en-GB" sz="2200" dirty="0"/>
              <a:t> </a:t>
            </a:r>
            <a:r>
              <a:rPr lang="en-GB" sz="2200" dirty="0" err="1"/>
              <a:t>sur</a:t>
            </a:r>
            <a:r>
              <a:rPr lang="en-GB" sz="2200" dirty="0"/>
              <a:t> un ensemble </a:t>
            </a:r>
            <a:r>
              <a:rPr lang="en-GB" sz="2200" dirty="0" smtClean="0"/>
              <a:t>de propositions </a:t>
            </a:r>
            <a:r>
              <a:rPr lang="en-GB" sz="2200" dirty="0"/>
              <a:t>précises et </a:t>
            </a:r>
            <a:r>
              <a:rPr lang="en-GB" sz="2200" dirty="0" err="1" smtClean="0"/>
              <a:t>vérifiables</a:t>
            </a:r>
            <a:r>
              <a:rPr lang="en-GB" sz="2200" dirty="0" smtClean="0"/>
              <a:t>.</a:t>
            </a:r>
            <a:endParaRPr lang="en-GB" sz="2200" dirty="0"/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533400" y="5638800"/>
            <a:ext cx="2209800" cy="658368"/>
          </a:xfrm>
          <a:prstGeom prst="roundRect">
            <a:avLst>
              <a:gd name="adj" fmla="val 16667"/>
            </a:avLst>
          </a:prstGeom>
          <a:solidFill>
            <a:schemeClr val="tx2"/>
          </a:solidFill>
        </p:spPr>
        <p:txBody>
          <a:bodyPr vert="horz" rtlCol="0" anchor="ctr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Tx/>
              <a:buNone/>
              <a:defRPr kumimoji="0"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PLAUSIBLE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Check liste de la Théorie du Changement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D4D-88DE-407A-9832-B6FA7DA8B45D}" type="slidenum">
              <a:rPr lang="en-US" smtClean="0"/>
              <a:t>31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outil</a:t>
            </a:r>
            <a:r>
              <a:rPr lang="en-US" dirty="0" smtClean="0"/>
              <a:t> pour </a:t>
            </a:r>
            <a:r>
              <a:rPr lang="en-US" dirty="0" err="1" smtClean="0"/>
              <a:t>évaluer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et </a:t>
            </a:r>
            <a:r>
              <a:rPr lang="en-US" dirty="0" err="1" smtClean="0"/>
              <a:t>l’exhaustivité</a:t>
            </a:r>
            <a:r>
              <a:rPr lang="en-US" dirty="0" smtClean="0"/>
              <a:t> des </a:t>
            </a:r>
            <a:r>
              <a:rPr lang="en-US" dirty="0" err="1" smtClean="0"/>
              <a:t>TdC</a:t>
            </a:r>
            <a:r>
              <a:rPr lang="en-US" dirty="0" smtClean="0"/>
              <a:t> pour les DFSAs du FFP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07166"/>
            <a:ext cx="5486400" cy="5393279"/>
          </a:xfrm>
          <a:prstGeom prst="rect">
            <a:avLst/>
          </a:prstGeom>
          <a:ln w="2222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316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850"/>
            <a:ext cx="7886700" cy="742949"/>
          </a:xfrm>
        </p:spPr>
        <p:txBody>
          <a:bodyPr>
            <a:noAutofit/>
          </a:bodyPr>
          <a:lstStyle/>
          <a:p>
            <a:r>
              <a:rPr lang="en-US" sz="3100" dirty="0" smtClean="0"/>
              <a:t>Cadres de </a:t>
            </a:r>
            <a:r>
              <a:rPr lang="en-US" sz="3100" dirty="0" err="1" smtClean="0"/>
              <a:t>résultats</a:t>
            </a:r>
            <a:r>
              <a:rPr lang="en-US" sz="3100" dirty="0" smtClean="0"/>
              <a:t> et </a:t>
            </a:r>
            <a:r>
              <a:rPr lang="en-US" sz="3100" dirty="0" err="1" smtClean="0"/>
              <a:t>TdC</a:t>
            </a:r>
            <a:r>
              <a:rPr lang="en-US" sz="3100" dirty="0" smtClean="0"/>
              <a:t> : </a:t>
            </a:r>
            <a:r>
              <a:rPr lang="en-US" sz="3100" dirty="0" err="1" smtClean="0"/>
              <a:t>différences</a:t>
            </a:r>
            <a:r>
              <a:rPr lang="en-US" sz="3100" dirty="0" smtClean="0"/>
              <a:t> </a:t>
            </a:r>
            <a:r>
              <a:rPr lang="en-US" sz="3100" dirty="0" err="1" smtClean="0"/>
              <a:t>essentielles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5028"/>
            <a:ext cx="7886700" cy="4511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TdC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construite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: </a:t>
            </a:r>
          </a:p>
          <a:p>
            <a:pPr lvl="1"/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cartographie</a:t>
            </a:r>
            <a:r>
              <a:rPr lang="en-US" sz="2400" dirty="0" smtClean="0"/>
              <a:t> </a:t>
            </a:r>
            <a:r>
              <a:rPr lang="en-US" sz="2400" dirty="0" err="1" smtClean="0"/>
              <a:t>à</a:t>
            </a:r>
            <a:r>
              <a:rPr lang="en-US" sz="2400" dirty="0" smtClean="0"/>
              <a:t> </a:t>
            </a:r>
            <a:r>
              <a:rPr lang="en-US" sz="2400" dirty="0" err="1" smtClean="0"/>
              <a:t>rebours</a:t>
            </a:r>
            <a:endParaRPr lang="en-US" sz="2400" dirty="0" smtClean="0"/>
          </a:p>
          <a:p>
            <a:pPr lvl="1"/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</a:t>
            </a:r>
            <a:r>
              <a:rPr lang="en-US" sz="2400" dirty="0" err="1" smtClean="0"/>
              <a:t>causale</a:t>
            </a:r>
            <a:r>
              <a:rPr lang="en-US" sz="2400" dirty="0" smtClean="0"/>
              <a:t> </a:t>
            </a:r>
            <a:r>
              <a:rPr lang="en-US" sz="2400" dirty="0" err="1" smtClean="0"/>
              <a:t>rigoureus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fondée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base de </a:t>
            </a:r>
            <a:r>
              <a:rPr lang="en-US" dirty="0" err="1" smtClean="0"/>
              <a:t>connaissances</a:t>
            </a:r>
            <a:endParaRPr lang="en-US" sz="2400" dirty="0" smtClean="0"/>
          </a:p>
          <a:p>
            <a:pPr lvl="1"/>
            <a:r>
              <a:rPr lang="en-US" sz="2400" dirty="0" smtClean="0"/>
              <a:t>Un </a:t>
            </a:r>
            <a:r>
              <a:rPr lang="en-US" sz="2400" dirty="0" err="1" smtClean="0"/>
              <a:t>examen</a:t>
            </a:r>
            <a:r>
              <a:rPr lang="en-US" sz="2400" dirty="0" smtClean="0"/>
              <a:t> </a:t>
            </a:r>
            <a:r>
              <a:rPr lang="en-US" sz="2400" dirty="0" err="1" smtClean="0"/>
              <a:t>minutieux</a:t>
            </a:r>
            <a:r>
              <a:rPr lang="en-US" sz="2400" dirty="0" smtClean="0"/>
              <a:t> des </a:t>
            </a:r>
            <a:r>
              <a:rPr lang="en-US" sz="2400" dirty="0" err="1" smtClean="0"/>
              <a:t>hypothèses</a:t>
            </a:r>
            <a:r>
              <a:rPr lang="en-US" sz="2400" dirty="0" smtClean="0"/>
              <a:t> </a:t>
            </a:r>
            <a:r>
              <a:rPr lang="en-US" sz="2400" dirty="0" err="1" smtClean="0"/>
              <a:t>fondamentales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La </a:t>
            </a:r>
            <a:r>
              <a:rPr lang="en-US" b="1" dirty="0" err="1" smtClean="0"/>
              <a:t>TdC</a:t>
            </a:r>
            <a:r>
              <a:rPr lang="en-US" b="1" dirty="0" smtClean="0"/>
              <a:t> ne se </a:t>
            </a:r>
            <a:r>
              <a:rPr lang="en-US" b="1" dirty="0" err="1" smtClean="0"/>
              <a:t>limite</a:t>
            </a:r>
            <a:r>
              <a:rPr lang="en-US" b="1" dirty="0" smtClean="0"/>
              <a:t> pas aux </a:t>
            </a:r>
            <a:r>
              <a:rPr lang="en-US" b="1" dirty="0" err="1" smtClean="0"/>
              <a:t>changements</a:t>
            </a:r>
            <a:r>
              <a:rPr lang="en-US" b="1" dirty="0" smtClean="0"/>
              <a:t> </a:t>
            </a:r>
            <a:r>
              <a:rPr lang="en-US" b="1" dirty="0" err="1" smtClean="0"/>
              <a:t>abordés</a:t>
            </a:r>
            <a:r>
              <a:rPr lang="en-US" b="1" dirty="0" smtClean="0"/>
              <a:t> </a:t>
            </a:r>
            <a:r>
              <a:rPr lang="en-US" b="1" dirty="0" err="1" smtClean="0"/>
              <a:t>directement</a:t>
            </a:r>
            <a:r>
              <a:rPr lang="en-US" b="1" dirty="0" smtClean="0"/>
              <a:t> par le </a:t>
            </a:r>
            <a:r>
              <a:rPr lang="en-US" b="1" dirty="0" err="1" smtClean="0"/>
              <a:t>programme</a:t>
            </a:r>
            <a:endParaRPr lang="en-US" b="1" dirty="0" smtClean="0"/>
          </a:p>
          <a:p>
            <a:pPr lvl="1"/>
            <a:r>
              <a:rPr lang="en-US" dirty="0" smtClean="0"/>
              <a:t>Elle </a:t>
            </a:r>
            <a:r>
              <a:rPr lang="en-US" dirty="0" err="1" smtClean="0"/>
              <a:t>répertorie</a:t>
            </a:r>
            <a:r>
              <a:rPr lang="en-US" dirty="0" smtClean="0"/>
              <a:t> les actions </a:t>
            </a:r>
            <a:r>
              <a:rPr lang="en-US" dirty="0" err="1" smtClean="0"/>
              <a:t>extérieures</a:t>
            </a:r>
            <a:endParaRPr lang="en-US" dirty="0" smtClean="0"/>
          </a:p>
          <a:p>
            <a:pPr lvl="1"/>
            <a:endParaRPr lang="en-US" b="1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TdC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prioriser</a:t>
            </a:r>
            <a:r>
              <a:rPr lang="en-US" dirty="0" smtClean="0"/>
              <a:t> les interventions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séquence</a:t>
            </a:r>
            <a:r>
              <a:rPr lang="en-US" dirty="0" smtClean="0"/>
              <a:t> </a:t>
            </a:r>
            <a:r>
              <a:rPr lang="en-US" dirty="0" err="1" smtClean="0"/>
              <a:t>optimale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184900"/>
            <a:ext cx="609600" cy="520700"/>
          </a:xfrm>
        </p:spPr>
        <p:txBody>
          <a:bodyPr>
            <a:normAutofit/>
          </a:bodyPr>
          <a:lstStyle/>
          <a:p>
            <a:fld id="{00114A01-08FC-47D0-AD64-22CD3AA4914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850"/>
            <a:ext cx="7886700" cy="742949"/>
          </a:xfrm>
        </p:spPr>
        <p:txBody>
          <a:bodyPr>
            <a:noAutofit/>
          </a:bodyPr>
          <a:lstStyle/>
          <a:p>
            <a:r>
              <a:rPr lang="en-US" sz="3100" dirty="0"/>
              <a:t>Cadres de </a:t>
            </a:r>
            <a:r>
              <a:rPr lang="en-US" sz="3100" dirty="0" err="1"/>
              <a:t>résultats</a:t>
            </a:r>
            <a:r>
              <a:rPr lang="en-US" sz="3100" dirty="0"/>
              <a:t> et </a:t>
            </a:r>
            <a:r>
              <a:rPr lang="en-US" sz="3100" dirty="0" err="1"/>
              <a:t>TdC</a:t>
            </a:r>
            <a:r>
              <a:rPr lang="en-US" sz="3100" dirty="0"/>
              <a:t> : </a:t>
            </a:r>
            <a:r>
              <a:rPr lang="en-US" sz="3100" dirty="0" err="1"/>
              <a:t>différences</a:t>
            </a:r>
            <a:r>
              <a:rPr lang="en-US" sz="3100" dirty="0"/>
              <a:t> </a:t>
            </a:r>
            <a:r>
              <a:rPr lang="en-US" sz="3100" dirty="0" err="1"/>
              <a:t>essentielles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184900"/>
            <a:ext cx="609600" cy="520700"/>
          </a:xfrm>
        </p:spPr>
        <p:txBody>
          <a:bodyPr>
            <a:normAutofit/>
          </a:bodyPr>
          <a:lstStyle/>
          <a:p>
            <a:fld id="{00114A01-08FC-47D0-AD64-22CD3AA4914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350" y="2743200"/>
            <a:ext cx="7772400" cy="19082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400" b="1" dirty="0" smtClean="0">
                <a:solidFill>
                  <a:srgbClr val="C00000"/>
                </a:solidFill>
              </a:rPr>
              <a:t>UNE </a:t>
            </a:r>
            <a:r>
              <a:rPr lang="en-US" sz="4400" b="1" dirty="0" err="1" smtClean="0">
                <a:solidFill>
                  <a:srgbClr val="C00000"/>
                </a:solidFill>
              </a:rPr>
              <a:t>TdC</a:t>
            </a:r>
            <a:r>
              <a:rPr lang="en-US" sz="4400" b="1" dirty="0" smtClean="0">
                <a:solidFill>
                  <a:srgbClr val="C00000"/>
                </a:solidFill>
              </a:rPr>
              <a:t> PEUT ET DOIT ETRE CONSTAMMENT MISE A JOUR !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endParaRPr lang="en-US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2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495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</a:rPr>
              <a:t>MERCI !</a:t>
            </a:r>
            <a:endParaRPr lang="en-US" sz="7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850"/>
            <a:ext cx="7886700" cy="819150"/>
          </a:xfrm>
        </p:spPr>
        <p:txBody>
          <a:bodyPr>
            <a:noAutofit/>
          </a:bodyPr>
          <a:lstStyle/>
          <a:p>
            <a:r>
              <a:rPr lang="en-US" sz="3100" dirty="0" err="1" smtClean="0"/>
              <a:t>Pourquoi</a:t>
            </a:r>
            <a:r>
              <a:rPr lang="en-US" sz="3100" dirty="0" smtClean="0"/>
              <a:t> </a:t>
            </a:r>
            <a:r>
              <a:rPr lang="en-US" sz="3100" dirty="0" err="1" smtClean="0"/>
              <a:t>avons</a:t>
            </a:r>
            <a:r>
              <a:rPr lang="en-US" sz="3100" dirty="0" smtClean="0"/>
              <a:t>-nous </a:t>
            </a:r>
            <a:r>
              <a:rPr lang="en-US" sz="3100" dirty="0" err="1" smtClean="0"/>
              <a:t>besoin</a:t>
            </a:r>
            <a:r>
              <a:rPr lang="en-US" sz="3100" dirty="0" smtClean="0"/>
              <a:t> </a:t>
            </a:r>
            <a:r>
              <a:rPr lang="en-US" sz="3100" dirty="0" err="1" smtClean="0"/>
              <a:t>d’une</a:t>
            </a:r>
            <a:r>
              <a:rPr lang="en-US" sz="3100" dirty="0" smtClean="0"/>
              <a:t> </a:t>
            </a:r>
            <a:r>
              <a:rPr lang="en-US" sz="3100" dirty="0" err="1" smtClean="0"/>
              <a:t>Théorie</a:t>
            </a:r>
            <a:r>
              <a:rPr lang="en-US" sz="3100" dirty="0" smtClean="0"/>
              <a:t> du </a:t>
            </a:r>
            <a:r>
              <a:rPr lang="en-US" sz="3100" dirty="0" err="1" smtClean="0"/>
              <a:t>Changement</a:t>
            </a:r>
            <a:r>
              <a:rPr lang="en-US" sz="3100" dirty="0" smtClean="0"/>
              <a:t> ?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Pour </a:t>
            </a:r>
            <a:r>
              <a:rPr lang="en-US" dirty="0" err="1"/>
              <a:t>construire</a:t>
            </a:r>
            <a:r>
              <a:rPr lang="en-US" dirty="0"/>
              <a:t> </a:t>
            </a:r>
            <a:r>
              <a:rPr lang="fr-FR" dirty="0" smtClean="0"/>
              <a:t>une </a:t>
            </a:r>
            <a:r>
              <a:rPr lang="fr-FR" dirty="0"/>
              <a:t>compréhension commune </a:t>
            </a:r>
            <a:r>
              <a:rPr lang="en-US" dirty="0" smtClean="0"/>
              <a:t>du </a:t>
            </a:r>
            <a:r>
              <a:rPr lang="en-US" dirty="0" err="1"/>
              <a:t>processus</a:t>
            </a:r>
            <a:r>
              <a:rPr lang="en-US" dirty="0"/>
              <a:t> </a:t>
            </a:r>
            <a:r>
              <a:rPr lang="en-US" dirty="0" err="1"/>
              <a:t>nécessaire</a:t>
            </a:r>
            <a:r>
              <a:rPr lang="en-US" dirty="0"/>
              <a:t> pour </a:t>
            </a:r>
            <a:r>
              <a:rPr lang="en-US" dirty="0" err="1"/>
              <a:t>atteindre</a:t>
            </a:r>
            <a:r>
              <a:rPr lang="en-US" dirty="0"/>
              <a:t> le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 err="1" smtClean="0"/>
              <a:t>désiré</a:t>
            </a:r>
            <a:r>
              <a:rPr lang="en-US" dirty="0" smtClean="0"/>
              <a:t>.</a:t>
            </a:r>
            <a:endParaRPr lang="en-GB" dirty="0"/>
          </a:p>
          <a:p>
            <a:pPr marL="0" lvl="0" indent="0">
              <a:buNone/>
            </a:pPr>
            <a:endParaRPr lang="en-US" sz="2800" dirty="0" smtClean="0"/>
          </a:p>
          <a:p>
            <a:r>
              <a:rPr lang="fr-FR" sz="2800" dirty="0" smtClean="0"/>
              <a:t>Pour </a:t>
            </a:r>
            <a:r>
              <a:rPr lang="fr-FR" dirty="0" smtClean="0"/>
              <a:t>fournir une cartographie détaillé </a:t>
            </a:r>
            <a:r>
              <a:rPr lang="fr-FR" dirty="0"/>
              <a:t>des </a:t>
            </a:r>
            <a:r>
              <a:rPr lang="fr-FR" dirty="0" smtClean="0"/>
              <a:t>parcours de </a:t>
            </a:r>
            <a:r>
              <a:rPr lang="fr-FR" dirty="0"/>
              <a:t>changement qui :</a:t>
            </a:r>
            <a:r>
              <a:rPr lang="en-GB" dirty="0"/>
              <a:t> </a:t>
            </a:r>
            <a:r>
              <a:rPr lang="en-US" sz="2800" dirty="0" smtClean="0"/>
              <a:t> </a:t>
            </a:r>
          </a:p>
          <a:p>
            <a:pPr lvl="1"/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basée</a:t>
            </a:r>
            <a:r>
              <a:rPr lang="en-US" dirty="0" smtClean="0"/>
              <a:t> </a:t>
            </a:r>
            <a:r>
              <a:rPr lang="en-US" dirty="0" err="1"/>
              <a:t>sur</a:t>
            </a:r>
            <a:r>
              <a:rPr lang="en-US" dirty="0"/>
              <a:t> un ensemble </a:t>
            </a:r>
            <a:r>
              <a:rPr lang="en-US" dirty="0" err="1"/>
              <a:t>d'hypothèses</a:t>
            </a:r>
            <a:r>
              <a:rPr lang="en-US" dirty="0"/>
              <a:t> </a:t>
            </a:r>
            <a:r>
              <a:rPr lang="en-US" dirty="0" err="1" smtClean="0"/>
              <a:t>définies</a:t>
            </a:r>
            <a:r>
              <a:rPr lang="en-US" dirty="0" smtClean="0"/>
              <a:t> </a:t>
            </a:r>
            <a:r>
              <a:rPr lang="en-US" dirty="0"/>
              <a:t>et </a:t>
            </a:r>
            <a:r>
              <a:rPr lang="en-US" dirty="0" err="1" smtClean="0"/>
              <a:t>vérifiables</a:t>
            </a:r>
            <a:r>
              <a:rPr lang="en-GB" dirty="0"/>
              <a:t>.</a:t>
            </a:r>
            <a:endParaRPr lang="en-US" dirty="0" smtClean="0"/>
          </a:p>
          <a:p>
            <a:pPr lvl="1"/>
            <a:r>
              <a:rPr lang="en-US" dirty="0" err="1"/>
              <a:t>explicite</a:t>
            </a:r>
            <a:r>
              <a:rPr lang="en-US" dirty="0"/>
              <a:t>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interventions </a:t>
            </a:r>
            <a:r>
              <a:rPr lang="en-US" dirty="0" err="1"/>
              <a:t>interagiront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contexte</a:t>
            </a:r>
            <a:endParaRPr lang="en-GB" dirty="0"/>
          </a:p>
          <a:p>
            <a:pPr marL="457200" lvl="1" indent="0">
              <a:buNone/>
            </a:pPr>
            <a:endParaRPr lang="en-US" sz="2800" dirty="0" smtClean="0"/>
          </a:p>
          <a:p>
            <a:r>
              <a:rPr lang="en-US" dirty="0"/>
              <a:t>Pour identifier les </a:t>
            </a:r>
            <a:r>
              <a:rPr lang="en-US" dirty="0" err="1"/>
              <a:t>secteurs</a:t>
            </a:r>
            <a:r>
              <a:rPr lang="en-US" dirty="0"/>
              <a:t> critiques qui </a:t>
            </a:r>
            <a:r>
              <a:rPr lang="en-US" dirty="0" err="1"/>
              <a:t>relèvent</a:t>
            </a:r>
            <a:r>
              <a:rPr lang="en-US" dirty="0"/>
              <a:t> </a:t>
            </a:r>
            <a:r>
              <a:rPr lang="en-US" dirty="0" err="1"/>
              <a:t>d'acteurs</a:t>
            </a:r>
            <a:r>
              <a:rPr lang="en-US" dirty="0"/>
              <a:t> </a:t>
            </a:r>
            <a:r>
              <a:rPr lang="en-US" dirty="0" err="1" smtClean="0"/>
              <a:t>extérieurs</a:t>
            </a:r>
            <a:r>
              <a:rPr lang="en-US" dirty="0" smtClean="0"/>
              <a:t>, </a:t>
            </a:r>
            <a:r>
              <a:rPr lang="en-US" dirty="0"/>
              <a:t>et </a:t>
            </a:r>
            <a:r>
              <a:rPr lang="en-US" dirty="0" err="1"/>
              <a:t>leurs</a:t>
            </a:r>
            <a:r>
              <a:rPr lang="en-US" dirty="0"/>
              <a:t> liens avec le </a:t>
            </a:r>
            <a:r>
              <a:rPr lang="en-US" dirty="0" err="1" smtClean="0"/>
              <a:t>projet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3D4D-88DE-407A-9832-B6FA7DA8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Processus</a:t>
            </a:r>
            <a:r>
              <a:rPr lang="en-US" dirty="0" smtClean="0"/>
              <a:t> de la </a:t>
            </a:r>
            <a:r>
              <a:rPr lang="en-US" dirty="0" err="1" smtClean="0"/>
              <a:t>TdC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851"/>
            <a:ext cx="7886700" cy="666750"/>
          </a:xfrm>
        </p:spPr>
        <p:txBody>
          <a:bodyPr>
            <a:noAutofit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 </a:t>
            </a:r>
            <a:r>
              <a:rPr lang="en-US" sz="3100" dirty="0" err="1" smtClean="0"/>
              <a:t>Processus</a:t>
            </a:r>
            <a:r>
              <a:rPr lang="en-US" sz="3100" dirty="0" smtClean="0"/>
              <a:t> de la </a:t>
            </a:r>
            <a:r>
              <a:rPr lang="en-US" sz="3100" dirty="0" err="1" smtClean="0"/>
              <a:t>TdC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8210550" cy="4576763"/>
          </a:xfrm>
        </p:spPr>
        <p:txBody>
          <a:bodyPr>
            <a:normAutofit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r-FR" sz="2400" dirty="0"/>
              <a:t>Collecte et analyse complète des </a:t>
            </a:r>
            <a:r>
              <a:rPr lang="fr-FR" sz="2400" dirty="0" smtClean="0"/>
              <a:t>données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err="1" smtClean="0"/>
              <a:t>Utiliser</a:t>
            </a:r>
            <a:r>
              <a:rPr lang="en-US" sz="2400" dirty="0" smtClean="0"/>
              <a:t> </a:t>
            </a:r>
            <a:r>
              <a:rPr lang="en-US" sz="2400" dirty="0" err="1" smtClean="0"/>
              <a:t>l’analyse</a:t>
            </a:r>
            <a:r>
              <a:rPr lang="en-US" sz="2400" dirty="0" smtClean="0"/>
              <a:t> </a:t>
            </a:r>
            <a:r>
              <a:rPr lang="en-US" sz="2400" dirty="0" err="1" smtClean="0"/>
              <a:t>causale</a:t>
            </a:r>
            <a:r>
              <a:rPr lang="en-US" sz="2400" dirty="0" smtClean="0"/>
              <a:t> pour </a:t>
            </a:r>
            <a:r>
              <a:rPr lang="en-US" sz="2400" dirty="0" err="1" smtClean="0"/>
              <a:t>créer</a:t>
            </a:r>
            <a:r>
              <a:rPr lang="en-US" sz="2400" dirty="0" smtClean="0"/>
              <a:t> un </a:t>
            </a:r>
            <a:r>
              <a:rPr lang="en-US" sz="2400" dirty="0" err="1" smtClean="0"/>
              <a:t>arbre</a:t>
            </a:r>
            <a:r>
              <a:rPr lang="en-US" sz="2400" dirty="0" smtClean="0"/>
              <a:t> des </a:t>
            </a:r>
            <a:r>
              <a:rPr lang="en-US" sz="2400" dirty="0" err="1" smtClean="0"/>
              <a:t>problèmes</a:t>
            </a:r>
            <a:endParaRPr lang="en-US" sz="24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 smtClean="0"/>
              <a:t>Créer</a:t>
            </a:r>
            <a:r>
              <a:rPr lang="en-US" sz="2400" dirty="0" smtClean="0"/>
              <a:t> un </a:t>
            </a:r>
            <a:r>
              <a:rPr lang="en-US" sz="2400" dirty="0" err="1" smtClean="0"/>
              <a:t>arbre</a:t>
            </a:r>
            <a:r>
              <a:rPr lang="en-US" sz="2400" dirty="0" smtClean="0"/>
              <a:t> des solutions et identifier les </a:t>
            </a:r>
            <a:r>
              <a:rPr lang="fr-FR" sz="2400" dirty="0" smtClean="0"/>
              <a:t>parcours</a:t>
            </a:r>
            <a:r>
              <a:rPr lang="en-US" sz="2400" dirty="0" smtClean="0"/>
              <a:t> du </a:t>
            </a:r>
            <a:r>
              <a:rPr lang="en-US" sz="2400" dirty="0" err="1" smtClean="0"/>
              <a:t>changement</a:t>
            </a:r>
            <a:endParaRPr lang="en-US" sz="24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Identifier les </a:t>
            </a:r>
            <a:r>
              <a:rPr lang="en-US" sz="2400" dirty="0" err="1" smtClean="0"/>
              <a:t>hypothèses</a:t>
            </a:r>
            <a:r>
              <a:rPr lang="en-US" sz="2400" dirty="0" smtClean="0"/>
              <a:t> et </a:t>
            </a:r>
            <a:r>
              <a:rPr lang="en-US" sz="2400" dirty="0" err="1" smtClean="0"/>
              <a:t>expliciter</a:t>
            </a:r>
            <a:r>
              <a:rPr lang="en-US" sz="2400" dirty="0" smtClean="0"/>
              <a:t> les justifications</a:t>
            </a:r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sz="2400" dirty="0" err="1" smtClean="0"/>
              <a:t>Prioriser</a:t>
            </a:r>
            <a:r>
              <a:rPr lang="en-US" sz="2400" dirty="0" smtClean="0"/>
              <a:t> les </a:t>
            </a:r>
            <a:r>
              <a:rPr lang="en-US" sz="2400" dirty="0" err="1" smtClean="0"/>
              <a:t>résultats</a:t>
            </a:r>
            <a:r>
              <a:rPr lang="en-US" sz="2400" dirty="0"/>
              <a:t> </a:t>
            </a:r>
            <a:r>
              <a:rPr lang="en-US" sz="2400" dirty="0" err="1" smtClean="0"/>
              <a:t>visés</a:t>
            </a:r>
            <a:r>
              <a:rPr lang="en-US" sz="2400" dirty="0" smtClean="0"/>
              <a:t> par le </a:t>
            </a:r>
            <a:r>
              <a:rPr lang="en-US" sz="2400" dirty="0" err="1" smtClean="0"/>
              <a:t>projet</a:t>
            </a:r>
            <a:endParaRPr lang="en-US" sz="2400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Identifier les </a:t>
            </a:r>
            <a:r>
              <a:rPr lang="en-US" sz="2400" dirty="0" err="1" smtClean="0"/>
              <a:t>extrants</a:t>
            </a:r>
            <a:r>
              <a:rPr lang="en-US" sz="2400" dirty="0" smtClean="0"/>
              <a:t> de </a:t>
            </a:r>
            <a:r>
              <a:rPr lang="en-US" sz="2400" dirty="0" err="1" smtClean="0"/>
              <a:t>chaque</a:t>
            </a:r>
            <a:r>
              <a:rPr lang="en-US" sz="2400" dirty="0" smtClean="0"/>
              <a:t> intervention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 smtClean="0"/>
              <a:t>Transférer</a:t>
            </a:r>
            <a:r>
              <a:rPr lang="en-US" sz="2400" dirty="0" smtClean="0"/>
              <a:t> la </a:t>
            </a:r>
            <a:r>
              <a:rPr lang="en-US" sz="2400" dirty="0" err="1" smtClean="0"/>
              <a:t>TdC</a:t>
            </a:r>
            <a:r>
              <a:rPr lang="en-US" sz="2400" dirty="0" smtClean="0"/>
              <a:t> </a:t>
            </a:r>
            <a:r>
              <a:rPr lang="en-US" sz="2400" dirty="0" err="1" smtClean="0"/>
              <a:t>vers</a:t>
            </a:r>
            <a:r>
              <a:rPr lang="en-US" sz="2400" dirty="0" smtClean="0"/>
              <a:t> le cadre </a:t>
            </a:r>
            <a:r>
              <a:rPr lang="en-US" sz="2400" dirty="0" err="1" smtClean="0"/>
              <a:t>logique</a:t>
            </a:r>
            <a:endParaRPr lang="en-US" sz="24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smtClean="0"/>
              <a:t>Identifier les </a:t>
            </a:r>
            <a:r>
              <a:rPr lang="en-US" sz="2400" dirty="0" err="1" smtClean="0"/>
              <a:t>indicateurs</a:t>
            </a:r>
            <a:r>
              <a:rPr lang="en-US" sz="2400" dirty="0" smtClean="0"/>
              <a:t> des </a:t>
            </a:r>
            <a:r>
              <a:rPr lang="en-US" sz="2400" dirty="0" err="1" smtClean="0"/>
              <a:t>composantes</a:t>
            </a:r>
            <a:r>
              <a:rPr lang="en-US" sz="2400" dirty="0" smtClean="0"/>
              <a:t> de la </a:t>
            </a:r>
            <a:r>
              <a:rPr lang="en-US" sz="2400" dirty="0" err="1" smtClean="0"/>
              <a:t>TdC</a:t>
            </a:r>
            <a:endParaRPr lang="en-US" sz="24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 err="1"/>
              <a:t>E</a:t>
            </a:r>
            <a:r>
              <a:rPr lang="en-US" sz="2400" dirty="0" err="1" smtClean="0"/>
              <a:t>laborer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documentation </a:t>
            </a:r>
            <a:r>
              <a:rPr lang="en-US" sz="2400" dirty="0" err="1" smtClean="0"/>
              <a:t>complémentaire</a:t>
            </a:r>
            <a:endParaRPr lang="en-US" sz="24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2400" dirty="0"/>
              <a:t>F</a:t>
            </a:r>
            <a:r>
              <a:rPr lang="en-US" sz="2400" dirty="0" smtClean="0"/>
              <a:t>aire au minimum un </a:t>
            </a:r>
            <a:r>
              <a:rPr lang="en-US" sz="2400" dirty="0" err="1" smtClean="0"/>
              <a:t>bilan</a:t>
            </a:r>
            <a:r>
              <a:rPr lang="en-US" sz="2400" dirty="0" smtClean="0"/>
              <a:t> </a:t>
            </a:r>
            <a:r>
              <a:rPr lang="en-US" sz="2400" dirty="0" err="1" smtClean="0"/>
              <a:t>annuel</a:t>
            </a:r>
            <a:endParaRPr lang="en-US" sz="2400" dirty="0"/>
          </a:p>
          <a:p>
            <a:pPr marL="457200" indent="-457200">
              <a:buClrTx/>
              <a:buFont typeface="+mj-lt"/>
              <a:buAutoNum type="arabicPeriod"/>
            </a:pP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2220" y="6237724"/>
            <a:ext cx="596348" cy="5298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fld id="{00114A01-08FC-47D0-AD64-22CD3AA4914E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3850"/>
            <a:ext cx="7886700" cy="742949"/>
          </a:xfrm>
        </p:spPr>
        <p:txBody>
          <a:bodyPr>
            <a:noAutofit/>
          </a:bodyPr>
          <a:lstStyle/>
          <a:p>
            <a:r>
              <a:rPr lang="en-US" sz="3100" dirty="0" smtClean="0"/>
              <a:t>1. </a:t>
            </a:r>
            <a:r>
              <a:rPr lang="fr-FR" sz="2800" dirty="0"/>
              <a:t>Collecte et analyse complète des données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886700" cy="4576763"/>
          </a:xfrm>
        </p:spPr>
        <p:txBody>
          <a:bodyPr>
            <a:normAutofit fontScale="70000" lnSpcReduction="20000"/>
          </a:bodyPr>
          <a:lstStyle/>
          <a:p>
            <a:r>
              <a:rPr lang="en-US" sz="2900" dirty="0" err="1" smtClean="0"/>
              <a:t>Toute</a:t>
            </a:r>
            <a:r>
              <a:rPr lang="en-US" sz="2900" dirty="0" smtClean="0"/>
              <a:t> information qui </a:t>
            </a:r>
            <a:r>
              <a:rPr lang="en-US" sz="2900" dirty="0" err="1" smtClean="0"/>
              <a:t>appuie</a:t>
            </a:r>
            <a:r>
              <a:rPr lang="en-US" sz="2900" dirty="0" smtClean="0"/>
              <a:t> : </a:t>
            </a:r>
          </a:p>
          <a:p>
            <a:pPr lvl="1"/>
            <a:r>
              <a:rPr lang="en-US" sz="2300" dirty="0" err="1" smtClean="0"/>
              <a:t>L’affirmation</a:t>
            </a:r>
            <a:r>
              <a:rPr lang="en-US" sz="2300" dirty="0" smtClean="0"/>
              <a:t> </a:t>
            </a:r>
            <a:r>
              <a:rPr lang="en-US" sz="2300" dirty="0" err="1" smtClean="0"/>
              <a:t>qu’un</a:t>
            </a:r>
            <a:r>
              <a:rPr lang="en-US" sz="2300" dirty="0" smtClean="0"/>
              <a:t> </a:t>
            </a:r>
            <a:r>
              <a:rPr lang="en-US" sz="2300" dirty="0" err="1" smtClean="0"/>
              <a:t>problème</a:t>
            </a:r>
            <a:r>
              <a:rPr lang="en-US" sz="2300" dirty="0" smtClean="0"/>
              <a:t> </a:t>
            </a:r>
            <a:r>
              <a:rPr lang="en-US" sz="2300" dirty="0" err="1" smtClean="0"/>
              <a:t>existe</a:t>
            </a:r>
            <a:endParaRPr lang="en-US" sz="2300" dirty="0" smtClean="0"/>
          </a:p>
          <a:p>
            <a:pPr lvl="1"/>
            <a:r>
              <a:rPr lang="en-US" sz="2300" dirty="0" smtClean="0"/>
              <a:t>Les </a:t>
            </a:r>
            <a:r>
              <a:rPr lang="en-US" sz="2300" dirty="0" err="1" smtClean="0"/>
              <a:t>possibilités</a:t>
            </a:r>
            <a:r>
              <a:rPr lang="en-US" sz="2300" dirty="0" smtClean="0"/>
              <a:t> </a:t>
            </a:r>
            <a:r>
              <a:rPr lang="en-US" sz="2300" dirty="0"/>
              <a:t>et les </a:t>
            </a:r>
            <a:r>
              <a:rPr lang="en-US" sz="2300" dirty="0" err="1" smtClean="0"/>
              <a:t>moyens</a:t>
            </a:r>
            <a:r>
              <a:rPr lang="en-US" sz="2300" dirty="0" smtClean="0"/>
              <a:t> </a:t>
            </a:r>
            <a:r>
              <a:rPr lang="en-US" sz="2300" dirty="0" err="1" smtClean="0"/>
              <a:t>disponibles</a:t>
            </a:r>
            <a:r>
              <a:rPr lang="en-US" sz="2300" dirty="0" smtClean="0"/>
              <a:t> </a:t>
            </a:r>
            <a:r>
              <a:rPr lang="en-US" sz="2300" dirty="0"/>
              <a:t>qui </a:t>
            </a:r>
            <a:r>
              <a:rPr lang="en-US" sz="2300" dirty="0" err="1"/>
              <a:t>étayent</a:t>
            </a:r>
            <a:r>
              <a:rPr lang="en-US" sz="2300" dirty="0"/>
              <a:t> les </a:t>
            </a:r>
            <a:r>
              <a:rPr lang="en-US" sz="2300" dirty="0" err="1"/>
              <a:t>hypothèses</a:t>
            </a:r>
            <a:r>
              <a:rPr lang="en-US" sz="2300" dirty="0"/>
              <a:t> </a:t>
            </a:r>
            <a:r>
              <a:rPr lang="en-US" sz="2300" dirty="0" err="1" smtClean="0"/>
              <a:t>fondamentales</a:t>
            </a:r>
            <a:endParaRPr lang="en-US" sz="2300" dirty="0" smtClean="0"/>
          </a:p>
          <a:p>
            <a:pPr lvl="1"/>
            <a:r>
              <a:rPr lang="en-US" sz="2300" dirty="0"/>
              <a:t>L</a:t>
            </a:r>
            <a:r>
              <a:rPr lang="en-US" sz="2300" dirty="0" smtClean="0"/>
              <a:t>es liens de </a:t>
            </a:r>
            <a:r>
              <a:rPr lang="en-US" sz="2300" dirty="0" err="1" smtClean="0"/>
              <a:t>causalité</a:t>
            </a:r>
            <a:r>
              <a:rPr lang="en-US" sz="2300" dirty="0" smtClean="0"/>
              <a:t> entre les </a:t>
            </a:r>
            <a:r>
              <a:rPr lang="en-US" sz="2300" dirty="0" err="1" smtClean="0"/>
              <a:t>résultats</a:t>
            </a:r>
            <a:r>
              <a:rPr lang="en-US" sz="2300" dirty="0" smtClean="0"/>
              <a:t>. </a:t>
            </a:r>
          </a:p>
          <a:p>
            <a:pPr lvl="1"/>
            <a:endParaRPr lang="en-US" sz="2300" dirty="0" smtClean="0"/>
          </a:p>
          <a:p>
            <a:r>
              <a:rPr lang="en-US" sz="2900" dirty="0" err="1" smtClean="0"/>
              <a:t>Quelles</a:t>
            </a:r>
            <a:r>
              <a:rPr lang="en-US" sz="2900" dirty="0" smtClean="0"/>
              <a:t> </a:t>
            </a:r>
            <a:r>
              <a:rPr lang="en-US" sz="2900" dirty="0" err="1" smtClean="0"/>
              <a:t>sortes</a:t>
            </a:r>
            <a:r>
              <a:rPr lang="en-US" sz="2900" dirty="0" smtClean="0"/>
              <a:t> de </a:t>
            </a:r>
            <a:r>
              <a:rPr lang="en-US" sz="2900" dirty="0" err="1" smtClean="0"/>
              <a:t>données</a:t>
            </a:r>
            <a:r>
              <a:rPr lang="en-US" sz="2900" dirty="0" smtClean="0"/>
              <a:t> ?</a:t>
            </a:r>
          </a:p>
          <a:p>
            <a:pPr lvl="1"/>
            <a:r>
              <a:rPr lang="en-US" sz="2300" dirty="0" err="1" smtClean="0"/>
              <a:t>Quantitatives</a:t>
            </a:r>
            <a:r>
              <a:rPr lang="en-US" sz="2300" dirty="0" smtClean="0"/>
              <a:t> et </a:t>
            </a:r>
            <a:r>
              <a:rPr lang="en-US" sz="2300" dirty="0" err="1" smtClean="0"/>
              <a:t>qualitatives</a:t>
            </a:r>
            <a:endParaRPr lang="en-US" sz="2300" dirty="0" smtClean="0"/>
          </a:p>
          <a:p>
            <a:pPr lvl="1"/>
            <a:r>
              <a:rPr lang="en-US" sz="2300" dirty="0" err="1"/>
              <a:t>T</a:t>
            </a:r>
            <a:r>
              <a:rPr lang="en-US" sz="2300" dirty="0" err="1" smtClean="0"/>
              <a:t>ravaux</a:t>
            </a:r>
            <a:r>
              <a:rPr lang="en-US" sz="2300" dirty="0" smtClean="0"/>
              <a:t> de </a:t>
            </a:r>
            <a:r>
              <a:rPr lang="en-US" sz="2300" dirty="0" err="1" smtClean="0"/>
              <a:t>recherche</a:t>
            </a:r>
            <a:r>
              <a:rPr lang="en-US" sz="2300" dirty="0" smtClean="0"/>
              <a:t> </a:t>
            </a:r>
            <a:r>
              <a:rPr lang="en-US" sz="2300" dirty="0" err="1" smtClean="0"/>
              <a:t>gouvernementaux</a:t>
            </a:r>
            <a:endParaRPr lang="en-US" sz="2300" dirty="0" smtClean="0"/>
          </a:p>
          <a:p>
            <a:pPr lvl="1"/>
            <a:r>
              <a:rPr lang="en-US" sz="2300" dirty="0" err="1"/>
              <a:t>T</a:t>
            </a:r>
            <a:r>
              <a:rPr lang="en-US" sz="2300" dirty="0" err="1" smtClean="0"/>
              <a:t>ravaux</a:t>
            </a:r>
            <a:r>
              <a:rPr lang="en-US" sz="2300" dirty="0" smtClean="0"/>
              <a:t> de </a:t>
            </a:r>
            <a:r>
              <a:rPr lang="en-US" sz="2300" dirty="0" err="1" smtClean="0"/>
              <a:t>recherche</a:t>
            </a:r>
            <a:r>
              <a:rPr lang="en-US" sz="2300" dirty="0" smtClean="0"/>
              <a:t> des </a:t>
            </a:r>
            <a:r>
              <a:rPr lang="en-US" sz="2300" dirty="0" err="1" smtClean="0"/>
              <a:t>donateurs</a:t>
            </a:r>
            <a:endParaRPr lang="en-US" sz="2300" dirty="0" smtClean="0"/>
          </a:p>
          <a:p>
            <a:pPr lvl="1"/>
            <a:r>
              <a:rPr lang="en-US" sz="2300" dirty="0" err="1"/>
              <a:t>S</a:t>
            </a:r>
            <a:r>
              <a:rPr lang="en-US" sz="2300" dirty="0" err="1" smtClean="0"/>
              <a:t>pécifiques</a:t>
            </a:r>
            <a:r>
              <a:rPr lang="en-US" sz="2300" dirty="0" smtClean="0"/>
              <a:t> au </a:t>
            </a:r>
            <a:r>
              <a:rPr lang="en-US" sz="2300" dirty="0" err="1" smtClean="0"/>
              <a:t>programme</a:t>
            </a:r>
            <a:endParaRPr lang="en-US" sz="2300" dirty="0" smtClean="0"/>
          </a:p>
          <a:p>
            <a:pPr lvl="1"/>
            <a:r>
              <a:rPr lang="en-US" sz="2300" dirty="0" err="1"/>
              <a:t>T</a:t>
            </a:r>
            <a:r>
              <a:rPr lang="en-US" sz="2300" dirty="0" err="1" smtClean="0"/>
              <a:t>ravaux</a:t>
            </a:r>
            <a:r>
              <a:rPr lang="en-US" sz="2300" dirty="0" smtClean="0"/>
              <a:t> </a:t>
            </a:r>
            <a:r>
              <a:rPr lang="en-US" sz="2300" dirty="0" err="1" smtClean="0"/>
              <a:t>universitaires</a:t>
            </a:r>
            <a:endParaRPr lang="en-US" sz="2300" dirty="0" smtClean="0"/>
          </a:p>
          <a:p>
            <a:pPr lvl="1"/>
            <a:r>
              <a:rPr lang="en-US" sz="2300" dirty="0"/>
              <a:t>T</a:t>
            </a:r>
            <a:r>
              <a:rPr lang="en-US" sz="2300" dirty="0" smtClean="0"/>
              <a:t>ravail de </a:t>
            </a:r>
            <a:r>
              <a:rPr lang="en-US" sz="2300" dirty="0" err="1" smtClean="0"/>
              <a:t>recherche</a:t>
            </a:r>
            <a:r>
              <a:rPr lang="en-US" sz="2300" dirty="0" smtClean="0"/>
              <a:t> intra-</a:t>
            </a:r>
            <a:r>
              <a:rPr lang="en-US" sz="2300" dirty="0" err="1" smtClean="0"/>
              <a:t>communautaire</a:t>
            </a:r>
            <a:r>
              <a:rPr lang="en-US" sz="2300" dirty="0" smtClean="0"/>
              <a:t> </a:t>
            </a:r>
          </a:p>
          <a:p>
            <a:pPr lvl="1"/>
            <a:endParaRPr lang="en-US" sz="2300" dirty="0"/>
          </a:p>
          <a:p>
            <a:r>
              <a:rPr lang="en-US" sz="3200" dirty="0" err="1"/>
              <a:t>Q</a:t>
            </a:r>
            <a:r>
              <a:rPr lang="en-US" sz="3200" dirty="0" err="1" smtClean="0"/>
              <a:t>u’est</a:t>
            </a:r>
            <a:r>
              <a:rPr lang="en-US" sz="3200" dirty="0" smtClean="0"/>
              <a:t> </a:t>
            </a:r>
            <a:r>
              <a:rPr lang="en-US" sz="3200" dirty="0" err="1" smtClean="0"/>
              <a:t>ce</a:t>
            </a:r>
            <a:r>
              <a:rPr lang="en-US" sz="3200" dirty="0" smtClean="0"/>
              <a:t> qui </a:t>
            </a:r>
            <a:r>
              <a:rPr lang="en-US" sz="3200" dirty="0" err="1" smtClean="0"/>
              <a:t>est</a:t>
            </a:r>
            <a:r>
              <a:rPr lang="en-US" sz="3200" dirty="0" smtClean="0"/>
              <a:t> </a:t>
            </a:r>
            <a:r>
              <a:rPr lang="en-US" sz="3200" dirty="0" err="1" smtClean="0"/>
              <a:t>essentiel</a:t>
            </a:r>
            <a:r>
              <a:rPr lang="en-US" sz="3200" dirty="0" smtClean="0"/>
              <a:t> pour </a:t>
            </a:r>
            <a:r>
              <a:rPr lang="en-US" sz="3200" dirty="0" err="1" smtClean="0"/>
              <a:t>une</a:t>
            </a:r>
            <a:r>
              <a:rPr lang="en-US" sz="3200" dirty="0" smtClean="0"/>
              <a:t> base de </a:t>
            </a:r>
            <a:r>
              <a:rPr lang="en-US" sz="3200" dirty="0" err="1" smtClean="0"/>
              <a:t>connaissances</a:t>
            </a:r>
            <a:r>
              <a:rPr lang="en-US" sz="3200" dirty="0" smtClean="0"/>
              <a:t> </a:t>
            </a:r>
            <a:r>
              <a:rPr lang="en-US" sz="3200" dirty="0" err="1" smtClean="0"/>
              <a:t>robuste</a:t>
            </a:r>
            <a:r>
              <a:rPr lang="en-US" sz="3200" dirty="0" smtClean="0"/>
              <a:t> ?</a:t>
            </a:r>
            <a:endParaRPr lang="en-US" sz="3200" dirty="0"/>
          </a:p>
          <a:p>
            <a:pPr lvl="1"/>
            <a:r>
              <a:rPr lang="en-US" sz="2300" dirty="0" err="1" smtClean="0"/>
              <a:t>L’équilibre</a:t>
            </a:r>
            <a:r>
              <a:rPr lang="en-US" sz="2300" dirty="0" smtClean="0"/>
              <a:t> entre les </a:t>
            </a:r>
            <a:r>
              <a:rPr lang="en-US" sz="2300" dirty="0" err="1" smtClean="0"/>
              <a:t>données</a:t>
            </a:r>
            <a:r>
              <a:rPr lang="en-US" sz="2300" dirty="0" smtClean="0"/>
              <a:t> </a:t>
            </a:r>
            <a:r>
              <a:rPr lang="en-US" sz="2300" dirty="0" err="1" smtClean="0"/>
              <a:t>quantitatives</a:t>
            </a:r>
            <a:r>
              <a:rPr lang="en-US" sz="2300" dirty="0" smtClean="0"/>
              <a:t> et </a:t>
            </a:r>
            <a:r>
              <a:rPr lang="en-US" sz="2300" dirty="0" err="1" smtClean="0"/>
              <a:t>qualitatives</a:t>
            </a:r>
            <a:endParaRPr lang="en-US" sz="2300" dirty="0" smtClean="0"/>
          </a:p>
          <a:p>
            <a:pPr lvl="1"/>
            <a:r>
              <a:rPr lang="en-US" sz="2300" dirty="0"/>
              <a:t>L</a:t>
            </a:r>
            <a:r>
              <a:rPr lang="en-US" sz="2300" dirty="0" smtClean="0"/>
              <a:t>a </a:t>
            </a:r>
            <a:r>
              <a:rPr lang="en-US" sz="2300" dirty="0" err="1" smtClean="0"/>
              <a:t>diversité</a:t>
            </a:r>
            <a:r>
              <a:rPr lang="en-US" sz="2300" dirty="0" smtClean="0"/>
              <a:t> des sources </a:t>
            </a:r>
            <a:r>
              <a:rPr lang="en-US" sz="2300" dirty="0" err="1" smtClean="0"/>
              <a:t>pertinentes</a:t>
            </a:r>
            <a:endParaRPr lang="en-US" sz="2300" dirty="0" smtClean="0"/>
          </a:p>
          <a:p>
            <a:pPr lvl="1"/>
            <a:r>
              <a:rPr lang="en-US" sz="2300" dirty="0"/>
              <a:t>L</a:t>
            </a:r>
            <a:r>
              <a:rPr lang="en-US" sz="2300" dirty="0" smtClean="0"/>
              <a:t>a </a:t>
            </a:r>
            <a:r>
              <a:rPr lang="en-US" sz="2300" dirty="0" err="1" smtClean="0"/>
              <a:t>fiabilité</a:t>
            </a:r>
            <a:r>
              <a:rPr lang="en-US" sz="2300" dirty="0" smtClean="0"/>
              <a:t> des sources</a:t>
            </a:r>
            <a:endParaRPr lang="en-US" sz="23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066799"/>
            <a:ext cx="7886700" cy="457200"/>
          </a:xfrm>
        </p:spPr>
        <p:txBody>
          <a:bodyPr>
            <a:normAutofit/>
          </a:bodyPr>
          <a:lstStyle/>
          <a:p>
            <a:r>
              <a:rPr lang="en-US" sz="2600" dirty="0" err="1"/>
              <a:t>Votre</a:t>
            </a:r>
            <a:r>
              <a:rPr lang="en-US" sz="2600" dirty="0"/>
              <a:t> base de </a:t>
            </a:r>
            <a:r>
              <a:rPr lang="en-US" sz="2600" dirty="0" err="1"/>
              <a:t>connaissances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</a:t>
            </a:r>
            <a:r>
              <a:rPr lang="en-US" sz="2600" dirty="0" err="1"/>
              <a:t>évolution</a:t>
            </a:r>
            <a:r>
              <a:rPr lang="en-US" sz="2600" dirty="0"/>
              <a:t>!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197968"/>
            <a:ext cx="596348" cy="569567"/>
          </a:xfrm>
        </p:spPr>
        <p:txBody>
          <a:bodyPr vert="horz" lIns="91440" tIns="45720" rIns="91440" bIns="45720" rtlCol="0" anchor="ctr">
            <a:normAutofit/>
          </a:bodyPr>
          <a:lstStyle/>
          <a:p>
            <a:fld id="{00114A01-08FC-47D0-AD64-22CD3AA4914E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0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85800"/>
            <a:ext cx="7886700" cy="514349"/>
          </a:xfrm>
        </p:spPr>
        <p:txBody>
          <a:bodyPr>
            <a:noAutofit/>
          </a:bodyPr>
          <a:lstStyle/>
          <a:p>
            <a:r>
              <a:rPr lang="en-US" sz="3100" dirty="0"/>
              <a:t>1. </a:t>
            </a:r>
            <a:r>
              <a:rPr lang="fr-FR" dirty="0"/>
              <a:t>Collecte et analyse complète des données</a:t>
            </a:r>
            <a:r>
              <a:rPr lang="en-US" sz="2800" dirty="0"/>
              <a:t/>
            </a:r>
            <a:br>
              <a:rPr lang="en-US" sz="28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Les points </a:t>
            </a:r>
            <a:r>
              <a:rPr lang="en-US" dirty="0" err="1" smtClean="0"/>
              <a:t>clés</a:t>
            </a:r>
            <a:r>
              <a:rPr lang="en-US" dirty="0" smtClean="0"/>
              <a:t> de </a:t>
            </a:r>
            <a:r>
              <a:rPr lang="en-US" dirty="0" err="1" smtClean="0"/>
              <a:t>l’efficacité</a:t>
            </a:r>
            <a:r>
              <a:rPr lang="en-US" dirty="0" smtClean="0"/>
              <a:t> de la </a:t>
            </a:r>
            <a:r>
              <a:rPr lang="en-US" dirty="0" err="1" smtClean="0"/>
              <a:t>collecte</a:t>
            </a:r>
            <a:r>
              <a:rPr lang="en-US" dirty="0" smtClean="0"/>
              <a:t> et de </a:t>
            </a:r>
            <a:r>
              <a:rPr lang="en-US" dirty="0" err="1" smtClean="0"/>
              <a:t>l’analyse</a:t>
            </a:r>
            <a:r>
              <a:rPr lang="en-US" dirty="0" smtClean="0"/>
              <a:t> des </a:t>
            </a:r>
            <a:r>
              <a:rPr lang="en-US" dirty="0" err="1" smtClean="0"/>
              <a:t>données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  <a:p>
            <a:pPr lvl="1"/>
            <a:r>
              <a:rPr lang="fr-FR" sz="2800" b="1" dirty="0">
                <a:solidFill>
                  <a:srgbClr val="A31F15"/>
                </a:solidFill>
              </a:rPr>
              <a:t>Utilisez un cadre conceptuel pour aider à hiérarchiser les données à collecter et à les trier avant </a:t>
            </a:r>
            <a:r>
              <a:rPr lang="fr-FR" sz="2800" b="1" dirty="0" smtClean="0">
                <a:solidFill>
                  <a:srgbClr val="A31F15"/>
                </a:solidFill>
              </a:rPr>
              <a:t>l'analyse</a:t>
            </a:r>
          </a:p>
          <a:p>
            <a:pPr lvl="1"/>
            <a:r>
              <a:rPr lang="en-US" dirty="0" err="1" smtClean="0"/>
              <a:t>Détecter</a:t>
            </a:r>
            <a:r>
              <a:rPr lang="en-US" dirty="0" smtClean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inventorier</a:t>
            </a:r>
            <a:r>
              <a:rPr lang="en-US" dirty="0" smtClean="0"/>
              <a:t> </a:t>
            </a:r>
            <a:r>
              <a:rPr lang="en-US" dirty="0" err="1" smtClean="0"/>
              <a:t>systématiquement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qu’on</a:t>
            </a:r>
            <a:r>
              <a:rPr lang="en-US" dirty="0" smtClean="0"/>
              <a:t> ne </a:t>
            </a:r>
            <a:r>
              <a:rPr lang="en-US" dirty="0" err="1" smtClean="0"/>
              <a:t>sait</a:t>
            </a:r>
            <a:r>
              <a:rPr lang="en-US" dirty="0" smtClean="0"/>
              <a:t> pas : identifier les </a:t>
            </a:r>
            <a:r>
              <a:rPr lang="en-US" dirty="0" err="1" smtClean="0"/>
              <a:t>lacunes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données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611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1. </a:t>
            </a:r>
            <a:r>
              <a:rPr lang="fr-FR" sz="2800" dirty="0"/>
              <a:t>Collecte et analyse complète des données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76400"/>
            <a:ext cx="805815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err="1"/>
              <a:t>P</a:t>
            </a:r>
            <a:r>
              <a:rPr lang="en-US" sz="3400" dirty="0" err="1" smtClean="0"/>
              <a:t>ermet</a:t>
            </a:r>
            <a:r>
              <a:rPr lang="en-US" sz="3400" dirty="0" smtClean="0"/>
              <a:t> </a:t>
            </a:r>
            <a:r>
              <a:rPr lang="en-US" sz="3400" dirty="0" err="1" smtClean="0"/>
              <a:t>d’édifier</a:t>
            </a:r>
            <a:r>
              <a:rPr lang="en-US" sz="3400" dirty="0" smtClean="0"/>
              <a:t> </a:t>
            </a:r>
            <a:r>
              <a:rPr lang="en-US" sz="3400" dirty="0" err="1" smtClean="0"/>
              <a:t>une</a:t>
            </a:r>
            <a:r>
              <a:rPr lang="en-US" sz="3400" dirty="0" smtClean="0"/>
              <a:t> base de </a:t>
            </a:r>
            <a:r>
              <a:rPr lang="en-US" sz="3400" dirty="0" err="1" smtClean="0"/>
              <a:t>connaissances</a:t>
            </a:r>
            <a:r>
              <a:rPr lang="en-US" sz="3400" dirty="0" smtClean="0"/>
              <a:t> au </a:t>
            </a:r>
            <a:r>
              <a:rPr lang="en-US" sz="3400" dirty="0" err="1" smtClean="0"/>
              <a:t>sujet</a:t>
            </a:r>
            <a:r>
              <a:rPr lang="en-US" sz="3400" dirty="0" smtClean="0"/>
              <a:t> des </a:t>
            </a:r>
            <a:r>
              <a:rPr lang="en-US" sz="3400" dirty="0" err="1" smtClean="0"/>
              <a:t>hypothèses</a:t>
            </a:r>
            <a:endParaRPr lang="en-US" sz="3400" dirty="0" smtClean="0"/>
          </a:p>
          <a:p>
            <a:pPr lvl="1"/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sz="3400" dirty="0" err="1" smtClean="0"/>
              <a:t>Identifie</a:t>
            </a:r>
            <a:r>
              <a:rPr lang="en-US" sz="3400" dirty="0" smtClean="0"/>
              <a:t> </a:t>
            </a:r>
            <a:r>
              <a:rPr lang="en-US" sz="3400" dirty="0"/>
              <a:t>les conditions et les </a:t>
            </a:r>
            <a:r>
              <a:rPr lang="en-US" sz="3400" dirty="0" err="1"/>
              <a:t>ressources</a:t>
            </a:r>
            <a:r>
              <a:rPr lang="en-US" sz="3400" dirty="0"/>
              <a:t> </a:t>
            </a:r>
            <a:r>
              <a:rPr lang="en-US" sz="3400" dirty="0" err="1" smtClean="0"/>
              <a:t>préexistantes</a:t>
            </a:r>
            <a:r>
              <a:rPr lang="en-US" sz="3400" dirty="0" smtClean="0"/>
              <a:t> </a:t>
            </a:r>
            <a:r>
              <a:rPr lang="en-US" sz="3400" dirty="0"/>
              <a:t>qui </a:t>
            </a:r>
            <a:r>
              <a:rPr lang="en-US" sz="3400" dirty="0" err="1"/>
              <a:t>sont</a:t>
            </a:r>
            <a:r>
              <a:rPr lang="en-US" sz="3400" dirty="0"/>
              <a:t> </a:t>
            </a:r>
            <a:r>
              <a:rPr lang="en-US" sz="3400" dirty="0" err="1"/>
              <a:t>nécessaires</a:t>
            </a:r>
            <a:r>
              <a:rPr lang="en-US" sz="3400" dirty="0"/>
              <a:t> </a:t>
            </a:r>
            <a:r>
              <a:rPr lang="en-US" sz="3400" dirty="0" err="1"/>
              <a:t>à</a:t>
            </a:r>
            <a:r>
              <a:rPr lang="en-US" sz="3400" dirty="0"/>
              <a:t> </a:t>
            </a:r>
            <a:r>
              <a:rPr lang="en-US" sz="3400" dirty="0" err="1" smtClean="0"/>
              <a:t>l’obtention</a:t>
            </a:r>
            <a:r>
              <a:rPr lang="en-US" sz="3400" dirty="0" smtClean="0"/>
              <a:t> des </a:t>
            </a:r>
            <a:r>
              <a:rPr lang="en-US" sz="3400" dirty="0" err="1" smtClean="0"/>
              <a:t>résultats</a:t>
            </a:r>
            <a:endParaRPr lang="en-GB" sz="3400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sz="3400" dirty="0" err="1" smtClean="0"/>
              <a:t>Permet</a:t>
            </a:r>
            <a:r>
              <a:rPr lang="en-US" sz="3400" dirty="0" smtClean="0"/>
              <a:t> </a:t>
            </a:r>
            <a:r>
              <a:rPr lang="en-US" sz="3400" dirty="0" err="1" smtClean="0"/>
              <a:t>à</a:t>
            </a:r>
            <a:r>
              <a:rPr lang="en-US" sz="3400" dirty="0" smtClean="0"/>
              <a:t> </a:t>
            </a:r>
            <a:r>
              <a:rPr lang="en-US" sz="3400" dirty="0" err="1" smtClean="0"/>
              <a:t>l’équipe</a:t>
            </a:r>
            <a:r>
              <a:rPr lang="en-US" sz="3400" dirty="0" smtClean="0"/>
              <a:t> de </a:t>
            </a:r>
            <a:r>
              <a:rPr lang="en-US" sz="3400" dirty="0" err="1" smtClean="0"/>
              <a:t>prioriser</a:t>
            </a:r>
            <a:r>
              <a:rPr lang="en-US" sz="3400" dirty="0" smtClean="0"/>
              <a:t> les </a:t>
            </a:r>
            <a:r>
              <a:rPr lang="en-US" sz="3400" dirty="0" err="1" smtClean="0"/>
              <a:t>problèmes</a:t>
            </a:r>
            <a:r>
              <a:rPr lang="en-US" sz="3400" dirty="0" smtClean="0"/>
              <a:t> </a:t>
            </a:r>
            <a:r>
              <a:rPr lang="en-US" sz="3400" dirty="0" err="1" smtClean="0"/>
              <a:t>sur</a:t>
            </a:r>
            <a:r>
              <a:rPr lang="en-US" sz="3400" dirty="0" smtClean="0"/>
              <a:t> </a:t>
            </a:r>
            <a:r>
              <a:rPr lang="en-US" sz="3400" dirty="0" err="1" smtClean="0"/>
              <a:t>lesquels</a:t>
            </a:r>
            <a:r>
              <a:rPr lang="en-US" sz="3400" dirty="0" smtClean="0"/>
              <a:t> le </a:t>
            </a:r>
            <a:r>
              <a:rPr lang="en-US" sz="3400" dirty="0" err="1" smtClean="0"/>
              <a:t>projet</a:t>
            </a:r>
            <a:r>
              <a:rPr lang="en-US" sz="3400" dirty="0" smtClean="0"/>
              <a:t> sera </a:t>
            </a:r>
            <a:r>
              <a:rPr lang="en-US" sz="3400" dirty="0" err="1" smtClean="0"/>
              <a:t>focalisé</a:t>
            </a:r>
            <a:endParaRPr lang="en-US" sz="3400" dirty="0" smtClean="0"/>
          </a:p>
          <a:p>
            <a:pPr lvl="1"/>
            <a:r>
              <a:rPr lang="en-US" sz="3100" dirty="0"/>
              <a:t>Q</a:t>
            </a:r>
            <a:r>
              <a:rPr lang="en-US" sz="3100" dirty="0" smtClean="0"/>
              <a:t>ui fait quoi ? </a:t>
            </a:r>
            <a:r>
              <a:rPr lang="en-US" sz="3100" dirty="0" err="1" smtClean="0"/>
              <a:t>Où</a:t>
            </a:r>
            <a:r>
              <a:rPr lang="en-US" sz="3100" dirty="0" smtClean="0"/>
              <a:t> ?</a:t>
            </a:r>
          </a:p>
          <a:p>
            <a:pPr lvl="1"/>
            <a:r>
              <a:rPr lang="en-US" sz="3100" dirty="0"/>
              <a:t>Comment </a:t>
            </a:r>
            <a:r>
              <a:rPr lang="en-US" sz="3100" dirty="0" err="1"/>
              <a:t>réussissent-ils</a:t>
            </a:r>
            <a:r>
              <a:rPr lang="en-US" sz="3100" dirty="0" smtClean="0"/>
              <a:t>?</a:t>
            </a:r>
            <a:endParaRPr lang="en-US" sz="3100" dirty="0"/>
          </a:p>
          <a:p>
            <a:pPr lvl="1"/>
            <a:r>
              <a:rPr lang="en-US" sz="3100" dirty="0" err="1"/>
              <a:t>Q</a:t>
            </a:r>
            <a:r>
              <a:rPr lang="en-US" sz="3100" dirty="0" err="1" smtClean="0"/>
              <a:t>uels</a:t>
            </a:r>
            <a:r>
              <a:rPr lang="en-US" sz="3100" dirty="0" smtClean="0"/>
              <a:t> </a:t>
            </a:r>
            <a:r>
              <a:rPr lang="en-US" sz="3100" dirty="0" err="1" smtClean="0"/>
              <a:t>sont</a:t>
            </a:r>
            <a:r>
              <a:rPr lang="en-US" sz="3100" dirty="0" smtClean="0"/>
              <a:t> les </a:t>
            </a:r>
            <a:r>
              <a:rPr lang="en-US" sz="3100" dirty="0" err="1" smtClean="0"/>
              <a:t>lacunes</a:t>
            </a:r>
            <a:r>
              <a:rPr lang="en-US" sz="3100" dirty="0" smtClean="0"/>
              <a:t>?</a:t>
            </a:r>
            <a:endParaRPr lang="en-US" sz="3100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sz="3400" dirty="0"/>
              <a:t>Est </a:t>
            </a:r>
            <a:r>
              <a:rPr lang="en-US" sz="3400" dirty="0" err="1"/>
              <a:t>effectuée</a:t>
            </a:r>
            <a:r>
              <a:rPr lang="en-US" sz="3400" dirty="0"/>
              <a:t> </a:t>
            </a:r>
            <a:r>
              <a:rPr lang="en-US" sz="3400" dirty="0" err="1"/>
              <a:t>en</a:t>
            </a:r>
            <a:r>
              <a:rPr lang="en-US" sz="3400" dirty="0"/>
              <a:t> </a:t>
            </a:r>
            <a:r>
              <a:rPr lang="en-US" sz="3400" dirty="0" err="1"/>
              <a:t>continu</a:t>
            </a:r>
            <a:r>
              <a:rPr lang="en-US" sz="3400" dirty="0"/>
              <a:t> sur </a:t>
            </a:r>
            <a:r>
              <a:rPr lang="en-US" sz="3400" dirty="0" err="1"/>
              <a:t>toute</a:t>
            </a:r>
            <a:r>
              <a:rPr lang="en-US" sz="3400" dirty="0"/>
              <a:t> la </a:t>
            </a:r>
            <a:r>
              <a:rPr lang="en-US" sz="3400" dirty="0" err="1"/>
              <a:t>durée</a:t>
            </a:r>
            <a:r>
              <a:rPr lang="en-US" sz="3400" dirty="0"/>
              <a:t> du </a:t>
            </a:r>
            <a:r>
              <a:rPr lang="en-US" sz="3400" dirty="0" err="1"/>
              <a:t>développement</a:t>
            </a:r>
            <a:r>
              <a:rPr lang="en-US" sz="3400" dirty="0"/>
              <a:t> de la </a:t>
            </a:r>
            <a:r>
              <a:rPr lang="en-US" sz="3400" dirty="0" err="1"/>
              <a:t>TdC</a:t>
            </a:r>
            <a:r>
              <a:rPr lang="en-US" sz="3400" dirty="0"/>
              <a:t> et de la vie du </a:t>
            </a:r>
            <a:r>
              <a:rPr lang="en-US" sz="3400" dirty="0" err="1"/>
              <a:t>projet</a:t>
            </a:r>
            <a:endParaRPr lang="en-US" sz="34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Cartographie</a:t>
            </a:r>
            <a:r>
              <a:rPr lang="en-US" dirty="0" smtClean="0"/>
              <a:t> et </a:t>
            </a:r>
            <a:r>
              <a:rPr lang="en-US" dirty="0" err="1" smtClean="0"/>
              <a:t>analyse</a:t>
            </a:r>
            <a:r>
              <a:rPr lang="en-US" dirty="0" smtClean="0"/>
              <a:t> des parties </a:t>
            </a:r>
            <a:r>
              <a:rPr lang="en-US" smtClean="0"/>
              <a:t>prenantes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261100"/>
            <a:ext cx="609600" cy="520700"/>
          </a:xfrm>
        </p:spPr>
        <p:txBody>
          <a:bodyPr/>
          <a:lstStyle/>
          <a:p>
            <a:fld id="{00114A01-08FC-47D0-AD64-22CD3AA4914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OPS">
      <a:dk1>
        <a:sysClr val="windowText" lastClr="000000"/>
      </a:dk1>
      <a:lt1>
        <a:sysClr val="window" lastClr="FFFFFF"/>
      </a:lt1>
      <a:dk2>
        <a:srgbClr val="237990"/>
      </a:dk2>
      <a:lt2>
        <a:srgbClr val="7C8029"/>
      </a:lt2>
      <a:accent1>
        <a:srgbClr val="BCC589"/>
      </a:accent1>
      <a:accent2>
        <a:srgbClr val="97581B"/>
      </a:accent2>
      <a:accent3>
        <a:srgbClr val="A57926"/>
      </a:accent3>
      <a:accent4>
        <a:srgbClr val="E9CF9F"/>
      </a:accent4>
      <a:accent5>
        <a:srgbClr val="DA291C"/>
      </a:accent5>
      <a:accent6>
        <a:srgbClr val="D1CCBD"/>
      </a:accent6>
      <a:hlink>
        <a:srgbClr val="237990"/>
      </a:hlink>
      <a:folHlink>
        <a:srgbClr val="23799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Tops PPT Template.pptx" id="{3D028410-DDEE-4BF7-9F1B-08D385A8FBBC}" vid="{F31F5572-08F5-4407-9401-327CE3DB2A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18700</TotalTime>
  <Words>3703</Words>
  <Application>Microsoft Office PowerPoint</Application>
  <PresentationFormat>On-screen Show (4:3)</PresentationFormat>
  <Paragraphs>369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Californian FB</vt:lpstr>
      <vt:lpstr>Wingdings</vt:lpstr>
      <vt:lpstr>Office Theme</vt:lpstr>
      <vt:lpstr>Théorie du Changement </vt:lpstr>
      <vt:lpstr>Qu’est ce qu’une Théorie du Changement ?</vt:lpstr>
      <vt:lpstr>Qu’est ce qu’une Théorie du Changement ?</vt:lpstr>
      <vt:lpstr>Pourquoi avons-nous besoin d’une Théorie du Changement ?</vt:lpstr>
      <vt:lpstr>PowerPoint Presentation</vt:lpstr>
      <vt:lpstr> Le Processus de la TdC</vt:lpstr>
      <vt:lpstr>1. Collecte et analyse complète des données</vt:lpstr>
      <vt:lpstr>1. Collecte et analyse complète des données </vt:lpstr>
      <vt:lpstr>1. Collecte et analyse complète des données</vt:lpstr>
      <vt:lpstr>2. Analyse causale / Arbre des Problèmes</vt:lpstr>
      <vt:lpstr>2. Analyse causale / Arbre des problèmes</vt:lpstr>
      <vt:lpstr>2. Analyse causale / Arbre des problèmes</vt:lpstr>
      <vt:lpstr>Exemple d’arbre des problèmes (extrait)</vt:lpstr>
      <vt:lpstr>3. L’arbre des solutions</vt:lpstr>
      <vt:lpstr>Exemple d’arbre des solutions</vt:lpstr>
      <vt:lpstr>3. Les parcours de la TdC</vt:lpstr>
      <vt:lpstr>4. Expliciter les hypothèses et les justifications</vt:lpstr>
      <vt:lpstr>4. Expliciter les hypothèses et les justifications</vt:lpstr>
      <vt:lpstr>5. Prioriser les résultats et les domaines de changement que le projet abordera</vt:lpstr>
      <vt:lpstr>6. Identifier les extrants des interventions sur les résultats de la TdC</vt:lpstr>
      <vt:lpstr>6. Identifier les extrants des interventions qui contribueront aux résultats de la TdC</vt:lpstr>
      <vt:lpstr>Affiner la TdC</vt:lpstr>
      <vt:lpstr>7. Transférer la TdC vers le cadre logique</vt:lpstr>
      <vt:lpstr>8. Identifier les indicateurs</vt:lpstr>
      <vt:lpstr>9. Documentation complémentaire/  Récit de la TdC</vt:lpstr>
      <vt:lpstr>10. Faire au minimum un bilan annuel</vt:lpstr>
      <vt:lpstr>PowerPoint Presentation</vt:lpstr>
      <vt:lpstr>Le produit de la TdC</vt:lpstr>
      <vt:lpstr>Graphique conceptuel de la Théorie du Changement</vt:lpstr>
      <vt:lpstr>Comment savoir si une TdC est satisfaisante ?</vt:lpstr>
      <vt:lpstr>Check liste de la Théorie du Changement </vt:lpstr>
      <vt:lpstr>Cadres de résultats et TdC : différences essentielles</vt:lpstr>
      <vt:lpstr>Cadres de résultats et TdC : différences essentielles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Change Workshop</dc:title>
  <dc:creator>Laurie Starr</dc:creator>
  <cp:lastModifiedBy>Starr, Laurie</cp:lastModifiedBy>
  <cp:revision>724</cp:revision>
  <dcterms:created xsi:type="dcterms:W3CDTF">2014-08-19T23:18:45Z</dcterms:created>
  <dcterms:modified xsi:type="dcterms:W3CDTF">2019-07-16T22:52:44Z</dcterms:modified>
</cp:coreProperties>
</file>