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256" r:id="rId7"/>
    <p:sldId id="258" r:id="rId8"/>
    <p:sldId id="259" r:id="rId9"/>
    <p:sldId id="260" r:id="rId10"/>
    <p:sldId id="261" r:id="rId11"/>
    <p:sldId id="263" r:id="rId12"/>
    <p:sldId id="26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ABD"/>
    <a:srgbClr val="002A6C"/>
    <a:srgbClr val="C2113A"/>
    <a:srgbClr val="E10040"/>
    <a:srgbClr val="DDDDDD"/>
    <a:srgbClr val="CCCCCC"/>
    <a:srgbClr val="66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9" autoAdjust="0"/>
  </p:normalViewPr>
  <p:slideViewPr>
    <p:cSldViewPr>
      <p:cViewPr>
        <p:scale>
          <a:sx n="74" d="100"/>
          <a:sy n="74" d="100"/>
        </p:scale>
        <p:origin x="-177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>
        <p:scale>
          <a:sx n="141" d="100"/>
          <a:sy n="141" d="100"/>
        </p:scale>
        <p:origin x="-690" y="74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8113" y="0"/>
            <a:ext cx="3036887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36888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8113" y="8815388"/>
            <a:ext cx="3036887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010A8DF6-FC85-4903-8BF2-041730B61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6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8113" y="0"/>
            <a:ext cx="3036887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4213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06900"/>
            <a:ext cx="5162550" cy="417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6888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8113" y="8815388"/>
            <a:ext cx="3036887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43" tIns="45572" rIns="91143" bIns="4557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D31BE849-DB29-442B-AF87-4521498F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Aid in Conflict Contexts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Aid is not neutral in contexts of conflict.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When resources are brought into a context, those resources and their means of transfer will effect relationships among people in that context.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65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Beginning in the late 1990s, several methodologies, frameworks and tools emerged to assist aid practitioners in designing and implementing interventions to take into account their effects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on conflict.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2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Conflict sensitivity frameworks help organizations: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Understand the context of conflict in which they operate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Understand the interaction between their programs and the context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Act upon this understanding in order to avoid negative impacts and maximize positive impacts on the conflict.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The intent of conflict sensitivity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Conflict Sensitivity is a set of techniques for designing and implementing programs that have positive impacts on the relationships among groups in a context.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 thorough application of conflict sensitivity frameworks can do more than reduce the negative; it can also help to build on existing positive dynamics in intergroup relations in the context.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Conflict sensitivity can be applied to any type of aid program.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ＭＳ Ｐゴシック" pitchFamily="1" charset="-128"/>
              <a:cs typeface="ＭＳ Ｐゴシック" charset="0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(Some discussion about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 LCPP framework)</a:t>
            </a:r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ＭＳ Ｐゴシック" pitchFamily="1" charset="-128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62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conflict</a:t>
            </a:r>
            <a:r>
              <a:rPr lang="en-US" baseline="0" dirty="0" smtClean="0"/>
              <a:t> sensitivity began to get more attention among international assistance providers, </a:t>
            </a:r>
            <a:r>
              <a:rPr lang="en-US" baseline="0" smtClean="0"/>
              <a:t>many more tools </a:t>
            </a:r>
            <a:r>
              <a:rPr lang="en-US" baseline="0" dirty="0" smtClean="0"/>
              <a:t>have been created to help us better understand and respond to conflict. One such tool is </a:t>
            </a:r>
            <a:r>
              <a:rPr lang="en-US" dirty="0" smtClean="0"/>
              <a:t>USAID’s </a:t>
            </a:r>
            <a:r>
              <a:rPr lang="en-US" baseline="0" dirty="0" smtClean="0"/>
              <a:t>Conflict </a:t>
            </a:r>
            <a:r>
              <a:rPr lang="en-US" baseline="0" dirty="0" smtClean="0"/>
              <a:t>Assessment </a:t>
            </a:r>
            <a:r>
              <a:rPr lang="en-US" baseline="0" dirty="0" smtClean="0"/>
              <a:t>Framework, which was first produced in 2002 and was then updated as Version 2.0 in 2012. We won’t get into the details of it today, but thought it worth highlighting as a resource.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05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The conflict intervention spectrum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Avoid negative effects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+mn-cs"/>
              </a:rPr>
              <a:t>Implement basic conflict sensitivity with the aim of reducing the negative impacts of programming.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Build on positive effects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+mn-cs"/>
              </a:rPr>
              <a:t>Reinforce positive factors in society, reduce divisions, seek to enhance positive impacts of the program on the overall situation.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Contribute to peace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Address or engage key drivers of conflict/peace at local or macro levels.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ＭＳ Ｐゴシック" pitchFamily="1" charset="-128"/>
              <a:cs typeface="ＭＳ Ｐゴシック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ＭＳ Ｐゴシック" pitchFamily="1" charset="-128"/>
                <a:cs typeface="ＭＳ Ｐゴシック" charset="0"/>
              </a:rPr>
              <a:t>Where do your programs or portfolios intervene on the conflict intervention spectrum?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1BE849-DB29-442B-AF87-4521498F2F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3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6" name="Picture 2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1447800" y="3886200"/>
            <a:ext cx="6400800" cy="2438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baseline="0">
                <a:solidFill>
                  <a:srgbClr val="002A6C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b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2438400"/>
          </a:xfrm>
          <a:noFill/>
          <a:ln>
            <a:noFill/>
          </a:ln>
          <a:effectLst/>
        </p:spPr>
        <p:txBody>
          <a:bodyPr/>
          <a:lstStyle>
            <a:lvl1pPr marL="0" indent="0" algn="ctr">
              <a:buFontTx/>
              <a:buNone/>
              <a:defRPr sz="3600" b="1" baseline="0">
                <a:solidFill>
                  <a:srgbClr val="002A6C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6979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72929" y="350142"/>
            <a:ext cx="6019800" cy="457200"/>
          </a:xfrm>
        </p:spPr>
        <p:txBody>
          <a:bodyPr/>
          <a:lstStyle>
            <a:lvl1pPr algn="r">
              <a:defRPr>
                <a:solidFill>
                  <a:srgbClr val="002A6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0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endParaRPr lang="en-US" altLang="en-US">
              <a:solidFill>
                <a:srgbClr val="002A6C"/>
              </a:solidFill>
              <a:latin typeface="Times" charset="0"/>
            </a:endParaRPr>
          </a:p>
        </p:txBody>
      </p:sp>
      <p:pic>
        <p:nvPicPr>
          <p:cNvPr id="1030" name="Picture 2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4" r:id="rId1"/>
    <p:sldLayoutId id="2147485607" r:id="rId2"/>
    <p:sldLayoutId id="2147485608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pitchFamily="1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Conflict Sensitivity and Engaging with Conflict</a:t>
            </a:r>
          </a:p>
          <a:p>
            <a:endParaRPr lang="en-US" sz="2000" i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000" i="1" dirty="0" smtClean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lang="en-US" sz="2000" i="1" dirty="0">
                <a:solidFill>
                  <a:srgbClr val="FF0000"/>
                </a:solidFill>
                <a:latin typeface="Arial"/>
                <a:cs typeface="Arial"/>
              </a:rPr>
              <a:t>Discussion Only</a:t>
            </a:r>
            <a:endParaRPr lang="en-US" sz="2000" dirty="0">
              <a:latin typeface="Arial"/>
              <a:cs typeface="Arial"/>
            </a:endParaRPr>
          </a:p>
          <a:p>
            <a:endParaRPr lang="en-US" dirty="0" smtClean="0"/>
          </a:p>
          <a:p>
            <a:r>
              <a:rPr lang="en-US" sz="2000" dirty="0" smtClean="0">
                <a:latin typeface="Arial" pitchFamily="-112" charset="0"/>
              </a:rPr>
              <a:t>FACTRS*</a:t>
            </a:r>
            <a:endParaRPr lang="en-US" sz="2000" dirty="0">
              <a:latin typeface="Arial" pitchFamily="-112" charset="0"/>
            </a:endParaRPr>
          </a:p>
          <a:p>
            <a:r>
              <a:rPr lang="en-US" sz="2000" dirty="0">
                <a:latin typeface="Arial" pitchFamily="-112" charset="0"/>
              </a:rPr>
              <a:t>Office of Conflict Management and Mitigation</a:t>
            </a:r>
          </a:p>
          <a:p>
            <a:r>
              <a:rPr lang="en-US" sz="2000" dirty="0">
                <a:latin typeface="Arial" pitchFamily="-112" charset="0"/>
              </a:rPr>
              <a:t>Bureau of Democracy, Conflict and Humanitarian </a:t>
            </a:r>
            <a:r>
              <a:rPr lang="en-US" sz="2000" dirty="0" smtClean="0">
                <a:latin typeface="Arial" pitchFamily="-112" charset="0"/>
              </a:rPr>
              <a:t>Assistance</a:t>
            </a:r>
            <a:br>
              <a:rPr lang="en-US" sz="2000" dirty="0" smtClean="0">
                <a:latin typeface="Arial" pitchFamily="-112" charset="0"/>
              </a:rPr>
            </a:br>
            <a:endParaRPr lang="en-US" sz="2000" dirty="0">
              <a:latin typeface="Arial" pitchFamily="-112" charset="0"/>
            </a:endParaRPr>
          </a:p>
          <a:p>
            <a:r>
              <a:rPr lang="en-US" sz="1200" dirty="0" smtClean="0"/>
              <a:t>* Fragility and Conflict Technical Research Services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740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Aid in </a:t>
            </a:r>
            <a:r>
              <a:rPr lang="en-US" dirty="0" smtClean="0"/>
              <a:t>Conflict Contexts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2579370" cy="2509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70" y="1219200"/>
            <a:ext cx="6412230" cy="25097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28905"/>
            <a:ext cx="4495800" cy="312909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9419" y="3728905"/>
            <a:ext cx="4564582" cy="312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9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10932"/>
            <a:ext cx="27675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1600200"/>
            <a:ext cx="21812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348" y="1629508"/>
            <a:ext cx="24907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78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Conflict sensitivity frameworks </a:t>
            </a:r>
            <a:br>
              <a:rPr lang="en-US" b="1" dirty="0"/>
            </a:br>
            <a:r>
              <a:rPr lang="en-US" b="1" dirty="0"/>
              <a:t>help organizations: </a:t>
            </a:r>
            <a:endParaRPr lang="en-US" b="1" dirty="0" smtClean="0"/>
          </a:p>
          <a:p>
            <a:pPr lvl="0">
              <a:spcAft>
                <a:spcPts val="1200"/>
              </a:spcAft>
            </a:pPr>
            <a:r>
              <a:rPr lang="en-US" dirty="0"/>
              <a:t>Understand the context of conflict in which they operate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Understand the interaction between their programs and the context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Act upon this understanding in order to avoid negative impacts and maximize positive impacts on the conflict.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8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Intent </a:t>
            </a:r>
            <a:r>
              <a:rPr lang="en-US" dirty="0"/>
              <a:t>of </a:t>
            </a:r>
            <a:r>
              <a:rPr lang="en-US" dirty="0" smtClean="0"/>
              <a:t>Conflict Sensitivity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763523"/>
              </p:ext>
            </p:extLst>
          </p:nvPr>
        </p:nvGraphicFramePr>
        <p:xfrm>
          <a:off x="301627" y="1303338"/>
          <a:ext cx="8274048" cy="4949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490"/>
                <a:gridCol w="1648098"/>
                <a:gridCol w="2735223"/>
                <a:gridCol w="1766497"/>
                <a:gridCol w="911740"/>
              </a:tblGrid>
              <a:tr h="430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Options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Dividers/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Sources of Tension/ Capacities for War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Assistance in Development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Connectors/ Local Capacities for Peace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Options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</a:tr>
              <a:tr h="4424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Systems &amp;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Attitudes &amp; Actions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Different Values &amp; Interests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Different Experiences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Symbols &amp; Occasions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6400" b="1" dirty="0" smtClean="0">
                          <a:effectLst/>
                        </a:rPr>
                        <a:t>?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Mandate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Fundraising/ Funding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HQ Organization &amp;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Donor </a:t>
                      </a:r>
                      <a:r>
                        <a:rPr lang="en-US" sz="1000" b="1" dirty="0" smtClean="0">
                          <a:effectLst/>
                        </a:rPr>
                        <a:t>Relations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Why?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Where?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When?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What?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With Whom?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By Whom?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How?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/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Resource transfers and implicit ethical </a:t>
                      </a:r>
                      <a:r>
                        <a:rPr lang="en-US" sz="1000" b="1" dirty="0" smtClean="0">
                          <a:effectLst/>
                        </a:rPr>
                        <a:t>messages</a:t>
                      </a: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0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i="1" dirty="0" smtClean="0">
                          <a:effectLst/>
                        </a:rPr>
                        <a:t> Redesign/adjust activity</a:t>
                      </a:r>
                      <a:endParaRPr lang="en-US" sz="1000" b="1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b="1" dirty="0">
                        <a:effectLst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Systems &amp;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Attitudes &amp; Actions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Shared Values &amp; Interests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Common Experiences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Symbols &amp; Occasions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6400" b="1" dirty="0">
                          <a:effectLst/>
                        </a:rPr>
                        <a:t>?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Arial"/>
                        <a:cs typeface="Arial"/>
                      </a:endParaRPr>
                    </a:p>
                  </a:txBody>
                  <a:tcPr marL="60574" marR="60574" marT="0" marB="0"/>
                </a:tc>
              </a:tr>
            </a:tbl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3200400" y="4594695"/>
            <a:ext cx="2743200" cy="885825"/>
          </a:xfrm>
          <a:prstGeom prst="leftRightArrow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1600200" y="4259621"/>
            <a:ext cx="484187" cy="9779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772693" y="1996293"/>
            <a:ext cx="1598613" cy="952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5943600" y="4231157"/>
            <a:ext cx="484188" cy="9779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046119" y="4323613"/>
            <a:ext cx="484188" cy="9779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503633" y="4338638"/>
            <a:ext cx="484187" cy="9779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29600" y="5301513"/>
            <a:ext cx="0" cy="804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286000" y="6096000"/>
            <a:ext cx="5943601" cy="9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86000" y="5651970"/>
            <a:ext cx="0" cy="4440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14400" y="5151438"/>
            <a:ext cx="0" cy="819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14400" y="5970588"/>
            <a:ext cx="5981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896100" y="548052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04800" y="6261556"/>
            <a:ext cx="822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Local Capacities for Peace Project (</a:t>
            </a:r>
            <a:r>
              <a:rPr kumimoji="0" lang="en-US" altLang="en-US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LCPP),</a:t>
            </a:r>
            <a:r>
              <a:rPr kumimoji="0" lang="en-US" altLang="en-US" sz="11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altLang="en-US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2001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based on Anderson, Mary B., 1999.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0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559467" cy="460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69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Conflict </a:t>
            </a:r>
            <a:r>
              <a:rPr lang="en-US" dirty="0"/>
              <a:t>I</a:t>
            </a:r>
            <a:r>
              <a:rPr lang="en-US" dirty="0" smtClean="0"/>
              <a:t>ntervention </a:t>
            </a:r>
            <a:r>
              <a:rPr lang="en-US" dirty="0"/>
              <a:t>S</a:t>
            </a:r>
            <a:r>
              <a:rPr lang="en-US" dirty="0" smtClean="0"/>
              <a:t>pectrum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428" y="2255757"/>
            <a:ext cx="6537143" cy="379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70865"/>
      </p:ext>
    </p:extLst>
  </p:cSld>
  <p:clrMapOvr>
    <a:masterClrMapping/>
  </p:clrMapOvr>
</p:sld>
</file>

<file path=ppt/theme/theme1.xml><?xml version="1.0" encoding="utf-8"?>
<a:theme xmlns:a="http://schemas.openxmlformats.org/drawingml/2006/main" name="USAID Powerpoint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96c0e4-3bb8-4ee6-9ae6-8d89b19e49b3">U2WUQQYKXMRT-342-15</_dlc_DocId>
    <_dlc_DocIdUrl xmlns="1296c0e4-3bb8-4ee6-9ae6-8d89b19e49b3">
      <Url>http://connect.msi-inc.com/Communications/_layouts/DocIdRedir.aspx?ID=U2WUQQYKXMRT-342-15</Url>
      <Description>U2WUQQYKXMRT-342-15</Description>
    </_dlc_DocIdUrl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7D95DFF25FDE4C9C06B5E13F7ADB49" ma:contentTypeVersion="0" ma:contentTypeDescription="Create a new document." ma:contentTypeScope="" ma:versionID="eb2ec27d3dee07d144c13e314c6ece2a">
  <xsd:schema xmlns:xsd="http://www.w3.org/2001/XMLSchema" xmlns:xs="http://www.w3.org/2001/XMLSchema" xmlns:p="http://schemas.microsoft.com/office/2006/metadata/properties" xmlns:ns2="1296c0e4-3bb8-4ee6-9ae6-8d89b19e49b3" targetNamespace="http://schemas.microsoft.com/office/2006/metadata/properties" ma:root="true" ma:fieldsID="e60e19d89b7370abdbbf4334012aa3c7" ns2:_="">
    <xsd:import namespace="1296c0e4-3bb8-4ee6-9ae6-8d89b19e49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6c0e4-3bb8-4ee6-9ae6-8d89b19e49b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DCB90D0-EF98-475A-B1C2-A7FA7D8C4A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1B8216-1CAE-4075-803C-CA077506004F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1296c0e4-3bb8-4ee6-9ae6-8d89b19e49b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031DFE-EF49-4B3D-BB9D-E1F2D4E7106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57CB129F-4AA8-463B-86BA-C5ED8CCD1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6c0e4-3bb8-4ee6-9ae6-8d89b19e49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976507A-8CA5-43DF-8E58-C195A378755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USAID%20Powerpoint</Template>
  <TotalTime>640</TotalTime>
  <Words>438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USAID Powerpoint</vt:lpstr>
      <vt:lpstr>PowerPoint Presentation</vt:lpstr>
      <vt:lpstr>Aid in Conflict Contexts</vt:lpstr>
      <vt:lpstr>PowerPoint Presentation</vt:lpstr>
      <vt:lpstr>PowerPoint Presentation</vt:lpstr>
      <vt:lpstr>The Intent of Conflict Sensitivity</vt:lpstr>
      <vt:lpstr>PowerPoint Presentation</vt:lpstr>
      <vt:lpstr>The Conflict Intervention Spectrum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Temm</dc:creator>
  <cp:lastModifiedBy>Carlisle</cp:lastModifiedBy>
  <cp:revision>14</cp:revision>
  <cp:lastPrinted>2014-03-21T17:28:51Z</cp:lastPrinted>
  <dcterms:created xsi:type="dcterms:W3CDTF">2014-07-03T14:10:46Z</dcterms:created>
  <dcterms:modified xsi:type="dcterms:W3CDTF">2015-02-06T18:22:35Z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0x010100127D95DFF25FDE4C9C06B5E13F7ADB49</vt:lpwstr>
  </property>
  <property fmtid="{D5CDD505-2E9C-101B-9397-08002B2CF9AE}" pid="4" name="_dlc_DocIdItemGuid">
    <vt:lpwstr>b140bc01-6370-42a9-8e19-60bb8e2a6005</vt:lpwstr>
  </property>
</Properties>
</file>