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9144000" cy="5143500" type="screen16x9"/>
  <p:notesSz cx="6858000" cy="9144000"/>
  <p:embeddedFontLst>
    <p:embeddedFont>
      <p:font typeface="Calibri" panose="020F0502020204030204" pitchFamily="34" charset="0"/>
      <p:regular r:id="rId35"/>
      <p:bold r:id="rId36"/>
      <p:italic r:id="rId37"/>
      <p:boldItalic r:id="rId38"/>
    </p:embeddedFont>
    <p:embeddedFont>
      <p:font typeface="Gill Sans" panose="020B0604020202020204" charset="0"/>
      <p:regular r:id="rId39"/>
      <p:bold r:id="rId40"/>
    </p:embeddedFont>
    <p:embeddedFont>
      <p:font typeface="Lato" panose="020F0502020204030203" pitchFamily="34" charset="0"/>
      <p:regular r:id="rId41"/>
      <p:bold r:id="rId42"/>
      <p:italic r:id="rId43"/>
      <p:boldItalic r:id="rId44"/>
    </p:embeddedFont>
    <p:embeddedFont>
      <p:font typeface="Trebuchet MS" panose="020B0603020202020204" pitchFamily="34" charset="0"/>
      <p:regular r:id="rId45"/>
      <p:bold r:id="rId46"/>
      <p:italic r:id="rId47"/>
      <p:boldItalic r:id="rId48"/>
    </p:embeddedFont>
    <p:embeddedFont>
      <p:font typeface="Ubuntu" panose="020B0504030602030204" pitchFamily="34" charset="0"/>
      <p:regular r:id="rId49"/>
      <p:bold r:id="rId50"/>
      <p:italic r:id="rId51"/>
      <p:boldItalic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3" roundtripDataSignature="AMtx7mjWciFoJHidSWI2AfkyMxjy+ThbL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800" y="5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font" Target="fonts/font16.fntdata"/><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3" Type="http://customschemas.google.com/relationships/presentationmetadata" Target="metadata"/><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font" Target="fonts/font14.fntdata"/><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17.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openxmlformats.org/officeDocument/2006/relationships/font" Target="fonts/font12.fntdata"/><Relationship Id="rId20" Type="http://schemas.openxmlformats.org/officeDocument/2006/relationships/slide" Target="slides/slide19.xml"/><Relationship Id="rId41" Type="http://schemas.openxmlformats.org/officeDocument/2006/relationships/font" Target="fonts/font7.fntdata"/><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49" Type="http://schemas.openxmlformats.org/officeDocument/2006/relationships/font" Target="fonts/font15.fntdata"/><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10.fntdata"/><Relationship Id="rId52" Type="http://schemas.openxmlformats.org/officeDocument/2006/relationships/font" Target="fonts/font1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CARE</a:t>
            </a:r>
            <a:endParaRPr/>
          </a:p>
        </p:txBody>
      </p:sp>
      <p:sp>
        <p:nvSpPr>
          <p:cNvPr id="91" name="Google Shape;9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1">
              <a:latin typeface="Ubuntu"/>
              <a:ea typeface="Ubuntu"/>
              <a:cs typeface="Ubuntu"/>
              <a:sym typeface="Ubuntu"/>
            </a:endParaRPr>
          </a:p>
          <a:p>
            <a:pPr marL="0" lvl="0" indent="0" algn="l" rtl="0">
              <a:lnSpc>
                <a:spcPct val="100000"/>
              </a:lnSpc>
              <a:spcBef>
                <a:spcPts val="0"/>
              </a:spcBef>
              <a:spcAft>
                <a:spcPts val="0"/>
              </a:spcAft>
              <a:buSzPts val="1400"/>
              <a:buNone/>
            </a:pPr>
            <a:r>
              <a:rPr lang="en-US">
                <a:latin typeface="Ubuntu"/>
                <a:ea typeface="Ubuntu"/>
                <a:cs typeface="Ubuntu"/>
                <a:sym typeface="Ubuntu"/>
              </a:rPr>
              <a:t>The QuIPS is similar to a qualitative inquiry protocol. The protocol documents all the steps the team will undertake to carry out a study or monitoring activity. The QuIPS distills the main components of a protocol and is sufficient to communicate the primary objectives, design, analysis, and intended use of a planned qualitative inquiry.</a:t>
            </a:r>
            <a:endParaRPr>
              <a:latin typeface="Ubuntu"/>
              <a:ea typeface="Ubuntu"/>
              <a:cs typeface="Ubuntu"/>
              <a:sym typeface="Ubuntu"/>
            </a:endParaRPr>
          </a:p>
          <a:p>
            <a:pPr marL="0" lvl="0" indent="0" algn="l" rtl="0">
              <a:lnSpc>
                <a:spcPct val="100000"/>
              </a:lnSpc>
              <a:spcBef>
                <a:spcPts val="0"/>
              </a:spcBef>
              <a:spcAft>
                <a:spcPts val="0"/>
              </a:spcAft>
              <a:buClr>
                <a:schemeClr val="dk1"/>
              </a:buClr>
              <a:buSzPts val="1200"/>
              <a:buFont typeface="Arial"/>
              <a:buNone/>
            </a:pPr>
            <a:endParaRPr b="1">
              <a:latin typeface="Ubuntu"/>
              <a:ea typeface="Ubuntu"/>
              <a:cs typeface="Ubuntu"/>
              <a:sym typeface="Ubuntu"/>
            </a:endParaRPr>
          </a:p>
          <a:p>
            <a:pPr marL="0" lvl="0" indent="0" algn="l" rtl="0">
              <a:lnSpc>
                <a:spcPct val="100000"/>
              </a:lnSpc>
              <a:spcBef>
                <a:spcPts val="0"/>
              </a:spcBef>
              <a:spcAft>
                <a:spcPts val="0"/>
              </a:spcAft>
              <a:buClr>
                <a:schemeClr val="dk1"/>
              </a:buClr>
              <a:buSzPts val="1200"/>
              <a:buFont typeface="Arial"/>
              <a:buNone/>
            </a:pPr>
            <a:r>
              <a:rPr lang="en-US" b="1">
                <a:latin typeface="Ubuntu"/>
                <a:ea typeface="Ubuntu"/>
                <a:cs typeface="Ubuntu"/>
                <a:sym typeface="Ubuntu"/>
              </a:rPr>
              <a:t>QuIPS Four Sections: </a:t>
            </a:r>
            <a:endParaRPr>
              <a:latin typeface="Ubuntu"/>
              <a:ea typeface="Ubuntu"/>
              <a:cs typeface="Ubuntu"/>
              <a:sym typeface="Ubuntu"/>
            </a:endParaRPr>
          </a:p>
          <a:p>
            <a:pPr marL="285750" lvl="0" indent="-247650" algn="l" rtl="0">
              <a:lnSpc>
                <a:spcPct val="100000"/>
              </a:lnSpc>
              <a:spcBef>
                <a:spcPts val="300"/>
              </a:spcBef>
              <a:spcAft>
                <a:spcPts val="0"/>
              </a:spcAft>
              <a:buClr>
                <a:schemeClr val="dk1"/>
              </a:buClr>
              <a:buSzPts val="1200"/>
              <a:buFont typeface="Arial"/>
              <a:buChar char="•"/>
            </a:pPr>
            <a:r>
              <a:rPr lang="en-US" b="1" i="0" u="none" strike="noStrike">
                <a:latin typeface="Ubuntu"/>
                <a:ea typeface="Ubuntu"/>
                <a:cs typeface="Ubuntu"/>
                <a:sym typeface="Ubuntu"/>
              </a:rPr>
              <a:t>Section 1: </a:t>
            </a:r>
            <a:r>
              <a:rPr lang="en-US" i="0" u="none" strike="noStrike">
                <a:latin typeface="Ubuntu"/>
                <a:ea typeface="Ubuntu"/>
                <a:cs typeface="Ubuntu"/>
                <a:sym typeface="Ubuntu"/>
              </a:rPr>
              <a:t>Purpose, Objective, Research Qs and Data type </a:t>
            </a:r>
            <a:endParaRPr>
              <a:latin typeface="Ubuntu"/>
              <a:ea typeface="Ubuntu"/>
              <a:cs typeface="Ubuntu"/>
              <a:sym typeface="Ubuntu"/>
            </a:endParaRPr>
          </a:p>
          <a:p>
            <a:pPr marL="285750" lvl="0" indent="-247650" algn="l" rtl="0">
              <a:lnSpc>
                <a:spcPct val="100000"/>
              </a:lnSpc>
              <a:spcBef>
                <a:spcPts val="600"/>
              </a:spcBef>
              <a:spcAft>
                <a:spcPts val="0"/>
              </a:spcAft>
              <a:buClr>
                <a:schemeClr val="dk1"/>
              </a:buClr>
              <a:buSzPts val="1200"/>
              <a:buFont typeface="Arial"/>
              <a:buChar char="•"/>
            </a:pPr>
            <a:r>
              <a:rPr lang="en-US" b="1" i="0" u="none" strike="noStrike">
                <a:latin typeface="Ubuntu"/>
                <a:ea typeface="Ubuntu"/>
                <a:cs typeface="Ubuntu"/>
                <a:sym typeface="Ubuntu"/>
              </a:rPr>
              <a:t>Section 2:</a:t>
            </a:r>
            <a:r>
              <a:rPr lang="en-US" i="0" u="none" strike="noStrike">
                <a:latin typeface="Ubuntu"/>
                <a:ea typeface="Ubuntu"/>
                <a:cs typeface="Ubuntu"/>
                <a:sym typeface="Ubuntu"/>
              </a:rPr>
              <a:t> Design and Methodology </a:t>
            </a:r>
            <a:endParaRPr>
              <a:latin typeface="Ubuntu"/>
              <a:ea typeface="Ubuntu"/>
              <a:cs typeface="Ubuntu"/>
              <a:sym typeface="Ubuntu"/>
            </a:endParaRPr>
          </a:p>
          <a:p>
            <a:pPr marL="285750" lvl="0" indent="-247650" algn="l" rtl="0">
              <a:lnSpc>
                <a:spcPct val="100000"/>
              </a:lnSpc>
              <a:spcBef>
                <a:spcPts val="600"/>
              </a:spcBef>
              <a:spcAft>
                <a:spcPts val="0"/>
              </a:spcAft>
              <a:buClr>
                <a:schemeClr val="dk1"/>
              </a:buClr>
              <a:buSzPts val="1200"/>
              <a:buFont typeface="Arial"/>
              <a:buChar char="•"/>
            </a:pPr>
            <a:r>
              <a:rPr lang="en-US" b="1" i="0" u="none" strike="noStrike">
                <a:latin typeface="Ubuntu"/>
                <a:ea typeface="Ubuntu"/>
                <a:cs typeface="Ubuntu"/>
                <a:sym typeface="Ubuntu"/>
              </a:rPr>
              <a:t>Section 3:</a:t>
            </a:r>
            <a:r>
              <a:rPr lang="en-US" i="0" u="none" strike="noStrike">
                <a:latin typeface="Ubuntu"/>
                <a:ea typeface="Ubuntu"/>
                <a:cs typeface="Ubuntu"/>
                <a:sym typeface="Ubuntu"/>
              </a:rPr>
              <a:t> Data Analysis Plan, Deliverables, and Application of the Findings  </a:t>
            </a:r>
            <a:endParaRPr>
              <a:latin typeface="Ubuntu"/>
              <a:ea typeface="Ubuntu"/>
              <a:cs typeface="Ubuntu"/>
              <a:sym typeface="Ubuntu"/>
            </a:endParaRPr>
          </a:p>
          <a:p>
            <a:pPr marL="285750" lvl="0" indent="-247650" algn="l" rtl="0">
              <a:lnSpc>
                <a:spcPct val="100000"/>
              </a:lnSpc>
              <a:spcBef>
                <a:spcPts val="600"/>
              </a:spcBef>
              <a:spcAft>
                <a:spcPts val="0"/>
              </a:spcAft>
              <a:buClr>
                <a:schemeClr val="dk1"/>
              </a:buClr>
              <a:buSzPts val="1200"/>
              <a:buFont typeface="Arial"/>
              <a:buChar char="•"/>
            </a:pPr>
            <a:r>
              <a:rPr lang="en-US" b="1" i="0" u="none" strike="noStrike">
                <a:latin typeface="Ubuntu"/>
                <a:ea typeface="Ubuntu"/>
                <a:cs typeface="Ubuntu"/>
                <a:sym typeface="Ubuntu"/>
              </a:rPr>
              <a:t>Section 4:</a:t>
            </a:r>
            <a:r>
              <a:rPr lang="en-US" i="0" u="none" strike="noStrike">
                <a:latin typeface="Ubuntu"/>
                <a:ea typeface="Ubuntu"/>
                <a:cs typeface="Ubuntu"/>
                <a:sym typeface="Ubuntu"/>
              </a:rPr>
              <a:t> Limitations and Risks, Ethical Review, &amp; Implementation Timeline</a:t>
            </a:r>
            <a:endParaRPr>
              <a:latin typeface="Ubuntu"/>
              <a:ea typeface="Ubuntu"/>
              <a:cs typeface="Ubuntu"/>
              <a:sym typeface="Ubuntu"/>
            </a:endParaRPr>
          </a:p>
        </p:txBody>
      </p:sp>
      <p:sp>
        <p:nvSpPr>
          <p:cNvPr id="157" name="Google Shape;157;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Google Shape;163;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1">
              <a:latin typeface="Ubuntu"/>
              <a:ea typeface="Ubuntu"/>
              <a:cs typeface="Ubuntu"/>
              <a:sym typeface="Ubuntu"/>
            </a:endParaRPr>
          </a:p>
          <a:p>
            <a:pPr marL="0" lvl="0" indent="0" algn="l" rtl="0">
              <a:lnSpc>
                <a:spcPct val="100000"/>
              </a:lnSpc>
              <a:spcBef>
                <a:spcPts val="0"/>
              </a:spcBef>
              <a:spcAft>
                <a:spcPts val="0"/>
              </a:spcAft>
              <a:buSzPts val="1400"/>
              <a:buNone/>
            </a:pPr>
            <a:r>
              <a:rPr lang="en-US">
                <a:latin typeface="Ubuntu"/>
                <a:ea typeface="Ubuntu"/>
                <a:cs typeface="Ubuntu"/>
                <a:sym typeface="Ubuntu"/>
              </a:rPr>
              <a:t>The QuIPS is similar to a qualitative inquiry protocol. The protocol documents all the steps the team will undertake to carry out a study or monitoring activity. The QuIPS distills the main components of a protocol and is sufficient to communicate the primary objectives, design, analysis, and intended use of a planned qualitative inquiry.</a:t>
            </a:r>
            <a:endParaRPr>
              <a:latin typeface="Ubuntu"/>
              <a:ea typeface="Ubuntu"/>
              <a:cs typeface="Ubuntu"/>
              <a:sym typeface="Ubuntu"/>
            </a:endParaRPr>
          </a:p>
          <a:p>
            <a:pPr marL="0" lvl="0" indent="0" algn="l" rtl="0">
              <a:lnSpc>
                <a:spcPct val="100000"/>
              </a:lnSpc>
              <a:spcBef>
                <a:spcPts val="0"/>
              </a:spcBef>
              <a:spcAft>
                <a:spcPts val="0"/>
              </a:spcAft>
              <a:buClr>
                <a:schemeClr val="dk1"/>
              </a:buClr>
              <a:buSzPts val="1200"/>
              <a:buFont typeface="Arial"/>
              <a:buNone/>
            </a:pPr>
            <a:endParaRPr b="1">
              <a:latin typeface="Ubuntu"/>
              <a:ea typeface="Ubuntu"/>
              <a:cs typeface="Ubuntu"/>
              <a:sym typeface="Ubuntu"/>
            </a:endParaRPr>
          </a:p>
          <a:p>
            <a:pPr marL="0" lvl="0" indent="0" algn="l" rtl="0">
              <a:lnSpc>
                <a:spcPct val="100000"/>
              </a:lnSpc>
              <a:spcBef>
                <a:spcPts val="0"/>
              </a:spcBef>
              <a:spcAft>
                <a:spcPts val="0"/>
              </a:spcAft>
              <a:buClr>
                <a:schemeClr val="dk1"/>
              </a:buClr>
              <a:buSzPts val="1200"/>
              <a:buFont typeface="Arial"/>
              <a:buNone/>
            </a:pPr>
            <a:r>
              <a:rPr lang="en-US" b="1">
                <a:latin typeface="Ubuntu"/>
                <a:ea typeface="Ubuntu"/>
                <a:cs typeface="Ubuntu"/>
                <a:sym typeface="Ubuntu"/>
              </a:rPr>
              <a:t>QuIPS Four Sections: </a:t>
            </a:r>
            <a:endParaRPr>
              <a:latin typeface="Ubuntu"/>
              <a:ea typeface="Ubuntu"/>
              <a:cs typeface="Ubuntu"/>
              <a:sym typeface="Ubuntu"/>
            </a:endParaRPr>
          </a:p>
          <a:p>
            <a:pPr marL="285750" lvl="0" indent="-247650" algn="l" rtl="0">
              <a:lnSpc>
                <a:spcPct val="100000"/>
              </a:lnSpc>
              <a:spcBef>
                <a:spcPts val="300"/>
              </a:spcBef>
              <a:spcAft>
                <a:spcPts val="0"/>
              </a:spcAft>
              <a:buClr>
                <a:schemeClr val="dk1"/>
              </a:buClr>
              <a:buSzPts val="1200"/>
              <a:buFont typeface="Arial"/>
              <a:buChar char="•"/>
            </a:pPr>
            <a:r>
              <a:rPr lang="en-US" b="1" i="0" u="none" strike="noStrike">
                <a:latin typeface="Ubuntu"/>
                <a:ea typeface="Ubuntu"/>
                <a:cs typeface="Ubuntu"/>
                <a:sym typeface="Ubuntu"/>
              </a:rPr>
              <a:t>Section 1: </a:t>
            </a:r>
            <a:r>
              <a:rPr lang="en-US" i="0" u="none" strike="noStrike">
                <a:latin typeface="Ubuntu"/>
                <a:ea typeface="Ubuntu"/>
                <a:cs typeface="Ubuntu"/>
                <a:sym typeface="Ubuntu"/>
              </a:rPr>
              <a:t>Purpose, Objective, Research Qs and Data type </a:t>
            </a:r>
            <a:endParaRPr>
              <a:latin typeface="Ubuntu"/>
              <a:ea typeface="Ubuntu"/>
              <a:cs typeface="Ubuntu"/>
              <a:sym typeface="Ubuntu"/>
            </a:endParaRPr>
          </a:p>
          <a:p>
            <a:pPr marL="285750" lvl="0" indent="-247650" algn="l" rtl="0">
              <a:lnSpc>
                <a:spcPct val="100000"/>
              </a:lnSpc>
              <a:spcBef>
                <a:spcPts val="600"/>
              </a:spcBef>
              <a:spcAft>
                <a:spcPts val="0"/>
              </a:spcAft>
              <a:buClr>
                <a:schemeClr val="dk1"/>
              </a:buClr>
              <a:buSzPts val="1200"/>
              <a:buFont typeface="Arial"/>
              <a:buChar char="•"/>
            </a:pPr>
            <a:r>
              <a:rPr lang="en-US" b="1" i="0" u="none" strike="noStrike">
                <a:latin typeface="Ubuntu"/>
                <a:ea typeface="Ubuntu"/>
                <a:cs typeface="Ubuntu"/>
                <a:sym typeface="Ubuntu"/>
              </a:rPr>
              <a:t>Section 2:</a:t>
            </a:r>
            <a:r>
              <a:rPr lang="en-US" i="0" u="none" strike="noStrike">
                <a:latin typeface="Ubuntu"/>
                <a:ea typeface="Ubuntu"/>
                <a:cs typeface="Ubuntu"/>
                <a:sym typeface="Ubuntu"/>
              </a:rPr>
              <a:t> Design and Methodology </a:t>
            </a:r>
            <a:endParaRPr>
              <a:latin typeface="Ubuntu"/>
              <a:ea typeface="Ubuntu"/>
              <a:cs typeface="Ubuntu"/>
              <a:sym typeface="Ubuntu"/>
            </a:endParaRPr>
          </a:p>
          <a:p>
            <a:pPr marL="285750" lvl="0" indent="-247650" algn="l" rtl="0">
              <a:lnSpc>
                <a:spcPct val="100000"/>
              </a:lnSpc>
              <a:spcBef>
                <a:spcPts val="600"/>
              </a:spcBef>
              <a:spcAft>
                <a:spcPts val="0"/>
              </a:spcAft>
              <a:buClr>
                <a:schemeClr val="dk1"/>
              </a:buClr>
              <a:buSzPts val="1200"/>
              <a:buFont typeface="Arial"/>
              <a:buChar char="•"/>
            </a:pPr>
            <a:r>
              <a:rPr lang="en-US" b="1" i="0" u="none" strike="noStrike">
                <a:latin typeface="Ubuntu"/>
                <a:ea typeface="Ubuntu"/>
                <a:cs typeface="Ubuntu"/>
                <a:sym typeface="Ubuntu"/>
              </a:rPr>
              <a:t>Section 3:</a:t>
            </a:r>
            <a:r>
              <a:rPr lang="en-US" i="0" u="none" strike="noStrike">
                <a:latin typeface="Ubuntu"/>
                <a:ea typeface="Ubuntu"/>
                <a:cs typeface="Ubuntu"/>
                <a:sym typeface="Ubuntu"/>
              </a:rPr>
              <a:t> Data Analysis Plan, Deliverables, and Application of the Findings  </a:t>
            </a:r>
            <a:endParaRPr>
              <a:latin typeface="Ubuntu"/>
              <a:ea typeface="Ubuntu"/>
              <a:cs typeface="Ubuntu"/>
              <a:sym typeface="Ubuntu"/>
            </a:endParaRPr>
          </a:p>
          <a:p>
            <a:pPr marL="285750" lvl="0" indent="-247650" algn="l" rtl="0">
              <a:lnSpc>
                <a:spcPct val="100000"/>
              </a:lnSpc>
              <a:spcBef>
                <a:spcPts val="600"/>
              </a:spcBef>
              <a:spcAft>
                <a:spcPts val="0"/>
              </a:spcAft>
              <a:buClr>
                <a:schemeClr val="dk1"/>
              </a:buClr>
              <a:buSzPts val="1200"/>
              <a:buFont typeface="Arial"/>
              <a:buChar char="•"/>
            </a:pPr>
            <a:r>
              <a:rPr lang="en-US" b="1" i="0" u="none" strike="noStrike">
                <a:latin typeface="Ubuntu"/>
                <a:ea typeface="Ubuntu"/>
                <a:cs typeface="Ubuntu"/>
                <a:sym typeface="Ubuntu"/>
              </a:rPr>
              <a:t>Section 4:</a:t>
            </a:r>
            <a:r>
              <a:rPr lang="en-US" i="0" u="none" strike="noStrike">
                <a:latin typeface="Ubuntu"/>
                <a:ea typeface="Ubuntu"/>
                <a:cs typeface="Ubuntu"/>
                <a:sym typeface="Ubuntu"/>
              </a:rPr>
              <a:t> Limitations and Risks, Ethical Review, &amp; Implementation Timeline</a:t>
            </a:r>
            <a:endParaRPr>
              <a:latin typeface="Ubuntu"/>
              <a:ea typeface="Ubuntu"/>
              <a:cs typeface="Ubuntu"/>
              <a:sym typeface="Ubuntu"/>
            </a:endParaRPr>
          </a:p>
        </p:txBody>
      </p:sp>
      <p:sp>
        <p:nvSpPr>
          <p:cNvPr id="164" name="Google Shape;164;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b="1"/>
          </a:p>
          <a:p>
            <a:pPr marL="0" lvl="0" indent="0" algn="l" rtl="0">
              <a:lnSpc>
                <a:spcPct val="100000"/>
              </a:lnSpc>
              <a:spcBef>
                <a:spcPts val="0"/>
              </a:spcBef>
              <a:spcAft>
                <a:spcPts val="0"/>
              </a:spcAft>
              <a:buClr>
                <a:schemeClr val="dk1"/>
              </a:buClr>
              <a:buSzPts val="1400"/>
              <a:buFont typeface="Calibri"/>
              <a:buNone/>
            </a:pPr>
            <a:endParaRPr/>
          </a:p>
          <a:p>
            <a:pPr marL="0" lvl="0" indent="0" algn="l" rtl="0">
              <a:lnSpc>
                <a:spcPct val="100000"/>
              </a:lnSpc>
              <a:spcBef>
                <a:spcPts val="0"/>
              </a:spcBef>
              <a:spcAft>
                <a:spcPts val="0"/>
              </a:spcAft>
              <a:buClr>
                <a:schemeClr val="dk1"/>
              </a:buClr>
              <a:buSzPts val="1400"/>
              <a:buFont typeface="Calibri"/>
              <a:buNone/>
            </a:pPr>
            <a:r>
              <a:rPr lang="en-US"/>
              <a:t>The toolkit also contains a number of useful annexes that describe certain methods in more detail, provides templates and examples, and links to additional resources.</a:t>
            </a:r>
            <a:endParaRPr/>
          </a:p>
          <a:p>
            <a:pPr marL="0" lvl="0" indent="0" algn="l" rtl="0">
              <a:lnSpc>
                <a:spcPct val="100000"/>
              </a:lnSpc>
              <a:spcBef>
                <a:spcPts val="0"/>
              </a:spcBef>
              <a:spcAft>
                <a:spcPts val="0"/>
              </a:spcAft>
              <a:buClr>
                <a:schemeClr val="dk1"/>
              </a:buClr>
              <a:buSzPts val="1400"/>
              <a:buFont typeface="Calibri"/>
              <a:buNone/>
            </a:pPr>
            <a:endParaRPr/>
          </a:p>
        </p:txBody>
      </p:sp>
      <p:sp>
        <p:nvSpPr>
          <p:cNvPr id="171" name="Google Shape;17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24f8b7312a1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g24f8b7312a1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8" name="Google Shape;178;g24f8b7312a1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 name="Google Shape;183;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38100" lvl="0" indent="0" algn="l" rtl="0">
              <a:lnSpc>
                <a:spcPct val="100000"/>
              </a:lnSpc>
              <a:spcBef>
                <a:spcPts val="0"/>
              </a:spcBef>
              <a:spcAft>
                <a:spcPts val="0"/>
              </a:spcAft>
              <a:buClr>
                <a:srgbClr val="000000"/>
              </a:buClr>
              <a:buSzPts val="1200"/>
              <a:buFont typeface="Arial"/>
              <a:buNone/>
            </a:pPr>
            <a:r>
              <a:rPr lang="en-US" b="1" i="0" u="none" strike="noStrike">
                <a:solidFill>
                  <a:srgbClr val="000000"/>
                </a:solidFill>
                <a:latin typeface="Ubuntu"/>
                <a:ea typeface="Ubuntu"/>
                <a:cs typeface="Ubuntu"/>
                <a:sym typeface="Ubuntu"/>
              </a:rPr>
              <a:t>Robust qualitative work begins with a solid design, starting with clear and relevant questions and includes the sampling strategy, data collection, analysis, and use of the findings </a:t>
            </a:r>
            <a:endParaRPr/>
          </a:p>
          <a:p>
            <a:pPr marL="38100" lvl="0" indent="0" algn="l" rtl="0">
              <a:lnSpc>
                <a:spcPct val="100000"/>
              </a:lnSpc>
              <a:spcBef>
                <a:spcPts val="0"/>
              </a:spcBef>
              <a:spcAft>
                <a:spcPts val="0"/>
              </a:spcAft>
              <a:buClr>
                <a:srgbClr val="000000"/>
              </a:buClr>
              <a:buSzPts val="1200"/>
              <a:buFont typeface="Arial"/>
              <a:buNone/>
            </a:pPr>
            <a:endParaRPr b="1" i="0" u="none" strike="noStrike">
              <a:solidFill>
                <a:srgbClr val="000000"/>
              </a:solidFill>
              <a:latin typeface="Ubuntu"/>
              <a:ea typeface="Ubuntu"/>
              <a:cs typeface="Ubuntu"/>
              <a:sym typeface="Ubuntu"/>
            </a:endParaRPr>
          </a:p>
          <a:p>
            <a:pPr marL="38100" lvl="0" indent="0" algn="l" rtl="0">
              <a:lnSpc>
                <a:spcPct val="100000"/>
              </a:lnSpc>
              <a:spcBef>
                <a:spcPts val="0"/>
              </a:spcBef>
              <a:spcAft>
                <a:spcPts val="0"/>
              </a:spcAft>
              <a:buClr>
                <a:srgbClr val="000000"/>
              </a:buClr>
              <a:buSzPts val="1200"/>
              <a:buFont typeface="Arial"/>
              <a:buNone/>
            </a:pPr>
            <a:r>
              <a:rPr lang="en-US" b="1" i="0" u="none" strike="noStrike">
                <a:solidFill>
                  <a:srgbClr val="000000"/>
                </a:solidFill>
                <a:latin typeface="Ubuntu"/>
                <a:ea typeface="Ubuntu"/>
                <a:cs typeface="Ubuntu"/>
                <a:sym typeface="Ubuntu"/>
              </a:rPr>
              <a:t>Consider existing data sources;</a:t>
            </a:r>
            <a:endParaRPr/>
          </a:p>
          <a:p>
            <a:pPr marL="171450" lvl="0" indent="-57150" algn="l" rtl="0">
              <a:lnSpc>
                <a:spcPct val="100000"/>
              </a:lnSpc>
              <a:spcBef>
                <a:spcPts val="0"/>
              </a:spcBef>
              <a:spcAft>
                <a:spcPts val="0"/>
              </a:spcAft>
              <a:buClr>
                <a:srgbClr val="000000"/>
              </a:buClr>
              <a:buSzPts val="1200"/>
              <a:buFont typeface="Arial"/>
              <a:buNone/>
            </a:pPr>
            <a:endParaRPr b="1" i="0" u="none" strike="noStrike">
              <a:solidFill>
                <a:srgbClr val="000000"/>
              </a:solidFill>
              <a:latin typeface="Ubuntu"/>
              <a:ea typeface="Ubuntu"/>
              <a:cs typeface="Ubuntu"/>
              <a:sym typeface="Ubuntu"/>
            </a:endParaRPr>
          </a:p>
          <a:p>
            <a:pPr marL="457200" lvl="0" indent="-336550" algn="l" rtl="0">
              <a:lnSpc>
                <a:spcPct val="100000"/>
              </a:lnSpc>
              <a:spcBef>
                <a:spcPts val="0"/>
              </a:spcBef>
              <a:spcAft>
                <a:spcPts val="0"/>
              </a:spcAft>
              <a:buSzPts val="1700"/>
              <a:buFont typeface="Gill Sans"/>
              <a:buChar char="●"/>
            </a:pPr>
            <a:r>
              <a:rPr lang="en-US" sz="1200">
                <a:latin typeface="Gill Sans"/>
                <a:ea typeface="Gill Sans"/>
                <a:cs typeface="Gill Sans"/>
                <a:sym typeface="Gill Sans"/>
              </a:rPr>
              <a:t>Routine quantitative monitoring data</a:t>
            </a:r>
            <a:endParaRPr/>
          </a:p>
          <a:p>
            <a:pPr marL="457200" lvl="0" indent="-336550" algn="l" rtl="0">
              <a:lnSpc>
                <a:spcPct val="100000"/>
              </a:lnSpc>
              <a:spcBef>
                <a:spcPts val="0"/>
              </a:spcBef>
              <a:spcAft>
                <a:spcPts val="0"/>
              </a:spcAft>
              <a:buSzPts val="1700"/>
              <a:buFont typeface="Gill Sans"/>
              <a:buChar char="●"/>
            </a:pPr>
            <a:r>
              <a:rPr lang="en-US" sz="1200">
                <a:latin typeface="Gill Sans"/>
                <a:ea typeface="Gill Sans"/>
                <a:cs typeface="Gill Sans"/>
                <a:sym typeface="Gill Sans"/>
              </a:rPr>
              <a:t>Annual survey quantitative data</a:t>
            </a:r>
            <a:endParaRPr/>
          </a:p>
          <a:p>
            <a:pPr marL="457200" lvl="0" indent="-336550" algn="l" rtl="0">
              <a:lnSpc>
                <a:spcPct val="100000"/>
              </a:lnSpc>
              <a:spcBef>
                <a:spcPts val="0"/>
              </a:spcBef>
              <a:spcAft>
                <a:spcPts val="0"/>
              </a:spcAft>
              <a:buSzPts val="1700"/>
              <a:buFont typeface="Gill Sans"/>
              <a:buChar char="●"/>
            </a:pPr>
            <a:r>
              <a:rPr lang="en-US" sz="1200">
                <a:latin typeface="Gill Sans"/>
                <a:ea typeface="Gill Sans"/>
                <a:cs typeface="Gill Sans"/>
                <a:sym typeface="Gill Sans"/>
              </a:rPr>
              <a:t>Post-distribution Monitoring (PDM)</a:t>
            </a:r>
            <a:endParaRPr/>
          </a:p>
          <a:p>
            <a:pPr marL="457200" lvl="0" indent="-336550" algn="l" rtl="0">
              <a:lnSpc>
                <a:spcPct val="100000"/>
              </a:lnSpc>
              <a:spcBef>
                <a:spcPts val="0"/>
              </a:spcBef>
              <a:spcAft>
                <a:spcPts val="0"/>
              </a:spcAft>
              <a:buSzPts val="1700"/>
              <a:buFont typeface="Gill Sans"/>
              <a:buChar char="●"/>
            </a:pPr>
            <a:r>
              <a:rPr lang="en-US" sz="1200">
                <a:latin typeface="Gill Sans"/>
                <a:ea typeface="Gill Sans"/>
                <a:cs typeface="Gill Sans"/>
                <a:sym typeface="Gill Sans"/>
              </a:rPr>
              <a:t>Rapid Feedback Monitoring System (RFMS) data</a:t>
            </a:r>
            <a:endParaRPr/>
          </a:p>
          <a:p>
            <a:pPr marL="457200" lvl="0" indent="-336550" algn="l" rtl="0">
              <a:lnSpc>
                <a:spcPct val="100000"/>
              </a:lnSpc>
              <a:spcBef>
                <a:spcPts val="0"/>
              </a:spcBef>
              <a:spcAft>
                <a:spcPts val="0"/>
              </a:spcAft>
              <a:buSzPts val="1700"/>
              <a:buFont typeface="Gill Sans"/>
              <a:buChar char="●"/>
            </a:pPr>
            <a:r>
              <a:rPr lang="en-US" sz="1200">
                <a:latin typeface="Gill Sans"/>
                <a:ea typeface="Gill Sans"/>
                <a:cs typeface="Gill Sans"/>
                <a:sym typeface="Gill Sans"/>
              </a:rPr>
              <a:t>Implementation quality monitoring by an Activity and USAID</a:t>
            </a:r>
            <a:endParaRPr/>
          </a:p>
          <a:p>
            <a:pPr marL="171450" lvl="0" indent="-57150" algn="l" rtl="0">
              <a:lnSpc>
                <a:spcPct val="100000"/>
              </a:lnSpc>
              <a:spcBef>
                <a:spcPts val="0"/>
              </a:spcBef>
              <a:spcAft>
                <a:spcPts val="0"/>
              </a:spcAft>
              <a:buClr>
                <a:srgbClr val="000000"/>
              </a:buClr>
              <a:buSzPts val="1200"/>
              <a:buFont typeface="Arial"/>
              <a:buNone/>
            </a:pPr>
            <a:endParaRPr/>
          </a:p>
        </p:txBody>
      </p:sp>
      <p:sp>
        <p:nvSpPr>
          <p:cNvPr id="184" name="Google Shape;184;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58750" algn="l" rtl="0">
              <a:lnSpc>
                <a:spcPct val="100000"/>
              </a:lnSpc>
              <a:spcBef>
                <a:spcPts val="0"/>
              </a:spcBef>
              <a:spcAft>
                <a:spcPts val="0"/>
              </a:spcAft>
              <a:buClr>
                <a:schemeClr val="dk1"/>
              </a:buClr>
              <a:buSzPts val="1200"/>
              <a:buFont typeface="Arial"/>
              <a:buChar char="•"/>
            </a:pPr>
            <a:r>
              <a:rPr lang="en-US"/>
              <a:t>Robust qualitative design is guided by a set of core questions and intentional selection of methods and tools to ensure the validity and reliability of the inquiry. This begins with the purpose and research questions</a:t>
            </a:r>
            <a:endParaRPr b="0"/>
          </a:p>
          <a:p>
            <a:pPr marL="171450" lvl="0" indent="-171450" algn="l" rtl="0">
              <a:lnSpc>
                <a:spcPct val="115000"/>
              </a:lnSpc>
              <a:spcBef>
                <a:spcPts val="440"/>
              </a:spcBef>
              <a:spcAft>
                <a:spcPts val="0"/>
              </a:spcAft>
              <a:buClr>
                <a:schemeClr val="dk1"/>
              </a:buClr>
              <a:buSzPts val="1200"/>
              <a:buFont typeface="Arial"/>
              <a:buChar char="•"/>
            </a:pPr>
            <a:r>
              <a:rPr lang="en-US">
                <a:latin typeface="Ubuntu"/>
                <a:ea typeface="Ubuntu"/>
                <a:cs typeface="Ubuntu"/>
                <a:sym typeface="Ubuntu"/>
              </a:rPr>
              <a:t>The purpose and objectives should also clearly describe how the information being collected will inform programming or decision-making. </a:t>
            </a:r>
            <a:endParaRPr/>
          </a:p>
          <a:p>
            <a:pPr marL="171450" lvl="0" indent="-171450" algn="l" rtl="0">
              <a:lnSpc>
                <a:spcPct val="115000"/>
              </a:lnSpc>
              <a:spcBef>
                <a:spcPts val="440"/>
              </a:spcBef>
              <a:spcAft>
                <a:spcPts val="0"/>
              </a:spcAft>
              <a:buClr>
                <a:schemeClr val="dk1"/>
              </a:buClr>
              <a:buSzPts val="1200"/>
              <a:buFont typeface="Arial"/>
              <a:buChar char="•"/>
            </a:pPr>
            <a:r>
              <a:rPr lang="en-US">
                <a:latin typeface="Ubuntu"/>
                <a:ea typeface="Ubuntu"/>
                <a:cs typeface="Ubuntu"/>
                <a:sym typeface="Ubuntu"/>
              </a:rPr>
              <a:t>The RQs deserve a slide of their own: This is not the list of questions for an interview or focus group; rather, it is the set of summary questions that guide the overall inquiry and serve as the basis for developing interview questions.</a:t>
            </a:r>
            <a:endParaRPr/>
          </a:p>
          <a:p>
            <a:pPr marL="171450" lvl="0" indent="-95250" algn="l" rtl="0">
              <a:lnSpc>
                <a:spcPct val="115000"/>
              </a:lnSpc>
              <a:spcBef>
                <a:spcPts val="440"/>
              </a:spcBef>
              <a:spcAft>
                <a:spcPts val="0"/>
              </a:spcAft>
              <a:buClr>
                <a:schemeClr val="dk1"/>
              </a:buClr>
              <a:buSzPts val="1200"/>
              <a:buFont typeface="Arial"/>
              <a:buNone/>
            </a:pPr>
            <a:endParaRPr>
              <a:latin typeface="Ubuntu"/>
              <a:ea typeface="Ubuntu"/>
              <a:cs typeface="Ubuntu"/>
              <a:sym typeface="Ubuntu"/>
            </a:endParaRPr>
          </a:p>
          <a:p>
            <a:pPr marL="171450" lvl="0" indent="-95250" algn="l" rtl="0">
              <a:lnSpc>
                <a:spcPct val="115000"/>
              </a:lnSpc>
              <a:spcBef>
                <a:spcPts val="440"/>
              </a:spcBef>
              <a:spcAft>
                <a:spcPts val="0"/>
              </a:spcAft>
              <a:buClr>
                <a:schemeClr val="dk1"/>
              </a:buClr>
              <a:buSzPts val="1200"/>
              <a:buFont typeface="Arial"/>
              <a:buNone/>
            </a:pPr>
            <a:endParaRPr>
              <a:latin typeface="Ubuntu"/>
              <a:ea typeface="Ubuntu"/>
              <a:cs typeface="Ubuntu"/>
              <a:sym typeface="Ubuntu"/>
            </a:endParaRPr>
          </a:p>
          <a:p>
            <a:pPr marL="0" lvl="0" indent="0" algn="l" rtl="0">
              <a:lnSpc>
                <a:spcPct val="90000"/>
              </a:lnSpc>
              <a:spcBef>
                <a:spcPts val="900"/>
              </a:spcBef>
              <a:spcAft>
                <a:spcPts val="0"/>
              </a:spcAft>
              <a:buSzPts val="1400"/>
              <a:buNone/>
            </a:pPr>
            <a:r>
              <a:rPr lang="en-US" sz="1400" i="1"/>
              <a:t>Ensure the validity and reliability of the study:</a:t>
            </a:r>
            <a:endParaRPr/>
          </a:p>
          <a:p>
            <a:pPr marL="457200" lvl="0" indent="-330200" algn="l" rtl="0">
              <a:lnSpc>
                <a:spcPct val="115000"/>
              </a:lnSpc>
              <a:spcBef>
                <a:spcPts val="900"/>
              </a:spcBef>
              <a:spcAft>
                <a:spcPts val="0"/>
              </a:spcAft>
              <a:buSzPts val="1600"/>
              <a:buChar char="●"/>
            </a:pPr>
            <a:r>
              <a:rPr lang="en-US" sz="1200"/>
              <a:t>Do the objectives align with the described purpose?</a:t>
            </a:r>
            <a:endParaRPr/>
          </a:p>
          <a:p>
            <a:pPr marL="457200" lvl="0" indent="-330200" algn="l" rtl="0">
              <a:lnSpc>
                <a:spcPct val="115000"/>
              </a:lnSpc>
              <a:spcBef>
                <a:spcPts val="0"/>
              </a:spcBef>
              <a:spcAft>
                <a:spcPts val="0"/>
              </a:spcAft>
              <a:buSzPts val="1600"/>
              <a:buChar char="●"/>
            </a:pPr>
            <a:r>
              <a:rPr lang="en-US" sz="1200"/>
              <a:t>Are there any gaps between the purpose and the inquiry questions? If so, what are they and what additional questions should be added?</a:t>
            </a:r>
            <a:endParaRPr/>
          </a:p>
          <a:p>
            <a:pPr marL="457200" lvl="0" indent="-330200" algn="l" rtl="0">
              <a:lnSpc>
                <a:spcPct val="115000"/>
              </a:lnSpc>
              <a:spcBef>
                <a:spcPts val="0"/>
              </a:spcBef>
              <a:spcAft>
                <a:spcPts val="0"/>
              </a:spcAft>
              <a:buSzPts val="1600"/>
              <a:buChar char="●"/>
            </a:pPr>
            <a:r>
              <a:rPr lang="en-US" sz="1200"/>
              <a:t>Given the stated purpose and objectives, can the goals be met by the questions?</a:t>
            </a:r>
            <a:endParaRPr/>
          </a:p>
          <a:p>
            <a:pPr marL="457200" lvl="0" indent="-330200" algn="l" rtl="0">
              <a:lnSpc>
                <a:spcPct val="115000"/>
              </a:lnSpc>
              <a:spcBef>
                <a:spcPts val="0"/>
              </a:spcBef>
              <a:spcAft>
                <a:spcPts val="0"/>
              </a:spcAft>
              <a:buSzPts val="1600"/>
              <a:buChar char="●"/>
            </a:pPr>
            <a:r>
              <a:rPr lang="en-US" sz="1200"/>
              <a:t>Does the data type(s) align with the purpose and objectives?</a:t>
            </a:r>
            <a:endParaRPr/>
          </a:p>
          <a:p>
            <a:pPr marL="457200" lvl="0" indent="-330200" algn="l" rtl="0">
              <a:lnSpc>
                <a:spcPct val="115000"/>
              </a:lnSpc>
              <a:spcBef>
                <a:spcPts val="0"/>
              </a:spcBef>
              <a:spcAft>
                <a:spcPts val="0"/>
              </a:spcAft>
              <a:buSzPts val="1600"/>
              <a:buChar char="●"/>
            </a:pPr>
            <a:r>
              <a:rPr lang="en-US" sz="1200"/>
              <a:t>Do the purpose and objectives suggest additional data types not currently documented?</a:t>
            </a:r>
            <a:endParaRPr/>
          </a:p>
          <a:p>
            <a:pPr marL="0" lvl="0" indent="0" algn="l" rtl="0">
              <a:lnSpc>
                <a:spcPct val="115000"/>
              </a:lnSpc>
              <a:spcBef>
                <a:spcPts val="440"/>
              </a:spcBef>
              <a:spcAft>
                <a:spcPts val="0"/>
              </a:spcAft>
              <a:buClr>
                <a:schemeClr val="dk1"/>
              </a:buClr>
              <a:buSzPts val="1200"/>
              <a:buFont typeface="Arial"/>
              <a:buNone/>
            </a:pPr>
            <a:endParaRPr/>
          </a:p>
        </p:txBody>
      </p:sp>
      <p:sp>
        <p:nvSpPr>
          <p:cNvPr id="191" name="Google Shape;191;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 name="Google Shape;198;p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2700" lvl="0" indent="0" algn="l" rtl="0">
              <a:lnSpc>
                <a:spcPct val="100000"/>
              </a:lnSpc>
              <a:spcBef>
                <a:spcPts val="0"/>
              </a:spcBef>
              <a:spcAft>
                <a:spcPts val="0"/>
              </a:spcAft>
              <a:buClr>
                <a:schemeClr val="dk1"/>
              </a:buClr>
              <a:buSzPts val="1200"/>
              <a:buNone/>
            </a:pPr>
            <a:r>
              <a:rPr lang="en-US" b="1"/>
              <a:t>Clarify QS v QM, as these terms are somewhat specific to BHA programming. </a:t>
            </a:r>
            <a:endParaRPr/>
          </a:p>
          <a:p>
            <a:pPr marL="12700" lvl="0" indent="0" algn="l" rtl="0">
              <a:lnSpc>
                <a:spcPct val="100000"/>
              </a:lnSpc>
              <a:spcBef>
                <a:spcPts val="0"/>
              </a:spcBef>
              <a:spcAft>
                <a:spcPts val="0"/>
              </a:spcAft>
              <a:buClr>
                <a:schemeClr val="dk1"/>
              </a:buClr>
              <a:buSzPts val="1200"/>
              <a:buNone/>
            </a:pPr>
            <a:endParaRPr>
              <a:latin typeface="Ubuntu"/>
              <a:ea typeface="Ubuntu"/>
              <a:cs typeface="Ubuntu"/>
              <a:sym typeface="Ubuntu"/>
            </a:endParaRPr>
          </a:p>
          <a:p>
            <a:pPr marL="12700" lvl="0" indent="0" algn="l" rtl="0">
              <a:lnSpc>
                <a:spcPct val="100000"/>
              </a:lnSpc>
              <a:spcBef>
                <a:spcPts val="0"/>
              </a:spcBef>
              <a:spcAft>
                <a:spcPts val="0"/>
              </a:spcAft>
              <a:buClr>
                <a:schemeClr val="dk1"/>
              </a:buClr>
              <a:buSzPts val="1200"/>
              <a:buNone/>
            </a:pPr>
            <a:r>
              <a:rPr lang="en-US">
                <a:latin typeface="Ubuntu"/>
                <a:ea typeface="Ubuntu"/>
                <a:cs typeface="Ubuntu"/>
                <a:sym typeface="Ubuntu"/>
              </a:rPr>
              <a:t>The Toolkit uses the term “</a:t>
            </a:r>
            <a:r>
              <a:rPr lang="en-US" b="1">
                <a:latin typeface="Ubuntu"/>
                <a:ea typeface="Ubuntu"/>
                <a:cs typeface="Ubuntu"/>
                <a:sym typeface="Ubuntu"/>
              </a:rPr>
              <a:t>qualitative inquiry</a:t>
            </a:r>
            <a:r>
              <a:rPr lang="en-US">
                <a:latin typeface="Ubuntu"/>
                <a:ea typeface="Ubuntu"/>
                <a:cs typeface="Ubuntu"/>
                <a:sym typeface="Ubuntu"/>
              </a:rPr>
              <a:t>” to align with the USAID/BHA technical guidance. The guidance encourages two types of qualitative inquiry to better integrate qualitative work into an M&amp;E System: </a:t>
            </a:r>
            <a:r>
              <a:rPr lang="en-US" b="1">
                <a:latin typeface="Ubuntu"/>
                <a:ea typeface="Ubuntu"/>
                <a:cs typeface="Ubuntu"/>
                <a:sym typeface="Ubuntu"/>
              </a:rPr>
              <a:t>routine Qualitative Monitoring (QM)</a:t>
            </a:r>
            <a:r>
              <a:rPr lang="en-US">
                <a:latin typeface="Ubuntu"/>
                <a:ea typeface="Ubuntu"/>
                <a:cs typeface="Ubuntu"/>
                <a:sym typeface="Ubuntu"/>
              </a:rPr>
              <a:t> and a </a:t>
            </a:r>
            <a:r>
              <a:rPr lang="en-US" b="1">
                <a:latin typeface="Ubuntu"/>
                <a:ea typeface="Ubuntu"/>
                <a:cs typeface="Ubuntu"/>
                <a:sym typeface="Ubuntu"/>
              </a:rPr>
              <a:t>stand-alone Qualitative Study (QS)</a:t>
            </a:r>
            <a:r>
              <a:rPr lang="en-US">
                <a:latin typeface="Ubuntu"/>
                <a:ea typeface="Ubuntu"/>
                <a:cs typeface="Ubuntu"/>
                <a:sym typeface="Ubuntu"/>
              </a:rPr>
              <a:t>. Indicate on the QuIPS whether you are doing </a:t>
            </a:r>
            <a:r>
              <a:rPr lang="en-US" b="1">
                <a:latin typeface="Ubuntu"/>
                <a:ea typeface="Ubuntu"/>
                <a:cs typeface="Ubuntu"/>
                <a:sym typeface="Ubuntu"/>
              </a:rPr>
              <a:t>QM</a:t>
            </a:r>
            <a:r>
              <a:rPr lang="en-US">
                <a:latin typeface="Ubuntu"/>
                <a:ea typeface="Ubuntu"/>
                <a:cs typeface="Ubuntu"/>
                <a:sym typeface="Ubuntu"/>
              </a:rPr>
              <a:t>, which involves an iterative process of ongoing qualitative inquiry over the course of an activity, or a </a:t>
            </a:r>
            <a:r>
              <a:rPr lang="en-US" b="1">
                <a:latin typeface="Ubuntu"/>
                <a:ea typeface="Ubuntu"/>
                <a:cs typeface="Ubuntu"/>
                <a:sym typeface="Ubuntu"/>
              </a:rPr>
              <a:t>QS</a:t>
            </a:r>
            <a:r>
              <a:rPr lang="en-US">
                <a:latin typeface="Ubuntu"/>
                <a:ea typeface="Ubuntu"/>
                <a:cs typeface="Ubuntu"/>
                <a:sym typeface="Ubuntu"/>
              </a:rPr>
              <a:t>, which is conducted as a discrete study during a particular phase of the activity, e.g., baseline, midterm, or endline evaluations. </a:t>
            </a:r>
            <a:endParaRPr/>
          </a:p>
          <a:p>
            <a:pPr marL="0" lvl="0" indent="0" algn="l" rtl="0">
              <a:lnSpc>
                <a:spcPct val="100000"/>
              </a:lnSpc>
              <a:spcBef>
                <a:spcPts val="0"/>
              </a:spcBef>
              <a:spcAft>
                <a:spcPts val="0"/>
              </a:spcAft>
              <a:buSzPts val="1400"/>
              <a:buNone/>
            </a:pPr>
            <a:endParaRPr/>
          </a:p>
        </p:txBody>
      </p:sp>
      <p:sp>
        <p:nvSpPr>
          <p:cNvPr id="199" name="Google Shape;199;p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5" name="Google Shape;205;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70C0"/>
              </a:buClr>
              <a:buSzPts val="1800"/>
              <a:buFont typeface="Calibri"/>
              <a:buNone/>
            </a:pPr>
            <a:endParaRPr>
              <a:latin typeface="Ubuntu"/>
              <a:ea typeface="Ubuntu"/>
              <a:cs typeface="Ubuntu"/>
              <a:sym typeface="Ubuntu"/>
            </a:endParaRPr>
          </a:p>
          <a:p>
            <a:pPr marL="0" marR="0" lvl="0" indent="0" algn="l" rtl="0">
              <a:lnSpc>
                <a:spcPct val="115000"/>
              </a:lnSpc>
              <a:spcBef>
                <a:spcPts val="440"/>
              </a:spcBef>
              <a:spcAft>
                <a:spcPts val="0"/>
              </a:spcAft>
              <a:buClr>
                <a:srgbClr val="000000"/>
              </a:buClr>
              <a:buSzPts val="1200"/>
              <a:buFont typeface="Ubuntu"/>
              <a:buNone/>
            </a:pPr>
            <a:r>
              <a:rPr lang="en-US" i="0" u="none" strike="noStrike">
                <a:latin typeface="Ubuntu"/>
                <a:ea typeface="Ubuntu"/>
                <a:cs typeface="Ubuntu"/>
                <a:sym typeface="Ubuntu"/>
              </a:rPr>
              <a:t>Qualitative inquiry study questions focus on </a:t>
            </a:r>
            <a:r>
              <a:rPr lang="en-US" i="1" u="none" strike="noStrike">
                <a:latin typeface="Ubuntu"/>
                <a:ea typeface="Ubuntu"/>
                <a:cs typeface="Ubuntu"/>
                <a:sym typeface="Ubuntu"/>
              </a:rPr>
              <a:t>why </a:t>
            </a:r>
            <a:r>
              <a:rPr lang="en-US" i="0" u="none" strike="noStrike">
                <a:latin typeface="Ubuntu"/>
                <a:ea typeface="Ubuntu"/>
                <a:cs typeface="Ubuntu"/>
                <a:sym typeface="Ubuntu"/>
              </a:rPr>
              <a:t>and </a:t>
            </a:r>
            <a:r>
              <a:rPr lang="en-US" i="1" u="none" strike="noStrike">
                <a:latin typeface="Ubuntu"/>
                <a:ea typeface="Ubuntu"/>
                <a:cs typeface="Ubuntu"/>
                <a:sym typeface="Ubuntu"/>
              </a:rPr>
              <a:t>how</a:t>
            </a:r>
            <a:r>
              <a:rPr lang="en-US" i="0" u="none" strike="noStrike">
                <a:latin typeface="Ubuntu"/>
                <a:ea typeface="Ubuntu"/>
                <a:cs typeface="Ubuntu"/>
                <a:sym typeface="Ubuntu"/>
              </a:rPr>
              <a:t>, rather than the more quantitative aspects of </a:t>
            </a:r>
            <a:r>
              <a:rPr lang="en-US" i="1" u="none" strike="noStrike">
                <a:latin typeface="Ubuntu"/>
                <a:ea typeface="Ubuntu"/>
                <a:cs typeface="Ubuntu"/>
                <a:sym typeface="Ubuntu"/>
              </a:rPr>
              <a:t>what </a:t>
            </a:r>
            <a:r>
              <a:rPr lang="en-US" i="0" u="none" strike="noStrike">
                <a:latin typeface="Ubuntu"/>
                <a:ea typeface="Ubuntu"/>
                <a:cs typeface="Ubuntu"/>
                <a:sym typeface="Ubuntu"/>
              </a:rPr>
              <a:t>and </a:t>
            </a:r>
            <a:r>
              <a:rPr lang="en-US" i="1" u="none" strike="noStrike">
                <a:latin typeface="Ubuntu"/>
                <a:ea typeface="Ubuntu"/>
                <a:cs typeface="Ubuntu"/>
                <a:sym typeface="Ubuntu"/>
              </a:rPr>
              <a:t>how much</a:t>
            </a:r>
            <a:r>
              <a:rPr lang="en-US" i="0" u="none" strike="noStrike">
                <a:latin typeface="Ubuntu"/>
                <a:ea typeface="Ubuntu"/>
                <a:cs typeface="Ubuntu"/>
                <a:sym typeface="Ubuntu"/>
              </a:rPr>
              <a:t>. </a:t>
            </a:r>
            <a:endParaRPr>
              <a:latin typeface="Ubuntu"/>
              <a:ea typeface="Ubuntu"/>
              <a:cs typeface="Ubuntu"/>
              <a:sym typeface="Ubuntu"/>
            </a:endParaRPr>
          </a:p>
          <a:p>
            <a:pPr marL="0" lvl="0" indent="0" algn="l" rtl="0">
              <a:lnSpc>
                <a:spcPct val="115000"/>
              </a:lnSpc>
              <a:spcBef>
                <a:spcPts val="440"/>
              </a:spcBef>
              <a:spcAft>
                <a:spcPts val="0"/>
              </a:spcAft>
              <a:buClr>
                <a:schemeClr val="dk1"/>
              </a:buClr>
              <a:buSzPts val="1200"/>
              <a:buFont typeface="Calibri"/>
              <a:buNone/>
            </a:pPr>
            <a:r>
              <a:rPr lang="en-US">
                <a:latin typeface="Ubuntu"/>
                <a:ea typeface="Ubuntu"/>
                <a:cs typeface="Ubuntu"/>
                <a:sym typeface="Ubuntu"/>
              </a:rPr>
              <a:t>Good qualitative research questions often start with:</a:t>
            </a:r>
            <a:endParaRPr>
              <a:latin typeface="Ubuntu"/>
              <a:ea typeface="Ubuntu"/>
              <a:cs typeface="Ubuntu"/>
              <a:sym typeface="Ubuntu"/>
            </a:endParaRPr>
          </a:p>
          <a:p>
            <a:pPr marL="342900" lvl="0" indent="-279400" algn="l" rtl="0">
              <a:lnSpc>
                <a:spcPct val="100000"/>
              </a:lnSpc>
              <a:spcBef>
                <a:spcPts val="0"/>
              </a:spcBef>
              <a:spcAft>
                <a:spcPts val="0"/>
              </a:spcAft>
              <a:buClr>
                <a:schemeClr val="dk1"/>
              </a:buClr>
              <a:buSzPts val="1200"/>
              <a:buFont typeface="Ubuntu"/>
              <a:buChar char="•"/>
            </a:pPr>
            <a:r>
              <a:rPr lang="en-US">
                <a:latin typeface="Ubuntu"/>
                <a:ea typeface="Ubuntu"/>
                <a:cs typeface="Ubuntu"/>
                <a:sym typeface="Ubuntu"/>
              </a:rPr>
              <a:t>How does…</a:t>
            </a:r>
            <a:endParaRPr>
              <a:latin typeface="Ubuntu"/>
              <a:ea typeface="Ubuntu"/>
              <a:cs typeface="Ubuntu"/>
              <a:sym typeface="Ubuntu"/>
            </a:endParaRPr>
          </a:p>
          <a:p>
            <a:pPr marL="342900" lvl="0" indent="-279400" algn="l" rtl="0">
              <a:lnSpc>
                <a:spcPct val="100000"/>
              </a:lnSpc>
              <a:spcBef>
                <a:spcPts val="440"/>
              </a:spcBef>
              <a:spcAft>
                <a:spcPts val="0"/>
              </a:spcAft>
              <a:buClr>
                <a:schemeClr val="dk1"/>
              </a:buClr>
              <a:buSzPts val="1200"/>
              <a:buFont typeface="Ubuntu"/>
              <a:buChar char="•"/>
            </a:pPr>
            <a:r>
              <a:rPr lang="en-US">
                <a:latin typeface="Ubuntu"/>
                <a:ea typeface="Ubuntu"/>
                <a:cs typeface="Ubuntu"/>
                <a:sym typeface="Ubuntu"/>
              </a:rPr>
              <a:t>Why do…</a:t>
            </a:r>
            <a:endParaRPr>
              <a:latin typeface="Ubuntu"/>
              <a:ea typeface="Ubuntu"/>
              <a:cs typeface="Ubuntu"/>
              <a:sym typeface="Ubuntu"/>
            </a:endParaRPr>
          </a:p>
          <a:p>
            <a:pPr marL="342900" lvl="0" indent="-279400" algn="l" rtl="0">
              <a:lnSpc>
                <a:spcPct val="100000"/>
              </a:lnSpc>
              <a:spcBef>
                <a:spcPts val="440"/>
              </a:spcBef>
              <a:spcAft>
                <a:spcPts val="0"/>
              </a:spcAft>
              <a:buClr>
                <a:schemeClr val="dk1"/>
              </a:buClr>
              <a:buSzPts val="1200"/>
              <a:buFont typeface="Ubuntu"/>
              <a:buChar char="•"/>
            </a:pPr>
            <a:r>
              <a:rPr lang="en-US">
                <a:latin typeface="Ubuntu"/>
                <a:ea typeface="Ubuntu"/>
                <a:cs typeface="Ubuntu"/>
                <a:sym typeface="Ubuntu"/>
              </a:rPr>
              <a:t>Under what conditions does…</a:t>
            </a:r>
            <a:endParaRPr>
              <a:latin typeface="Ubuntu"/>
              <a:ea typeface="Ubuntu"/>
              <a:cs typeface="Ubuntu"/>
              <a:sym typeface="Ubuntu"/>
            </a:endParaRPr>
          </a:p>
          <a:p>
            <a:pPr marL="0" lvl="0" indent="0" algn="l" rtl="0">
              <a:lnSpc>
                <a:spcPct val="100000"/>
              </a:lnSpc>
              <a:spcBef>
                <a:spcPts val="440"/>
              </a:spcBef>
              <a:spcAft>
                <a:spcPts val="0"/>
              </a:spcAft>
              <a:buSzPts val="1400"/>
              <a:buNone/>
            </a:pPr>
            <a:endParaRPr>
              <a:latin typeface="Ubuntu"/>
              <a:ea typeface="Ubuntu"/>
              <a:cs typeface="Ubuntu"/>
              <a:sym typeface="Ubuntu"/>
            </a:endParaRPr>
          </a:p>
          <a:p>
            <a:pPr marL="171450" lvl="0" indent="-82550" algn="l" rtl="0">
              <a:lnSpc>
                <a:spcPct val="100000"/>
              </a:lnSpc>
              <a:spcBef>
                <a:spcPts val="0"/>
              </a:spcBef>
              <a:spcAft>
                <a:spcPts val="0"/>
              </a:spcAft>
              <a:buClr>
                <a:schemeClr val="dk1"/>
              </a:buClr>
              <a:buSzPts val="1400"/>
              <a:buFont typeface="Arial"/>
              <a:buNone/>
            </a:pPr>
            <a:endParaRPr>
              <a:latin typeface="Ubuntu"/>
              <a:ea typeface="Ubuntu"/>
              <a:cs typeface="Ubuntu"/>
              <a:sym typeface="Ubuntu"/>
            </a:endParaRPr>
          </a:p>
        </p:txBody>
      </p:sp>
      <p:sp>
        <p:nvSpPr>
          <p:cNvPr id="206" name="Google Shape;206;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226dc831d79_0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 name="Google Shape;214;g226dc831d79_0_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5" name="Google Shape;215;g226dc831d79_0_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400"/>
              <a:buFont typeface="Calibri"/>
              <a:buNone/>
            </a:pPr>
            <a:r>
              <a:rPr lang="en-US"/>
              <a:t>This next section of the QuIPS has more steps moving into the study design and may require more thought and discussion among your team than Step 2. Your design and methodology are driven by your inquiry questions, objectives, and data needs.</a:t>
            </a:r>
            <a:endParaRPr/>
          </a:p>
          <a:p>
            <a:pPr marL="0" lvl="0" indent="0" algn="l" rtl="0">
              <a:lnSpc>
                <a:spcPct val="100000"/>
              </a:lnSpc>
              <a:spcBef>
                <a:spcPts val="0"/>
              </a:spcBef>
              <a:spcAft>
                <a:spcPts val="0"/>
              </a:spcAft>
              <a:buClr>
                <a:schemeClr val="dk1"/>
              </a:buClr>
              <a:buSzPts val="1400"/>
              <a:buFont typeface="Calibri"/>
              <a:buNone/>
            </a:pPr>
            <a:endParaRPr i="1"/>
          </a:p>
          <a:p>
            <a:pPr marL="0" lvl="0" indent="0" algn="l" rtl="0">
              <a:lnSpc>
                <a:spcPct val="100000"/>
              </a:lnSpc>
              <a:spcBef>
                <a:spcPts val="0"/>
              </a:spcBef>
              <a:spcAft>
                <a:spcPts val="0"/>
              </a:spcAft>
              <a:buClr>
                <a:schemeClr val="dk1"/>
              </a:buClr>
              <a:buSzPts val="1400"/>
              <a:buFont typeface="Calibri"/>
              <a:buNone/>
            </a:pPr>
            <a:r>
              <a:rPr lang="en-US" i="1"/>
              <a:t>Consider, for example: </a:t>
            </a:r>
            <a:endParaRPr/>
          </a:p>
          <a:p>
            <a:pPr marL="171450" lvl="0" indent="-171450" algn="l" rtl="0">
              <a:lnSpc>
                <a:spcPct val="100000"/>
              </a:lnSpc>
              <a:spcBef>
                <a:spcPts val="0"/>
              </a:spcBef>
              <a:spcAft>
                <a:spcPts val="0"/>
              </a:spcAft>
              <a:buClr>
                <a:schemeClr val="dk1"/>
              </a:buClr>
              <a:buSzPts val="1400"/>
              <a:buFont typeface="Arial"/>
              <a:buChar char="•"/>
            </a:pPr>
            <a:r>
              <a:rPr lang="en-US"/>
              <a:t>How and when data will be collected to provide critical insights related to the inquiry objectives? </a:t>
            </a:r>
            <a:endParaRPr/>
          </a:p>
          <a:p>
            <a:pPr marL="914400" lvl="1" indent="-228600" algn="l" rtl="0">
              <a:lnSpc>
                <a:spcPct val="100000"/>
              </a:lnSpc>
              <a:spcBef>
                <a:spcPts val="0"/>
              </a:spcBef>
              <a:spcAft>
                <a:spcPts val="0"/>
              </a:spcAft>
              <a:buClr>
                <a:schemeClr val="dk1"/>
              </a:buClr>
              <a:buSzPts val="1400"/>
              <a:buFont typeface="Arial"/>
              <a:buNone/>
            </a:pPr>
            <a:r>
              <a:rPr lang="en-US" sz="1000" b="1">
                <a:latin typeface="Ubuntu"/>
                <a:ea typeface="Ubuntu"/>
                <a:cs typeface="Ubuntu"/>
                <a:sym typeface="Ubuntu"/>
              </a:rPr>
              <a:t>Frequency and timing</a:t>
            </a:r>
            <a:endParaRPr sz="1000" b="1">
              <a:latin typeface="Ubuntu"/>
              <a:ea typeface="Ubuntu"/>
              <a:cs typeface="Ubuntu"/>
              <a:sym typeface="Ubuntu"/>
            </a:endParaRPr>
          </a:p>
          <a:p>
            <a:pPr marL="800100" lvl="0" indent="-266700" algn="l" rtl="0">
              <a:spcBef>
                <a:spcPts val="600"/>
              </a:spcBef>
              <a:spcAft>
                <a:spcPts val="0"/>
              </a:spcAft>
              <a:buClr>
                <a:schemeClr val="dk1"/>
              </a:buClr>
              <a:buSzPts val="1000"/>
              <a:buChar char="•"/>
            </a:pPr>
            <a:r>
              <a:rPr lang="en-US" sz="1000">
                <a:latin typeface="Ubuntu"/>
                <a:ea typeface="Ubuntu"/>
                <a:cs typeface="Ubuntu"/>
                <a:sym typeface="Ubuntu"/>
              </a:rPr>
              <a:t>When is information needed?</a:t>
            </a:r>
            <a:endParaRPr sz="1000">
              <a:latin typeface="Ubuntu"/>
              <a:ea typeface="Ubuntu"/>
              <a:cs typeface="Ubuntu"/>
              <a:sym typeface="Ubuntu"/>
            </a:endParaRPr>
          </a:p>
          <a:p>
            <a:pPr marL="1371600" lvl="1" indent="-292100" algn="l" rtl="0">
              <a:spcBef>
                <a:spcPts val="600"/>
              </a:spcBef>
              <a:spcAft>
                <a:spcPts val="0"/>
              </a:spcAft>
              <a:buClr>
                <a:schemeClr val="dk1"/>
              </a:buClr>
              <a:buSzPts val="1000"/>
              <a:buChar char="–"/>
            </a:pPr>
            <a:r>
              <a:rPr lang="en-US" sz="1000">
                <a:latin typeface="Ubuntu"/>
                <a:ea typeface="Ubuntu"/>
                <a:cs typeface="Ubuntu"/>
                <a:sym typeface="Ubuntu"/>
              </a:rPr>
              <a:t>To inform Theory of Change?</a:t>
            </a:r>
            <a:endParaRPr sz="1000">
              <a:latin typeface="Ubuntu"/>
              <a:ea typeface="Ubuntu"/>
              <a:cs typeface="Ubuntu"/>
              <a:sym typeface="Ubuntu"/>
            </a:endParaRPr>
          </a:p>
          <a:p>
            <a:pPr marL="1371600" lvl="1" indent="-292100" algn="l" rtl="0">
              <a:spcBef>
                <a:spcPts val="600"/>
              </a:spcBef>
              <a:spcAft>
                <a:spcPts val="0"/>
              </a:spcAft>
              <a:buClr>
                <a:schemeClr val="dk1"/>
              </a:buClr>
              <a:buSzPts val="1000"/>
              <a:buChar char="–"/>
            </a:pPr>
            <a:r>
              <a:rPr lang="en-US" sz="1000">
                <a:latin typeface="Ubuntu"/>
                <a:ea typeface="Ubuntu"/>
                <a:cs typeface="Ubuntu"/>
                <a:sym typeface="Ubuntu"/>
              </a:rPr>
              <a:t>For redesign?</a:t>
            </a:r>
            <a:endParaRPr sz="1000">
              <a:latin typeface="Ubuntu"/>
              <a:ea typeface="Ubuntu"/>
              <a:cs typeface="Ubuntu"/>
              <a:sym typeface="Ubuntu"/>
            </a:endParaRPr>
          </a:p>
          <a:p>
            <a:pPr marL="800100" lvl="0" indent="-266700" algn="l" rtl="0">
              <a:spcBef>
                <a:spcPts val="400"/>
              </a:spcBef>
              <a:spcAft>
                <a:spcPts val="0"/>
              </a:spcAft>
              <a:buClr>
                <a:schemeClr val="dk1"/>
              </a:buClr>
              <a:buSzPts val="1000"/>
              <a:buChar char="•"/>
            </a:pPr>
            <a:r>
              <a:rPr lang="en-US" sz="1000">
                <a:latin typeface="Ubuntu"/>
                <a:ea typeface="Ubuntu"/>
                <a:cs typeface="Ubuntu"/>
                <a:sym typeface="Ubuntu"/>
              </a:rPr>
              <a:t>Anticipate seasonal activities and events (e.g., harvest, rainy season, holidays, elections, etc.).</a:t>
            </a:r>
            <a:endParaRPr sz="1000"/>
          </a:p>
          <a:p>
            <a:pPr marL="171450" lvl="0" indent="-171450" algn="l" rtl="0">
              <a:lnSpc>
                <a:spcPct val="100000"/>
              </a:lnSpc>
              <a:spcBef>
                <a:spcPts val="0"/>
              </a:spcBef>
              <a:spcAft>
                <a:spcPts val="0"/>
              </a:spcAft>
              <a:buClr>
                <a:schemeClr val="dk1"/>
              </a:buClr>
              <a:buSzPts val="1400"/>
              <a:buFont typeface="Arial"/>
              <a:buChar char="•"/>
            </a:pPr>
            <a:r>
              <a:rPr lang="en-US"/>
              <a:t>Which methodologies are best suited to the inquiry questions, i.e., which method(s) will be used to address each of the study questions? </a:t>
            </a:r>
            <a:endParaRPr/>
          </a:p>
          <a:p>
            <a:pPr marL="171450" lvl="0" indent="-171450" algn="l" rtl="0">
              <a:lnSpc>
                <a:spcPct val="100000"/>
              </a:lnSpc>
              <a:spcBef>
                <a:spcPts val="0"/>
              </a:spcBef>
              <a:spcAft>
                <a:spcPts val="0"/>
              </a:spcAft>
              <a:buClr>
                <a:schemeClr val="dk1"/>
              </a:buClr>
              <a:buSzPts val="1400"/>
              <a:buFont typeface="Arial"/>
              <a:buChar char="•"/>
            </a:pPr>
            <a:r>
              <a:rPr lang="en-US"/>
              <a:t>Who is providing the data and what is their relationship to the activity (e.g., female farmers)?</a:t>
            </a:r>
            <a:endParaRPr/>
          </a:p>
          <a:p>
            <a:pPr marL="171450" lvl="0" indent="-82550" algn="l" rtl="0">
              <a:lnSpc>
                <a:spcPct val="100000"/>
              </a:lnSpc>
              <a:spcBef>
                <a:spcPts val="0"/>
              </a:spcBef>
              <a:spcAft>
                <a:spcPts val="0"/>
              </a:spcAft>
              <a:buClr>
                <a:schemeClr val="dk1"/>
              </a:buClr>
              <a:buSzPts val="1400"/>
              <a:buFont typeface="Arial"/>
              <a:buNone/>
            </a:pPr>
            <a:endParaRPr/>
          </a:p>
        </p:txBody>
      </p:sp>
      <p:sp>
        <p:nvSpPr>
          <p:cNvPr id="223" name="Google Shape;223;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p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98" name="Google Shape;98;p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1" name="Google Shape;231;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0000"/>
              </a:lnSpc>
              <a:spcBef>
                <a:spcPts val="0"/>
              </a:spcBef>
              <a:spcAft>
                <a:spcPts val="0"/>
              </a:spcAft>
              <a:buClr>
                <a:schemeClr val="dk1"/>
              </a:buClr>
              <a:buSzPts val="2200"/>
              <a:buFont typeface="Arial"/>
              <a:buNone/>
            </a:pPr>
            <a:r>
              <a:rPr lang="en-US" b="1">
                <a:latin typeface="Ubuntu"/>
                <a:ea typeface="Ubuntu"/>
                <a:cs typeface="Ubuntu"/>
                <a:sym typeface="Ubuntu"/>
              </a:rPr>
              <a:t>Data collection tools</a:t>
            </a:r>
            <a:endParaRPr>
              <a:latin typeface="Ubuntu"/>
              <a:ea typeface="Ubuntu"/>
              <a:cs typeface="Ubuntu"/>
              <a:sym typeface="Ubuntu"/>
            </a:endParaRPr>
          </a:p>
          <a:p>
            <a:pPr marL="342900" lvl="0" indent="-296545" algn="l" rtl="0">
              <a:lnSpc>
                <a:spcPct val="110000"/>
              </a:lnSpc>
              <a:spcBef>
                <a:spcPts val="1000"/>
              </a:spcBef>
              <a:spcAft>
                <a:spcPts val="0"/>
              </a:spcAft>
              <a:buClr>
                <a:schemeClr val="dk1"/>
              </a:buClr>
              <a:buSzPts val="1200"/>
              <a:buChar char="•"/>
            </a:pPr>
            <a:r>
              <a:rPr lang="en-US" b="1">
                <a:latin typeface="Ubuntu"/>
                <a:ea typeface="Ubuntu"/>
                <a:cs typeface="Ubuntu"/>
                <a:sym typeface="Ubuntu"/>
              </a:rPr>
              <a:t>Interview tools</a:t>
            </a:r>
            <a:r>
              <a:rPr lang="en-US">
                <a:latin typeface="Ubuntu"/>
                <a:ea typeface="Ubuntu"/>
                <a:cs typeface="Ubuntu"/>
                <a:sym typeface="Ubuntu"/>
              </a:rPr>
              <a:t>, such as for KIIs and FGDs, typically involve a </a:t>
            </a:r>
            <a:r>
              <a:rPr lang="en-US" b="1">
                <a:latin typeface="Ubuntu"/>
                <a:ea typeface="Ubuntu"/>
                <a:cs typeface="Ubuntu"/>
                <a:sym typeface="Ubuntu"/>
              </a:rPr>
              <a:t>topical outline</a:t>
            </a:r>
            <a:r>
              <a:rPr lang="en-US">
                <a:latin typeface="Ubuntu"/>
                <a:ea typeface="Ubuntu"/>
                <a:cs typeface="Ubuntu"/>
                <a:sym typeface="Ubuntu"/>
              </a:rPr>
              <a:t>, which is a list of questions or points of interest used to help focus the conversation on relevant topics.</a:t>
            </a:r>
            <a:endParaRPr>
              <a:latin typeface="Ubuntu"/>
              <a:ea typeface="Ubuntu"/>
              <a:cs typeface="Ubuntu"/>
              <a:sym typeface="Ubuntu"/>
            </a:endParaRPr>
          </a:p>
          <a:p>
            <a:pPr marL="342900" lvl="0" indent="-296545" algn="l" rtl="0">
              <a:lnSpc>
                <a:spcPct val="110000"/>
              </a:lnSpc>
              <a:spcBef>
                <a:spcPts val="1000"/>
              </a:spcBef>
              <a:spcAft>
                <a:spcPts val="0"/>
              </a:spcAft>
              <a:buClr>
                <a:schemeClr val="dk1"/>
              </a:buClr>
              <a:buSzPts val="1200"/>
              <a:buChar char="•"/>
            </a:pPr>
            <a:r>
              <a:rPr lang="en-US">
                <a:latin typeface="Ubuntu"/>
                <a:ea typeface="Ubuntu"/>
                <a:cs typeface="Ubuntu"/>
                <a:sym typeface="Ubuntu"/>
              </a:rPr>
              <a:t>Tools are are adapted for rich discussions with specific focus groups or individuals.</a:t>
            </a:r>
            <a:endParaRPr/>
          </a:p>
          <a:p>
            <a:pPr marL="0" lvl="0" indent="0" algn="l" rtl="0">
              <a:lnSpc>
                <a:spcPct val="100000"/>
              </a:lnSpc>
              <a:spcBef>
                <a:spcPts val="0"/>
              </a:spcBef>
              <a:spcAft>
                <a:spcPts val="0"/>
              </a:spcAft>
              <a:buClr>
                <a:schemeClr val="dk1"/>
              </a:buClr>
              <a:buSzPts val="1400"/>
              <a:buFont typeface="Calibri"/>
              <a:buNone/>
            </a:pPr>
            <a:endParaRPr/>
          </a:p>
          <a:p>
            <a:pPr marL="0" lvl="0" indent="0" algn="l" rtl="0">
              <a:lnSpc>
                <a:spcPct val="100000"/>
              </a:lnSpc>
              <a:spcBef>
                <a:spcPts val="0"/>
              </a:spcBef>
              <a:spcAft>
                <a:spcPts val="0"/>
              </a:spcAft>
              <a:buClr>
                <a:schemeClr val="dk1"/>
              </a:buClr>
              <a:buSzPts val="1400"/>
              <a:buFont typeface="Calibri"/>
              <a:buNone/>
            </a:pPr>
            <a:r>
              <a:rPr lang="en-US"/>
              <a:t>Important to note this is a limited list of examples (so limited!) -- reference the </a:t>
            </a:r>
            <a:r>
              <a:rPr lang="en-US" b="1"/>
              <a:t>Annex 3 </a:t>
            </a:r>
            <a:r>
              <a:rPr lang="en-US"/>
              <a:t>to the Toolkit. </a:t>
            </a:r>
            <a:endParaRPr/>
          </a:p>
          <a:p>
            <a:pPr marL="0" lvl="0" indent="0" algn="l" rtl="0">
              <a:lnSpc>
                <a:spcPct val="100000"/>
              </a:lnSpc>
              <a:spcBef>
                <a:spcPts val="0"/>
              </a:spcBef>
              <a:spcAft>
                <a:spcPts val="0"/>
              </a:spcAft>
              <a:buClr>
                <a:schemeClr val="dk1"/>
              </a:buClr>
              <a:buSzPts val="1400"/>
              <a:buFont typeface="Calibri"/>
              <a:buNone/>
            </a:pPr>
            <a:endParaRPr/>
          </a:p>
          <a:p>
            <a:pPr marL="0" lvl="0" indent="0" algn="l" rtl="0">
              <a:lnSpc>
                <a:spcPct val="100000"/>
              </a:lnSpc>
              <a:spcBef>
                <a:spcPts val="0"/>
              </a:spcBef>
              <a:spcAft>
                <a:spcPts val="0"/>
              </a:spcAft>
              <a:buClr>
                <a:schemeClr val="dk1"/>
              </a:buClr>
              <a:buSzPts val="1400"/>
              <a:buFont typeface="Calibri"/>
              <a:buNone/>
            </a:pPr>
            <a:r>
              <a:rPr lang="en-US"/>
              <a:t>Examples of qualitative interview methods include focus group discussions (FGDs), key informant interviews (KIIs), case studies, and multi-criteria analysis (MCA). More participatory/interactive methods include seasonal calendars, community mapping, and wealth ranking, among others. The section on “Data Collection Tools” below and the supplemental guidance in Annex 3, “A Selection of Qualitative Methods and Tools” provide more detailed information on various methods that may be used to collect qualitative data. Keep in mind, the choice for a particular method will depend on the purpose and objectives of the inquiry, defined in Step 2, as well as factors such as timing and resources.</a:t>
            </a:r>
            <a:endParaRPr/>
          </a:p>
        </p:txBody>
      </p:sp>
      <p:sp>
        <p:nvSpPr>
          <p:cNvPr id="232" name="Google Shape;232;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1" name="Google Shape;241;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38100" lvl="0" indent="0" algn="l" rtl="0">
              <a:lnSpc>
                <a:spcPct val="100000"/>
              </a:lnSpc>
              <a:spcBef>
                <a:spcPts val="0"/>
              </a:spcBef>
              <a:spcAft>
                <a:spcPts val="0"/>
              </a:spcAft>
              <a:buClr>
                <a:schemeClr val="dk1"/>
              </a:buClr>
              <a:buSzPts val="1200"/>
              <a:buFont typeface="Arial"/>
              <a:buNone/>
            </a:pPr>
            <a:endParaRPr i="0" u="none" strike="noStrike">
              <a:latin typeface="Ubuntu"/>
              <a:ea typeface="Ubuntu"/>
              <a:cs typeface="Ubuntu"/>
              <a:sym typeface="Ubuntu"/>
            </a:endParaRPr>
          </a:p>
          <a:p>
            <a:pPr marL="38100" lvl="0" indent="0" algn="l" rtl="0">
              <a:lnSpc>
                <a:spcPct val="100000"/>
              </a:lnSpc>
              <a:spcBef>
                <a:spcPts val="0"/>
              </a:spcBef>
              <a:spcAft>
                <a:spcPts val="0"/>
              </a:spcAft>
              <a:buClr>
                <a:schemeClr val="dk1"/>
              </a:buClr>
              <a:buSzPts val="1200"/>
              <a:buFont typeface="Arial"/>
              <a:buNone/>
            </a:pPr>
            <a:r>
              <a:rPr lang="en-US" i="0" u="none" strike="noStrike">
                <a:latin typeface="Ubuntu"/>
                <a:ea typeface="Ubuntu"/>
                <a:cs typeface="Ubuntu"/>
                <a:sym typeface="Ubuntu"/>
              </a:rPr>
              <a:t>Sampling: Critical and often overlooked component in qualitative studies. </a:t>
            </a:r>
            <a:endParaRPr/>
          </a:p>
          <a:p>
            <a:pPr marL="38100" lvl="0" indent="0" algn="l" rtl="0">
              <a:lnSpc>
                <a:spcPct val="100000"/>
              </a:lnSpc>
              <a:spcBef>
                <a:spcPts val="0"/>
              </a:spcBef>
              <a:spcAft>
                <a:spcPts val="0"/>
              </a:spcAft>
              <a:buClr>
                <a:schemeClr val="dk1"/>
              </a:buClr>
              <a:buSzPts val="1200"/>
              <a:buFont typeface="Arial"/>
              <a:buNone/>
            </a:pPr>
            <a:endParaRPr i="0" u="none" strike="noStrike">
              <a:latin typeface="Ubuntu"/>
              <a:ea typeface="Ubuntu"/>
              <a:cs typeface="Ubuntu"/>
              <a:sym typeface="Ubuntu"/>
            </a:endParaRPr>
          </a:p>
          <a:p>
            <a:pPr marL="0" lvl="0" indent="0" algn="l" rtl="0">
              <a:lnSpc>
                <a:spcPct val="100000"/>
              </a:lnSpc>
              <a:spcBef>
                <a:spcPts val="0"/>
              </a:spcBef>
              <a:spcAft>
                <a:spcPts val="0"/>
              </a:spcAft>
              <a:buClr>
                <a:schemeClr val="dk1"/>
              </a:buClr>
              <a:buSzPts val="1400"/>
              <a:buFont typeface="Calibri"/>
              <a:buNone/>
            </a:pPr>
            <a:r>
              <a:rPr lang="en-US"/>
              <a:t>The sampling strategy defines the characteristics of individual or household-level respondents you plan to include in the qualitative inquiry.</a:t>
            </a:r>
            <a:endParaRPr/>
          </a:p>
          <a:p>
            <a:pPr marL="0" lvl="0" indent="0" algn="l" rtl="0">
              <a:lnSpc>
                <a:spcPct val="100000"/>
              </a:lnSpc>
              <a:spcBef>
                <a:spcPts val="0"/>
              </a:spcBef>
              <a:spcAft>
                <a:spcPts val="0"/>
              </a:spcAft>
              <a:buClr>
                <a:schemeClr val="dk1"/>
              </a:buClr>
              <a:buSzPts val="1400"/>
              <a:buFont typeface="Calibri"/>
              <a:buNone/>
            </a:pPr>
            <a:r>
              <a:rPr lang="en-US"/>
              <a:t>For qualitative studies, sampling is critical. It typically involves deliberate selection of participants to ensure collection of thorough, detailed information that helps explain the phenomenon of interest. Validity in qualitative inquiry is reached by uncovering the worldview and experience of a range of diverse respondents. Thus, the goal is not to reflect the whole population (as is often true in quantitative studies), but to represent the varied views of the population.</a:t>
            </a:r>
            <a:endParaRPr/>
          </a:p>
          <a:p>
            <a:pPr marL="0" lvl="0" indent="0" algn="l" rtl="0">
              <a:lnSpc>
                <a:spcPct val="100000"/>
              </a:lnSpc>
              <a:spcBef>
                <a:spcPts val="0"/>
              </a:spcBef>
              <a:spcAft>
                <a:spcPts val="0"/>
              </a:spcAft>
              <a:buClr>
                <a:schemeClr val="dk1"/>
              </a:buClr>
              <a:buSzPts val="1400"/>
              <a:buFont typeface="Calibri"/>
              <a:buNone/>
            </a:pPr>
            <a:endParaRPr/>
          </a:p>
          <a:p>
            <a:pPr marL="0" lvl="0" indent="0" algn="l" rtl="0">
              <a:lnSpc>
                <a:spcPct val="100000"/>
              </a:lnSpc>
              <a:spcBef>
                <a:spcPts val="0"/>
              </a:spcBef>
              <a:spcAft>
                <a:spcPts val="0"/>
              </a:spcAft>
              <a:buClr>
                <a:schemeClr val="dk1"/>
              </a:buClr>
              <a:buSzPts val="1400"/>
              <a:buFont typeface="Calibri"/>
              <a:buNone/>
            </a:pPr>
            <a:r>
              <a:rPr lang="en-US"/>
              <a:t>Purposive sampling involves identifying one or more specific, predefined group(s) that the inquiry seeks to understand. Purposive sampling techniques include snowball and quota sampling: snowball sampling begins with selection of one or more individuals who are expected to have useful insight into the study questions, and then the participant refers the interviewers to similar individuals or groups who are subsequently contacted for an interview. </a:t>
            </a:r>
            <a:endParaRPr/>
          </a:p>
          <a:p>
            <a:pPr marL="0" lvl="0" indent="0" algn="l" rtl="0">
              <a:lnSpc>
                <a:spcPct val="100000"/>
              </a:lnSpc>
              <a:spcBef>
                <a:spcPts val="0"/>
              </a:spcBef>
              <a:spcAft>
                <a:spcPts val="0"/>
              </a:spcAft>
              <a:buClr>
                <a:schemeClr val="dk1"/>
              </a:buClr>
              <a:buSzPts val="1400"/>
              <a:buFont typeface="Calibri"/>
              <a:buNone/>
            </a:pPr>
            <a:endParaRPr/>
          </a:p>
          <a:p>
            <a:pPr marL="0" lvl="0" indent="0" algn="l" rtl="0">
              <a:lnSpc>
                <a:spcPct val="100000"/>
              </a:lnSpc>
              <a:spcBef>
                <a:spcPts val="0"/>
              </a:spcBef>
              <a:spcAft>
                <a:spcPts val="0"/>
              </a:spcAft>
              <a:buClr>
                <a:schemeClr val="dk1"/>
              </a:buClr>
              <a:buSzPts val="1400"/>
              <a:buFont typeface="Calibri"/>
              <a:buNone/>
            </a:pPr>
            <a:r>
              <a:rPr lang="en-US"/>
              <a:t>Quota sampling attempts to reflect the overall characteristics of the community being studied. It begins with estimations of various strata or cohorts within the community (e.g., male/female, youth, elderly, ethnic groups, wealthy, poor). Participants for qualitative research are then selected in a manner that approximates these same characteristics. </a:t>
            </a:r>
            <a:endParaRPr/>
          </a:p>
          <a:p>
            <a:pPr marL="38100" lvl="0" indent="0" algn="l" rtl="0">
              <a:lnSpc>
                <a:spcPct val="100000"/>
              </a:lnSpc>
              <a:spcBef>
                <a:spcPts val="0"/>
              </a:spcBef>
              <a:spcAft>
                <a:spcPts val="0"/>
              </a:spcAft>
              <a:buClr>
                <a:schemeClr val="dk1"/>
              </a:buClr>
              <a:buSzPts val="1200"/>
              <a:buFont typeface="Arial"/>
              <a:buNone/>
            </a:pPr>
            <a:endParaRPr i="0" u="none" strike="noStrike">
              <a:latin typeface="Ubuntu"/>
              <a:ea typeface="Ubuntu"/>
              <a:cs typeface="Ubuntu"/>
              <a:sym typeface="Ubuntu"/>
            </a:endParaRPr>
          </a:p>
          <a:p>
            <a:pPr marL="38100" lvl="0" indent="0" algn="l" rtl="0">
              <a:lnSpc>
                <a:spcPct val="100000"/>
              </a:lnSpc>
              <a:spcBef>
                <a:spcPts val="0"/>
              </a:spcBef>
              <a:spcAft>
                <a:spcPts val="0"/>
              </a:spcAft>
              <a:buClr>
                <a:schemeClr val="dk1"/>
              </a:buClr>
              <a:buSzPts val="1200"/>
              <a:buFont typeface="Arial"/>
              <a:buNone/>
            </a:pPr>
            <a:endParaRPr i="0" u="none" strike="noStrike">
              <a:latin typeface="Ubuntu"/>
              <a:ea typeface="Ubuntu"/>
              <a:cs typeface="Ubuntu"/>
              <a:sym typeface="Ubuntu"/>
            </a:endParaRPr>
          </a:p>
          <a:p>
            <a:pPr marL="38100" lvl="0" indent="0" algn="l" rtl="0">
              <a:lnSpc>
                <a:spcPct val="100000"/>
              </a:lnSpc>
              <a:spcBef>
                <a:spcPts val="0"/>
              </a:spcBef>
              <a:spcAft>
                <a:spcPts val="0"/>
              </a:spcAft>
              <a:buClr>
                <a:schemeClr val="dk1"/>
              </a:buClr>
              <a:buSzPts val="1200"/>
              <a:buFont typeface="Arial"/>
              <a:buNone/>
            </a:pPr>
            <a:r>
              <a:rPr lang="en-US" i="0" u="none" strike="noStrike">
                <a:latin typeface="Ubuntu"/>
                <a:ea typeface="Ubuntu"/>
                <a:cs typeface="Ubuntu"/>
                <a:sym typeface="Ubuntu"/>
              </a:rPr>
              <a:t>Does the </a:t>
            </a:r>
            <a:r>
              <a:rPr lang="en-US" b="1" i="0" u="none" strike="noStrike">
                <a:latin typeface="Ubuntu"/>
                <a:ea typeface="Ubuntu"/>
                <a:cs typeface="Ubuntu"/>
                <a:sym typeface="Ubuntu"/>
              </a:rPr>
              <a:t>sampling strategy </a:t>
            </a:r>
            <a:r>
              <a:rPr lang="en-US" i="0" u="none" strike="noStrike">
                <a:latin typeface="Ubuntu"/>
                <a:ea typeface="Ubuntu"/>
                <a:cs typeface="Ubuntu"/>
                <a:sym typeface="Ubuntu"/>
              </a:rPr>
              <a:t>capture the necessary range of variability to adequately address the inquiry questions? Have you clearly defined the sampling criteria? Will the sampling strategy enable robust analysis of the categories of interest? </a:t>
            </a:r>
            <a:endParaRPr>
              <a:latin typeface="Ubuntu"/>
              <a:ea typeface="Ubuntu"/>
              <a:cs typeface="Ubuntu"/>
              <a:sym typeface="Ubuntu"/>
            </a:endParaRPr>
          </a:p>
        </p:txBody>
      </p:sp>
      <p:sp>
        <p:nvSpPr>
          <p:cNvPr id="242" name="Google Shape;242;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a:t>Describe your </a:t>
            </a:r>
            <a:r>
              <a:rPr lang="en-US" b="1"/>
              <a:t>selection criteria </a:t>
            </a:r>
            <a:r>
              <a:rPr lang="en-US"/>
              <a:t>as part of your sampling strategy. The selection criteria identify the unit(s) of interest–an individual, household, group or cluster, or some other predefined entity.--and ensure adequate depth and coverage across all levels of analysis. </a:t>
            </a:r>
            <a:endParaRPr/>
          </a:p>
          <a:p>
            <a:pPr marL="0" lvl="0" indent="0" algn="l" rtl="0">
              <a:lnSpc>
                <a:spcPct val="100000"/>
              </a:lnSpc>
              <a:spcBef>
                <a:spcPts val="0"/>
              </a:spcBef>
              <a:spcAft>
                <a:spcPts val="0"/>
              </a:spcAft>
              <a:buClr>
                <a:schemeClr val="dk1"/>
              </a:buClr>
              <a:buSzPts val="1400"/>
              <a:buFont typeface="Calibri"/>
              <a:buNone/>
            </a:pPr>
            <a:endParaRPr/>
          </a:p>
          <a:p>
            <a:pPr marL="0" lvl="0" indent="0" algn="l" rtl="0">
              <a:lnSpc>
                <a:spcPct val="100000"/>
              </a:lnSpc>
              <a:spcBef>
                <a:spcPts val="0"/>
              </a:spcBef>
              <a:spcAft>
                <a:spcPts val="0"/>
              </a:spcAft>
              <a:buClr>
                <a:schemeClr val="dk1"/>
              </a:buClr>
              <a:buSzPts val="1400"/>
              <a:buFont typeface="Calibri"/>
              <a:buNone/>
            </a:pPr>
            <a:r>
              <a:rPr lang="en-US"/>
              <a:t>There is no formula for determining sample size. Rather, the team members establish a set of criteria that specifically addresses the questions and captures a desirable (and feasible) range of variation across the operating context. </a:t>
            </a:r>
            <a:endParaRPr/>
          </a:p>
          <a:p>
            <a:pPr marL="0" lvl="0" indent="0" algn="l" rtl="0">
              <a:lnSpc>
                <a:spcPct val="100000"/>
              </a:lnSpc>
              <a:spcBef>
                <a:spcPts val="0"/>
              </a:spcBef>
              <a:spcAft>
                <a:spcPts val="0"/>
              </a:spcAft>
              <a:buClr>
                <a:schemeClr val="dk1"/>
              </a:buClr>
              <a:buSzPts val="1400"/>
              <a:buFont typeface="Calibri"/>
              <a:buNone/>
            </a:pPr>
            <a:endParaRPr/>
          </a:p>
        </p:txBody>
      </p:sp>
      <p:sp>
        <p:nvSpPr>
          <p:cNvPr id="250" name="Google Shape;250;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2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a:latin typeface="Ubuntu"/>
                <a:ea typeface="Ubuntu"/>
                <a:cs typeface="Ubuntu"/>
                <a:sym typeface="Ubuntu"/>
              </a:rPr>
              <a:t>Allocate adequate time for team members to thoroughly understand the inquiry questions, selection criteria, tools, and data collection processes. </a:t>
            </a:r>
            <a:endParaRPr>
              <a:latin typeface="Ubuntu"/>
              <a:ea typeface="Ubuntu"/>
              <a:cs typeface="Ubuntu"/>
              <a:sym typeface="Ubuntu"/>
            </a:endParaRPr>
          </a:p>
          <a:p>
            <a:pPr marL="0" lvl="0" indent="0" algn="l" rtl="0">
              <a:lnSpc>
                <a:spcPct val="100000"/>
              </a:lnSpc>
              <a:spcBef>
                <a:spcPts val="0"/>
              </a:spcBef>
              <a:spcAft>
                <a:spcPts val="0"/>
              </a:spcAft>
              <a:buClr>
                <a:srgbClr val="000000"/>
              </a:buClr>
              <a:buSzPts val="1400"/>
              <a:buFont typeface="Ubuntu"/>
              <a:buNone/>
            </a:pPr>
            <a:r>
              <a:rPr lang="en-US" i="0" u="none" strike="noStrike">
                <a:latin typeface="Ubuntu"/>
                <a:ea typeface="Ubuntu"/>
                <a:cs typeface="Ubuntu"/>
                <a:sym typeface="Ubuntu"/>
              </a:rPr>
              <a:t>Plan 3-5 days for qualitative team training, depending on the experience of the inquiry team and time needed for an effective pilot test. </a:t>
            </a:r>
            <a:endParaRPr>
              <a:latin typeface="Ubuntu"/>
              <a:ea typeface="Ubuntu"/>
              <a:cs typeface="Ubuntu"/>
              <a:sym typeface="Ubuntu"/>
            </a:endParaRPr>
          </a:p>
          <a:p>
            <a:pPr marL="0" lvl="0" indent="0" algn="l" rtl="0">
              <a:lnSpc>
                <a:spcPct val="100000"/>
              </a:lnSpc>
              <a:spcBef>
                <a:spcPts val="0"/>
              </a:spcBef>
              <a:spcAft>
                <a:spcPts val="0"/>
              </a:spcAft>
              <a:buClr>
                <a:schemeClr val="dk1"/>
              </a:buClr>
              <a:buSzPts val="1400"/>
              <a:buFont typeface="Calibri"/>
              <a:buNone/>
            </a:pPr>
            <a:endParaRPr i="0" u="none" strike="noStrike">
              <a:latin typeface="Ubuntu"/>
              <a:ea typeface="Ubuntu"/>
              <a:cs typeface="Ubuntu"/>
              <a:sym typeface="Ubuntu"/>
            </a:endParaRPr>
          </a:p>
          <a:p>
            <a:pPr marL="0" lvl="0" indent="0" algn="l" rtl="0">
              <a:lnSpc>
                <a:spcPct val="100000"/>
              </a:lnSpc>
              <a:spcBef>
                <a:spcPts val="0"/>
              </a:spcBef>
              <a:spcAft>
                <a:spcPts val="0"/>
              </a:spcAft>
              <a:buSzPts val="1400"/>
              <a:buNone/>
            </a:pPr>
            <a:r>
              <a:rPr lang="en-US" b="1" i="0" u="none" strike="noStrike">
                <a:latin typeface="Ubuntu"/>
                <a:ea typeface="Ubuntu"/>
                <a:cs typeface="Ubuntu"/>
                <a:sym typeface="Ubuntu"/>
              </a:rPr>
              <a:t>Minimum skill sets for qualitative team members: </a:t>
            </a:r>
            <a:r>
              <a:rPr lang="en-US" i="0" u="none" strike="noStrike">
                <a:latin typeface="Ubuntu"/>
                <a:ea typeface="Ubuntu"/>
                <a:cs typeface="Ubuntu"/>
                <a:sym typeface="Ubuntu"/>
              </a:rPr>
              <a:t>Qualitative teams should be gender-balanced, multidisciplinary, and may include a mix of both international consultants and national consultants or local researchers with knowledge of the technical and geographic areas. At a minimum, team members should demonstrate: </a:t>
            </a:r>
            <a:endParaRPr>
              <a:latin typeface="Ubuntu"/>
              <a:ea typeface="Ubuntu"/>
              <a:cs typeface="Ubuntu"/>
              <a:sym typeface="Ubuntu"/>
            </a:endParaRPr>
          </a:p>
          <a:p>
            <a:pPr marL="342900" lvl="0" indent="-304800" algn="l" rtl="0">
              <a:lnSpc>
                <a:spcPct val="100000"/>
              </a:lnSpc>
              <a:spcBef>
                <a:spcPts val="0"/>
              </a:spcBef>
              <a:spcAft>
                <a:spcPts val="0"/>
              </a:spcAft>
              <a:buClr>
                <a:schemeClr val="dk1"/>
              </a:buClr>
              <a:buSzPts val="1200"/>
              <a:buFont typeface="Ubuntu"/>
              <a:buAutoNum type="arabicPeriod"/>
            </a:pPr>
            <a:r>
              <a:rPr lang="en-US" i="0" u="none" strike="noStrike">
                <a:latin typeface="Ubuntu"/>
                <a:ea typeface="Ubuntu"/>
                <a:cs typeface="Ubuntu"/>
                <a:sym typeface="Ubuntu"/>
              </a:rPr>
              <a:t>The ability to establish rapport with respondents and ensure that the interview is a positive, respectful, and mutually beneficial exchange. </a:t>
            </a:r>
            <a:endParaRPr>
              <a:latin typeface="Ubuntu"/>
              <a:ea typeface="Ubuntu"/>
              <a:cs typeface="Ubuntu"/>
              <a:sym typeface="Ubuntu"/>
            </a:endParaRPr>
          </a:p>
          <a:p>
            <a:pPr marL="342900" lvl="0" indent="-304800" algn="l" rtl="0">
              <a:lnSpc>
                <a:spcPct val="100000"/>
              </a:lnSpc>
              <a:spcBef>
                <a:spcPts val="0"/>
              </a:spcBef>
              <a:spcAft>
                <a:spcPts val="0"/>
              </a:spcAft>
              <a:buClr>
                <a:schemeClr val="dk1"/>
              </a:buClr>
              <a:buSzPts val="1200"/>
              <a:buFont typeface="Ubuntu"/>
              <a:buAutoNum type="arabicPeriod"/>
            </a:pPr>
            <a:r>
              <a:rPr lang="en-US" i="0" u="none" strike="noStrike">
                <a:latin typeface="Ubuntu"/>
                <a:ea typeface="Ubuntu"/>
                <a:cs typeface="Ubuntu"/>
                <a:sym typeface="Ubuntu"/>
              </a:rPr>
              <a:t>Inquisitiveness, active listening skills, and the inclination to ask probing questions. </a:t>
            </a:r>
            <a:endParaRPr>
              <a:latin typeface="Ubuntu"/>
              <a:ea typeface="Ubuntu"/>
              <a:cs typeface="Ubuntu"/>
              <a:sym typeface="Ubuntu"/>
            </a:endParaRPr>
          </a:p>
          <a:p>
            <a:pPr marL="342900" lvl="0" indent="-304800" algn="l" rtl="0">
              <a:lnSpc>
                <a:spcPct val="100000"/>
              </a:lnSpc>
              <a:spcBef>
                <a:spcPts val="0"/>
              </a:spcBef>
              <a:spcAft>
                <a:spcPts val="0"/>
              </a:spcAft>
              <a:buClr>
                <a:schemeClr val="dk1"/>
              </a:buClr>
              <a:buSzPts val="1200"/>
              <a:buFont typeface="Ubuntu"/>
              <a:buAutoNum type="arabicPeriod"/>
            </a:pPr>
            <a:r>
              <a:rPr lang="en-US" i="0" u="none" strike="noStrike">
                <a:latin typeface="Ubuntu"/>
                <a:ea typeface="Ubuntu"/>
                <a:cs typeface="Ubuntu"/>
                <a:sym typeface="Ubuntu"/>
              </a:rPr>
              <a:t>Group facilitation skills, since information will likely be collected in part through focus groups or other group activities. This involves the ability to manage dominant personalities, encourage participation from all group members, and a keen sense of timing and ability to facilitate flow of the discussion. </a:t>
            </a:r>
            <a:endParaRPr>
              <a:latin typeface="Ubuntu"/>
              <a:ea typeface="Ubuntu"/>
              <a:cs typeface="Ubuntu"/>
              <a:sym typeface="Ubuntu"/>
            </a:endParaRPr>
          </a:p>
          <a:p>
            <a:pPr marL="342900" lvl="0" indent="-304800" algn="l" rtl="0">
              <a:lnSpc>
                <a:spcPct val="100000"/>
              </a:lnSpc>
              <a:spcBef>
                <a:spcPts val="0"/>
              </a:spcBef>
              <a:spcAft>
                <a:spcPts val="0"/>
              </a:spcAft>
              <a:buClr>
                <a:schemeClr val="dk1"/>
              </a:buClr>
              <a:buSzPts val="1200"/>
              <a:buFont typeface="Ubuntu"/>
              <a:buAutoNum type="arabicPeriod"/>
            </a:pPr>
            <a:r>
              <a:rPr lang="en-US" i="0" u="none" strike="noStrike">
                <a:latin typeface="Ubuntu"/>
                <a:ea typeface="Ubuntu"/>
                <a:cs typeface="Ubuntu"/>
                <a:sym typeface="Ubuntu"/>
              </a:rPr>
              <a:t>The ability to make quick decisions to facilitate a dynamic and focused interview or discussion. Since the topical outline is a guide for an inquiry activity, not a questionnaire, the team must be able to quickly tailor the outline to draw out the expertise of the respondent(s) and adjust the flow of inquiry to maximize data collection. </a:t>
            </a:r>
            <a:endParaRPr>
              <a:latin typeface="Ubuntu"/>
              <a:ea typeface="Ubuntu"/>
              <a:cs typeface="Ubuntu"/>
              <a:sym typeface="Ubuntu"/>
            </a:endParaRPr>
          </a:p>
          <a:p>
            <a:pPr marL="342900" lvl="0" indent="-304800" algn="l" rtl="0">
              <a:lnSpc>
                <a:spcPct val="100000"/>
              </a:lnSpc>
              <a:spcBef>
                <a:spcPts val="0"/>
              </a:spcBef>
              <a:spcAft>
                <a:spcPts val="0"/>
              </a:spcAft>
              <a:buClr>
                <a:schemeClr val="dk1"/>
              </a:buClr>
              <a:buSzPts val="1200"/>
              <a:buFont typeface="Ubuntu"/>
              <a:buAutoNum type="arabicPeriod"/>
            </a:pPr>
            <a:r>
              <a:rPr lang="en-US" i="0" u="none" strike="noStrike">
                <a:latin typeface="Ubuntu"/>
                <a:ea typeface="Ubuntu"/>
                <a:cs typeface="Ubuntu"/>
                <a:sym typeface="Ubuntu"/>
              </a:rPr>
              <a:t>Analytical skills and the ability to apply contextual and operational knowledge. </a:t>
            </a:r>
            <a:endParaRPr>
              <a:latin typeface="Ubuntu"/>
              <a:ea typeface="Ubuntu"/>
              <a:cs typeface="Ubuntu"/>
              <a:sym typeface="Ubuntu"/>
            </a:endParaRPr>
          </a:p>
          <a:p>
            <a:pPr marL="342900" lvl="0" indent="-304800" algn="l" rtl="0">
              <a:lnSpc>
                <a:spcPct val="100000"/>
              </a:lnSpc>
              <a:spcBef>
                <a:spcPts val="0"/>
              </a:spcBef>
              <a:spcAft>
                <a:spcPts val="0"/>
              </a:spcAft>
              <a:buClr>
                <a:schemeClr val="dk1"/>
              </a:buClr>
              <a:buSzPts val="1200"/>
              <a:buFont typeface="Ubuntu"/>
              <a:buAutoNum type="arabicPeriod"/>
            </a:pPr>
            <a:r>
              <a:rPr lang="en-US" i="0" u="none" strike="noStrike">
                <a:latin typeface="Ubuntu"/>
                <a:ea typeface="Ubuntu"/>
                <a:cs typeface="Ubuntu"/>
                <a:sym typeface="Ubuntu"/>
              </a:rPr>
              <a:t>Language and cultural competency skills appropriate for the specific study sites. </a:t>
            </a:r>
            <a:endParaRPr>
              <a:latin typeface="Ubuntu"/>
              <a:ea typeface="Ubuntu"/>
              <a:cs typeface="Ubuntu"/>
              <a:sym typeface="Ubuntu"/>
            </a:endParaRPr>
          </a:p>
        </p:txBody>
      </p:sp>
      <p:sp>
        <p:nvSpPr>
          <p:cNvPr id="258" name="Google Shape;258;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7" name="Google Shape;267;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None/>
            </a:pPr>
            <a:r>
              <a:rPr lang="en-US" b="1"/>
              <a:t>Common threats to data quality and credibility:</a:t>
            </a:r>
            <a:endParaRPr/>
          </a:p>
          <a:p>
            <a:pPr marL="457200" lvl="0" indent="-228600" algn="l" rtl="0">
              <a:lnSpc>
                <a:spcPct val="100000"/>
              </a:lnSpc>
              <a:spcBef>
                <a:spcPts val="675"/>
              </a:spcBef>
              <a:spcAft>
                <a:spcPts val="0"/>
              </a:spcAft>
              <a:buClr>
                <a:schemeClr val="dk1"/>
              </a:buClr>
              <a:buSzPts val="1200"/>
              <a:buChar char="•"/>
            </a:pPr>
            <a:r>
              <a:rPr lang="en-US"/>
              <a:t>Incomplete or ambiguous inquiry definitions</a:t>
            </a:r>
            <a:endParaRPr/>
          </a:p>
          <a:p>
            <a:pPr marL="457200" lvl="0" indent="-228600" algn="l" rtl="0">
              <a:lnSpc>
                <a:spcPct val="100000"/>
              </a:lnSpc>
              <a:spcBef>
                <a:spcPts val="675"/>
              </a:spcBef>
              <a:spcAft>
                <a:spcPts val="0"/>
              </a:spcAft>
              <a:buClr>
                <a:schemeClr val="dk1"/>
              </a:buClr>
              <a:buSzPts val="1200"/>
              <a:buChar char="•"/>
            </a:pPr>
            <a:r>
              <a:rPr lang="en-US"/>
              <a:t>Inadequately trained team members</a:t>
            </a:r>
            <a:endParaRPr/>
          </a:p>
          <a:p>
            <a:pPr marL="457200" lvl="0" indent="-228600" algn="l" rtl="0">
              <a:lnSpc>
                <a:spcPct val="100000"/>
              </a:lnSpc>
              <a:spcBef>
                <a:spcPts val="675"/>
              </a:spcBef>
              <a:spcAft>
                <a:spcPts val="0"/>
              </a:spcAft>
              <a:buClr>
                <a:schemeClr val="dk1"/>
              </a:buClr>
              <a:buSzPts val="1200"/>
              <a:buChar char="•"/>
            </a:pPr>
            <a:r>
              <a:rPr lang="en-US"/>
              <a:t>Poorly constructed or poorly worded data collection tools</a:t>
            </a:r>
            <a:endParaRPr/>
          </a:p>
          <a:p>
            <a:pPr marL="457200" lvl="0" indent="-228600" algn="l" rtl="0">
              <a:lnSpc>
                <a:spcPct val="100000"/>
              </a:lnSpc>
              <a:spcBef>
                <a:spcPts val="675"/>
              </a:spcBef>
              <a:spcAft>
                <a:spcPts val="0"/>
              </a:spcAft>
              <a:buClr>
                <a:schemeClr val="dk1"/>
              </a:buClr>
              <a:buSzPts val="1200"/>
              <a:buChar char="•"/>
            </a:pPr>
            <a:r>
              <a:rPr lang="en-US"/>
              <a:t>Poor sampling strategy</a:t>
            </a:r>
            <a:endParaRPr/>
          </a:p>
          <a:p>
            <a:pPr marL="457200" lvl="0" indent="-228600" algn="l" rtl="0">
              <a:lnSpc>
                <a:spcPct val="100000"/>
              </a:lnSpc>
              <a:spcBef>
                <a:spcPts val="675"/>
              </a:spcBef>
              <a:spcAft>
                <a:spcPts val="0"/>
              </a:spcAft>
              <a:buClr>
                <a:schemeClr val="dk1"/>
              </a:buClr>
              <a:buSzPts val="1200"/>
              <a:buChar char="•"/>
            </a:pPr>
            <a:r>
              <a:rPr lang="en-US"/>
              <a:t>Inquiry team or respondent fatigue</a:t>
            </a:r>
            <a:endParaRPr/>
          </a:p>
          <a:p>
            <a:pPr marL="457200" lvl="0" indent="-228600" algn="l" rtl="0">
              <a:lnSpc>
                <a:spcPct val="100000"/>
              </a:lnSpc>
              <a:spcBef>
                <a:spcPts val="675"/>
              </a:spcBef>
              <a:spcAft>
                <a:spcPts val="0"/>
              </a:spcAft>
              <a:buClr>
                <a:schemeClr val="dk1"/>
              </a:buClr>
              <a:buSzPts val="1200"/>
              <a:buChar char="•"/>
            </a:pPr>
            <a:r>
              <a:rPr lang="en-US"/>
              <a:t>Rushed data collection</a:t>
            </a:r>
            <a:endParaRPr/>
          </a:p>
          <a:p>
            <a:pPr marL="457200" lvl="0" indent="-228600" algn="l" rtl="0">
              <a:lnSpc>
                <a:spcPct val="100000"/>
              </a:lnSpc>
              <a:spcBef>
                <a:spcPts val="675"/>
              </a:spcBef>
              <a:spcAft>
                <a:spcPts val="0"/>
              </a:spcAft>
              <a:buClr>
                <a:schemeClr val="dk1"/>
              </a:buClr>
              <a:buSzPts val="1200"/>
              <a:buChar char="•"/>
            </a:pPr>
            <a:r>
              <a:rPr lang="en-US"/>
              <a:t>Inadequate time for data entry</a:t>
            </a:r>
            <a:endParaRPr/>
          </a:p>
          <a:p>
            <a:pPr marL="457200" lvl="0" indent="-228600" algn="l" rtl="0">
              <a:lnSpc>
                <a:spcPct val="100000"/>
              </a:lnSpc>
              <a:spcBef>
                <a:spcPts val="675"/>
              </a:spcBef>
              <a:spcAft>
                <a:spcPts val="0"/>
              </a:spcAft>
              <a:buClr>
                <a:schemeClr val="dk1"/>
              </a:buClr>
              <a:buSzPts val="1200"/>
              <a:buChar char="•"/>
            </a:pPr>
            <a:r>
              <a:rPr lang="en-US"/>
              <a:t>Extended recall period</a:t>
            </a:r>
            <a:endParaRPr/>
          </a:p>
          <a:p>
            <a:pPr marL="457200" lvl="0" indent="-228600" algn="l" rtl="0">
              <a:lnSpc>
                <a:spcPct val="100000"/>
              </a:lnSpc>
              <a:spcBef>
                <a:spcPts val="675"/>
              </a:spcBef>
              <a:spcAft>
                <a:spcPts val="0"/>
              </a:spcAft>
              <a:buClr>
                <a:schemeClr val="dk1"/>
              </a:buClr>
              <a:buSzPts val="1200"/>
              <a:buChar char="•"/>
            </a:pPr>
            <a:r>
              <a:rPr lang="en-US"/>
              <a:t>Poor/incomplete field notes</a:t>
            </a:r>
            <a:endParaRPr/>
          </a:p>
          <a:p>
            <a:pPr marL="457200" lvl="0" indent="-228600" algn="l" rtl="0">
              <a:lnSpc>
                <a:spcPct val="100000"/>
              </a:lnSpc>
              <a:spcBef>
                <a:spcPts val="675"/>
              </a:spcBef>
              <a:spcAft>
                <a:spcPts val="0"/>
              </a:spcAft>
              <a:buClr>
                <a:schemeClr val="dk1"/>
              </a:buClr>
              <a:buSzPts val="1200"/>
              <a:buChar char="•"/>
            </a:pPr>
            <a:r>
              <a:rPr lang="en-US"/>
              <a:t>Rushed analysis</a:t>
            </a:r>
            <a:endParaRPr/>
          </a:p>
          <a:p>
            <a:pPr marL="457200" lvl="0" indent="-228600" algn="l" rtl="0">
              <a:lnSpc>
                <a:spcPct val="100000"/>
              </a:lnSpc>
              <a:spcBef>
                <a:spcPts val="675"/>
              </a:spcBef>
              <a:spcAft>
                <a:spcPts val="0"/>
              </a:spcAft>
              <a:buClr>
                <a:schemeClr val="dk1"/>
              </a:buClr>
              <a:buSzPts val="1200"/>
              <a:buChar char="•"/>
            </a:pPr>
            <a:r>
              <a:rPr lang="en-US"/>
              <a:t>Distrust among team and respondents</a:t>
            </a:r>
            <a:endParaRPr/>
          </a:p>
          <a:p>
            <a:pPr marL="457200" lvl="0" indent="-228600" algn="l" rtl="0">
              <a:lnSpc>
                <a:spcPct val="100000"/>
              </a:lnSpc>
              <a:spcBef>
                <a:spcPts val="675"/>
              </a:spcBef>
              <a:spcAft>
                <a:spcPts val="0"/>
              </a:spcAft>
              <a:buClr>
                <a:schemeClr val="dk1"/>
              </a:buClr>
              <a:buSzPts val="1200"/>
              <a:buChar char="•"/>
            </a:pPr>
            <a:r>
              <a:rPr lang="en-US"/>
              <a:t>Lack of attention to implicit bias</a:t>
            </a:r>
            <a:endParaRPr/>
          </a:p>
          <a:p>
            <a:pPr marL="457200" lvl="0" indent="-228600" algn="l" rtl="0">
              <a:lnSpc>
                <a:spcPct val="100000"/>
              </a:lnSpc>
              <a:spcBef>
                <a:spcPts val="675"/>
              </a:spcBef>
              <a:spcAft>
                <a:spcPts val="0"/>
              </a:spcAft>
              <a:buClr>
                <a:schemeClr val="dk1"/>
              </a:buClr>
              <a:buSzPts val="1200"/>
              <a:buChar char="•"/>
            </a:pPr>
            <a:r>
              <a:rPr lang="en-US"/>
              <a:t>Inappropriate extrapolation or attribution</a:t>
            </a:r>
            <a:endParaRPr/>
          </a:p>
        </p:txBody>
      </p:sp>
      <p:sp>
        <p:nvSpPr>
          <p:cNvPr id="268" name="Google Shape;268;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Google Shape;275;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None/>
            </a:pPr>
            <a:r>
              <a:rPr lang="en-US" sz="1200" b="1"/>
              <a:t>Software assisted approach</a:t>
            </a:r>
            <a:r>
              <a:rPr lang="en-US" sz="1200"/>
              <a:t>: e.g., Atlas-TI, NVivo. </a:t>
            </a:r>
            <a:endParaRPr/>
          </a:p>
          <a:p>
            <a:pPr marL="457200" lvl="0" indent="-355600" algn="l" rtl="0">
              <a:lnSpc>
                <a:spcPct val="100000"/>
              </a:lnSpc>
              <a:spcBef>
                <a:spcPts val="400"/>
              </a:spcBef>
              <a:spcAft>
                <a:spcPts val="0"/>
              </a:spcAft>
              <a:buClr>
                <a:schemeClr val="dk1"/>
              </a:buClr>
              <a:buSzPts val="1081"/>
              <a:buChar char="●"/>
            </a:pPr>
            <a:r>
              <a:rPr lang="en-US" sz="1200"/>
              <a:t>Good for longitudinal studies, social network analysis, data management, coding by themes. </a:t>
            </a:r>
            <a:endParaRPr/>
          </a:p>
          <a:p>
            <a:pPr marL="457200" lvl="0" indent="-355600" algn="l" rtl="0">
              <a:lnSpc>
                <a:spcPct val="100000"/>
              </a:lnSpc>
              <a:spcBef>
                <a:spcPts val="0"/>
              </a:spcBef>
              <a:spcAft>
                <a:spcPts val="0"/>
              </a:spcAft>
              <a:buClr>
                <a:schemeClr val="dk1"/>
              </a:buClr>
              <a:buSzPts val="1081"/>
              <a:buChar char="●"/>
            </a:pPr>
            <a:r>
              <a:rPr lang="en-US" sz="1200"/>
              <a:t>Consider time required to transcribe and code, and active engagement of research analyst (not automated).</a:t>
            </a:r>
            <a:endParaRPr/>
          </a:p>
          <a:p>
            <a:pPr marL="0" lvl="0" indent="0" algn="l" rtl="0">
              <a:lnSpc>
                <a:spcPct val="100000"/>
              </a:lnSpc>
              <a:spcBef>
                <a:spcPts val="400"/>
              </a:spcBef>
              <a:spcAft>
                <a:spcPts val="0"/>
              </a:spcAft>
              <a:buClr>
                <a:schemeClr val="dk1"/>
              </a:buClr>
              <a:buSzPts val="1200"/>
              <a:buNone/>
            </a:pPr>
            <a:r>
              <a:rPr lang="en-US" sz="1200" b="1"/>
              <a:t>Manual matrix approach: </a:t>
            </a:r>
            <a:r>
              <a:rPr lang="en-US" sz="1200"/>
              <a:t>Uses Word/Excel to organize and synthesize data according to established themes. </a:t>
            </a:r>
            <a:endParaRPr/>
          </a:p>
          <a:p>
            <a:pPr marL="457200" lvl="0" indent="-355600" algn="l" rtl="0">
              <a:lnSpc>
                <a:spcPct val="100000"/>
              </a:lnSpc>
              <a:spcBef>
                <a:spcPts val="400"/>
              </a:spcBef>
              <a:spcAft>
                <a:spcPts val="0"/>
              </a:spcAft>
              <a:buClr>
                <a:schemeClr val="dk1"/>
              </a:buClr>
              <a:buSzPts val="1081"/>
              <a:buChar char="●"/>
            </a:pPr>
            <a:r>
              <a:rPr lang="en-US" sz="1200"/>
              <a:t>Timely, user-friendly, facilitates iterative data analysis across categories of interest. </a:t>
            </a:r>
            <a:endParaRPr/>
          </a:p>
          <a:p>
            <a:pPr marL="457200" lvl="0" indent="-355600" algn="l" rtl="0">
              <a:lnSpc>
                <a:spcPct val="100000"/>
              </a:lnSpc>
              <a:spcBef>
                <a:spcPts val="0"/>
              </a:spcBef>
              <a:spcAft>
                <a:spcPts val="0"/>
              </a:spcAft>
              <a:buClr>
                <a:schemeClr val="dk1"/>
              </a:buClr>
              <a:buSzPts val="1081"/>
              <a:buChar char="●"/>
            </a:pPr>
            <a:r>
              <a:rPr lang="en-US" sz="1200"/>
              <a:t>Must ensure consistent and coherent data recording tools and secure archiving.</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Qualitative information may be transferred manually into spreadsheet matrices or entered into qualitative software, then analyzed to identify patterns in responses.</a:t>
            </a:r>
            <a:endParaRPr/>
          </a:p>
          <a:p>
            <a:pPr marL="0" lvl="0" indent="0" algn="l" rtl="0">
              <a:lnSpc>
                <a:spcPct val="100000"/>
              </a:lnSpc>
              <a:spcBef>
                <a:spcPts val="0"/>
              </a:spcBef>
              <a:spcAft>
                <a:spcPts val="0"/>
              </a:spcAft>
              <a:buSzPts val="1400"/>
              <a:buNone/>
            </a:pPr>
            <a:r>
              <a:rPr lang="en-US" sz="1800" b="1" i="0" u="none" strike="noStrike">
                <a:solidFill>
                  <a:srgbClr val="000000"/>
                </a:solidFill>
                <a:latin typeface="Ubuntu"/>
                <a:ea typeface="Ubuntu"/>
                <a:cs typeface="Ubuntu"/>
                <a:sym typeface="Ubuntu"/>
              </a:rPr>
              <a:t>Some benefits of using a qualitative data matrix for analysis are that it:</a:t>
            </a:r>
            <a:endParaRPr/>
          </a:p>
          <a:p>
            <a:pPr marL="285750" lvl="0" indent="-285750" algn="l" rtl="0">
              <a:lnSpc>
                <a:spcPct val="100000"/>
              </a:lnSpc>
              <a:spcBef>
                <a:spcPts val="0"/>
              </a:spcBef>
              <a:spcAft>
                <a:spcPts val="0"/>
              </a:spcAft>
              <a:buClr>
                <a:srgbClr val="000000"/>
              </a:buClr>
              <a:buSzPts val="1800"/>
              <a:buFont typeface="Arial"/>
              <a:buChar char="•"/>
            </a:pPr>
            <a:r>
              <a:rPr lang="en-US" sz="1800" b="0" i="0" u="none" strike="noStrike">
                <a:solidFill>
                  <a:srgbClr val="000000"/>
                </a:solidFill>
                <a:latin typeface="Ubuntu"/>
                <a:ea typeface="Ubuntu"/>
                <a:cs typeface="Ubuntu"/>
                <a:sym typeface="Ubuntu"/>
              </a:rPr>
              <a:t>Ensures that qualitative teams are consistently collecting and recording findings but does not require transcription from recordings; </a:t>
            </a:r>
            <a:endParaRPr/>
          </a:p>
          <a:p>
            <a:pPr marL="285750" lvl="0" indent="-285750" algn="l" rtl="0">
              <a:lnSpc>
                <a:spcPct val="100000"/>
              </a:lnSpc>
              <a:spcBef>
                <a:spcPts val="0"/>
              </a:spcBef>
              <a:spcAft>
                <a:spcPts val="0"/>
              </a:spcAft>
              <a:buClr>
                <a:srgbClr val="000000"/>
              </a:buClr>
              <a:buSzPts val="1800"/>
              <a:buFont typeface="Arial"/>
              <a:buChar char="•"/>
            </a:pPr>
            <a:r>
              <a:rPr lang="en-US" sz="1800" b="0" i="0" u="none" strike="noStrike">
                <a:solidFill>
                  <a:srgbClr val="000000"/>
                </a:solidFill>
                <a:latin typeface="Ubuntu"/>
                <a:ea typeface="Ubuntu"/>
                <a:cs typeface="Ubuntu"/>
                <a:sym typeface="Ubuntu"/>
              </a:rPr>
              <a:t>Encourages concise recording of detailed data according to important themes; </a:t>
            </a:r>
            <a:endParaRPr/>
          </a:p>
          <a:p>
            <a:pPr marL="0" lvl="0" indent="0" algn="l" rtl="0">
              <a:lnSpc>
                <a:spcPct val="100000"/>
              </a:lnSpc>
              <a:spcBef>
                <a:spcPts val="0"/>
              </a:spcBef>
              <a:spcAft>
                <a:spcPts val="0"/>
              </a:spcAft>
              <a:buClr>
                <a:schemeClr val="dk1"/>
              </a:buClr>
              <a:buSzPts val="1800"/>
              <a:buFont typeface="Arial"/>
              <a:buNone/>
            </a:pPr>
            <a:endParaRPr sz="1800" b="1" i="0" u="none" strike="noStrike">
              <a:solidFill>
                <a:srgbClr val="000000"/>
              </a:solidFill>
              <a:latin typeface="Ubuntu"/>
              <a:ea typeface="Ubuntu"/>
              <a:cs typeface="Ubuntu"/>
              <a:sym typeface="Ubuntu"/>
            </a:endParaRPr>
          </a:p>
          <a:p>
            <a:pPr marL="0" lvl="0" indent="0" algn="l" rtl="0">
              <a:lnSpc>
                <a:spcPct val="100000"/>
              </a:lnSpc>
              <a:spcBef>
                <a:spcPts val="0"/>
              </a:spcBef>
              <a:spcAft>
                <a:spcPts val="0"/>
              </a:spcAft>
              <a:buClr>
                <a:srgbClr val="000000"/>
              </a:buClr>
              <a:buSzPts val="1800"/>
              <a:buFont typeface="Arial"/>
              <a:buNone/>
            </a:pPr>
            <a:r>
              <a:rPr lang="en-US" sz="1800" b="1" i="0" u="none" strike="noStrike">
                <a:solidFill>
                  <a:srgbClr val="000000"/>
                </a:solidFill>
                <a:latin typeface="Ubuntu"/>
                <a:ea typeface="Ubuntu"/>
                <a:cs typeface="Ubuntu"/>
                <a:sym typeface="Ubuntu"/>
              </a:rPr>
              <a:t>For both methods, it is imperative that the analysts have a deep knowledge and understanding of the data set. In other words, the researcher carries out the analysis, not the software. </a:t>
            </a:r>
            <a:endParaRPr sz="1800" b="0" i="0" u="none" strike="noStrike">
              <a:solidFill>
                <a:srgbClr val="000000"/>
              </a:solidFill>
              <a:latin typeface="Ubuntu"/>
              <a:ea typeface="Ubuntu"/>
              <a:cs typeface="Ubuntu"/>
              <a:sym typeface="Ubuntu"/>
            </a:endParaRPr>
          </a:p>
          <a:p>
            <a:pPr marL="285750" lvl="0" indent="-285750" algn="l" rtl="0">
              <a:lnSpc>
                <a:spcPct val="100000"/>
              </a:lnSpc>
              <a:spcBef>
                <a:spcPts val="0"/>
              </a:spcBef>
              <a:spcAft>
                <a:spcPts val="0"/>
              </a:spcAft>
              <a:buClr>
                <a:srgbClr val="000000"/>
              </a:buClr>
              <a:buSzPts val="1800"/>
              <a:buFont typeface="Arial"/>
              <a:buChar char="•"/>
            </a:pPr>
            <a:r>
              <a:rPr lang="en-US" sz="1800" b="0" i="0" u="none" strike="noStrike">
                <a:solidFill>
                  <a:srgbClr val="000000"/>
                </a:solidFill>
                <a:latin typeface="Ubuntu"/>
                <a:ea typeface="Ubuntu"/>
                <a:cs typeface="Ubuntu"/>
                <a:sym typeface="Ubuntu"/>
              </a:rPr>
              <a:t>Facilitates iterative preliminary data analysis during team debrief sessions to identify patterns, information gaps, and key lines of inquiry; </a:t>
            </a:r>
            <a:endParaRPr/>
          </a:p>
          <a:p>
            <a:pPr marL="285750" lvl="0" indent="-285750" algn="l" rtl="0">
              <a:lnSpc>
                <a:spcPct val="100000"/>
              </a:lnSpc>
              <a:spcBef>
                <a:spcPts val="0"/>
              </a:spcBef>
              <a:spcAft>
                <a:spcPts val="0"/>
              </a:spcAft>
              <a:buClr>
                <a:srgbClr val="000000"/>
              </a:buClr>
              <a:buSzPts val="1800"/>
              <a:buFont typeface="Arial"/>
              <a:buChar char="•"/>
            </a:pPr>
            <a:r>
              <a:rPr lang="en-US" sz="1800" b="0" i="0" u="none" strike="noStrike">
                <a:solidFill>
                  <a:srgbClr val="000000"/>
                </a:solidFill>
                <a:latin typeface="Ubuntu"/>
                <a:ea typeface="Ubuntu"/>
                <a:cs typeface="Ubuntu"/>
                <a:sym typeface="Ubuntu"/>
              </a:rPr>
              <a:t>Allows timely comparison of qualitative data among men, women, children, and among different geographic locations or other disaggregations/categories; </a:t>
            </a:r>
            <a:endParaRPr/>
          </a:p>
          <a:p>
            <a:pPr marL="285750" lvl="0" indent="-285750" algn="l" rtl="0">
              <a:lnSpc>
                <a:spcPct val="100000"/>
              </a:lnSpc>
              <a:spcBef>
                <a:spcPts val="0"/>
              </a:spcBef>
              <a:spcAft>
                <a:spcPts val="0"/>
              </a:spcAft>
              <a:buClr>
                <a:srgbClr val="000000"/>
              </a:buClr>
              <a:buSzPts val="1800"/>
              <a:buFont typeface="Arial"/>
              <a:buChar char="•"/>
            </a:pPr>
            <a:r>
              <a:rPr lang="en-US" sz="1800" b="0" i="0" u="none" strike="noStrike">
                <a:solidFill>
                  <a:srgbClr val="000000"/>
                </a:solidFill>
                <a:latin typeface="Ubuntu"/>
                <a:ea typeface="Ubuntu"/>
                <a:cs typeface="Ubuntu"/>
                <a:sym typeface="Ubuntu"/>
              </a:rPr>
              <a:t>Enables consistent analysis of qualitative data from multiple groups; </a:t>
            </a:r>
            <a:endParaRPr/>
          </a:p>
          <a:p>
            <a:pPr marL="285750" lvl="0" indent="-285750" algn="l" rtl="0">
              <a:lnSpc>
                <a:spcPct val="100000"/>
              </a:lnSpc>
              <a:spcBef>
                <a:spcPts val="0"/>
              </a:spcBef>
              <a:spcAft>
                <a:spcPts val="0"/>
              </a:spcAft>
              <a:buClr>
                <a:srgbClr val="000000"/>
              </a:buClr>
              <a:buSzPts val="1800"/>
              <a:buFont typeface="Arial"/>
              <a:buChar char="•"/>
            </a:pPr>
            <a:r>
              <a:rPr lang="en-US" sz="1800" b="0" i="0" u="none" strike="noStrike">
                <a:solidFill>
                  <a:srgbClr val="000000"/>
                </a:solidFill>
                <a:latin typeface="Ubuntu"/>
                <a:ea typeface="Ubuntu"/>
                <a:cs typeface="Ubuntu"/>
                <a:sym typeface="Ubuntu"/>
              </a:rPr>
              <a:t>Helps team members identify unanticipated findings (during manual review and synthesis of matrices); and </a:t>
            </a:r>
            <a:endParaRPr/>
          </a:p>
          <a:p>
            <a:pPr marL="285750" lvl="0" indent="-285750" algn="l" rtl="0">
              <a:lnSpc>
                <a:spcPct val="100000"/>
              </a:lnSpc>
              <a:spcBef>
                <a:spcPts val="0"/>
              </a:spcBef>
              <a:spcAft>
                <a:spcPts val="0"/>
              </a:spcAft>
              <a:buClr>
                <a:srgbClr val="000000"/>
              </a:buClr>
              <a:buSzPts val="1800"/>
              <a:buFont typeface="Arial"/>
              <a:buChar char="•"/>
            </a:pPr>
            <a:r>
              <a:rPr lang="en-US" sz="1800" b="0" i="0" u="none" strike="noStrike">
                <a:solidFill>
                  <a:srgbClr val="000000"/>
                </a:solidFill>
                <a:latin typeface="Ubuntu"/>
                <a:ea typeface="Ubuntu"/>
                <a:cs typeface="Ubuntu"/>
                <a:sym typeface="Ubuntu"/>
              </a:rPr>
              <a:t>Does not require purchasing software or special training in software applications. </a:t>
            </a:r>
            <a:endParaRPr/>
          </a:p>
          <a:p>
            <a:pPr marL="171450" marR="0" lvl="0" indent="-95250" algn="l" rtl="0">
              <a:lnSpc>
                <a:spcPct val="100000"/>
              </a:lnSpc>
              <a:spcBef>
                <a:spcPts val="0"/>
              </a:spcBef>
              <a:spcAft>
                <a:spcPts val="0"/>
              </a:spcAft>
              <a:buClr>
                <a:schemeClr val="dk1"/>
              </a:buClr>
              <a:buSzPts val="1200"/>
              <a:buFont typeface="Arial"/>
              <a:buNone/>
            </a:pPr>
            <a:endParaRPr/>
          </a:p>
          <a:p>
            <a:pPr marL="0" lvl="0" indent="0" algn="l" rtl="0">
              <a:lnSpc>
                <a:spcPct val="100000"/>
              </a:lnSpc>
              <a:spcBef>
                <a:spcPts val="0"/>
              </a:spcBef>
              <a:spcAft>
                <a:spcPts val="0"/>
              </a:spcAft>
              <a:buSzPts val="1400"/>
              <a:buNone/>
            </a:pPr>
            <a:endParaRPr i="0" u="none" strike="noStrike">
              <a:solidFill>
                <a:srgbClr val="000000"/>
              </a:solidFill>
              <a:latin typeface="Ubuntu"/>
              <a:ea typeface="Ubuntu"/>
              <a:cs typeface="Ubuntu"/>
              <a:sym typeface="Ubuntu"/>
            </a:endParaRPr>
          </a:p>
          <a:p>
            <a:pPr marL="0" lvl="0" indent="0" algn="l" rtl="0">
              <a:lnSpc>
                <a:spcPct val="100000"/>
              </a:lnSpc>
              <a:spcBef>
                <a:spcPts val="0"/>
              </a:spcBef>
              <a:spcAft>
                <a:spcPts val="0"/>
              </a:spcAft>
              <a:buSzPts val="1400"/>
              <a:buNone/>
            </a:pPr>
            <a:endParaRPr i="0" u="none" strike="noStrike">
              <a:solidFill>
                <a:srgbClr val="000000"/>
              </a:solidFill>
              <a:latin typeface="Ubuntu"/>
              <a:ea typeface="Ubuntu"/>
              <a:cs typeface="Ubuntu"/>
              <a:sym typeface="Ubuntu"/>
            </a:endParaRPr>
          </a:p>
          <a:p>
            <a:pPr marL="0" lvl="0" indent="0" algn="l" rtl="0">
              <a:lnSpc>
                <a:spcPct val="100000"/>
              </a:lnSpc>
              <a:spcBef>
                <a:spcPts val="0"/>
              </a:spcBef>
              <a:spcAft>
                <a:spcPts val="0"/>
              </a:spcAft>
              <a:buSzPts val="1400"/>
              <a:buNone/>
            </a:pPr>
            <a:endParaRPr i="0" u="none" strike="noStrike">
              <a:solidFill>
                <a:srgbClr val="000000"/>
              </a:solidFill>
              <a:latin typeface="Ubuntu"/>
              <a:ea typeface="Ubuntu"/>
              <a:cs typeface="Ubuntu"/>
              <a:sym typeface="Ubuntu"/>
            </a:endParaRPr>
          </a:p>
          <a:p>
            <a:pPr marL="0" lvl="0" indent="0" algn="l" rtl="0">
              <a:lnSpc>
                <a:spcPct val="100000"/>
              </a:lnSpc>
              <a:spcBef>
                <a:spcPts val="0"/>
              </a:spcBef>
              <a:spcAft>
                <a:spcPts val="0"/>
              </a:spcAft>
              <a:buSzPts val="1400"/>
              <a:buNone/>
            </a:pPr>
            <a:r>
              <a:rPr lang="en-US" i="0" u="none" strike="noStrike">
                <a:solidFill>
                  <a:srgbClr val="000000"/>
                </a:solidFill>
                <a:latin typeface="Ubuntu"/>
                <a:ea typeface="Ubuntu"/>
                <a:cs typeface="Ubuntu"/>
                <a:sym typeface="Ubuntu"/>
              </a:rPr>
              <a:t>In your QuIPS, you will need to specify how you will disaggregate the data for analysis. For example, will the analysis be disaggregated by </a:t>
            </a:r>
            <a:r>
              <a:rPr lang="en-US" b="1" i="0" u="none" strike="noStrike">
                <a:solidFill>
                  <a:srgbClr val="000000"/>
                </a:solidFill>
                <a:latin typeface="Ubuntu"/>
                <a:ea typeface="Ubuntu"/>
                <a:cs typeface="Ubuntu"/>
                <a:sym typeface="Ubuntu"/>
              </a:rPr>
              <a:t>geographic area</a:t>
            </a:r>
            <a:r>
              <a:rPr lang="en-US" i="0" u="none" strike="noStrike">
                <a:solidFill>
                  <a:srgbClr val="000000"/>
                </a:solidFill>
                <a:latin typeface="Ubuntu"/>
                <a:ea typeface="Ubuntu"/>
                <a:cs typeface="Ubuntu"/>
                <a:sym typeface="Ubuntu"/>
              </a:rPr>
              <a:t>, </a:t>
            </a:r>
            <a:r>
              <a:rPr lang="en-US" b="1" i="0" u="none" strike="noStrike">
                <a:solidFill>
                  <a:srgbClr val="000000"/>
                </a:solidFill>
                <a:latin typeface="Ubuntu"/>
                <a:ea typeface="Ubuntu"/>
                <a:cs typeface="Ubuntu"/>
                <a:sym typeface="Ubuntu"/>
              </a:rPr>
              <a:t>livelihood zone</a:t>
            </a:r>
            <a:r>
              <a:rPr lang="en-US" i="0" u="none" strike="noStrike">
                <a:solidFill>
                  <a:srgbClr val="000000"/>
                </a:solidFill>
                <a:latin typeface="Ubuntu"/>
                <a:ea typeface="Ubuntu"/>
                <a:cs typeface="Ubuntu"/>
                <a:sym typeface="Ubuntu"/>
              </a:rPr>
              <a:t>, </a:t>
            </a:r>
            <a:r>
              <a:rPr lang="en-US" b="1" i="0" u="none" strike="noStrike">
                <a:solidFill>
                  <a:srgbClr val="000000"/>
                </a:solidFill>
                <a:latin typeface="Ubuntu"/>
                <a:ea typeface="Ubuntu"/>
                <a:cs typeface="Ubuntu"/>
                <a:sym typeface="Ubuntu"/>
              </a:rPr>
              <a:t>intensity levels</a:t>
            </a:r>
            <a:r>
              <a:rPr lang="en-US" i="0" u="none" strike="noStrike">
                <a:solidFill>
                  <a:srgbClr val="000000"/>
                </a:solidFill>
                <a:latin typeface="Ubuntu"/>
                <a:ea typeface="Ubuntu"/>
                <a:cs typeface="Ubuntu"/>
                <a:sym typeface="Ubuntu"/>
              </a:rPr>
              <a:t> of activity </a:t>
            </a:r>
            <a:r>
              <a:rPr lang="en-US" b="1" i="0" u="none" strike="noStrike">
                <a:solidFill>
                  <a:srgbClr val="000000"/>
                </a:solidFill>
                <a:latin typeface="Ubuntu"/>
                <a:ea typeface="Ubuntu"/>
                <a:cs typeface="Ubuntu"/>
                <a:sym typeface="Ubuntu"/>
              </a:rPr>
              <a:t>intervention</a:t>
            </a:r>
            <a:r>
              <a:rPr lang="en-US" i="0" u="none" strike="noStrike">
                <a:solidFill>
                  <a:srgbClr val="000000"/>
                </a:solidFill>
                <a:latin typeface="Ubuntu"/>
                <a:ea typeface="Ubuntu"/>
                <a:cs typeface="Ubuntu"/>
                <a:sym typeface="Ubuntu"/>
              </a:rPr>
              <a:t>? By </a:t>
            </a:r>
            <a:r>
              <a:rPr lang="en-US" b="1" i="0" u="none" strike="noStrike">
                <a:solidFill>
                  <a:srgbClr val="000000"/>
                </a:solidFill>
                <a:latin typeface="Ubuntu"/>
                <a:ea typeface="Ubuntu"/>
                <a:cs typeface="Ubuntu"/>
                <a:sym typeface="Ubuntu"/>
              </a:rPr>
              <a:t>gender</a:t>
            </a:r>
            <a:r>
              <a:rPr lang="en-US" i="0" u="none" strike="noStrike">
                <a:solidFill>
                  <a:srgbClr val="000000"/>
                </a:solidFill>
                <a:latin typeface="Ubuntu"/>
                <a:ea typeface="Ubuntu"/>
                <a:cs typeface="Ubuntu"/>
                <a:sym typeface="Ubuntu"/>
              </a:rPr>
              <a:t>? By </a:t>
            </a:r>
            <a:r>
              <a:rPr lang="en-US" b="1" i="0" u="none" strike="noStrike">
                <a:solidFill>
                  <a:srgbClr val="000000"/>
                </a:solidFill>
                <a:latin typeface="Ubuntu"/>
                <a:ea typeface="Ubuntu"/>
                <a:cs typeface="Ubuntu"/>
                <a:sym typeface="Ubuntu"/>
              </a:rPr>
              <a:t>wealth group</a:t>
            </a:r>
            <a:r>
              <a:rPr lang="en-US" i="0" u="none" strike="noStrike">
                <a:solidFill>
                  <a:srgbClr val="000000"/>
                </a:solidFill>
                <a:latin typeface="Ubuntu"/>
                <a:ea typeface="Ubuntu"/>
                <a:cs typeface="Ubuntu"/>
                <a:sym typeface="Ubuntu"/>
              </a:rPr>
              <a:t>? By </a:t>
            </a:r>
            <a:r>
              <a:rPr lang="en-US" b="1" i="0" u="none" strike="noStrike">
                <a:solidFill>
                  <a:srgbClr val="000000"/>
                </a:solidFill>
                <a:latin typeface="Ubuntu"/>
                <a:ea typeface="Ubuntu"/>
                <a:cs typeface="Ubuntu"/>
                <a:sym typeface="Ubuntu"/>
              </a:rPr>
              <a:t>age</a:t>
            </a:r>
            <a:r>
              <a:rPr lang="en-US" i="0" u="none" strike="noStrike">
                <a:solidFill>
                  <a:srgbClr val="000000"/>
                </a:solidFill>
                <a:latin typeface="Ubuntu"/>
                <a:ea typeface="Ubuntu"/>
                <a:cs typeface="Ubuntu"/>
                <a:sym typeface="Ubuntu"/>
              </a:rPr>
              <a:t>? By </a:t>
            </a:r>
            <a:r>
              <a:rPr lang="en-US" b="1" i="0" u="none" strike="noStrike">
                <a:solidFill>
                  <a:srgbClr val="000000"/>
                </a:solidFill>
                <a:latin typeface="Ubuntu"/>
                <a:ea typeface="Ubuntu"/>
                <a:cs typeface="Ubuntu"/>
                <a:sym typeface="Ubuntu"/>
              </a:rPr>
              <a:t>sex</a:t>
            </a:r>
            <a:r>
              <a:rPr lang="en-US" i="0" u="none" strike="noStrike">
                <a:solidFill>
                  <a:srgbClr val="000000"/>
                </a:solidFill>
                <a:latin typeface="Ubuntu"/>
                <a:ea typeface="Ubuntu"/>
                <a:cs typeface="Ubuntu"/>
                <a:sym typeface="Ubuntu"/>
              </a:rPr>
              <a:t>? </a:t>
            </a:r>
            <a:endParaRPr>
              <a:latin typeface="Ubuntu"/>
              <a:ea typeface="Ubuntu"/>
              <a:cs typeface="Ubuntu"/>
              <a:sym typeface="Ubuntu"/>
            </a:endParaRPr>
          </a:p>
        </p:txBody>
      </p:sp>
      <p:sp>
        <p:nvSpPr>
          <p:cNvPr id="276" name="Google Shape;276;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3" name="Google Shape;283;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58750" algn="l" rtl="0">
              <a:lnSpc>
                <a:spcPct val="100000"/>
              </a:lnSpc>
              <a:spcBef>
                <a:spcPts val="0"/>
              </a:spcBef>
              <a:spcAft>
                <a:spcPts val="0"/>
              </a:spcAft>
              <a:buClr>
                <a:schemeClr val="dk1"/>
              </a:buClr>
              <a:buSzPts val="1200"/>
              <a:buFont typeface="Arial"/>
              <a:buChar char="•"/>
            </a:pPr>
            <a:r>
              <a:rPr lang="en-US"/>
              <a:t>Above all, a qualitative inquiry should “</a:t>
            </a:r>
            <a:r>
              <a:rPr lang="en-US" b="1"/>
              <a:t>do no harm</a:t>
            </a:r>
            <a:r>
              <a:rPr lang="en-US"/>
              <a:t>” for study participants and others involved in each step of the process. For all studies, it is important to anticipate the limitations and risks that may affect your interactions with study participants (and ultimately inquiry outcomes), as well as how you will minimize them.</a:t>
            </a:r>
            <a:endParaRPr/>
          </a:p>
          <a:p>
            <a:pPr marL="171450" lvl="0" indent="-158750" algn="l" rtl="0">
              <a:lnSpc>
                <a:spcPct val="100000"/>
              </a:lnSpc>
              <a:spcBef>
                <a:spcPts val="0"/>
              </a:spcBef>
              <a:spcAft>
                <a:spcPts val="0"/>
              </a:spcAft>
              <a:buClr>
                <a:srgbClr val="000000"/>
              </a:buClr>
              <a:buSzPts val="1200"/>
              <a:buFont typeface="Arial"/>
              <a:buChar char="•"/>
            </a:pPr>
            <a:r>
              <a:rPr lang="en-US" b="0" i="0" u="none" strike="noStrike">
                <a:solidFill>
                  <a:srgbClr val="000000"/>
                </a:solidFill>
                <a:latin typeface="Ubuntu"/>
                <a:ea typeface="Ubuntu"/>
                <a:cs typeface="Ubuntu"/>
                <a:sym typeface="Ubuntu"/>
              </a:rPr>
              <a:t>Limitations and risks may include </a:t>
            </a:r>
            <a:r>
              <a:rPr lang="en-US" b="1" i="0" u="none" strike="noStrike">
                <a:solidFill>
                  <a:srgbClr val="000000"/>
                </a:solidFill>
                <a:latin typeface="Ubuntu"/>
                <a:ea typeface="Ubuntu"/>
                <a:cs typeface="Ubuntu"/>
                <a:sym typeface="Ubuntu"/>
              </a:rPr>
              <a:t>internal</a:t>
            </a:r>
            <a:r>
              <a:rPr lang="en-US" b="0" i="0" u="none" strike="noStrike">
                <a:solidFill>
                  <a:srgbClr val="000000"/>
                </a:solidFill>
                <a:latin typeface="Ubuntu"/>
                <a:ea typeface="Ubuntu"/>
                <a:cs typeface="Ubuntu"/>
                <a:sym typeface="Ubuntu"/>
              </a:rPr>
              <a:t> and </a:t>
            </a:r>
            <a:r>
              <a:rPr lang="en-US" b="1" i="0" u="none" strike="noStrike">
                <a:solidFill>
                  <a:srgbClr val="000000"/>
                </a:solidFill>
                <a:latin typeface="Ubuntu"/>
                <a:ea typeface="Ubuntu"/>
                <a:cs typeface="Ubuntu"/>
                <a:sym typeface="Ubuntu"/>
              </a:rPr>
              <a:t>external factors</a:t>
            </a:r>
            <a:r>
              <a:rPr lang="en-US" b="0" i="0" u="none" strike="noStrike">
                <a:solidFill>
                  <a:srgbClr val="000000"/>
                </a:solidFill>
                <a:latin typeface="Ubuntu"/>
                <a:ea typeface="Ubuntu"/>
                <a:cs typeface="Ubuntu"/>
                <a:sym typeface="Ubuntu"/>
              </a:rPr>
              <a:t>, such as </a:t>
            </a:r>
            <a:r>
              <a:rPr lang="en-US" b="1" i="0" u="none" strike="noStrike">
                <a:solidFill>
                  <a:srgbClr val="000000"/>
                </a:solidFill>
                <a:latin typeface="Ubuntu"/>
                <a:ea typeface="Ubuntu"/>
                <a:cs typeface="Ubuntu"/>
                <a:sym typeface="Ubuntu"/>
              </a:rPr>
              <a:t>timing</a:t>
            </a:r>
            <a:r>
              <a:rPr lang="en-US" b="0" i="0" u="none" strike="noStrike">
                <a:solidFill>
                  <a:srgbClr val="000000"/>
                </a:solidFill>
                <a:latin typeface="Ubuntu"/>
                <a:ea typeface="Ubuntu"/>
                <a:cs typeface="Ubuntu"/>
                <a:sym typeface="Ubuntu"/>
              </a:rPr>
              <a:t>, </a:t>
            </a:r>
            <a:r>
              <a:rPr lang="en-US" b="1" i="0" u="none" strike="noStrike">
                <a:solidFill>
                  <a:srgbClr val="000000"/>
                </a:solidFill>
                <a:latin typeface="Ubuntu"/>
                <a:ea typeface="Ubuntu"/>
                <a:cs typeface="Ubuntu"/>
                <a:sym typeface="Ubuntu"/>
              </a:rPr>
              <a:t>staff capacity</a:t>
            </a:r>
            <a:r>
              <a:rPr lang="en-US" b="0" i="0" u="none" strike="noStrike">
                <a:solidFill>
                  <a:srgbClr val="000000"/>
                </a:solidFill>
                <a:latin typeface="Ubuntu"/>
                <a:ea typeface="Ubuntu"/>
                <a:cs typeface="Ubuntu"/>
                <a:sym typeface="Ubuntu"/>
              </a:rPr>
              <a:t>, </a:t>
            </a:r>
            <a:r>
              <a:rPr lang="en-US" b="1" i="0" u="none" strike="noStrike">
                <a:solidFill>
                  <a:srgbClr val="000000"/>
                </a:solidFill>
                <a:latin typeface="Ubuntu"/>
                <a:ea typeface="Ubuntu"/>
                <a:cs typeface="Ubuntu"/>
                <a:sym typeface="Ubuntu"/>
              </a:rPr>
              <a:t>weather</a:t>
            </a:r>
            <a:r>
              <a:rPr lang="en-US" b="0" i="0" u="none" strike="noStrike">
                <a:solidFill>
                  <a:srgbClr val="000000"/>
                </a:solidFill>
                <a:latin typeface="Ubuntu"/>
                <a:ea typeface="Ubuntu"/>
                <a:cs typeface="Ubuntu"/>
                <a:sym typeface="Ubuntu"/>
              </a:rPr>
              <a:t>, or an uncertain </a:t>
            </a:r>
            <a:r>
              <a:rPr lang="en-US" b="1" i="0" u="none" strike="noStrike">
                <a:solidFill>
                  <a:srgbClr val="000000"/>
                </a:solidFill>
                <a:latin typeface="Ubuntu"/>
                <a:ea typeface="Ubuntu"/>
                <a:cs typeface="Ubuntu"/>
                <a:sym typeface="Ubuntu"/>
              </a:rPr>
              <a:t>security</a:t>
            </a:r>
            <a:r>
              <a:rPr lang="en-US" b="0" i="0" u="none" strike="noStrike">
                <a:solidFill>
                  <a:srgbClr val="000000"/>
                </a:solidFill>
                <a:latin typeface="Ubuntu"/>
                <a:ea typeface="Ubuntu"/>
                <a:cs typeface="Ubuntu"/>
                <a:sym typeface="Ubuntu"/>
              </a:rPr>
              <a:t> context, etc. </a:t>
            </a:r>
            <a:endParaRPr/>
          </a:p>
        </p:txBody>
      </p:sp>
      <p:sp>
        <p:nvSpPr>
          <p:cNvPr id="284" name="Google Shape;284;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8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1" name="Google Shape;291;p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p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299" name="Google Shape;299;p1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226e9611d9f_2_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5" name="Google Shape;305;g226e9611d9f_2_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6" name="Google Shape;306;g226e9611d9f_2_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5" name="Google Shape;105;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2505efa258f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2505efa258f_0_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4" name="Google Shape;314;g2505efa258f_0_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2505efa258f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2505efa258f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2" name="Google Shape;322;g2505efa258f_0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329" name="Google Shape;329;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4" name="Google Shape;11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0" algn="l" rtl="0">
              <a:lnSpc>
                <a:spcPct val="100000"/>
              </a:lnSpc>
              <a:spcBef>
                <a:spcPts val="0"/>
              </a:spcBef>
              <a:spcAft>
                <a:spcPts val="0"/>
              </a:spcAft>
              <a:buNone/>
            </a:pPr>
            <a:endParaRPr/>
          </a:p>
        </p:txBody>
      </p:sp>
      <p:sp>
        <p:nvSpPr>
          <p:cNvPr id="121" name="Google Shape;121;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1"/>
          </a:p>
        </p:txBody>
      </p:sp>
      <p:sp>
        <p:nvSpPr>
          <p:cNvPr id="127" name="Google Shape;12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2442a095d1e_2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 name="Google Shape;132;g2442a095d1e_2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Implementing partners and donors rely on</a:t>
            </a:r>
            <a:endParaRPr/>
          </a:p>
          <a:p>
            <a:pPr marL="0" lvl="0" indent="0" algn="l" rtl="0">
              <a:lnSpc>
                <a:spcPct val="100000"/>
              </a:lnSpc>
              <a:spcBef>
                <a:spcPts val="0"/>
              </a:spcBef>
              <a:spcAft>
                <a:spcPts val="0"/>
              </a:spcAft>
              <a:buSzPts val="1400"/>
              <a:buNone/>
            </a:pPr>
            <a:r>
              <a:rPr lang="en-US"/>
              <a:t>evidence collected through robust qualitative and quantitative methods to monitor and evaluate</a:t>
            </a:r>
            <a:endParaRPr/>
          </a:p>
          <a:p>
            <a:pPr marL="0" lvl="0" indent="0" algn="l" rtl="0">
              <a:lnSpc>
                <a:spcPct val="100000"/>
              </a:lnSpc>
              <a:spcBef>
                <a:spcPts val="0"/>
              </a:spcBef>
              <a:spcAft>
                <a:spcPts val="0"/>
              </a:spcAft>
              <a:buSzPts val="1400"/>
              <a:buNone/>
            </a:pPr>
            <a:r>
              <a:rPr lang="en-US"/>
              <a:t>emergency and food security activities—for documentation, learning, decision-making, and adaptive</a:t>
            </a:r>
            <a:endParaRPr/>
          </a:p>
          <a:p>
            <a:pPr marL="0" lvl="0" indent="0" algn="l" rtl="0">
              <a:lnSpc>
                <a:spcPct val="100000"/>
              </a:lnSpc>
              <a:spcBef>
                <a:spcPts val="0"/>
              </a:spcBef>
              <a:spcAft>
                <a:spcPts val="0"/>
              </a:spcAft>
              <a:buSzPts val="1400"/>
              <a:buNone/>
            </a:pPr>
            <a:r>
              <a:rPr lang="en-US"/>
              <a:t>management. While quantitative data allow for the measurement and tracking of a range of indicators,</a:t>
            </a:r>
            <a:endParaRPr/>
          </a:p>
          <a:p>
            <a:pPr marL="0" lvl="0" indent="0" algn="l" rtl="0">
              <a:lnSpc>
                <a:spcPct val="100000"/>
              </a:lnSpc>
              <a:spcBef>
                <a:spcPts val="0"/>
              </a:spcBef>
              <a:spcAft>
                <a:spcPts val="0"/>
              </a:spcAft>
              <a:buSzPts val="1400"/>
              <a:buNone/>
            </a:pPr>
            <a:r>
              <a:rPr lang="en-US"/>
              <a:t>they cannot tell the whole story.</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Qualitative data are critical to contextualize and explain quantitative findings, to provide key insights into</a:t>
            </a:r>
            <a:endParaRPr/>
          </a:p>
          <a:p>
            <a:pPr marL="0" lvl="0" indent="0" algn="l" rtl="0">
              <a:lnSpc>
                <a:spcPct val="100000"/>
              </a:lnSpc>
              <a:spcBef>
                <a:spcPts val="0"/>
              </a:spcBef>
              <a:spcAft>
                <a:spcPts val="0"/>
              </a:spcAft>
              <a:buSzPts val="1400"/>
              <a:buNone/>
            </a:pPr>
            <a:r>
              <a:rPr lang="en-US"/>
              <a:t>less quantifiable aspects of activity interventions, and to ensure we are asking the right questions in our</a:t>
            </a:r>
            <a:endParaRPr/>
          </a:p>
          <a:p>
            <a:pPr marL="0" lvl="0" indent="0" algn="l" rtl="0">
              <a:lnSpc>
                <a:spcPct val="100000"/>
              </a:lnSpc>
              <a:spcBef>
                <a:spcPts val="0"/>
              </a:spcBef>
              <a:spcAft>
                <a:spcPts val="0"/>
              </a:spcAft>
              <a:buSzPts val="1400"/>
              <a:buNone/>
            </a:pPr>
            <a:r>
              <a:rPr lang="en-US"/>
              <a:t>quantitative work. Qualitative methods are crucial for the development of context-appropriate</a:t>
            </a:r>
            <a:endParaRPr/>
          </a:p>
          <a:p>
            <a:pPr marL="0" lvl="0" indent="0" algn="l" rtl="0">
              <a:lnSpc>
                <a:spcPct val="100000"/>
              </a:lnSpc>
              <a:spcBef>
                <a:spcPts val="0"/>
              </a:spcBef>
              <a:spcAft>
                <a:spcPts val="0"/>
              </a:spcAft>
              <a:buSzPts val="1400"/>
              <a:buNone/>
            </a:pPr>
            <a:r>
              <a:rPr lang="en-US"/>
              <a:t>quantitative indicators and to conduct meaningful, formative research that informs appropriate and</a:t>
            </a:r>
            <a:endParaRPr/>
          </a:p>
          <a:p>
            <a:pPr marL="0" lvl="0" indent="0" algn="l" rtl="0">
              <a:lnSpc>
                <a:spcPct val="100000"/>
              </a:lnSpc>
              <a:spcBef>
                <a:spcPts val="0"/>
              </a:spcBef>
              <a:spcAft>
                <a:spcPts val="0"/>
              </a:spcAft>
              <a:buSzPts val="1400"/>
              <a:buNone/>
            </a:pPr>
            <a:r>
              <a:rPr lang="en-US"/>
              <a:t>effective intervention design. Importantly, qualitative approaches help reveal why an intervention does or</a:t>
            </a:r>
            <a:endParaRPr/>
          </a:p>
          <a:p>
            <a:pPr marL="0" lvl="0" indent="0" algn="l" rtl="0">
              <a:lnSpc>
                <a:spcPct val="100000"/>
              </a:lnSpc>
              <a:spcBef>
                <a:spcPts val="0"/>
              </a:spcBef>
              <a:spcAft>
                <a:spcPts val="0"/>
              </a:spcAft>
              <a:buSzPts val="1400"/>
              <a:buNone/>
            </a:pPr>
            <a:r>
              <a:rPr lang="en-US"/>
              <a:t>does not work, how, and for whom. By engaging activity participants, qualitative methods of inquiry can</a:t>
            </a:r>
            <a:endParaRPr/>
          </a:p>
          <a:p>
            <a:pPr marL="0" lvl="0" indent="0" algn="l" rtl="0">
              <a:lnSpc>
                <a:spcPct val="100000"/>
              </a:lnSpc>
              <a:spcBef>
                <a:spcPts val="0"/>
              </a:spcBef>
              <a:spcAft>
                <a:spcPts val="0"/>
              </a:spcAft>
              <a:buSzPts val="1400"/>
              <a:buNone/>
            </a:pPr>
            <a:r>
              <a:rPr lang="en-US"/>
              <a:t>also help ensure Accountability to Affected Populations (AAP).</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In USAID/BHA-supported emergency and non-emergency activities, qualitative data can be used to:</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 Capture meaningful and varied perspectives of activity participants and stakeholders to inform</a:t>
            </a:r>
            <a:endParaRPr/>
          </a:p>
          <a:p>
            <a:pPr marL="0" lvl="0" indent="0" algn="l" rtl="0">
              <a:lnSpc>
                <a:spcPct val="100000"/>
              </a:lnSpc>
              <a:spcBef>
                <a:spcPts val="0"/>
              </a:spcBef>
              <a:spcAft>
                <a:spcPts val="0"/>
              </a:spcAft>
              <a:buSzPts val="1400"/>
              <a:buNone/>
            </a:pPr>
            <a:r>
              <a:rPr lang="en-US"/>
              <a:t>decision-making, improve programming, and inform adaptive management;</a:t>
            </a:r>
            <a:endParaRPr/>
          </a:p>
          <a:p>
            <a:pPr marL="0" lvl="0" indent="0" algn="l" rtl="0">
              <a:lnSpc>
                <a:spcPct val="100000"/>
              </a:lnSpc>
              <a:spcBef>
                <a:spcPts val="0"/>
              </a:spcBef>
              <a:spcAft>
                <a:spcPts val="0"/>
              </a:spcAft>
              <a:buSzPts val="1400"/>
              <a:buNone/>
            </a:pPr>
            <a:r>
              <a:rPr lang="en-US"/>
              <a:t>• Explore issues in conflict-sensitive programming, disaster risk reduction (DRR), climate adaptation,</a:t>
            </a:r>
            <a:endParaRPr/>
          </a:p>
          <a:p>
            <a:pPr marL="0" lvl="0" indent="0" algn="l" rtl="0">
              <a:lnSpc>
                <a:spcPct val="100000"/>
              </a:lnSpc>
              <a:spcBef>
                <a:spcPts val="0"/>
              </a:spcBef>
              <a:spcAft>
                <a:spcPts val="0"/>
              </a:spcAft>
              <a:buSzPts val="1400"/>
              <a:buNone/>
            </a:pPr>
            <a:r>
              <a:rPr lang="en-US"/>
              <a:t>and resilience trajectories;</a:t>
            </a:r>
            <a:endParaRPr/>
          </a:p>
          <a:p>
            <a:pPr marL="0" lvl="0" indent="0" algn="l" rtl="0">
              <a:lnSpc>
                <a:spcPct val="100000"/>
              </a:lnSpc>
              <a:spcBef>
                <a:spcPts val="0"/>
              </a:spcBef>
              <a:spcAft>
                <a:spcPts val="0"/>
              </a:spcAft>
              <a:buSzPts val="1400"/>
              <a:buNone/>
            </a:pPr>
            <a:r>
              <a:rPr lang="en-US"/>
              <a:t>• Monitor implementation processes such as behavior change sessions, food and non-food items</a:t>
            </a:r>
            <a:endParaRPr/>
          </a:p>
          <a:p>
            <a:pPr marL="0" lvl="0" indent="0" algn="l" rtl="0">
              <a:lnSpc>
                <a:spcPct val="100000"/>
              </a:lnSpc>
              <a:spcBef>
                <a:spcPts val="0"/>
              </a:spcBef>
              <a:spcAft>
                <a:spcPts val="0"/>
              </a:spcAft>
              <a:buSzPts val="1400"/>
              <a:buNone/>
            </a:pPr>
            <a:r>
              <a:rPr lang="en-US"/>
              <a:t>distribution, and training events;</a:t>
            </a:r>
            <a:endParaRPr/>
          </a:p>
          <a:p>
            <a:pPr marL="0" lvl="0" indent="0" algn="l" rtl="0">
              <a:lnSpc>
                <a:spcPct val="100000"/>
              </a:lnSpc>
              <a:spcBef>
                <a:spcPts val="0"/>
              </a:spcBef>
              <a:spcAft>
                <a:spcPts val="0"/>
              </a:spcAft>
              <a:buSzPts val="1400"/>
              <a:buNone/>
            </a:pPr>
            <a:r>
              <a:rPr lang="en-US"/>
              <a:t>• Explore changes in the protection environment and whether women and girls feel safe/secure;</a:t>
            </a:r>
            <a:endParaRPr/>
          </a:p>
          <a:p>
            <a:pPr marL="0" lvl="0" indent="0" algn="l" rtl="0">
              <a:lnSpc>
                <a:spcPct val="100000"/>
              </a:lnSpc>
              <a:spcBef>
                <a:spcPts val="0"/>
              </a:spcBef>
              <a:spcAft>
                <a:spcPts val="0"/>
              </a:spcAft>
              <a:buSzPts val="1400"/>
              <a:buNone/>
            </a:pPr>
            <a:r>
              <a:rPr lang="en-US"/>
              <a:t>• Identify regions with high rates of food insecurity and causes of high levels of mal- and</a:t>
            </a:r>
            <a:endParaRPr/>
          </a:p>
          <a:p>
            <a:pPr marL="0" lvl="0" indent="0" algn="l" rtl="0">
              <a:lnSpc>
                <a:spcPct val="100000"/>
              </a:lnSpc>
              <a:spcBef>
                <a:spcPts val="0"/>
              </a:spcBef>
              <a:spcAft>
                <a:spcPts val="0"/>
              </a:spcAft>
              <a:buSzPts val="1400"/>
              <a:buNone/>
            </a:pPr>
            <a:r>
              <a:rPr lang="en-US"/>
              <a:t>undernutrition;</a:t>
            </a:r>
            <a:endParaRPr/>
          </a:p>
          <a:p>
            <a:pPr marL="0" lvl="0" indent="0" algn="l" rtl="0">
              <a:lnSpc>
                <a:spcPct val="100000"/>
              </a:lnSpc>
              <a:spcBef>
                <a:spcPts val="0"/>
              </a:spcBef>
              <a:spcAft>
                <a:spcPts val="0"/>
              </a:spcAft>
              <a:buSzPts val="1400"/>
              <a:buNone/>
            </a:pPr>
            <a:r>
              <a:rPr lang="en-US"/>
              <a:t>• Study local responses to the effects of climate change shocks on agriculture and other livelihood</a:t>
            </a:r>
            <a:endParaRPr/>
          </a:p>
          <a:p>
            <a:pPr marL="0" lvl="0" indent="0" algn="l" rtl="0">
              <a:lnSpc>
                <a:spcPct val="100000"/>
              </a:lnSpc>
              <a:spcBef>
                <a:spcPts val="0"/>
              </a:spcBef>
              <a:spcAft>
                <a:spcPts val="0"/>
              </a:spcAft>
              <a:buSzPts val="1400"/>
              <a:buNone/>
            </a:pPr>
            <a:r>
              <a:rPr lang="en-US"/>
              <a:t>strategies;</a:t>
            </a:r>
            <a:endParaRPr/>
          </a:p>
          <a:p>
            <a:pPr marL="0" lvl="0" indent="0" algn="l" rtl="0">
              <a:lnSpc>
                <a:spcPct val="100000"/>
              </a:lnSpc>
              <a:spcBef>
                <a:spcPts val="0"/>
              </a:spcBef>
              <a:spcAft>
                <a:spcPts val="0"/>
              </a:spcAft>
              <a:buSzPts val="1400"/>
              <a:buNone/>
            </a:pPr>
            <a:r>
              <a:rPr lang="en-US"/>
              <a:t>• Explore recent patterns of water scarcity and availability of potable water, particularly how it</a:t>
            </a:r>
            <a:endParaRPr/>
          </a:p>
          <a:p>
            <a:pPr marL="0" lvl="0" indent="0" algn="l" rtl="0">
              <a:lnSpc>
                <a:spcPct val="100000"/>
              </a:lnSpc>
              <a:spcBef>
                <a:spcPts val="0"/>
              </a:spcBef>
              <a:spcAft>
                <a:spcPts val="0"/>
              </a:spcAft>
              <a:buSzPts val="1400"/>
              <a:buNone/>
            </a:pPr>
            <a:r>
              <a:rPr lang="en-US"/>
              <a:t>affects human health and hygiene;</a:t>
            </a:r>
            <a:endParaRPr/>
          </a:p>
          <a:p>
            <a:pPr marL="0" lvl="0" indent="0" algn="l" rtl="0">
              <a:lnSpc>
                <a:spcPct val="100000"/>
              </a:lnSpc>
              <a:spcBef>
                <a:spcPts val="0"/>
              </a:spcBef>
              <a:spcAft>
                <a:spcPts val="0"/>
              </a:spcAft>
              <a:buSzPts val="1400"/>
              <a:buNone/>
            </a:pPr>
            <a:r>
              <a:rPr lang="en-US"/>
              <a:t>• Assess progress towards activity objectives and explore underlying dynamics that contribute to</a:t>
            </a:r>
            <a:endParaRPr/>
          </a:p>
          <a:p>
            <a:pPr marL="0" lvl="0" indent="0" algn="l" rtl="0">
              <a:lnSpc>
                <a:spcPct val="100000"/>
              </a:lnSpc>
              <a:spcBef>
                <a:spcPts val="0"/>
              </a:spcBef>
              <a:spcAft>
                <a:spcPts val="0"/>
              </a:spcAft>
              <a:buSzPts val="1400"/>
              <a:buNone/>
            </a:pPr>
            <a:r>
              <a:rPr lang="en-US"/>
              <a:t>outputs and outcomes and add meaning to statistical findings and patterns derived from</a:t>
            </a:r>
            <a:endParaRPr/>
          </a:p>
          <a:p>
            <a:pPr marL="0" lvl="0" indent="0" algn="l" rtl="0">
              <a:lnSpc>
                <a:spcPct val="100000"/>
              </a:lnSpc>
              <a:spcBef>
                <a:spcPts val="0"/>
              </a:spcBef>
              <a:spcAft>
                <a:spcPts val="0"/>
              </a:spcAft>
              <a:buSzPts val="1400"/>
              <a:buNone/>
            </a:pPr>
            <a:r>
              <a:rPr lang="en-US"/>
              <a:t>quantitative surveys;</a:t>
            </a:r>
            <a:endParaRPr/>
          </a:p>
          <a:p>
            <a:pPr marL="0" lvl="0" indent="0" algn="l" rtl="0">
              <a:lnSpc>
                <a:spcPct val="100000"/>
              </a:lnSpc>
              <a:spcBef>
                <a:spcPts val="0"/>
              </a:spcBef>
              <a:spcAft>
                <a:spcPts val="0"/>
              </a:spcAft>
              <a:buSzPts val="1400"/>
              <a:buNone/>
            </a:pPr>
            <a:r>
              <a:rPr lang="en-US"/>
              <a:t>• Identify synergies across interventions and inform context-specific strategies to sequence, layer,</a:t>
            </a:r>
            <a:endParaRPr/>
          </a:p>
          <a:p>
            <a:pPr marL="0" lvl="0" indent="0" algn="l" rtl="0">
              <a:lnSpc>
                <a:spcPct val="100000"/>
              </a:lnSpc>
              <a:spcBef>
                <a:spcPts val="0"/>
              </a:spcBef>
              <a:spcAft>
                <a:spcPts val="0"/>
              </a:spcAft>
              <a:buSzPts val="1400"/>
              <a:buNone/>
            </a:pPr>
            <a:r>
              <a:rPr lang="en-US"/>
              <a:t>and integrate within and across emergency and non-emergency activities and identify linkages with</a:t>
            </a:r>
            <a:endParaRPr/>
          </a:p>
          <a:p>
            <a:pPr marL="0" lvl="0" indent="0" algn="l" rtl="0">
              <a:lnSpc>
                <a:spcPct val="100000"/>
              </a:lnSpc>
              <a:spcBef>
                <a:spcPts val="0"/>
              </a:spcBef>
              <a:spcAft>
                <a:spcPts val="0"/>
              </a:spcAft>
              <a:buSzPts val="1400"/>
              <a:buNone/>
            </a:pPr>
            <a:r>
              <a:rPr lang="en-US"/>
              <a:t>other activities and investments beyond an activity’s immediate implementation area;</a:t>
            </a:r>
            <a:endParaRPr/>
          </a:p>
          <a:p>
            <a:pPr marL="0" lvl="0" indent="0" algn="l" rtl="0">
              <a:lnSpc>
                <a:spcPct val="100000"/>
              </a:lnSpc>
              <a:spcBef>
                <a:spcPts val="0"/>
              </a:spcBef>
              <a:spcAft>
                <a:spcPts val="0"/>
              </a:spcAft>
              <a:buSzPts val="1400"/>
              <a:buNone/>
            </a:pPr>
            <a:r>
              <a:rPr lang="en-US"/>
              <a:t>• Explore unintended consequences or unexpected outcomes that might be overlooked in routine</a:t>
            </a:r>
            <a:endParaRPr/>
          </a:p>
          <a:p>
            <a:pPr marL="0" lvl="0" indent="0" algn="l" rtl="0">
              <a:lnSpc>
                <a:spcPct val="100000"/>
              </a:lnSpc>
              <a:spcBef>
                <a:spcPts val="0"/>
              </a:spcBef>
              <a:spcAft>
                <a:spcPts val="0"/>
              </a:spcAft>
              <a:buSzPts val="1400"/>
              <a:buNone/>
            </a:pPr>
            <a:r>
              <a:rPr lang="en-US"/>
              <a:t>quantitative monitoring; and</a:t>
            </a:r>
            <a:endParaRPr/>
          </a:p>
          <a:p>
            <a:pPr marL="0" lvl="0" indent="0" algn="l" rtl="0">
              <a:lnSpc>
                <a:spcPct val="100000"/>
              </a:lnSpc>
              <a:spcBef>
                <a:spcPts val="0"/>
              </a:spcBef>
              <a:spcAft>
                <a:spcPts val="0"/>
              </a:spcAft>
              <a:buSzPts val="1400"/>
              <a:buNone/>
            </a:pPr>
            <a:r>
              <a:rPr lang="en-US"/>
              <a:t>• Complement quantitative data in providing participant explanations to phenomena/results we are</a:t>
            </a:r>
            <a:endParaRPr/>
          </a:p>
          <a:p>
            <a:pPr marL="0" lvl="0" indent="0" algn="l" rtl="0">
              <a:lnSpc>
                <a:spcPct val="100000"/>
              </a:lnSpc>
              <a:spcBef>
                <a:spcPts val="0"/>
              </a:spcBef>
              <a:spcAft>
                <a:spcPts val="0"/>
              </a:spcAft>
              <a:buSzPts val="1400"/>
              <a:buNone/>
            </a:pPr>
            <a:r>
              <a:rPr lang="en-US"/>
              <a:t>not yet sure of the cause or effect.</a:t>
            </a:r>
            <a:endParaRPr/>
          </a:p>
        </p:txBody>
      </p:sp>
      <p:sp>
        <p:nvSpPr>
          <p:cNvPr id="133" name="Google Shape;133;g2442a095d1e_2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b="1"/>
          </a:p>
          <a:p>
            <a:pPr marL="0" lvl="0" indent="0" algn="l" rtl="0">
              <a:lnSpc>
                <a:spcPct val="100000"/>
              </a:lnSpc>
              <a:spcBef>
                <a:spcPts val="0"/>
              </a:spcBef>
              <a:spcAft>
                <a:spcPts val="0"/>
              </a:spcAft>
              <a:buClr>
                <a:schemeClr val="dk1"/>
              </a:buClr>
              <a:buSzPts val="1400"/>
              <a:buFont typeface="Arial"/>
              <a:buNone/>
            </a:pPr>
            <a:r>
              <a:rPr lang="en-US"/>
              <a:t>BHA integrated support for Qual Data collection into RFSA M&amp;E after feedback from the implementing partner community. Felt that we have a lot of indicator and reporting requirements but that these have limited utility for </a:t>
            </a:r>
            <a:r>
              <a:rPr lang="en-US" b="1"/>
              <a:t>adaptive management and gaining meaningful insights into program successes and especially challenges</a:t>
            </a:r>
            <a:r>
              <a:rPr lang="en-US"/>
              <a:t>. </a:t>
            </a:r>
            <a:r>
              <a:rPr lang="en-US" b="1" i="1"/>
              <a:t>Not success stories, but research.</a:t>
            </a:r>
            <a:endParaRPr b="1" i="1"/>
          </a:p>
          <a:p>
            <a:pPr marL="0" lvl="0" indent="0" algn="l" rtl="0">
              <a:lnSpc>
                <a:spcPct val="100000"/>
              </a:lnSpc>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Clr>
                <a:schemeClr val="dk1"/>
              </a:buClr>
              <a:buSzPts val="1400"/>
              <a:buFont typeface="Arial"/>
              <a:buNone/>
            </a:pPr>
            <a:r>
              <a:rPr lang="en-US"/>
              <a:t>Added Qual M&amp;E into the BHA RFSA M&amp;E Policy and Guidance to encourage it and support rigor.</a:t>
            </a:r>
            <a:endParaRPr b="1"/>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140" name="Google Shape;14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8" name="Google Shape;14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p:cSld name="Cover">
    <p:bg>
      <p:bgPr>
        <a:blipFill>
          <a:blip r:embed="rId2">
            <a:alphaModFix/>
          </a:blip>
          <a:stretch>
            <a:fillRect/>
          </a:stretch>
        </a:blipFill>
        <a:effectLst/>
      </p:bgPr>
    </p:bg>
    <p:spTree>
      <p:nvGrpSpPr>
        <p:cNvPr id="1" name="Shape 12"/>
        <p:cNvGrpSpPr/>
        <p:nvPr/>
      </p:nvGrpSpPr>
      <p:grpSpPr>
        <a:xfrm>
          <a:off x="0" y="0"/>
          <a:ext cx="0" cy="0"/>
          <a:chOff x="0" y="0"/>
          <a:chExt cx="0" cy="0"/>
        </a:xfrm>
      </p:grpSpPr>
      <p:sp>
        <p:nvSpPr>
          <p:cNvPr id="13" name="Google Shape;13;p87"/>
          <p:cNvSpPr txBox="1">
            <a:spLocks noGrp="1"/>
          </p:cNvSpPr>
          <p:nvPr>
            <p:ph type="body" idx="1"/>
          </p:nvPr>
        </p:nvSpPr>
        <p:spPr>
          <a:xfrm>
            <a:off x="1500188" y="1653961"/>
            <a:ext cx="6996112" cy="1243351"/>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640"/>
              </a:spcBef>
              <a:spcAft>
                <a:spcPts val="0"/>
              </a:spcAft>
              <a:buClr>
                <a:schemeClr val="lt2"/>
              </a:buClr>
              <a:buSzPts val="3200"/>
              <a:buNone/>
              <a:defRPr b="1">
                <a:solidFill>
                  <a:schemeClr val="lt2"/>
                </a:solidFill>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4" name="Google Shape;14;p87"/>
          <p:cNvSpPr txBox="1">
            <a:spLocks noGrp="1"/>
          </p:cNvSpPr>
          <p:nvPr>
            <p:ph type="body" idx="2"/>
          </p:nvPr>
        </p:nvSpPr>
        <p:spPr>
          <a:xfrm>
            <a:off x="1500188" y="2948344"/>
            <a:ext cx="6996112" cy="15621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440"/>
              </a:spcBef>
              <a:spcAft>
                <a:spcPts val="0"/>
              </a:spcAft>
              <a:buClr>
                <a:schemeClr val="lt2"/>
              </a:buClr>
              <a:buSzPts val="2200"/>
              <a:buNone/>
              <a:defRPr sz="2200">
                <a:solidFill>
                  <a:schemeClr val="lt2"/>
                </a:solidFill>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text and photo">
  <p:cSld name="Content text and photo">
    <p:bg>
      <p:bgPr>
        <a:blipFill>
          <a:blip r:embed="rId2">
            <a:alphaModFix/>
          </a:blip>
          <a:stretch>
            <a:fillRect/>
          </a:stretch>
        </a:blipFill>
        <a:effectLst/>
      </p:bgPr>
    </p:bg>
    <p:spTree>
      <p:nvGrpSpPr>
        <p:cNvPr id="1" name="Shape 45"/>
        <p:cNvGrpSpPr/>
        <p:nvPr/>
      </p:nvGrpSpPr>
      <p:grpSpPr>
        <a:xfrm>
          <a:off x="0" y="0"/>
          <a:ext cx="0" cy="0"/>
          <a:chOff x="0" y="0"/>
          <a:chExt cx="0" cy="0"/>
        </a:xfrm>
      </p:grpSpPr>
      <p:sp>
        <p:nvSpPr>
          <p:cNvPr id="46" name="Google Shape;46;p91"/>
          <p:cNvSpPr txBox="1">
            <a:spLocks noGrp="1"/>
          </p:cNvSpPr>
          <p:nvPr>
            <p:ph type="title"/>
          </p:nvPr>
        </p:nvSpPr>
        <p:spPr>
          <a:xfrm>
            <a:off x="1684423" y="157854"/>
            <a:ext cx="6944627" cy="85725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lt1"/>
              </a:buClr>
              <a:buSzPts val="3200"/>
              <a:buFont typeface="Lato"/>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91"/>
          <p:cNvSpPr txBox="1">
            <a:spLocks noGrp="1"/>
          </p:cNvSpPr>
          <p:nvPr>
            <p:ph type="body" idx="1"/>
          </p:nvPr>
        </p:nvSpPr>
        <p:spPr>
          <a:xfrm>
            <a:off x="1684423" y="1116532"/>
            <a:ext cx="3378466" cy="349397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440"/>
              </a:spcBef>
              <a:spcAft>
                <a:spcPts val="0"/>
              </a:spcAft>
              <a:buClr>
                <a:schemeClr val="dk1"/>
              </a:buClr>
              <a:buSzPts val="2200"/>
              <a:buNone/>
              <a:defRPr sz="22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8" name="Google Shape;48;p91"/>
          <p:cNvSpPr>
            <a:spLocks noGrp="1"/>
          </p:cNvSpPr>
          <p:nvPr>
            <p:ph type="pic" idx="2"/>
          </p:nvPr>
        </p:nvSpPr>
        <p:spPr>
          <a:xfrm>
            <a:off x="5310741" y="1191983"/>
            <a:ext cx="3852510" cy="3302151"/>
          </a:xfrm>
          <a:prstGeom prst="rect">
            <a:avLst/>
          </a:prstGeom>
          <a:no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End slide">
  <p:cSld name="End slide">
    <p:bg>
      <p:bgPr>
        <a:blipFill>
          <a:blip r:embed="rId2">
            <a:alphaModFix/>
          </a:blip>
          <a:stretch>
            <a:fillRect/>
          </a:stretch>
        </a:blipFill>
        <a:effectLst/>
      </p:bgPr>
    </p:bg>
    <p:spTree>
      <p:nvGrpSpPr>
        <p:cNvPr id="1" name="Shape 49"/>
        <p:cNvGrpSpPr/>
        <p:nvPr/>
      </p:nvGrpSpPr>
      <p:grpSpPr>
        <a:xfrm>
          <a:off x="0" y="0"/>
          <a:ext cx="0" cy="0"/>
          <a:chOff x="0" y="0"/>
          <a:chExt cx="0" cy="0"/>
        </a:xfrm>
      </p:grpSpPr>
      <p:sp>
        <p:nvSpPr>
          <p:cNvPr id="50" name="Google Shape;50;p102"/>
          <p:cNvSpPr txBox="1"/>
          <p:nvPr/>
        </p:nvSpPr>
        <p:spPr>
          <a:xfrm>
            <a:off x="755583" y="4215015"/>
            <a:ext cx="7632834" cy="552248"/>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rgbClr val="888888"/>
              </a:buClr>
              <a:buSzPts val="1000"/>
              <a:buFont typeface="Arial"/>
              <a:buNone/>
            </a:pPr>
            <a:r>
              <a:rPr lang="en-US" sz="1000" b="0" i="0" u="none" strike="noStrike" cap="none">
                <a:solidFill>
                  <a:srgbClr val="888888"/>
                </a:solidFill>
                <a:latin typeface="Ubuntu"/>
                <a:ea typeface="Ubuntu"/>
                <a:cs typeface="Ubuntu"/>
                <a:sym typeface="Ubuntu"/>
              </a:rPr>
              <a:t>This presentation is made possible by the generous support of the American people through the United States Agency for International Development (USAID). The contents are the responsibility of the Implementer-led Design, Evidence, Analysis and Learning (IDEAL) Activity and do not necessarily reflect the views of USAID or the United States Government.</a:t>
            </a:r>
            <a:endParaRPr sz="1400" b="0" i="0" u="none" strike="noStrike" cap="none">
              <a:solidFill>
                <a:srgbClr val="000000"/>
              </a:solidFill>
              <a:latin typeface="Arial"/>
              <a:ea typeface="Arial"/>
              <a:cs typeface="Arial"/>
              <a:sym typeface="Arial"/>
            </a:endParaRPr>
          </a:p>
        </p:txBody>
      </p:sp>
      <p:sp>
        <p:nvSpPr>
          <p:cNvPr id="51" name="Google Shape;51;p102"/>
          <p:cNvSpPr txBox="1">
            <a:spLocks noGrp="1"/>
          </p:cNvSpPr>
          <p:nvPr>
            <p:ph type="title"/>
          </p:nvPr>
        </p:nvSpPr>
        <p:spPr>
          <a:xfrm>
            <a:off x="1366787" y="2837329"/>
            <a:ext cx="6314173" cy="1272657"/>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0"/>
              </a:spcBef>
              <a:spcAft>
                <a:spcPts val="0"/>
              </a:spcAft>
              <a:buClr>
                <a:schemeClr val="dk1"/>
              </a:buClr>
              <a:buSzPts val="2200"/>
              <a:buFont typeface="Ubuntu"/>
              <a:buNone/>
              <a:defRPr sz="2200" b="0" i="0" cap="none">
                <a:solidFill>
                  <a:schemeClr val="dk1"/>
                </a:solidFill>
                <a:latin typeface="Ubuntu"/>
                <a:ea typeface="Ubuntu"/>
                <a:cs typeface="Ubuntu"/>
                <a:sym typeface="Ubuntu"/>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02"/>
          <p:cNvSpPr txBox="1">
            <a:spLocks noGrp="1"/>
          </p:cNvSpPr>
          <p:nvPr>
            <p:ph type="body" idx="1"/>
          </p:nvPr>
        </p:nvSpPr>
        <p:spPr>
          <a:xfrm>
            <a:off x="1366838" y="1490356"/>
            <a:ext cx="6313487" cy="549624"/>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640"/>
              </a:spcBef>
              <a:spcAft>
                <a:spcPts val="0"/>
              </a:spcAft>
              <a:buClr>
                <a:schemeClr val="lt2"/>
              </a:buClr>
              <a:buSzPts val="3200"/>
              <a:buNone/>
              <a:defRPr b="1" i="0">
                <a:solidFill>
                  <a:schemeClr val="lt2"/>
                </a:solidFill>
                <a:latin typeface="Lato"/>
                <a:ea typeface="Lato"/>
                <a:cs typeface="Lato"/>
                <a:sym typeface="Lato"/>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53" name="Google Shape;53;p102"/>
          <p:cNvSpPr txBox="1">
            <a:spLocks noGrp="1"/>
          </p:cNvSpPr>
          <p:nvPr>
            <p:ph type="body" idx="2"/>
          </p:nvPr>
        </p:nvSpPr>
        <p:spPr>
          <a:xfrm>
            <a:off x="1366787" y="2209153"/>
            <a:ext cx="6313487" cy="411163"/>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480"/>
              </a:spcBef>
              <a:spcAft>
                <a:spcPts val="0"/>
              </a:spcAft>
              <a:buClr>
                <a:schemeClr val="lt2"/>
              </a:buClr>
              <a:buSzPts val="2400"/>
              <a:buNone/>
              <a:defRPr sz="2400" b="1" i="0">
                <a:solidFill>
                  <a:schemeClr val="lt2"/>
                </a:solidFill>
                <a:latin typeface="Lato"/>
                <a:ea typeface="Lato"/>
                <a:cs typeface="Lato"/>
                <a:sym typeface="Lato"/>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hoto with caption">
  <p:cSld name="Photo with caption">
    <p:bg>
      <p:bgPr>
        <a:blipFill>
          <a:blip r:embed="rId2">
            <a:alphaModFix/>
          </a:blip>
          <a:stretch>
            <a:fillRect/>
          </a:stretch>
        </a:blipFill>
        <a:effectLst/>
      </p:bgPr>
    </p:bg>
    <p:spTree>
      <p:nvGrpSpPr>
        <p:cNvPr id="1" name="Shape 54"/>
        <p:cNvGrpSpPr/>
        <p:nvPr/>
      </p:nvGrpSpPr>
      <p:grpSpPr>
        <a:xfrm>
          <a:off x="0" y="0"/>
          <a:ext cx="0" cy="0"/>
          <a:chOff x="0" y="0"/>
          <a:chExt cx="0" cy="0"/>
        </a:xfrm>
      </p:grpSpPr>
      <p:sp>
        <p:nvSpPr>
          <p:cNvPr id="55" name="Google Shape;55;p93"/>
          <p:cNvSpPr/>
          <p:nvPr/>
        </p:nvSpPr>
        <p:spPr>
          <a:xfrm>
            <a:off x="-10274" y="0"/>
            <a:ext cx="9154274" cy="285730"/>
          </a:xfrm>
          <a:prstGeom prst="rect">
            <a:avLst/>
          </a:prstGeom>
          <a:solidFill>
            <a:srgbClr val="02889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rebuchet MS"/>
              <a:ea typeface="Trebuchet MS"/>
              <a:cs typeface="Trebuchet MS"/>
              <a:sym typeface="Trebuchet MS"/>
            </a:endParaRPr>
          </a:p>
        </p:txBody>
      </p:sp>
      <p:sp>
        <p:nvSpPr>
          <p:cNvPr id="56" name="Google Shape;56;p93"/>
          <p:cNvSpPr>
            <a:spLocks noGrp="1"/>
          </p:cNvSpPr>
          <p:nvPr>
            <p:ph type="pic" idx="2"/>
          </p:nvPr>
        </p:nvSpPr>
        <p:spPr>
          <a:xfrm>
            <a:off x="0" y="340495"/>
            <a:ext cx="9144000" cy="4846320"/>
          </a:xfrm>
          <a:prstGeom prst="rect">
            <a:avLst/>
          </a:prstGeom>
          <a:noFill/>
          <a:ln>
            <a:noFill/>
          </a:ln>
        </p:spPr>
      </p:sp>
      <p:sp>
        <p:nvSpPr>
          <p:cNvPr id="57" name="Google Shape;57;p93"/>
          <p:cNvSpPr txBox="1">
            <a:spLocks noGrp="1"/>
          </p:cNvSpPr>
          <p:nvPr>
            <p:ph type="body" idx="1"/>
          </p:nvPr>
        </p:nvSpPr>
        <p:spPr>
          <a:xfrm>
            <a:off x="1" y="4555873"/>
            <a:ext cx="9144000" cy="630942"/>
          </a:xfrm>
          <a:prstGeom prst="rect">
            <a:avLst/>
          </a:prstGeom>
          <a:solidFill>
            <a:srgbClr val="028896">
              <a:alpha val="43137"/>
            </a:srgbClr>
          </a:solidFill>
          <a:ln>
            <a:noFill/>
          </a:ln>
        </p:spPr>
        <p:txBody>
          <a:bodyPr spcFirstLastPara="1" wrap="square" lIns="914400" tIns="91425" rIns="914400" bIns="274300" anchor="b" anchorCtr="0">
            <a:spAutoFit/>
          </a:bodyPr>
          <a:lstStyle>
            <a:lvl1pPr marL="457200" lvl="0" indent="-228600" algn="ctr">
              <a:lnSpc>
                <a:spcPct val="100000"/>
              </a:lnSpc>
              <a:spcBef>
                <a:spcPts val="340"/>
              </a:spcBef>
              <a:spcAft>
                <a:spcPts val="0"/>
              </a:spcAft>
              <a:buClr>
                <a:schemeClr val="lt1"/>
              </a:buClr>
              <a:buSzPts val="1700"/>
              <a:buNone/>
              <a:defRPr sz="1700">
                <a:solidFill>
                  <a:schemeClr val="lt1"/>
                </a:solidFill>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Photo with header">
  <p:cSld name="Photo with header">
    <p:bg>
      <p:bgPr>
        <a:solidFill>
          <a:schemeClr val="lt1"/>
        </a:solidFill>
        <a:effectLst/>
      </p:bgPr>
    </p:bg>
    <p:spTree>
      <p:nvGrpSpPr>
        <p:cNvPr id="1" name="Shape 58"/>
        <p:cNvGrpSpPr/>
        <p:nvPr/>
      </p:nvGrpSpPr>
      <p:grpSpPr>
        <a:xfrm>
          <a:off x="0" y="0"/>
          <a:ext cx="0" cy="0"/>
          <a:chOff x="0" y="0"/>
          <a:chExt cx="0" cy="0"/>
        </a:xfrm>
      </p:grpSpPr>
      <p:sp>
        <p:nvSpPr>
          <p:cNvPr id="59" name="Google Shape;59;p96"/>
          <p:cNvSpPr/>
          <p:nvPr/>
        </p:nvSpPr>
        <p:spPr>
          <a:xfrm>
            <a:off x="-10274" y="-105598"/>
            <a:ext cx="9154274" cy="1035743"/>
          </a:xfrm>
          <a:prstGeom prst="rect">
            <a:avLst/>
          </a:prstGeom>
          <a:solidFill>
            <a:srgbClr val="02889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rebuchet MS"/>
              <a:ea typeface="Trebuchet MS"/>
              <a:cs typeface="Trebuchet MS"/>
              <a:sym typeface="Trebuchet MS"/>
            </a:endParaRPr>
          </a:p>
        </p:txBody>
      </p:sp>
      <p:sp>
        <p:nvSpPr>
          <p:cNvPr id="60" name="Google Shape;60;p96"/>
          <p:cNvSpPr txBox="1">
            <a:spLocks noGrp="1"/>
          </p:cNvSpPr>
          <p:nvPr>
            <p:ph type="title"/>
          </p:nvPr>
        </p:nvSpPr>
        <p:spPr>
          <a:xfrm>
            <a:off x="462013" y="157854"/>
            <a:ext cx="8224787"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lt1"/>
              </a:buClr>
              <a:buSzPts val="3200"/>
              <a:buFont typeface="Lato"/>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96"/>
          <p:cNvSpPr>
            <a:spLocks noGrp="1"/>
          </p:cNvSpPr>
          <p:nvPr>
            <p:ph type="pic" idx="2"/>
          </p:nvPr>
        </p:nvSpPr>
        <p:spPr>
          <a:xfrm>
            <a:off x="0" y="943276"/>
            <a:ext cx="9144000" cy="4206240"/>
          </a:xfrm>
          <a:prstGeom prst="rect">
            <a:avLst/>
          </a:prstGeom>
          <a:no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Divider with photo">
  <p:cSld name="Divider with photo">
    <p:bg>
      <p:bgPr>
        <a:blipFill>
          <a:blip r:embed="rId2">
            <a:alphaModFix/>
          </a:blip>
          <a:stretch>
            <a:fillRect/>
          </a:stretch>
        </a:blipFill>
        <a:effectLst/>
      </p:bgPr>
    </p:bg>
    <p:spTree>
      <p:nvGrpSpPr>
        <p:cNvPr id="1" name="Shape 62"/>
        <p:cNvGrpSpPr/>
        <p:nvPr/>
      </p:nvGrpSpPr>
      <p:grpSpPr>
        <a:xfrm>
          <a:off x="0" y="0"/>
          <a:ext cx="0" cy="0"/>
          <a:chOff x="0" y="0"/>
          <a:chExt cx="0" cy="0"/>
        </a:xfrm>
      </p:grpSpPr>
      <p:sp>
        <p:nvSpPr>
          <p:cNvPr id="63" name="Google Shape;63;p97"/>
          <p:cNvSpPr txBox="1">
            <a:spLocks noGrp="1"/>
          </p:cNvSpPr>
          <p:nvPr>
            <p:ph type="title"/>
          </p:nvPr>
        </p:nvSpPr>
        <p:spPr>
          <a:xfrm>
            <a:off x="5005137" y="972152"/>
            <a:ext cx="2675823" cy="3205213"/>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lt1"/>
              </a:buClr>
              <a:buSzPts val="2400"/>
              <a:buFont typeface="Lato"/>
              <a:buNone/>
              <a:defRPr sz="2400" b="1" cap="none">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97"/>
          <p:cNvSpPr>
            <a:spLocks noGrp="1"/>
          </p:cNvSpPr>
          <p:nvPr>
            <p:ph type="pic" idx="2"/>
          </p:nvPr>
        </p:nvSpPr>
        <p:spPr>
          <a:xfrm>
            <a:off x="1187116" y="981075"/>
            <a:ext cx="3195638" cy="3195638"/>
          </a:xfrm>
          <a:prstGeom prst="ellipse">
            <a:avLst/>
          </a:prstGeom>
          <a:noFill/>
          <a:ln>
            <a:no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Agenda 2">
  <p:cSld name="Agenda 2">
    <p:bg>
      <p:bgPr>
        <a:blipFill>
          <a:blip r:embed="rId2">
            <a:alphaModFix/>
          </a:blip>
          <a:stretch>
            <a:fillRect/>
          </a:stretch>
        </a:blipFill>
        <a:effectLst/>
      </p:bgPr>
    </p:bg>
    <p:spTree>
      <p:nvGrpSpPr>
        <p:cNvPr id="1" name="Shape 65"/>
        <p:cNvGrpSpPr/>
        <p:nvPr/>
      </p:nvGrpSpPr>
      <p:grpSpPr>
        <a:xfrm>
          <a:off x="0" y="0"/>
          <a:ext cx="0" cy="0"/>
          <a:chOff x="0" y="0"/>
          <a:chExt cx="0" cy="0"/>
        </a:xfrm>
      </p:grpSpPr>
      <p:sp>
        <p:nvSpPr>
          <p:cNvPr id="66" name="Google Shape;66;p98"/>
          <p:cNvSpPr txBox="1"/>
          <p:nvPr/>
        </p:nvSpPr>
        <p:spPr>
          <a:xfrm>
            <a:off x="2993456" y="286529"/>
            <a:ext cx="5536129"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chemeClr val="lt2"/>
                </a:solidFill>
                <a:latin typeface="Lato"/>
                <a:ea typeface="Lato"/>
                <a:cs typeface="Lato"/>
                <a:sym typeface="Lato"/>
              </a:rPr>
              <a:t>Agenda</a:t>
            </a:r>
            <a:endParaRPr sz="1400" b="0" i="0" u="none" strike="noStrike" cap="none">
              <a:solidFill>
                <a:srgbClr val="000000"/>
              </a:solidFill>
              <a:latin typeface="Arial"/>
              <a:ea typeface="Arial"/>
              <a:cs typeface="Arial"/>
              <a:sym typeface="Arial"/>
            </a:endParaRPr>
          </a:p>
        </p:txBody>
      </p:sp>
      <p:sp>
        <p:nvSpPr>
          <p:cNvPr id="67" name="Google Shape;67;p98"/>
          <p:cNvSpPr txBox="1">
            <a:spLocks noGrp="1"/>
          </p:cNvSpPr>
          <p:nvPr>
            <p:ph type="body" idx="1"/>
          </p:nvPr>
        </p:nvSpPr>
        <p:spPr>
          <a:xfrm>
            <a:off x="2993456" y="1087655"/>
            <a:ext cx="5536129" cy="3447836"/>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440"/>
              </a:spcBef>
              <a:spcAft>
                <a:spcPts val="0"/>
              </a:spcAft>
              <a:buClr>
                <a:schemeClr val="dk1"/>
              </a:buClr>
              <a:buSzPts val="2200"/>
              <a:buNone/>
              <a:defRPr sz="22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cxnSp>
        <p:nvCxnSpPr>
          <p:cNvPr id="68" name="Google Shape;68;p98"/>
          <p:cNvCxnSpPr/>
          <p:nvPr/>
        </p:nvCxnSpPr>
        <p:spPr>
          <a:xfrm>
            <a:off x="3080084" y="857874"/>
            <a:ext cx="5439876" cy="0"/>
          </a:xfrm>
          <a:prstGeom prst="straightConnector1">
            <a:avLst/>
          </a:prstGeom>
          <a:noFill/>
          <a:ln w="19050" cap="flat" cmpd="sng">
            <a:solidFill>
              <a:schemeClr val="lt2"/>
            </a:solidFill>
            <a:prstDash val="solid"/>
            <a:round/>
            <a:headEnd type="none" w="sm" len="sm"/>
            <a:tailEnd type="none" w="sm" len="sm"/>
          </a:ln>
        </p:spPr>
      </p:cxnSp>
      <p:sp>
        <p:nvSpPr>
          <p:cNvPr id="69" name="Google Shape;69;p98"/>
          <p:cNvSpPr txBox="1"/>
          <p:nvPr/>
        </p:nvSpPr>
        <p:spPr>
          <a:xfrm rot="-5400000">
            <a:off x="-616031" y="4394655"/>
            <a:ext cx="1391773" cy="20005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700"/>
              <a:buFont typeface="Arial"/>
              <a:buNone/>
            </a:pPr>
            <a:r>
              <a:rPr lang="en-US" sz="700" b="0" i="0" u="none" strike="noStrike" cap="none">
                <a:solidFill>
                  <a:srgbClr val="74C2CC"/>
                </a:solidFill>
                <a:latin typeface="Ubuntu"/>
                <a:ea typeface="Ubuntu"/>
                <a:cs typeface="Ubuntu"/>
                <a:sym typeface="Ubuntu"/>
              </a:rPr>
              <a:t>Photo Credit Kelley Lynch</a:t>
            </a:r>
            <a:endParaRPr sz="700" b="0" i="0" u="none" strike="noStrike" cap="none">
              <a:solidFill>
                <a:srgbClr val="74C2CC"/>
              </a:solidFill>
              <a:latin typeface="Ubuntu"/>
              <a:ea typeface="Ubuntu"/>
              <a:cs typeface="Ubuntu"/>
              <a:sym typeface="Ubuntu"/>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Agenda 3">
  <p:cSld name="Agenda 3">
    <p:bg>
      <p:bgPr>
        <a:blipFill>
          <a:blip r:embed="rId2">
            <a:alphaModFix/>
          </a:blip>
          <a:stretch>
            <a:fillRect/>
          </a:stretch>
        </a:blipFill>
        <a:effectLst/>
      </p:bgPr>
    </p:bg>
    <p:spTree>
      <p:nvGrpSpPr>
        <p:cNvPr id="1" name="Shape 70"/>
        <p:cNvGrpSpPr/>
        <p:nvPr/>
      </p:nvGrpSpPr>
      <p:grpSpPr>
        <a:xfrm>
          <a:off x="0" y="0"/>
          <a:ext cx="0" cy="0"/>
          <a:chOff x="0" y="0"/>
          <a:chExt cx="0" cy="0"/>
        </a:xfrm>
      </p:grpSpPr>
      <p:sp>
        <p:nvSpPr>
          <p:cNvPr id="71" name="Google Shape;71;p100"/>
          <p:cNvSpPr txBox="1"/>
          <p:nvPr/>
        </p:nvSpPr>
        <p:spPr>
          <a:xfrm>
            <a:off x="2993456" y="286529"/>
            <a:ext cx="5536129"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chemeClr val="lt2"/>
                </a:solidFill>
                <a:latin typeface="Lato"/>
                <a:ea typeface="Lato"/>
                <a:cs typeface="Lato"/>
                <a:sym typeface="Lato"/>
              </a:rPr>
              <a:t>Agenda</a:t>
            </a:r>
            <a:endParaRPr sz="1400" b="0" i="0" u="none" strike="noStrike" cap="none">
              <a:solidFill>
                <a:srgbClr val="000000"/>
              </a:solidFill>
              <a:latin typeface="Arial"/>
              <a:ea typeface="Arial"/>
              <a:cs typeface="Arial"/>
              <a:sym typeface="Arial"/>
            </a:endParaRPr>
          </a:p>
        </p:txBody>
      </p:sp>
      <p:sp>
        <p:nvSpPr>
          <p:cNvPr id="72" name="Google Shape;72;p100"/>
          <p:cNvSpPr txBox="1">
            <a:spLocks noGrp="1"/>
          </p:cNvSpPr>
          <p:nvPr>
            <p:ph type="body" idx="1"/>
          </p:nvPr>
        </p:nvSpPr>
        <p:spPr>
          <a:xfrm>
            <a:off x="2993456" y="1087655"/>
            <a:ext cx="5536129" cy="3447836"/>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440"/>
              </a:spcBef>
              <a:spcAft>
                <a:spcPts val="0"/>
              </a:spcAft>
              <a:buClr>
                <a:schemeClr val="dk1"/>
              </a:buClr>
              <a:buSzPts val="2200"/>
              <a:buNone/>
              <a:defRPr sz="22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cxnSp>
        <p:nvCxnSpPr>
          <p:cNvPr id="73" name="Google Shape;73;p100"/>
          <p:cNvCxnSpPr/>
          <p:nvPr/>
        </p:nvCxnSpPr>
        <p:spPr>
          <a:xfrm>
            <a:off x="3080084" y="857874"/>
            <a:ext cx="5439876" cy="0"/>
          </a:xfrm>
          <a:prstGeom prst="straightConnector1">
            <a:avLst/>
          </a:prstGeom>
          <a:noFill/>
          <a:ln w="19050" cap="flat" cmpd="sng">
            <a:solidFill>
              <a:schemeClr val="lt2"/>
            </a:solidFill>
            <a:prstDash val="solid"/>
            <a:round/>
            <a:headEnd type="none" w="sm" len="sm"/>
            <a:tailEnd type="none" w="sm" len="sm"/>
          </a:ln>
        </p:spPr>
      </p:cxnSp>
      <p:sp>
        <p:nvSpPr>
          <p:cNvPr id="74" name="Google Shape;74;p100"/>
          <p:cNvSpPr txBox="1"/>
          <p:nvPr/>
        </p:nvSpPr>
        <p:spPr>
          <a:xfrm>
            <a:off x="6270210" y="4796999"/>
            <a:ext cx="2753474" cy="223138"/>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850"/>
              <a:buFont typeface="Arial"/>
              <a:buNone/>
            </a:pPr>
            <a:r>
              <a:rPr lang="en-US" sz="850" b="0" i="0" u="none" strike="noStrike" cap="none">
                <a:solidFill>
                  <a:srgbClr val="74C2CC"/>
                </a:solidFill>
                <a:latin typeface="Ubuntu"/>
                <a:ea typeface="Ubuntu"/>
                <a:cs typeface="Ubuntu"/>
                <a:sym typeface="Ubuntu"/>
              </a:rPr>
              <a:t>Photo Credit Jonathan Hyams/Save the Children</a:t>
            </a:r>
            <a:endParaRPr sz="850" b="0" i="0" u="none" strike="noStrike" cap="none">
              <a:solidFill>
                <a:srgbClr val="74C2CC"/>
              </a:solidFill>
              <a:latin typeface="Ubuntu"/>
              <a:ea typeface="Ubuntu"/>
              <a:cs typeface="Ubuntu"/>
              <a:sym typeface="Ubuntu"/>
            </a:endParaRPr>
          </a:p>
        </p:txBody>
      </p:sp>
      <p:sp>
        <p:nvSpPr>
          <p:cNvPr id="75" name="Google Shape;75;p100"/>
          <p:cNvSpPr txBox="1"/>
          <p:nvPr/>
        </p:nvSpPr>
        <p:spPr>
          <a:xfrm rot="-5400000">
            <a:off x="-1065956" y="3944178"/>
            <a:ext cx="2292725" cy="20005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700"/>
              <a:buFont typeface="Arial"/>
              <a:buNone/>
            </a:pPr>
            <a:r>
              <a:rPr lang="en-US" sz="700" b="0" i="0" u="none" strike="noStrike" cap="none">
                <a:solidFill>
                  <a:srgbClr val="74C2CC"/>
                </a:solidFill>
                <a:latin typeface="Ubuntu"/>
                <a:ea typeface="Ubuntu"/>
                <a:cs typeface="Ubuntu"/>
                <a:sym typeface="Ubuntu"/>
              </a:rPr>
              <a:t>Photo Credit: Jonathan Hyams/Save the Children</a:t>
            </a:r>
            <a:endParaRPr sz="700" b="0" i="0" u="none" strike="noStrike" cap="none">
              <a:solidFill>
                <a:srgbClr val="74C2CC"/>
              </a:solidFill>
              <a:latin typeface="Ubuntu"/>
              <a:ea typeface="Ubuntu"/>
              <a:cs typeface="Ubuntu"/>
              <a:sym typeface="Ubuntu"/>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Divider with two photo">
  <p:cSld name="Divider with two photo">
    <p:bg>
      <p:bgPr>
        <a:blipFill>
          <a:blip r:embed="rId2">
            <a:alphaModFix/>
          </a:blip>
          <a:stretch>
            <a:fillRect/>
          </a:stretch>
        </a:blipFill>
        <a:effectLst/>
      </p:bgPr>
    </p:bg>
    <p:spTree>
      <p:nvGrpSpPr>
        <p:cNvPr id="1" name="Shape 76"/>
        <p:cNvGrpSpPr/>
        <p:nvPr/>
      </p:nvGrpSpPr>
      <p:grpSpPr>
        <a:xfrm>
          <a:off x="0" y="0"/>
          <a:ext cx="0" cy="0"/>
          <a:chOff x="0" y="0"/>
          <a:chExt cx="0" cy="0"/>
        </a:xfrm>
      </p:grpSpPr>
      <p:sp>
        <p:nvSpPr>
          <p:cNvPr id="77" name="Google Shape;77;p101"/>
          <p:cNvSpPr>
            <a:spLocks noGrp="1"/>
          </p:cNvSpPr>
          <p:nvPr>
            <p:ph type="pic" idx="2"/>
          </p:nvPr>
        </p:nvSpPr>
        <p:spPr>
          <a:xfrm>
            <a:off x="1187116" y="981075"/>
            <a:ext cx="3195638" cy="3195638"/>
          </a:xfrm>
          <a:prstGeom prst="ellipse">
            <a:avLst/>
          </a:prstGeom>
          <a:noFill/>
          <a:ln>
            <a:noFill/>
          </a:ln>
        </p:spPr>
      </p:sp>
      <p:sp>
        <p:nvSpPr>
          <p:cNvPr id="78" name="Google Shape;78;p101"/>
          <p:cNvSpPr>
            <a:spLocks noGrp="1"/>
          </p:cNvSpPr>
          <p:nvPr>
            <p:ph type="pic" idx="3"/>
          </p:nvPr>
        </p:nvSpPr>
        <p:spPr>
          <a:xfrm>
            <a:off x="4572000" y="981075"/>
            <a:ext cx="3195638" cy="3195638"/>
          </a:xfrm>
          <a:prstGeom prst="ellipse">
            <a:avLst/>
          </a:prstGeom>
          <a:noFill/>
          <a:ln>
            <a:noFill/>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Agenda 2 Blank">
  <p:cSld name="Agenda 2 Blank">
    <p:bg>
      <p:bgPr>
        <a:blipFill>
          <a:blip r:embed="rId2">
            <a:alphaModFix/>
          </a:blip>
          <a:stretch>
            <a:fillRect/>
          </a:stretch>
        </a:blipFill>
        <a:effectLst/>
      </p:bgPr>
    </p:bg>
    <p:spTree>
      <p:nvGrpSpPr>
        <p:cNvPr id="1" name="Shape 79"/>
        <p:cNvGrpSpPr/>
        <p:nvPr/>
      </p:nvGrpSpPr>
      <p:grpSpPr>
        <a:xfrm>
          <a:off x="0" y="0"/>
          <a:ext cx="0" cy="0"/>
          <a:chOff x="0" y="0"/>
          <a:chExt cx="0" cy="0"/>
        </a:xfrm>
      </p:grpSpPr>
      <p:sp>
        <p:nvSpPr>
          <p:cNvPr id="80" name="Google Shape;80;p104"/>
          <p:cNvSpPr txBox="1">
            <a:spLocks noGrp="1"/>
          </p:cNvSpPr>
          <p:nvPr>
            <p:ph type="body" idx="1"/>
          </p:nvPr>
        </p:nvSpPr>
        <p:spPr>
          <a:xfrm>
            <a:off x="2993456" y="1087655"/>
            <a:ext cx="5536129" cy="3447836"/>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440"/>
              </a:spcBef>
              <a:spcAft>
                <a:spcPts val="0"/>
              </a:spcAft>
              <a:buClr>
                <a:schemeClr val="dk1"/>
              </a:buClr>
              <a:buSzPts val="2200"/>
              <a:buNone/>
              <a:defRPr sz="22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cxnSp>
        <p:nvCxnSpPr>
          <p:cNvPr id="81" name="Google Shape;81;p104"/>
          <p:cNvCxnSpPr/>
          <p:nvPr/>
        </p:nvCxnSpPr>
        <p:spPr>
          <a:xfrm>
            <a:off x="3080084" y="857874"/>
            <a:ext cx="5439876" cy="0"/>
          </a:xfrm>
          <a:prstGeom prst="straightConnector1">
            <a:avLst/>
          </a:prstGeom>
          <a:noFill/>
          <a:ln w="19050" cap="flat" cmpd="sng">
            <a:solidFill>
              <a:schemeClr val="lt2"/>
            </a:solidFill>
            <a:prstDash val="solid"/>
            <a:round/>
            <a:headEnd type="none" w="sm" len="sm"/>
            <a:tailEnd type="none" w="sm" len="sm"/>
          </a:ln>
        </p:spPr>
      </p:cxnSp>
      <p:sp>
        <p:nvSpPr>
          <p:cNvPr id="82" name="Google Shape;82;p104"/>
          <p:cNvSpPr txBox="1">
            <a:spLocks noGrp="1"/>
          </p:cNvSpPr>
          <p:nvPr>
            <p:ph type="body" idx="2"/>
          </p:nvPr>
        </p:nvSpPr>
        <p:spPr>
          <a:xfrm>
            <a:off x="2993456" y="285750"/>
            <a:ext cx="5449888" cy="430213"/>
          </a:xfrm>
          <a:prstGeom prst="rect">
            <a:avLst/>
          </a:prstGeom>
          <a:noFill/>
          <a:ln>
            <a:noFill/>
          </a:ln>
        </p:spPr>
        <p:txBody>
          <a:bodyPr spcFirstLastPara="1" wrap="square" lIns="91425" tIns="45700" rIns="91425" bIns="45700" anchor="t" anchorCtr="0">
            <a:noAutofit/>
          </a:bodyPr>
          <a:lstStyle>
            <a:lvl1pPr marL="457200" marR="0" lvl="0" indent="-228600" algn="l">
              <a:lnSpc>
                <a:spcPct val="100000"/>
              </a:lnSpc>
              <a:spcBef>
                <a:spcPts val="640"/>
              </a:spcBef>
              <a:spcAft>
                <a:spcPts val="0"/>
              </a:spcAft>
              <a:buClr>
                <a:schemeClr val="lt2"/>
              </a:buClr>
              <a:buSzPts val="3200"/>
              <a:buFont typeface="Arial"/>
              <a:buNone/>
              <a:defRPr sz="3200" b="1" i="0">
                <a:solidFill>
                  <a:schemeClr val="lt2"/>
                </a:solidFill>
                <a:latin typeface="Lato"/>
                <a:ea typeface="Lato"/>
                <a:cs typeface="Lato"/>
                <a:sym typeface="Lato"/>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3" name="Google Shape;83;p104"/>
          <p:cNvSpPr txBox="1"/>
          <p:nvPr/>
        </p:nvSpPr>
        <p:spPr>
          <a:xfrm rot="-5400000">
            <a:off x="-622082" y="4394655"/>
            <a:ext cx="1391773" cy="20005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700"/>
              <a:buFont typeface="Arial"/>
              <a:buNone/>
            </a:pPr>
            <a:r>
              <a:rPr lang="en-US" sz="700" b="0" i="0" u="none" strike="noStrike" cap="none">
                <a:solidFill>
                  <a:srgbClr val="74C2CC"/>
                </a:solidFill>
                <a:latin typeface="Ubuntu"/>
                <a:ea typeface="Ubuntu"/>
                <a:cs typeface="Ubuntu"/>
                <a:sym typeface="Ubuntu"/>
              </a:rPr>
              <a:t>Photo Credit Kelley Lynch</a:t>
            </a:r>
            <a:endParaRPr sz="700" b="0" i="0" u="none" strike="noStrike" cap="none">
              <a:solidFill>
                <a:srgbClr val="74C2CC"/>
              </a:solidFill>
              <a:latin typeface="Ubuntu"/>
              <a:ea typeface="Ubuntu"/>
              <a:cs typeface="Ubuntu"/>
              <a:sym typeface="Ubuntu"/>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Agenda 1 Blank">
  <p:cSld name="1_Agenda 1 Blank">
    <p:bg>
      <p:bgPr>
        <a:blipFill>
          <a:blip r:embed="rId2">
            <a:alphaModFix/>
          </a:blip>
          <a:stretch>
            <a:fillRect/>
          </a:stretch>
        </a:blipFill>
        <a:effectLst/>
      </p:bgPr>
    </p:bg>
    <p:spTree>
      <p:nvGrpSpPr>
        <p:cNvPr id="1" name="Shape 84"/>
        <p:cNvGrpSpPr/>
        <p:nvPr/>
      </p:nvGrpSpPr>
      <p:grpSpPr>
        <a:xfrm>
          <a:off x="0" y="0"/>
          <a:ext cx="0" cy="0"/>
          <a:chOff x="0" y="0"/>
          <a:chExt cx="0" cy="0"/>
        </a:xfrm>
      </p:grpSpPr>
      <p:sp>
        <p:nvSpPr>
          <p:cNvPr id="85" name="Google Shape;85;p107"/>
          <p:cNvSpPr txBox="1">
            <a:spLocks noGrp="1"/>
          </p:cNvSpPr>
          <p:nvPr>
            <p:ph type="body" idx="1"/>
          </p:nvPr>
        </p:nvSpPr>
        <p:spPr>
          <a:xfrm>
            <a:off x="2993456" y="1087655"/>
            <a:ext cx="5536129" cy="3447836"/>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440"/>
              </a:spcBef>
              <a:spcAft>
                <a:spcPts val="0"/>
              </a:spcAft>
              <a:buClr>
                <a:schemeClr val="dk1"/>
              </a:buClr>
              <a:buSzPts val="2200"/>
              <a:buNone/>
              <a:defRPr sz="22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cxnSp>
        <p:nvCxnSpPr>
          <p:cNvPr id="86" name="Google Shape;86;p107"/>
          <p:cNvCxnSpPr/>
          <p:nvPr/>
        </p:nvCxnSpPr>
        <p:spPr>
          <a:xfrm>
            <a:off x="3080084" y="857874"/>
            <a:ext cx="5439876" cy="0"/>
          </a:xfrm>
          <a:prstGeom prst="straightConnector1">
            <a:avLst/>
          </a:prstGeom>
          <a:noFill/>
          <a:ln w="19050" cap="flat" cmpd="sng">
            <a:solidFill>
              <a:schemeClr val="lt2"/>
            </a:solidFill>
            <a:prstDash val="solid"/>
            <a:round/>
            <a:headEnd type="none" w="sm" len="sm"/>
            <a:tailEnd type="none" w="sm" len="sm"/>
          </a:ln>
        </p:spPr>
      </p:cxnSp>
      <p:sp>
        <p:nvSpPr>
          <p:cNvPr id="87" name="Google Shape;87;p107"/>
          <p:cNvSpPr txBox="1"/>
          <p:nvPr/>
        </p:nvSpPr>
        <p:spPr>
          <a:xfrm rot="-5400000">
            <a:off x="-1189318" y="3781330"/>
            <a:ext cx="2524288" cy="20005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700"/>
              <a:buFont typeface="Arial"/>
              <a:buNone/>
            </a:pPr>
            <a:r>
              <a:rPr lang="en-US" sz="700" b="0" i="0" u="none" strike="noStrike" cap="none">
                <a:solidFill>
                  <a:srgbClr val="74C2CC"/>
                </a:solidFill>
                <a:latin typeface="Ubuntu"/>
                <a:ea typeface="Ubuntu"/>
                <a:cs typeface="Ubuntu"/>
                <a:sym typeface="Ubuntu"/>
              </a:rPr>
              <a:t>Photo Credit Shashank Shrestha/Save the Children</a:t>
            </a:r>
            <a:endParaRPr sz="700" b="0" i="0" u="none" strike="noStrike" cap="none">
              <a:solidFill>
                <a:srgbClr val="74C2CC"/>
              </a:solidFill>
              <a:latin typeface="Ubuntu"/>
              <a:ea typeface="Ubuntu"/>
              <a:cs typeface="Ubuntu"/>
              <a:sym typeface="Ubuntu"/>
            </a:endParaRPr>
          </a:p>
        </p:txBody>
      </p:sp>
      <p:sp>
        <p:nvSpPr>
          <p:cNvPr id="88" name="Google Shape;88;p107"/>
          <p:cNvSpPr txBox="1">
            <a:spLocks noGrp="1"/>
          </p:cNvSpPr>
          <p:nvPr>
            <p:ph type="body" idx="2"/>
          </p:nvPr>
        </p:nvSpPr>
        <p:spPr>
          <a:xfrm>
            <a:off x="2993456" y="285750"/>
            <a:ext cx="5449888" cy="430213"/>
          </a:xfrm>
          <a:prstGeom prst="rect">
            <a:avLst/>
          </a:prstGeom>
          <a:noFill/>
          <a:ln>
            <a:noFill/>
          </a:ln>
        </p:spPr>
        <p:txBody>
          <a:bodyPr spcFirstLastPara="1" wrap="square" lIns="91425" tIns="45700" rIns="91425" bIns="45700" anchor="t" anchorCtr="0">
            <a:noAutofit/>
          </a:bodyPr>
          <a:lstStyle>
            <a:lvl1pPr marL="457200" marR="0" lvl="0" indent="-228600" algn="l">
              <a:lnSpc>
                <a:spcPct val="100000"/>
              </a:lnSpc>
              <a:spcBef>
                <a:spcPts val="640"/>
              </a:spcBef>
              <a:spcAft>
                <a:spcPts val="0"/>
              </a:spcAft>
              <a:buClr>
                <a:schemeClr val="lt2"/>
              </a:buClr>
              <a:buSzPts val="3200"/>
              <a:buFont typeface="Arial"/>
              <a:buNone/>
              <a:defRPr sz="3200" b="1" i="0">
                <a:solidFill>
                  <a:schemeClr val="lt2"/>
                </a:solidFill>
                <a:latin typeface="Lato"/>
                <a:ea typeface="Lato"/>
                <a:cs typeface="Lato"/>
                <a:sym typeface="Lato"/>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Agenda 1 Blank">
  <p:cSld name="Agenda 1 Blank">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p103"/>
          <p:cNvSpPr txBox="1">
            <a:spLocks noGrp="1"/>
          </p:cNvSpPr>
          <p:nvPr>
            <p:ph type="body" idx="1"/>
          </p:nvPr>
        </p:nvSpPr>
        <p:spPr>
          <a:xfrm>
            <a:off x="2993456" y="1087655"/>
            <a:ext cx="5536129" cy="3447836"/>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440"/>
              </a:spcBef>
              <a:spcAft>
                <a:spcPts val="0"/>
              </a:spcAft>
              <a:buClr>
                <a:schemeClr val="dk1"/>
              </a:buClr>
              <a:buSzPts val="2200"/>
              <a:buNone/>
              <a:defRPr sz="22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cxnSp>
        <p:nvCxnSpPr>
          <p:cNvPr id="17" name="Google Shape;17;p103"/>
          <p:cNvCxnSpPr/>
          <p:nvPr/>
        </p:nvCxnSpPr>
        <p:spPr>
          <a:xfrm>
            <a:off x="3080084" y="857874"/>
            <a:ext cx="5439876" cy="0"/>
          </a:xfrm>
          <a:prstGeom prst="straightConnector1">
            <a:avLst/>
          </a:prstGeom>
          <a:noFill/>
          <a:ln w="19050" cap="flat" cmpd="sng">
            <a:solidFill>
              <a:schemeClr val="lt2"/>
            </a:solidFill>
            <a:prstDash val="solid"/>
            <a:round/>
            <a:headEnd type="none" w="sm" len="sm"/>
            <a:tailEnd type="none" w="sm" len="sm"/>
          </a:ln>
        </p:spPr>
      </p:cxnSp>
      <p:sp>
        <p:nvSpPr>
          <p:cNvPr id="18" name="Google Shape;18;p103"/>
          <p:cNvSpPr txBox="1"/>
          <p:nvPr/>
        </p:nvSpPr>
        <p:spPr>
          <a:xfrm rot="-5400000">
            <a:off x="-1189318" y="3781330"/>
            <a:ext cx="2524288" cy="20005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700"/>
              <a:buFont typeface="Arial"/>
              <a:buNone/>
            </a:pPr>
            <a:r>
              <a:rPr lang="en-US" sz="700" b="0" i="0" u="none" strike="noStrike" cap="none">
                <a:solidFill>
                  <a:srgbClr val="74C2CC"/>
                </a:solidFill>
                <a:latin typeface="Ubuntu"/>
                <a:ea typeface="Ubuntu"/>
                <a:cs typeface="Ubuntu"/>
                <a:sym typeface="Ubuntu"/>
              </a:rPr>
              <a:t>Photo Credit Shashank Shrestha/Save the Children</a:t>
            </a:r>
            <a:endParaRPr sz="700" b="0" i="0" u="none" strike="noStrike" cap="none">
              <a:solidFill>
                <a:srgbClr val="74C2CC"/>
              </a:solidFill>
              <a:latin typeface="Ubuntu"/>
              <a:ea typeface="Ubuntu"/>
              <a:cs typeface="Ubuntu"/>
              <a:sym typeface="Ubuntu"/>
            </a:endParaRPr>
          </a:p>
        </p:txBody>
      </p:sp>
      <p:sp>
        <p:nvSpPr>
          <p:cNvPr id="19" name="Google Shape;19;p103"/>
          <p:cNvSpPr txBox="1">
            <a:spLocks noGrp="1"/>
          </p:cNvSpPr>
          <p:nvPr>
            <p:ph type="body" idx="2"/>
          </p:nvPr>
        </p:nvSpPr>
        <p:spPr>
          <a:xfrm>
            <a:off x="2993456" y="285750"/>
            <a:ext cx="5449888" cy="430213"/>
          </a:xfrm>
          <a:prstGeom prst="rect">
            <a:avLst/>
          </a:prstGeom>
          <a:noFill/>
          <a:ln>
            <a:noFill/>
          </a:ln>
        </p:spPr>
        <p:txBody>
          <a:bodyPr spcFirstLastPara="1" wrap="square" lIns="91425" tIns="45700" rIns="91425" bIns="45700" anchor="t" anchorCtr="0">
            <a:noAutofit/>
          </a:bodyPr>
          <a:lstStyle>
            <a:lvl1pPr marL="457200" marR="0" lvl="0" indent="-228600" algn="l">
              <a:lnSpc>
                <a:spcPct val="100000"/>
              </a:lnSpc>
              <a:spcBef>
                <a:spcPts val="640"/>
              </a:spcBef>
              <a:spcAft>
                <a:spcPts val="0"/>
              </a:spcAft>
              <a:buClr>
                <a:schemeClr val="lt2"/>
              </a:buClr>
              <a:buSzPts val="3200"/>
              <a:buFont typeface="Arial"/>
              <a:buNone/>
              <a:defRPr sz="3200" b="1" i="0">
                <a:solidFill>
                  <a:schemeClr val="lt2"/>
                </a:solidFill>
                <a:latin typeface="Lato"/>
                <a:ea typeface="Lato"/>
                <a:cs typeface="Lato"/>
                <a:sym typeface="Lato"/>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text single column, minimal">
  <p:cSld name="Content text single column, minimal">
    <p:bg>
      <p:bgPr>
        <a:blipFill>
          <a:blip r:embed="rId2">
            <a:alphaModFix/>
          </a:blip>
          <a:stretch>
            <a:fillRect/>
          </a:stretch>
        </a:blipFill>
        <a:effectLst/>
      </p:bgPr>
    </p:bg>
    <p:spTree>
      <p:nvGrpSpPr>
        <p:cNvPr id="1" name="Shape 20"/>
        <p:cNvGrpSpPr/>
        <p:nvPr/>
      </p:nvGrpSpPr>
      <p:grpSpPr>
        <a:xfrm>
          <a:off x="0" y="0"/>
          <a:ext cx="0" cy="0"/>
          <a:chOff x="0" y="0"/>
          <a:chExt cx="0" cy="0"/>
        </a:xfrm>
      </p:grpSpPr>
      <p:sp>
        <p:nvSpPr>
          <p:cNvPr id="21" name="Google Shape;21;p94"/>
          <p:cNvSpPr txBox="1">
            <a:spLocks noGrp="1"/>
          </p:cNvSpPr>
          <p:nvPr>
            <p:ph type="body" idx="1"/>
          </p:nvPr>
        </p:nvSpPr>
        <p:spPr>
          <a:xfrm>
            <a:off x="635266" y="673768"/>
            <a:ext cx="7998595" cy="393673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440"/>
              </a:spcBef>
              <a:spcAft>
                <a:spcPts val="0"/>
              </a:spcAft>
              <a:buClr>
                <a:schemeClr val="dk1"/>
              </a:buClr>
              <a:buSzPts val="2200"/>
              <a:buNone/>
              <a:defRPr sz="22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ivider text only">
  <p:cSld name="Divider text only">
    <p:bg>
      <p:bgPr>
        <a:blipFill>
          <a:blip r:embed="rId2">
            <a:alphaModFix/>
          </a:blip>
          <a:stretch>
            <a:fillRect/>
          </a:stretch>
        </a:blipFill>
        <a:effectLst/>
      </p:bgPr>
    </p:bg>
    <p:spTree>
      <p:nvGrpSpPr>
        <p:cNvPr id="1" name="Shape 22"/>
        <p:cNvGrpSpPr/>
        <p:nvPr/>
      </p:nvGrpSpPr>
      <p:grpSpPr>
        <a:xfrm>
          <a:off x="0" y="0"/>
          <a:ext cx="0" cy="0"/>
          <a:chOff x="0" y="0"/>
          <a:chExt cx="0" cy="0"/>
        </a:xfrm>
      </p:grpSpPr>
      <p:sp>
        <p:nvSpPr>
          <p:cNvPr id="23" name="Google Shape;23;p106"/>
          <p:cNvSpPr txBox="1">
            <a:spLocks noGrp="1"/>
          </p:cNvSpPr>
          <p:nvPr>
            <p:ph type="title"/>
          </p:nvPr>
        </p:nvSpPr>
        <p:spPr>
          <a:xfrm>
            <a:off x="1366787" y="972152"/>
            <a:ext cx="6314173" cy="3205213"/>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lt1"/>
              </a:buClr>
              <a:buSzPts val="2400"/>
              <a:buFont typeface="Lato"/>
              <a:buNone/>
              <a:defRPr sz="2400" b="1" cap="none">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text single column">
  <p:cSld name="Content text single column">
    <p:bg>
      <p:bgPr>
        <a:blipFill>
          <a:blip r:embed="rId2">
            <a:alphaModFix/>
          </a:blip>
          <a:stretch>
            <a:fillRect/>
          </a:stretch>
        </a:blipFill>
        <a:effectLst/>
      </p:bgPr>
    </p:bg>
    <p:spTree>
      <p:nvGrpSpPr>
        <p:cNvPr id="1" name="Shape 24"/>
        <p:cNvGrpSpPr/>
        <p:nvPr/>
      </p:nvGrpSpPr>
      <p:grpSpPr>
        <a:xfrm>
          <a:off x="0" y="0"/>
          <a:ext cx="0" cy="0"/>
          <a:chOff x="0" y="0"/>
          <a:chExt cx="0" cy="0"/>
        </a:xfrm>
      </p:grpSpPr>
      <p:sp>
        <p:nvSpPr>
          <p:cNvPr id="25" name="Google Shape;25;p90"/>
          <p:cNvSpPr txBox="1">
            <a:spLocks noGrp="1"/>
          </p:cNvSpPr>
          <p:nvPr>
            <p:ph type="title"/>
          </p:nvPr>
        </p:nvSpPr>
        <p:spPr>
          <a:xfrm>
            <a:off x="1684423" y="157854"/>
            <a:ext cx="6944627" cy="85725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lt1"/>
              </a:buClr>
              <a:buSzPts val="3200"/>
              <a:buFont typeface="Lato"/>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90"/>
          <p:cNvSpPr txBox="1">
            <a:spLocks noGrp="1"/>
          </p:cNvSpPr>
          <p:nvPr>
            <p:ph type="body" idx="1"/>
          </p:nvPr>
        </p:nvSpPr>
        <p:spPr>
          <a:xfrm>
            <a:off x="1684422" y="1116532"/>
            <a:ext cx="6944627" cy="349397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440"/>
              </a:spcBef>
              <a:spcAft>
                <a:spcPts val="0"/>
              </a:spcAft>
              <a:buClr>
                <a:schemeClr val="dk1"/>
              </a:buClr>
              <a:buSzPts val="2200"/>
              <a:buNone/>
              <a:defRPr sz="22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Agenda 1">
  <p:cSld name="Agenda 1">
    <p:bg>
      <p:bgPr>
        <a:blipFill>
          <a:blip r:embed="rId2">
            <a:alphaModFix/>
          </a:blip>
          <a:stretch>
            <a:fillRect/>
          </a:stretch>
        </a:blipFill>
        <a:effectLst/>
      </p:bgPr>
    </p:bg>
    <p:spTree>
      <p:nvGrpSpPr>
        <p:cNvPr id="1" name="Shape 27"/>
        <p:cNvGrpSpPr/>
        <p:nvPr/>
      </p:nvGrpSpPr>
      <p:grpSpPr>
        <a:xfrm>
          <a:off x="0" y="0"/>
          <a:ext cx="0" cy="0"/>
          <a:chOff x="0" y="0"/>
          <a:chExt cx="0" cy="0"/>
        </a:xfrm>
      </p:grpSpPr>
      <p:sp>
        <p:nvSpPr>
          <p:cNvPr id="28" name="Google Shape;28;p89"/>
          <p:cNvSpPr txBox="1"/>
          <p:nvPr/>
        </p:nvSpPr>
        <p:spPr>
          <a:xfrm>
            <a:off x="2993456" y="286529"/>
            <a:ext cx="5536129"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chemeClr val="lt2"/>
                </a:solidFill>
                <a:latin typeface="Lato"/>
                <a:ea typeface="Lato"/>
                <a:cs typeface="Lato"/>
                <a:sym typeface="Lato"/>
              </a:rPr>
              <a:t>Agenda</a:t>
            </a:r>
            <a:endParaRPr sz="1400" b="0" i="0" u="none" strike="noStrike" cap="none">
              <a:solidFill>
                <a:srgbClr val="000000"/>
              </a:solidFill>
              <a:latin typeface="Arial"/>
              <a:ea typeface="Arial"/>
              <a:cs typeface="Arial"/>
              <a:sym typeface="Arial"/>
            </a:endParaRPr>
          </a:p>
        </p:txBody>
      </p:sp>
      <p:sp>
        <p:nvSpPr>
          <p:cNvPr id="29" name="Google Shape;29;p89"/>
          <p:cNvSpPr txBox="1">
            <a:spLocks noGrp="1"/>
          </p:cNvSpPr>
          <p:nvPr>
            <p:ph type="body" idx="1"/>
          </p:nvPr>
        </p:nvSpPr>
        <p:spPr>
          <a:xfrm>
            <a:off x="2993456" y="1087655"/>
            <a:ext cx="5536129" cy="3447836"/>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440"/>
              </a:spcBef>
              <a:spcAft>
                <a:spcPts val="0"/>
              </a:spcAft>
              <a:buClr>
                <a:schemeClr val="dk1"/>
              </a:buClr>
              <a:buSzPts val="2200"/>
              <a:buNone/>
              <a:defRPr sz="22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cxnSp>
        <p:nvCxnSpPr>
          <p:cNvPr id="30" name="Google Shape;30;p89"/>
          <p:cNvCxnSpPr/>
          <p:nvPr/>
        </p:nvCxnSpPr>
        <p:spPr>
          <a:xfrm>
            <a:off x="3080084" y="857874"/>
            <a:ext cx="5439876" cy="0"/>
          </a:xfrm>
          <a:prstGeom prst="straightConnector1">
            <a:avLst/>
          </a:prstGeom>
          <a:noFill/>
          <a:ln w="19050" cap="flat" cmpd="sng">
            <a:solidFill>
              <a:schemeClr val="lt2"/>
            </a:solidFill>
            <a:prstDash val="solid"/>
            <a:round/>
            <a:headEnd type="none" w="sm" len="sm"/>
            <a:tailEnd type="none" w="sm" len="sm"/>
          </a:ln>
        </p:spPr>
      </p:cxnSp>
      <p:sp>
        <p:nvSpPr>
          <p:cNvPr id="31" name="Google Shape;31;p89"/>
          <p:cNvSpPr txBox="1"/>
          <p:nvPr/>
        </p:nvSpPr>
        <p:spPr>
          <a:xfrm rot="-5400000">
            <a:off x="-1189318" y="3781330"/>
            <a:ext cx="2524288" cy="20005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700"/>
              <a:buFont typeface="Arial"/>
              <a:buNone/>
            </a:pPr>
            <a:r>
              <a:rPr lang="en-US" sz="700" b="0" i="0" u="none" strike="noStrike" cap="none">
                <a:solidFill>
                  <a:srgbClr val="74C2CC"/>
                </a:solidFill>
                <a:latin typeface="Ubuntu"/>
                <a:ea typeface="Ubuntu"/>
                <a:cs typeface="Ubuntu"/>
                <a:sym typeface="Ubuntu"/>
              </a:rPr>
              <a:t>Photo Credit Shashank Shrestha/Save the Children</a:t>
            </a:r>
            <a:endParaRPr sz="700" b="0" i="0" u="none" strike="noStrike" cap="none">
              <a:solidFill>
                <a:srgbClr val="74C2CC"/>
              </a:solidFill>
              <a:latin typeface="Ubuntu"/>
              <a:ea typeface="Ubuntu"/>
              <a:cs typeface="Ubuntu"/>
              <a:sym typeface="Ubuntu"/>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text two column, no dialogue">
  <p:cSld name="Content text two column, no dialogue">
    <p:bg>
      <p:bgPr>
        <a:blipFill>
          <a:blip r:embed="rId2">
            <a:alphaModFix/>
          </a:blip>
          <a:stretch>
            <a:fillRect/>
          </a:stretch>
        </a:blipFill>
        <a:effectLst/>
      </p:bgPr>
    </p:bg>
    <p:spTree>
      <p:nvGrpSpPr>
        <p:cNvPr id="1" name="Shape 32"/>
        <p:cNvGrpSpPr/>
        <p:nvPr/>
      </p:nvGrpSpPr>
      <p:grpSpPr>
        <a:xfrm>
          <a:off x="0" y="0"/>
          <a:ext cx="0" cy="0"/>
          <a:chOff x="0" y="0"/>
          <a:chExt cx="0" cy="0"/>
        </a:xfrm>
      </p:grpSpPr>
      <p:sp>
        <p:nvSpPr>
          <p:cNvPr id="33" name="Google Shape;33;p95"/>
          <p:cNvSpPr txBox="1">
            <a:spLocks noGrp="1"/>
          </p:cNvSpPr>
          <p:nvPr>
            <p:ph type="title"/>
          </p:nvPr>
        </p:nvSpPr>
        <p:spPr>
          <a:xfrm>
            <a:off x="635267" y="157854"/>
            <a:ext cx="7993783" cy="85725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lt1"/>
              </a:buClr>
              <a:buSzPts val="3200"/>
              <a:buFont typeface="Lato"/>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95"/>
          <p:cNvSpPr txBox="1">
            <a:spLocks noGrp="1"/>
          </p:cNvSpPr>
          <p:nvPr>
            <p:ph type="body" idx="1"/>
          </p:nvPr>
        </p:nvSpPr>
        <p:spPr>
          <a:xfrm>
            <a:off x="635267" y="1116532"/>
            <a:ext cx="3893418" cy="349397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440"/>
              </a:spcBef>
              <a:spcAft>
                <a:spcPts val="0"/>
              </a:spcAft>
              <a:buClr>
                <a:schemeClr val="dk1"/>
              </a:buClr>
              <a:buSzPts val="2200"/>
              <a:buNone/>
              <a:defRPr sz="22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35" name="Google Shape;35;p95"/>
          <p:cNvSpPr txBox="1">
            <a:spLocks noGrp="1"/>
          </p:cNvSpPr>
          <p:nvPr>
            <p:ph type="body" idx="2"/>
          </p:nvPr>
        </p:nvSpPr>
        <p:spPr>
          <a:xfrm>
            <a:off x="4735630" y="1116532"/>
            <a:ext cx="3893419" cy="3493970"/>
          </a:xfrm>
          <a:prstGeom prst="rect">
            <a:avLst/>
          </a:prstGeom>
          <a:noFill/>
          <a:ln>
            <a:noFill/>
          </a:ln>
        </p:spPr>
        <p:txBody>
          <a:bodyPr spcFirstLastPara="1" wrap="square" lIns="91425" tIns="45700" rIns="91425" bIns="45700" anchor="t" anchorCtr="0">
            <a:normAutofit/>
          </a:bodyPr>
          <a:lstStyle>
            <a:lvl1pPr marL="457200" lvl="0" indent="-368300" algn="l">
              <a:lnSpc>
                <a:spcPct val="100000"/>
              </a:lnSpc>
              <a:spcBef>
                <a:spcPts val="440"/>
              </a:spcBef>
              <a:spcAft>
                <a:spcPts val="0"/>
              </a:spcAft>
              <a:buClr>
                <a:schemeClr val="dk1"/>
              </a:buClr>
              <a:buSzPts val="2200"/>
              <a:buChar char="•"/>
              <a:defRPr sz="2200"/>
            </a:lvl1pPr>
            <a:lvl2pPr marL="914400" lvl="1" indent="-349250" algn="l">
              <a:lnSpc>
                <a:spcPct val="100000"/>
              </a:lnSpc>
              <a:spcBef>
                <a:spcPts val="380"/>
              </a:spcBef>
              <a:spcAft>
                <a:spcPts val="0"/>
              </a:spcAft>
              <a:buClr>
                <a:schemeClr val="dk1"/>
              </a:buClr>
              <a:buSzPts val="1900"/>
              <a:buChar char="–"/>
              <a:defRPr sz="1900"/>
            </a:lvl2pPr>
            <a:lvl3pPr marL="1371600" lvl="2" indent="-336550" algn="l">
              <a:lnSpc>
                <a:spcPct val="100000"/>
              </a:lnSpc>
              <a:spcBef>
                <a:spcPts val="340"/>
              </a:spcBef>
              <a:spcAft>
                <a:spcPts val="0"/>
              </a:spcAft>
              <a:buClr>
                <a:schemeClr val="dk1"/>
              </a:buClr>
              <a:buSzPts val="1700"/>
              <a:buChar char="•"/>
              <a:defRPr sz="1700"/>
            </a:lvl3pPr>
            <a:lvl4pPr marL="1828800" lvl="3" indent="-323850" algn="l">
              <a:lnSpc>
                <a:spcPct val="100000"/>
              </a:lnSpc>
              <a:spcBef>
                <a:spcPts val="300"/>
              </a:spcBef>
              <a:spcAft>
                <a:spcPts val="0"/>
              </a:spcAft>
              <a:buClr>
                <a:schemeClr val="dk1"/>
              </a:buClr>
              <a:buSzPts val="1500"/>
              <a:buChar char="–"/>
              <a:defRPr sz="1500"/>
            </a:lvl4pPr>
            <a:lvl5pPr marL="2286000" lvl="4" indent="-323850" algn="l">
              <a:lnSpc>
                <a:spcPct val="100000"/>
              </a:lnSpc>
              <a:spcBef>
                <a:spcPts val="300"/>
              </a:spcBef>
              <a:spcAft>
                <a:spcPts val="0"/>
              </a:spcAft>
              <a:buClr>
                <a:schemeClr val="dk1"/>
              </a:buClr>
              <a:buSzPts val="1500"/>
              <a:buChar char="»"/>
              <a:defRPr sz="15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text two column">
  <p:cSld name="1_Content text two column">
    <p:bg>
      <p:bgPr>
        <a:blipFill>
          <a:blip r:embed="rId2">
            <a:alphaModFix/>
          </a:blip>
          <a:stretch>
            <a:fillRect/>
          </a:stretch>
        </a:blipFill>
        <a:effectLst/>
      </p:bgPr>
    </p:bg>
    <p:spTree>
      <p:nvGrpSpPr>
        <p:cNvPr id="1" name="Shape 36"/>
        <p:cNvGrpSpPr/>
        <p:nvPr/>
      </p:nvGrpSpPr>
      <p:grpSpPr>
        <a:xfrm>
          <a:off x="0" y="0"/>
          <a:ext cx="0" cy="0"/>
          <a:chOff x="0" y="0"/>
          <a:chExt cx="0" cy="0"/>
        </a:xfrm>
      </p:grpSpPr>
      <p:sp>
        <p:nvSpPr>
          <p:cNvPr id="37" name="Google Shape;37;p92"/>
          <p:cNvSpPr txBox="1">
            <a:spLocks noGrp="1"/>
          </p:cNvSpPr>
          <p:nvPr>
            <p:ph type="title"/>
          </p:nvPr>
        </p:nvSpPr>
        <p:spPr>
          <a:xfrm>
            <a:off x="1684423" y="157854"/>
            <a:ext cx="6944627" cy="85725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lt1"/>
              </a:buClr>
              <a:buSzPts val="3200"/>
              <a:buFont typeface="Lato"/>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92"/>
          <p:cNvSpPr txBox="1">
            <a:spLocks noGrp="1"/>
          </p:cNvSpPr>
          <p:nvPr>
            <p:ph type="body" idx="1"/>
          </p:nvPr>
        </p:nvSpPr>
        <p:spPr>
          <a:xfrm>
            <a:off x="1684423" y="1116532"/>
            <a:ext cx="3378466" cy="349397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440"/>
              </a:spcBef>
              <a:spcAft>
                <a:spcPts val="0"/>
              </a:spcAft>
              <a:buClr>
                <a:schemeClr val="dk1"/>
              </a:buClr>
              <a:buSzPts val="2200"/>
              <a:buNone/>
              <a:defRPr sz="22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39" name="Google Shape;39;p92"/>
          <p:cNvSpPr txBox="1">
            <a:spLocks noGrp="1"/>
          </p:cNvSpPr>
          <p:nvPr>
            <p:ph type="body" idx="2"/>
          </p:nvPr>
        </p:nvSpPr>
        <p:spPr>
          <a:xfrm>
            <a:off x="5255396" y="1116532"/>
            <a:ext cx="3378466" cy="3493970"/>
          </a:xfrm>
          <a:prstGeom prst="rect">
            <a:avLst/>
          </a:prstGeom>
          <a:noFill/>
          <a:ln>
            <a:noFill/>
          </a:ln>
        </p:spPr>
        <p:txBody>
          <a:bodyPr spcFirstLastPara="1" wrap="square" lIns="91425" tIns="45700" rIns="91425" bIns="45700" anchor="t" anchorCtr="0">
            <a:normAutofit/>
          </a:bodyPr>
          <a:lstStyle>
            <a:lvl1pPr marL="457200" lvl="0" indent="-368300" algn="l">
              <a:lnSpc>
                <a:spcPct val="100000"/>
              </a:lnSpc>
              <a:spcBef>
                <a:spcPts val="440"/>
              </a:spcBef>
              <a:spcAft>
                <a:spcPts val="0"/>
              </a:spcAft>
              <a:buClr>
                <a:schemeClr val="dk1"/>
              </a:buClr>
              <a:buSzPts val="2200"/>
              <a:buChar char="•"/>
              <a:defRPr sz="2200"/>
            </a:lvl1pPr>
            <a:lvl2pPr marL="914400" lvl="1" indent="-349250" algn="l">
              <a:lnSpc>
                <a:spcPct val="100000"/>
              </a:lnSpc>
              <a:spcBef>
                <a:spcPts val="380"/>
              </a:spcBef>
              <a:spcAft>
                <a:spcPts val="0"/>
              </a:spcAft>
              <a:buClr>
                <a:schemeClr val="dk1"/>
              </a:buClr>
              <a:buSzPts val="1900"/>
              <a:buChar char="–"/>
              <a:defRPr sz="1900"/>
            </a:lvl2pPr>
            <a:lvl3pPr marL="1371600" lvl="2" indent="-336550" algn="l">
              <a:lnSpc>
                <a:spcPct val="100000"/>
              </a:lnSpc>
              <a:spcBef>
                <a:spcPts val="340"/>
              </a:spcBef>
              <a:spcAft>
                <a:spcPts val="0"/>
              </a:spcAft>
              <a:buClr>
                <a:schemeClr val="dk1"/>
              </a:buClr>
              <a:buSzPts val="1700"/>
              <a:buChar char="•"/>
              <a:defRPr sz="1700"/>
            </a:lvl3pPr>
            <a:lvl4pPr marL="1828800" lvl="3" indent="-323850" algn="l">
              <a:lnSpc>
                <a:spcPct val="100000"/>
              </a:lnSpc>
              <a:spcBef>
                <a:spcPts val="300"/>
              </a:spcBef>
              <a:spcAft>
                <a:spcPts val="0"/>
              </a:spcAft>
              <a:buClr>
                <a:schemeClr val="dk1"/>
              </a:buClr>
              <a:buSzPts val="1500"/>
              <a:buChar char="–"/>
              <a:defRPr sz="1500"/>
            </a:lvl4pPr>
            <a:lvl5pPr marL="2286000" lvl="4" indent="-323850" algn="l">
              <a:lnSpc>
                <a:spcPct val="100000"/>
              </a:lnSpc>
              <a:spcBef>
                <a:spcPts val="300"/>
              </a:spcBef>
              <a:spcAft>
                <a:spcPts val="0"/>
              </a:spcAft>
              <a:buClr>
                <a:schemeClr val="dk1"/>
              </a:buClr>
              <a:buSzPts val="1500"/>
              <a:buChar char="»"/>
              <a:defRPr sz="15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Agenda 3 Blank">
  <p:cSld name="Agenda 3 Blank">
    <p:bg>
      <p:bgPr>
        <a:blipFill>
          <a:blip r:embed="rId2">
            <a:alphaModFix/>
          </a:blip>
          <a:stretch>
            <a:fillRect/>
          </a:stretch>
        </a:blipFill>
        <a:effectLst/>
      </p:bgPr>
    </p:bg>
    <p:spTree>
      <p:nvGrpSpPr>
        <p:cNvPr id="1" name="Shape 40"/>
        <p:cNvGrpSpPr/>
        <p:nvPr/>
      </p:nvGrpSpPr>
      <p:grpSpPr>
        <a:xfrm>
          <a:off x="0" y="0"/>
          <a:ext cx="0" cy="0"/>
          <a:chOff x="0" y="0"/>
          <a:chExt cx="0" cy="0"/>
        </a:xfrm>
      </p:grpSpPr>
      <p:sp>
        <p:nvSpPr>
          <p:cNvPr id="41" name="Google Shape;41;p105"/>
          <p:cNvSpPr txBox="1">
            <a:spLocks noGrp="1"/>
          </p:cNvSpPr>
          <p:nvPr>
            <p:ph type="body" idx="1"/>
          </p:nvPr>
        </p:nvSpPr>
        <p:spPr>
          <a:xfrm>
            <a:off x="2993456" y="1087655"/>
            <a:ext cx="5536129" cy="3447836"/>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440"/>
              </a:spcBef>
              <a:spcAft>
                <a:spcPts val="0"/>
              </a:spcAft>
              <a:buClr>
                <a:schemeClr val="dk1"/>
              </a:buClr>
              <a:buSzPts val="2200"/>
              <a:buNone/>
              <a:defRPr sz="22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cxnSp>
        <p:nvCxnSpPr>
          <p:cNvPr id="42" name="Google Shape;42;p105"/>
          <p:cNvCxnSpPr/>
          <p:nvPr/>
        </p:nvCxnSpPr>
        <p:spPr>
          <a:xfrm>
            <a:off x="3080084" y="857874"/>
            <a:ext cx="5439876" cy="0"/>
          </a:xfrm>
          <a:prstGeom prst="straightConnector1">
            <a:avLst/>
          </a:prstGeom>
          <a:noFill/>
          <a:ln w="19050" cap="flat" cmpd="sng">
            <a:solidFill>
              <a:schemeClr val="lt2"/>
            </a:solidFill>
            <a:prstDash val="solid"/>
            <a:round/>
            <a:headEnd type="none" w="sm" len="sm"/>
            <a:tailEnd type="none" w="sm" len="sm"/>
          </a:ln>
        </p:spPr>
      </p:cxnSp>
      <p:sp>
        <p:nvSpPr>
          <p:cNvPr id="43" name="Google Shape;43;p105"/>
          <p:cNvSpPr txBox="1">
            <a:spLocks noGrp="1"/>
          </p:cNvSpPr>
          <p:nvPr>
            <p:ph type="body" idx="2"/>
          </p:nvPr>
        </p:nvSpPr>
        <p:spPr>
          <a:xfrm>
            <a:off x="2993456" y="285750"/>
            <a:ext cx="5449888" cy="430213"/>
          </a:xfrm>
          <a:prstGeom prst="rect">
            <a:avLst/>
          </a:prstGeom>
          <a:noFill/>
          <a:ln>
            <a:noFill/>
          </a:ln>
        </p:spPr>
        <p:txBody>
          <a:bodyPr spcFirstLastPara="1" wrap="square" lIns="91425" tIns="45700" rIns="91425" bIns="45700" anchor="t" anchorCtr="0">
            <a:noAutofit/>
          </a:bodyPr>
          <a:lstStyle>
            <a:lvl1pPr marL="457200" marR="0" lvl="0" indent="-228600" algn="l">
              <a:lnSpc>
                <a:spcPct val="100000"/>
              </a:lnSpc>
              <a:spcBef>
                <a:spcPts val="640"/>
              </a:spcBef>
              <a:spcAft>
                <a:spcPts val="0"/>
              </a:spcAft>
              <a:buClr>
                <a:schemeClr val="lt2"/>
              </a:buClr>
              <a:buSzPts val="3200"/>
              <a:buFont typeface="Arial"/>
              <a:buNone/>
              <a:defRPr sz="3200" b="1" i="0">
                <a:solidFill>
                  <a:schemeClr val="lt2"/>
                </a:solidFill>
                <a:latin typeface="Lato"/>
                <a:ea typeface="Lato"/>
                <a:cs typeface="Lato"/>
                <a:sym typeface="Lato"/>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4" name="Google Shape;44;p105"/>
          <p:cNvSpPr txBox="1"/>
          <p:nvPr/>
        </p:nvSpPr>
        <p:spPr>
          <a:xfrm rot="-5400000">
            <a:off x="-1066507" y="3950896"/>
            <a:ext cx="2292725" cy="20005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700"/>
              <a:buFont typeface="Arial"/>
              <a:buNone/>
            </a:pPr>
            <a:r>
              <a:rPr lang="en-US" sz="700" b="0" i="0" u="none" strike="noStrike" cap="none">
                <a:solidFill>
                  <a:srgbClr val="74C2CC"/>
                </a:solidFill>
                <a:latin typeface="Ubuntu"/>
                <a:ea typeface="Ubuntu"/>
                <a:cs typeface="Ubuntu"/>
                <a:sym typeface="Ubuntu"/>
              </a:rPr>
              <a:t>Photo Credit: Jonathan Hyams/Save the Children</a:t>
            </a:r>
            <a:endParaRPr sz="700" b="0" i="0" u="none" strike="noStrike" cap="none">
              <a:solidFill>
                <a:srgbClr val="74C2CC"/>
              </a:solidFill>
              <a:latin typeface="Ubuntu"/>
              <a:ea typeface="Ubuntu"/>
              <a:cs typeface="Ubuntu"/>
              <a:sym typeface="Ubuntu"/>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86"/>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Lato"/>
              <a:buNone/>
              <a:defRPr sz="4400" b="1" i="0" u="none" strike="noStrike" cap="none">
                <a:solidFill>
                  <a:schemeClr val="dk1"/>
                </a:solidFill>
                <a:latin typeface="Lato"/>
                <a:ea typeface="Lato"/>
                <a:cs typeface="Lato"/>
                <a:sym typeface="La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86"/>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Ubuntu"/>
                <a:ea typeface="Ubuntu"/>
                <a:cs typeface="Ubuntu"/>
                <a:sym typeface="Ubuntu"/>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Ubuntu"/>
                <a:ea typeface="Ubuntu"/>
                <a:cs typeface="Ubuntu"/>
                <a:sym typeface="Ubuntu"/>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Ubuntu"/>
                <a:ea typeface="Ubuntu"/>
                <a:cs typeface="Ubuntu"/>
                <a:sym typeface="Ubuntu"/>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Ubuntu"/>
                <a:ea typeface="Ubuntu"/>
                <a:cs typeface="Ubuntu"/>
                <a:sym typeface="Ubuntu"/>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Ubuntu"/>
                <a:ea typeface="Ubuntu"/>
                <a:cs typeface="Ubuntu"/>
                <a:sym typeface="Ubuntu"/>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s://www.fsnnetwork.org/event/qualme-peer-community-meeting-qualitative-data-analysis-tools" TargetMode="External"/><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hyperlink" Target="mailto:kfox@tangointernational.com" TargetMode="External"/><Relationship Id="rId2" Type="http://schemas.openxmlformats.org/officeDocument/2006/relationships/notesSlide" Target="../notesSlides/notesSlide27.xml"/><Relationship Id="rId1" Type="http://schemas.openxmlformats.org/officeDocument/2006/relationships/slideLayout" Target="../slideLayouts/slideLayout11.xml"/><Relationship Id="rId6" Type="http://schemas.openxmlformats.org/officeDocument/2006/relationships/hyperlink" Target="mailto:npeek@usaid.gov" TargetMode="External"/><Relationship Id="rId5" Type="http://schemas.openxmlformats.org/officeDocument/2006/relationships/hyperlink" Target="mailto:hcook@usaid.gov" TargetMode="External"/><Relationship Id="rId4" Type="http://schemas.openxmlformats.org/officeDocument/2006/relationships/hyperlink" Target="mailto:ralhaddad@tangointernational.com"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30.xml.rels><?xml version="1.0" encoding="UTF-8" standalone="yes"?>
<Relationships xmlns="http://schemas.openxmlformats.org/package/2006/relationships"><Relationship Id="rId3" Type="http://schemas.openxmlformats.org/officeDocument/2006/relationships/hyperlink" Target="https://forms.gle/vJi6EKfPQdQioRQu8" TargetMode="External"/><Relationship Id="rId2" Type="http://schemas.openxmlformats.org/officeDocument/2006/relationships/notesSlide" Target="../notesSlides/notesSlide30.xml"/><Relationship Id="rId1" Type="http://schemas.openxmlformats.org/officeDocument/2006/relationships/slideLayout" Target="../slideLayouts/slideLayout10.xml"/><Relationship Id="rId4" Type="http://schemas.openxmlformats.org/officeDocument/2006/relationships/image" Target="../media/image28.png"/></Relationships>
</file>

<file path=ppt/slides/_rels/slide31.xml.rels><?xml version="1.0" encoding="UTF-8" standalone="yes"?>
<Relationships xmlns="http://schemas.openxmlformats.org/package/2006/relationships"><Relationship Id="rId3" Type="http://schemas.openxmlformats.org/officeDocument/2006/relationships/hyperlink" Target="https://ideal.events/qualme" TargetMode="External"/><Relationship Id="rId2" Type="http://schemas.openxmlformats.org/officeDocument/2006/relationships/notesSlide" Target="../notesSlides/notesSlide31.xml"/><Relationship Id="rId1" Type="http://schemas.openxmlformats.org/officeDocument/2006/relationships/slideLayout" Target="../slideLayouts/slideLayout10.xml"/><Relationship Id="rId4" Type="http://schemas.openxmlformats.org/officeDocument/2006/relationships/image" Target="../media/image29.png"/></Relationships>
</file>

<file path=ppt/slides/_rels/slide32.xml.rels><?xml version="1.0" encoding="UTF-8" standalone="yes"?>
<Relationships xmlns="http://schemas.openxmlformats.org/package/2006/relationships"><Relationship Id="rId3" Type="http://schemas.openxmlformats.org/officeDocument/2006/relationships/hyperlink" Target="mailto:robina@tangointernational.com" TargetMode="External"/><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www.usaid.gov/document/bha-guidance-monitoring-evaluation-and-reporting-resilience-food-security-activities"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hyperlink" Target="https://www.usaid.gov/bha-guidelines/emergency-me-guidance"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fsnnetwork.org/resource/qualitative-toolkit-qualitative-methods-monitoring-food-security-activities-funded-usaid"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
          <p:cNvSpPr txBox="1">
            <a:spLocks noGrp="1"/>
          </p:cNvSpPr>
          <p:nvPr>
            <p:ph type="body" idx="1"/>
          </p:nvPr>
        </p:nvSpPr>
        <p:spPr>
          <a:xfrm>
            <a:off x="1500200" y="2013072"/>
            <a:ext cx="6996000" cy="1638300"/>
          </a:xfrm>
          <a:prstGeom prst="rect">
            <a:avLst/>
          </a:prstGeom>
          <a:noFill/>
          <a:ln>
            <a:noFill/>
          </a:ln>
        </p:spPr>
        <p:txBody>
          <a:bodyPr spcFirstLastPara="1" wrap="square" lIns="91425" tIns="45700" rIns="91425" bIns="45700" anchor="b" anchorCtr="0">
            <a:normAutofit fontScale="92500" lnSpcReduction="10000"/>
          </a:bodyPr>
          <a:lstStyle/>
          <a:p>
            <a:pPr marL="0" lvl="0" indent="0" algn="l" rtl="0">
              <a:lnSpc>
                <a:spcPct val="150000"/>
              </a:lnSpc>
              <a:spcBef>
                <a:spcPts val="0"/>
              </a:spcBef>
              <a:spcAft>
                <a:spcPts val="0"/>
              </a:spcAft>
              <a:buClr>
                <a:schemeClr val="lt2"/>
              </a:buClr>
              <a:buSzPct val="89856"/>
              <a:buNone/>
            </a:pPr>
            <a:r>
              <a:rPr lang="en-US" sz="3850"/>
              <a:t>QualME: </a:t>
            </a:r>
            <a:r>
              <a:rPr lang="en-US" sz="3850" i="1"/>
              <a:t>Qualitative Toolkit for Monitoring and Evaluation</a:t>
            </a:r>
            <a:endParaRPr sz="3850" i="1"/>
          </a:p>
        </p:txBody>
      </p:sp>
      <p:sp>
        <p:nvSpPr>
          <p:cNvPr id="94" name="Google Shape;94;p1"/>
          <p:cNvSpPr txBox="1">
            <a:spLocks noGrp="1"/>
          </p:cNvSpPr>
          <p:nvPr>
            <p:ph type="body" idx="2"/>
          </p:nvPr>
        </p:nvSpPr>
        <p:spPr>
          <a:xfrm>
            <a:off x="1628463" y="3782094"/>
            <a:ext cx="6996000" cy="15621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440"/>
              </a:spcBef>
              <a:spcAft>
                <a:spcPts val="0"/>
              </a:spcAft>
              <a:buClr>
                <a:schemeClr val="lt2"/>
              </a:buClr>
              <a:buSzPts val="2200"/>
              <a:buNone/>
            </a:pPr>
            <a:r>
              <a:rPr lang="en-US"/>
              <a:t>An online workshop | June 8, 2023</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11"/>
          <p:cNvSpPr txBox="1">
            <a:spLocks noGrp="1"/>
          </p:cNvSpPr>
          <p:nvPr>
            <p:ph type="title"/>
          </p:nvPr>
        </p:nvSpPr>
        <p:spPr>
          <a:xfrm>
            <a:off x="635267" y="157854"/>
            <a:ext cx="7993783" cy="85725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3200"/>
              <a:buFont typeface="Lato"/>
              <a:buNone/>
            </a:pPr>
            <a:r>
              <a:rPr lang="en-US"/>
              <a:t>What’s Inside: Steps in Qualitative Inquiry</a:t>
            </a:r>
            <a:endParaRPr/>
          </a:p>
        </p:txBody>
      </p:sp>
      <p:sp>
        <p:nvSpPr>
          <p:cNvPr id="160" name="Google Shape;160;p11"/>
          <p:cNvSpPr txBox="1"/>
          <p:nvPr/>
        </p:nvSpPr>
        <p:spPr>
          <a:xfrm>
            <a:off x="635268" y="1015105"/>
            <a:ext cx="7993782" cy="4028844"/>
          </a:xfrm>
          <a:prstGeom prst="rect">
            <a:avLst/>
          </a:prstGeom>
          <a:noFill/>
          <a:ln>
            <a:noFill/>
          </a:ln>
        </p:spPr>
        <p:txBody>
          <a:bodyPr spcFirstLastPara="1" wrap="square" lIns="91425" tIns="45700" rIns="91425" bIns="45700" anchor="t" anchorCtr="0">
            <a:normAutofit fontScale="77500" lnSpcReduction="20000"/>
          </a:bodyPr>
          <a:lstStyle/>
          <a:p>
            <a:pPr marL="0" marR="0" lvl="0" indent="0" algn="l" rtl="0">
              <a:lnSpc>
                <a:spcPct val="120000"/>
              </a:lnSpc>
              <a:spcBef>
                <a:spcPts val="0"/>
              </a:spcBef>
              <a:spcAft>
                <a:spcPts val="0"/>
              </a:spcAft>
              <a:buClr>
                <a:schemeClr val="dk1"/>
              </a:buClr>
              <a:buSzPct val="100000"/>
              <a:buFont typeface="Arial"/>
              <a:buNone/>
            </a:pPr>
            <a:r>
              <a:rPr lang="en-US" sz="2200" b="1" i="0" u="none" strike="noStrike" cap="none">
                <a:solidFill>
                  <a:schemeClr val="dk1"/>
                </a:solidFill>
                <a:latin typeface="Ubuntu"/>
                <a:ea typeface="Ubuntu"/>
                <a:cs typeface="Ubuntu"/>
                <a:sym typeface="Ubuntu"/>
              </a:rPr>
              <a:t>Step 1: </a:t>
            </a:r>
            <a:r>
              <a:rPr lang="en-US" sz="2200" b="0" i="0" u="none" strike="noStrike" cap="none">
                <a:solidFill>
                  <a:schemeClr val="dk1"/>
                </a:solidFill>
                <a:latin typeface="Ubuntu"/>
                <a:ea typeface="Ubuntu"/>
                <a:cs typeface="Ubuntu"/>
                <a:sym typeface="Ubuntu"/>
              </a:rPr>
              <a:t>Draft Ideas - where would you use qualitative data?</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400"/>
              </a:spcBef>
              <a:spcAft>
                <a:spcPts val="0"/>
              </a:spcAft>
              <a:buClr>
                <a:schemeClr val="dk1"/>
              </a:buClr>
              <a:buSzPct val="100000"/>
              <a:buFont typeface="Arial"/>
              <a:buNone/>
            </a:pPr>
            <a:r>
              <a:rPr lang="en-US" sz="2200" b="1" i="0" u="none" strike="noStrike" cap="none">
                <a:solidFill>
                  <a:schemeClr val="dk1"/>
                </a:solidFill>
                <a:latin typeface="Ubuntu"/>
                <a:ea typeface="Ubuntu"/>
                <a:cs typeface="Ubuntu"/>
                <a:sym typeface="Ubuntu"/>
              </a:rPr>
              <a:t>Step 2: </a:t>
            </a:r>
            <a:r>
              <a:rPr lang="en-US" sz="2200" b="0" i="0" u="none" strike="noStrike" cap="none">
                <a:solidFill>
                  <a:schemeClr val="dk1"/>
                </a:solidFill>
                <a:latin typeface="Ubuntu"/>
                <a:ea typeface="Ubuntu"/>
                <a:cs typeface="Ubuntu"/>
                <a:sym typeface="Ubuntu"/>
              </a:rPr>
              <a:t>Define the Purpose, Objectives and Inquiry Questions</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400"/>
              </a:spcBef>
              <a:spcAft>
                <a:spcPts val="0"/>
              </a:spcAft>
              <a:buClr>
                <a:schemeClr val="dk1"/>
              </a:buClr>
              <a:buSzPct val="100000"/>
              <a:buFont typeface="Arial"/>
              <a:buNone/>
            </a:pPr>
            <a:r>
              <a:rPr lang="en-US" sz="2200" b="1" i="0" u="none" strike="noStrike" cap="none">
                <a:solidFill>
                  <a:schemeClr val="dk1"/>
                </a:solidFill>
                <a:latin typeface="Ubuntu"/>
                <a:ea typeface="Ubuntu"/>
                <a:cs typeface="Ubuntu"/>
                <a:sym typeface="Ubuntu"/>
              </a:rPr>
              <a:t>Step 3: </a:t>
            </a:r>
            <a:r>
              <a:rPr lang="en-US" sz="2200" b="0" i="0" u="none" strike="noStrike" cap="none">
                <a:solidFill>
                  <a:schemeClr val="dk1"/>
                </a:solidFill>
                <a:latin typeface="Ubuntu"/>
                <a:ea typeface="Ubuntu"/>
                <a:cs typeface="Ubuntu"/>
                <a:sym typeface="Ubuntu"/>
              </a:rPr>
              <a:t>Describe the Design and Methodology</a:t>
            </a:r>
            <a:endParaRPr sz="1400" b="0" i="0" u="none" strike="noStrike" cap="none">
              <a:solidFill>
                <a:srgbClr val="000000"/>
              </a:solidFill>
              <a:latin typeface="Arial"/>
              <a:ea typeface="Arial"/>
              <a:cs typeface="Arial"/>
              <a:sym typeface="Arial"/>
            </a:endParaRPr>
          </a:p>
          <a:p>
            <a:pPr marL="685800" marR="0" lvl="2" indent="-285750" algn="l" rtl="0">
              <a:lnSpc>
                <a:spcPct val="120000"/>
              </a:lnSpc>
              <a:spcBef>
                <a:spcPts val="400"/>
              </a:spcBef>
              <a:spcAft>
                <a:spcPts val="0"/>
              </a:spcAft>
              <a:buClr>
                <a:schemeClr val="dk1"/>
              </a:buClr>
              <a:buSzPct val="100000"/>
              <a:buFont typeface="Arial"/>
              <a:buChar char="•"/>
            </a:pPr>
            <a:r>
              <a:rPr lang="en-US" sz="1800" b="0" i="0" u="none" strike="noStrike" cap="none">
                <a:solidFill>
                  <a:schemeClr val="dk1"/>
                </a:solidFill>
                <a:latin typeface="Ubuntu"/>
                <a:ea typeface="Ubuntu"/>
                <a:cs typeface="Ubuntu"/>
                <a:sym typeface="Ubuntu"/>
              </a:rPr>
              <a:t>Data source and methods</a:t>
            </a:r>
            <a:endParaRPr sz="1400" b="0" i="0" u="none" strike="noStrike" cap="none">
              <a:solidFill>
                <a:srgbClr val="000000"/>
              </a:solidFill>
              <a:latin typeface="Arial"/>
              <a:ea typeface="Arial"/>
              <a:cs typeface="Arial"/>
              <a:sym typeface="Arial"/>
            </a:endParaRPr>
          </a:p>
          <a:p>
            <a:pPr marL="685800" marR="0" lvl="2" indent="-285750" algn="l" rtl="0">
              <a:lnSpc>
                <a:spcPct val="120000"/>
              </a:lnSpc>
              <a:spcBef>
                <a:spcPts val="400"/>
              </a:spcBef>
              <a:spcAft>
                <a:spcPts val="0"/>
              </a:spcAft>
              <a:buClr>
                <a:schemeClr val="dk1"/>
              </a:buClr>
              <a:buSzPct val="100000"/>
              <a:buFont typeface="Arial"/>
              <a:buChar char="•"/>
            </a:pPr>
            <a:r>
              <a:rPr lang="en-US" sz="1800" b="0" i="0" u="none" strike="noStrike" cap="none">
                <a:solidFill>
                  <a:schemeClr val="dk1"/>
                </a:solidFill>
                <a:latin typeface="Ubuntu"/>
                <a:ea typeface="Ubuntu"/>
                <a:cs typeface="Ubuntu"/>
                <a:sym typeface="Ubuntu"/>
              </a:rPr>
              <a:t>Sampling strategy and selection criteria</a:t>
            </a:r>
            <a:endParaRPr sz="1400" b="0" i="0" u="none" strike="noStrike" cap="none">
              <a:solidFill>
                <a:srgbClr val="000000"/>
              </a:solidFill>
              <a:latin typeface="Arial"/>
              <a:ea typeface="Arial"/>
              <a:cs typeface="Arial"/>
              <a:sym typeface="Arial"/>
            </a:endParaRPr>
          </a:p>
          <a:p>
            <a:pPr marL="685800" marR="0" lvl="2" indent="-285750" algn="l" rtl="0">
              <a:lnSpc>
                <a:spcPct val="120000"/>
              </a:lnSpc>
              <a:spcBef>
                <a:spcPts val="400"/>
              </a:spcBef>
              <a:spcAft>
                <a:spcPts val="0"/>
              </a:spcAft>
              <a:buClr>
                <a:schemeClr val="dk1"/>
              </a:buClr>
              <a:buSzPct val="100000"/>
              <a:buFont typeface="Arial"/>
              <a:buChar char="•"/>
            </a:pPr>
            <a:r>
              <a:rPr lang="en-US" sz="1800" b="0" i="0" u="none" strike="noStrike" cap="none">
                <a:solidFill>
                  <a:schemeClr val="dk1"/>
                </a:solidFill>
                <a:latin typeface="Ubuntu"/>
                <a:ea typeface="Ubuntu"/>
                <a:cs typeface="Ubuntu"/>
                <a:sym typeface="Ubuntu"/>
              </a:rPr>
              <a:t>Data collection tools</a:t>
            </a:r>
            <a:endParaRPr sz="1400" b="0" i="0" u="none" strike="noStrike" cap="none">
              <a:solidFill>
                <a:srgbClr val="000000"/>
              </a:solidFill>
              <a:latin typeface="Arial"/>
              <a:ea typeface="Arial"/>
              <a:cs typeface="Arial"/>
              <a:sym typeface="Arial"/>
            </a:endParaRPr>
          </a:p>
          <a:p>
            <a:pPr marL="685800" marR="0" lvl="2" indent="-285750" algn="l" rtl="0">
              <a:lnSpc>
                <a:spcPct val="120000"/>
              </a:lnSpc>
              <a:spcBef>
                <a:spcPts val="400"/>
              </a:spcBef>
              <a:spcAft>
                <a:spcPts val="0"/>
              </a:spcAft>
              <a:buClr>
                <a:schemeClr val="dk1"/>
              </a:buClr>
              <a:buSzPct val="100000"/>
              <a:buFont typeface="Arial"/>
              <a:buChar char="•"/>
            </a:pPr>
            <a:r>
              <a:rPr lang="en-US" sz="1800" b="0" i="0" u="none" strike="noStrike" cap="none">
                <a:solidFill>
                  <a:schemeClr val="dk1"/>
                </a:solidFill>
                <a:latin typeface="Ubuntu"/>
                <a:ea typeface="Ubuntu"/>
                <a:cs typeface="Ubuntu"/>
                <a:sym typeface="Ubuntu"/>
              </a:rPr>
              <a:t>Implementation plan</a:t>
            </a:r>
            <a:endParaRPr sz="1400" b="0" i="0" u="none" strike="noStrike" cap="none">
              <a:solidFill>
                <a:srgbClr val="000000"/>
              </a:solidFill>
              <a:latin typeface="Arial"/>
              <a:ea typeface="Arial"/>
              <a:cs typeface="Arial"/>
              <a:sym typeface="Arial"/>
            </a:endParaRPr>
          </a:p>
          <a:p>
            <a:pPr marL="685800" marR="0" lvl="2" indent="-285750" algn="l" rtl="0">
              <a:lnSpc>
                <a:spcPct val="120000"/>
              </a:lnSpc>
              <a:spcBef>
                <a:spcPts val="400"/>
              </a:spcBef>
              <a:spcAft>
                <a:spcPts val="0"/>
              </a:spcAft>
              <a:buClr>
                <a:schemeClr val="dk1"/>
              </a:buClr>
              <a:buSzPct val="100000"/>
              <a:buFont typeface="Arial"/>
              <a:buChar char="•"/>
            </a:pPr>
            <a:r>
              <a:rPr lang="en-US" sz="1800" b="0" i="0" u="none" strike="noStrike" cap="none">
                <a:solidFill>
                  <a:schemeClr val="dk1"/>
                </a:solidFill>
                <a:latin typeface="Ubuntu"/>
                <a:ea typeface="Ubuntu"/>
                <a:cs typeface="Ubuntu"/>
                <a:sym typeface="Ubuntu"/>
              </a:rPr>
              <a:t>Frequency and timing</a:t>
            </a:r>
            <a:endParaRPr sz="1400" b="0" i="0" u="none" strike="noStrike" cap="none">
              <a:solidFill>
                <a:srgbClr val="000000"/>
              </a:solidFill>
              <a:latin typeface="Arial"/>
              <a:ea typeface="Arial"/>
              <a:cs typeface="Arial"/>
              <a:sym typeface="Arial"/>
            </a:endParaRPr>
          </a:p>
          <a:p>
            <a:pPr marL="685800" marR="0" lvl="2" indent="-285750" algn="l" rtl="0">
              <a:lnSpc>
                <a:spcPct val="120000"/>
              </a:lnSpc>
              <a:spcBef>
                <a:spcPts val="400"/>
              </a:spcBef>
              <a:spcAft>
                <a:spcPts val="0"/>
              </a:spcAft>
              <a:buClr>
                <a:schemeClr val="dk1"/>
              </a:buClr>
              <a:buSzPct val="100000"/>
              <a:buFont typeface="Arial"/>
              <a:buChar char="•"/>
            </a:pPr>
            <a:r>
              <a:rPr lang="en-US" sz="1800" b="0" i="0" u="none" strike="noStrike" cap="none">
                <a:solidFill>
                  <a:schemeClr val="dk1"/>
                </a:solidFill>
                <a:latin typeface="Ubuntu"/>
                <a:ea typeface="Ubuntu"/>
                <a:cs typeface="Ubuntu"/>
                <a:sym typeface="Ubuntu"/>
              </a:rPr>
              <a:t>Training requirements</a:t>
            </a:r>
            <a:endParaRPr sz="1400" b="0" i="0" u="none" strike="noStrike" cap="none">
              <a:solidFill>
                <a:srgbClr val="000000"/>
              </a:solidFill>
              <a:latin typeface="Arial"/>
              <a:ea typeface="Arial"/>
              <a:cs typeface="Arial"/>
              <a:sym typeface="Arial"/>
            </a:endParaRPr>
          </a:p>
          <a:p>
            <a:pPr marL="685800" marR="0" lvl="2" indent="-285750" algn="l" rtl="0">
              <a:lnSpc>
                <a:spcPct val="120000"/>
              </a:lnSpc>
              <a:spcBef>
                <a:spcPts val="400"/>
              </a:spcBef>
              <a:spcAft>
                <a:spcPts val="0"/>
              </a:spcAft>
              <a:buClr>
                <a:schemeClr val="dk1"/>
              </a:buClr>
              <a:buSzPct val="100000"/>
              <a:buFont typeface="Arial"/>
              <a:buChar char="•"/>
            </a:pPr>
            <a:r>
              <a:rPr lang="en-US" sz="1800" b="0" i="0" u="none" strike="noStrike" cap="none">
                <a:solidFill>
                  <a:schemeClr val="dk1"/>
                </a:solidFill>
                <a:latin typeface="Ubuntu"/>
                <a:ea typeface="Ubuntu"/>
                <a:cs typeface="Ubuntu"/>
                <a:sym typeface="Ubuntu"/>
              </a:rPr>
              <a:t>Data recording, data management, and quality assurance</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400"/>
              </a:spcBef>
              <a:spcAft>
                <a:spcPts val="0"/>
              </a:spcAft>
              <a:buClr>
                <a:schemeClr val="dk1"/>
              </a:buClr>
              <a:buSzPct val="100000"/>
              <a:buFont typeface="Arial"/>
              <a:buNone/>
            </a:pPr>
            <a:r>
              <a:rPr lang="en-US" sz="2200" b="1" i="0" u="none" strike="noStrike" cap="none">
                <a:solidFill>
                  <a:schemeClr val="dk1"/>
                </a:solidFill>
                <a:latin typeface="Ubuntu"/>
                <a:ea typeface="Ubuntu"/>
                <a:cs typeface="Ubuntu"/>
                <a:sym typeface="Ubuntu"/>
              </a:rPr>
              <a:t>Step 4: </a:t>
            </a:r>
            <a:r>
              <a:rPr lang="en-US" sz="2200" b="0" i="0" u="none" strike="noStrike" cap="none">
                <a:solidFill>
                  <a:schemeClr val="dk1"/>
                </a:solidFill>
                <a:latin typeface="Ubuntu"/>
                <a:ea typeface="Ubuntu"/>
                <a:cs typeface="Ubuntu"/>
                <a:sym typeface="Ubuntu"/>
              </a:rPr>
              <a:t>Data Analysis Plan</a:t>
            </a:r>
            <a:endParaRPr sz="1400" b="0" i="0" u="none" strike="noStrike" cap="none">
              <a:solidFill>
                <a:srgbClr val="000000"/>
              </a:solidFill>
              <a:latin typeface="Arial"/>
              <a:ea typeface="Arial"/>
              <a:cs typeface="Arial"/>
              <a:sym typeface="Arial"/>
            </a:endParaRPr>
          </a:p>
          <a:p>
            <a:pPr marL="685800" marR="0" lvl="2" indent="-285750" algn="l" rtl="0">
              <a:lnSpc>
                <a:spcPct val="120000"/>
              </a:lnSpc>
              <a:spcBef>
                <a:spcPts val="400"/>
              </a:spcBef>
              <a:spcAft>
                <a:spcPts val="0"/>
              </a:spcAft>
              <a:buClr>
                <a:schemeClr val="dk1"/>
              </a:buClr>
              <a:buSzPct val="100000"/>
              <a:buFont typeface="Arial"/>
              <a:buChar char="•"/>
            </a:pPr>
            <a:r>
              <a:rPr lang="en-US" sz="1800" b="0" i="0" u="none" strike="noStrike" cap="none">
                <a:solidFill>
                  <a:schemeClr val="dk1"/>
                </a:solidFill>
                <a:latin typeface="Ubuntu"/>
                <a:ea typeface="Ubuntu"/>
                <a:cs typeface="Ubuntu"/>
                <a:sym typeface="Ubuntu"/>
              </a:rPr>
              <a:t>Disaggregating data</a:t>
            </a:r>
            <a:endParaRPr sz="1400" b="0" i="0" u="none" strike="noStrike" cap="none">
              <a:solidFill>
                <a:srgbClr val="000000"/>
              </a:solidFill>
              <a:latin typeface="Arial"/>
              <a:ea typeface="Arial"/>
              <a:cs typeface="Arial"/>
              <a:sym typeface="Arial"/>
            </a:endParaRPr>
          </a:p>
          <a:p>
            <a:pPr marL="685800" marR="0" lvl="2" indent="-285750" algn="l" rtl="0">
              <a:lnSpc>
                <a:spcPct val="120000"/>
              </a:lnSpc>
              <a:spcBef>
                <a:spcPts val="400"/>
              </a:spcBef>
              <a:spcAft>
                <a:spcPts val="0"/>
              </a:spcAft>
              <a:buClr>
                <a:schemeClr val="dk1"/>
              </a:buClr>
              <a:buSzPct val="100000"/>
              <a:buFont typeface="Arial"/>
              <a:buChar char="•"/>
            </a:pPr>
            <a:r>
              <a:rPr lang="en-US" sz="1800" b="0" i="0" u="none" strike="noStrike" cap="none">
                <a:solidFill>
                  <a:schemeClr val="dk1"/>
                </a:solidFill>
                <a:latin typeface="Ubuntu"/>
                <a:ea typeface="Ubuntu"/>
                <a:cs typeface="Ubuntu"/>
                <a:sym typeface="Ubuntu"/>
              </a:rPr>
              <a:t>Deliverables and application</a:t>
            </a:r>
            <a:endParaRPr sz="1400" b="0" i="0" u="none" strike="noStrike" cap="none">
              <a:solidFill>
                <a:srgbClr val="000000"/>
              </a:solidFill>
              <a:latin typeface="Arial"/>
              <a:ea typeface="Arial"/>
              <a:cs typeface="Arial"/>
              <a:sym typeface="Arial"/>
            </a:endParaRPr>
          </a:p>
          <a:p>
            <a:pPr marL="0" marR="0" lvl="0" indent="0" algn="l" rtl="0">
              <a:lnSpc>
                <a:spcPct val="120000"/>
              </a:lnSpc>
              <a:spcBef>
                <a:spcPts val="400"/>
              </a:spcBef>
              <a:spcAft>
                <a:spcPts val="0"/>
              </a:spcAft>
              <a:buClr>
                <a:schemeClr val="dk1"/>
              </a:buClr>
              <a:buSzPct val="100000"/>
              <a:buFont typeface="Arial"/>
              <a:buNone/>
            </a:pPr>
            <a:r>
              <a:rPr lang="en-US" sz="2200" b="1" i="0" u="none" strike="noStrike" cap="none">
                <a:solidFill>
                  <a:schemeClr val="dk1"/>
                </a:solidFill>
                <a:latin typeface="Ubuntu"/>
                <a:ea typeface="Ubuntu"/>
                <a:cs typeface="Ubuntu"/>
                <a:sym typeface="Ubuntu"/>
              </a:rPr>
              <a:t>Step 5: </a:t>
            </a:r>
            <a:r>
              <a:rPr lang="en-US" sz="2200" b="0" i="0" u="none" strike="noStrike" cap="none">
                <a:solidFill>
                  <a:schemeClr val="dk1"/>
                </a:solidFill>
                <a:latin typeface="Ubuntu"/>
                <a:ea typeface="Ubuntu"/>
                <a:cs typeface="Ubuntu"/>
                <a:sym typeface="Ubuntu"/>
              </a:rPr>
              <a:t>Anticipate Limitations, Risks, and Ethical Review</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14"/>
          <p:cNvSpPr txBox="1">
            <a:spLocks noGrp="1"/>
          </p:cNvSpPr>
          <p:nvPr>
            <p:ph type="title"/>
          </p:nvPr>
        </p:nvSpPr>
        <p:spPr>
          <a:xfrm>
            <a:off x="635267" y="157854"/>
            <a:ext cx="7993783" cy="85725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3200"/>
              <a:buFont typeface="Lato"/>
              <a:buNone/>
            </a:pPr>
            <a:r>
              <a:rPr lang="en-US"/>
              <a:t>Qualitative Inquiry Planning Sheet (QuIPS)</a:t>
            </a:r>
            <a:endParaRPr/>
          </a:p>
        </p:txBody>
      </p:sp>
      <p:sp>
        <p:nvSpPr>
          <p:cNvPr id="167" name="Google Shape;167;p14"/>
          <p:cNvSpPr txBox="1">
            <a:spLocks noGrp="1"/>
          </p:cNvSpPr>
          <p:nvPr>
            <p:ph type="body" idx="1"/>
          </p:nvPr>
        </p:nvSpPr>
        <p:spPr>
          <a:xfrm>
            <a:off x="505167" y="1270170"/>
            <a:ext cx="4330500" cy="34941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2200"/>
              <a:buNone/>
            </a:pPr>
            <a:r>
              <a:rPr lang="en-US" i="1"/>
              <a:t>A planning and communications tool to guide a systematic (non-linear) process.</a:t>
            </a:r>
            <a:endParaRPr i="1"/>
          </a:p>
          <a:p>
            <a:pPr marL="0" lvl="0" indent="0" algn="l" rtl="0">
              <a:lnSpc>
                <a:spcPct val="100000"/>
              </a:lnSpc>
              <a:spcBef>
                <a:spcPts val="0"/>
              </a:spcBef>
              <a:spcAft>
                <a:spcPts val="0"/>
              </a:spcAft>
              <a:buClr>
                <a:schemeClr val="dk1"/>
              </a:buClr>
              <a:buSzPts val="2200"/>
              <a:buNone/>
            </a:pPr>
            <a:endParaRPr i="1"/>
          </a:p>
          <a:p>
            <a:pPr marL="317500" lvl="0" indent="-285750" algn="l" rtl="0">
              <a:lnSpc>
                <a:spcPct val="115000"/>
              </a:lnSpc>
              <a:spcBef>
                <a:spcPts val="440"/>
              </a:spcBef>
              <a:spcAft>
                <a:spcPts val="0"/>
              </a:spcAft>
              <a:buClr>
                <a:schemeClr val="dk1"/>
              </a:buClr>
              <a:buSzPts val="1700"/>
              <a:buFont typeface="Arial"/>
              <a:buChar char="•"/>
            </a:pPr>
            <a:r>
              <a:rPr lang="en-US" sz="1700"/>
              <a:t>A planning sheet should be developed for any qualitative data collection</a:t>
            </a:r>
            <a:endParaRPr/>
          </a:p>
          <a:p>
            <a:pPr marL="317500" lvl="0" indent="-285750" algn="l" rtl="0">
              <a:lnSpc>
                <a:spcPct val="115000"/>
              </a:lnSpc>
              <a:spcBef>
                <a:spcPts val="1000"/>
              </a:spcBef>
              <a:spcAft>
                <a:spcPts val="0"/>
              </a:spcAft>
              <a:buClr>
                <a:schemeClr val="dk1"/>
              </a:buClr>
              <a:buSzPts val="1700"/>
              <a:buFont typeface="Arial"/>
              <a:buChar char="•"/>
            </a:pPr>
            <a:r>
              <a:rPr lang="en-US" sz="1700"/>
              <a:t>Outlines minimum standards for qualitative data collection</a:t>
            </a:r>
            <a:endParaRPr sz="1700"/>
          </a:p>
          <a:p>
            <a:pPr marL="0" lvl="0" indent="0" algn="l" rtl="0">
              <a:lnSpc>
                <a:spcPct val="100000"/>
              </a:lnSpc>
              <a:spcBef>
                <a:spcPts val="1000"/>
              </a:spcBef>
              <a:spcAft>
                <a:spcPts val="0"/>
              </a:spcAft>
              <a:buClr>
                <a:schemeClr val="dk1"/>
              </a:buClr>
              <a:buSzPts val="2200"/>
              <a:buNone/>
            </a:pPr>
            <a:endParaRPr/>
          </a:p>
        </p:txBody>
      </p:sp>
      <p:pic>
        <p:nvPicPr>
          <p:cNvPr id="168" name="Google Shape;168;p14" descr="Qualitative Inquiry Planning Sheet template"/>
          <p:cNvPicPr preferRelativeResize="0"/>
          <p:nvPr/>
        </p:nvPicPr>
        <p:blipFill rotWithShape="1">
          <a:blip r:embed="rId3">
            <a:alphaModFix/>
          </a:blip>
          <a:srcRect/>
          <a:stretch/>
        </p:blipFill>
        <p:spPr>
          <a:xfrm>
            <a:off x="5519700" y="1091050"/>
            <a:ext cx="3026826" cy="398270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8"/>
          <p:cNvSpPr txBox="1">
            <a:spLocks noGrp="1"/>
          </p:cNvSpPr>
          <p:nvPr>
            <p:ph type="title"/>
          </p:nvPr>
        </p:nvSpPr>
        <p:spPr>
          <a:xfrm>
            <a:off x="1343849" y="125361"/>
            <a:ext cx="7285200" cy="742105"/>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3200"/>
              <a:buFont typeface="Lato"/>
              <a:buNone/>
            </a:pPr>
            <a:r>
              <a:rPr lang="en-US"/>
              <a:t>Qualitative Toolkit: Annexes</a:t>
            </a:r>
            <a:endParaRPr/>
          </a:p>
        </p:txBody>
      </p:sp>
      <p:sp>
        <p:nvSpPr>
          <p:cNvPr id="174" name="Google Shape;174;p8"/>
          <p:cNvSpPr txBox="1">
            <a:spLocks noGrp="1"/>
          </p:cNvSpPr>
          <p:nvPr>
            <p:ph type="body" idx="1"/>
          </p:nvPr>
        </p:nvSpPr>
        <p:spPr>
          <a:xfrm>
            <a:off x="1684349" y="1077753"/>
            <a:ext cx="6944700" cy="3658800"/>
          </a:xfrm>
          <a:prstGeom prst="rect">
            <a:avLst/>
          </a:prstGeom>
          <a:noFill/>
          <a:ln>
            <a:noFill/>
          </a:ln>
        </p:spPr>
        <p:txBody>
          <a:bodyPr spcFirstLastPara="1" wrap="square" lIns="91425" tIns="45700" rIns="91425" bIns="45700" anchor="t" anchorCtr="0">
            <a:noAutofit/>
          </a:bodyPr>
          <a:lstStyle/>
          <a:p>
            <a:pPr marL="628650" lvl="1" indent="-215900" algn="l" rtl="0">
              <a:lnSpc>
                <a:spcPct val="100000"/>
              </a:lnSpc>
              <a:spcBef>
                <a:spcPts val="400"/>
              </a:spcBef>
              <a:spcAft>
                <a:spcPts val="0"/>
              </a:spcAft>
              <a:buClr>
                <a:schemeClr val="dk1"/>
              </a:buClr>
              <a:buSzPts val="2000"/>
              <a:buFont typeface="Arial"/>
              <a:buNone/>
            </a:pPr>
            <a:r>
              <a:rPr lang="en-US" sz="1700"/>
              <a:t>Annex 1: QuIPS Template</a:t>
            </a:r>
            <a:endParaRPr sz="1700"/>
          </a:p>
          <a:p>
            <a:pPr marL="628650" lvl="1" indent="-215900" algn="l" rtl="0">
              <a:lnSpc>
                <a:spcPct val="100000"/>
              </a:lnSpc>
              <a:spcBef>
                <a:spcPts val="1200"/>
              </a:spcBef>
              <a:spcAft>
                <a:spcPts val="0"/>
              </a:spcAft>
              <a:buClr>
                <a:schemeClr val="dk1"/>
              </a:buClr>
              <a:buSzPts val="2000"/>
              <a:buFont typeface="Arial"/>
              <a:buNone/>
            </a:pPr>
            <a:r>
              <a:rPr lang="en-US" sz="1700"/>
              <a:t>Annex 2: Qualitative Resource List</a:t>
            </a:r>
            <a:endParaRPr sz="1700"/>
          </a:p>
          <a:p>
            <a:pPr marL="628650" lvl="1" indent="-215900" algn="l" rtl="0">
              <a:lnSpc>
                <a:spcPct val="100000"/>
              </a:lnSpc>
              <a:spcBef>
                <a:spcPts val="1200"/>
              </a:spcBef>
              <a:spcAft>
                <a:spcPts val="0"/>
              </a:spcAft>
              <a:buClr>
                <a:schemeClr val="dk1"/>
              </a:buClr>
              <a:buSzPts val="2000"/>
              <a:buFont typeface="Arial"/>
              <a:buNone/>
            </a:pPr>
            <a:r>
              <a:rPr lang="en-US" sz="1700"/>
              <a:t>Annex 3: Selection of Qualitative Methods and Tools</a:t>
            </a:r>
            <a:endParaRPr sz="1700"/>
          </a:p>
          <a:p>
            <a:pPr marL="882650" lvl="0" indent="-285750" algn="l" rtl="0">
              <a:lnSpc>
                <a:spcPct val="100000"/>
              </a:lnSpc>
              <a:spcBef>
                <a:spcPts val="1200"/>
              </a:spcBef>
              <a:spcAft>
                <a:spcPts val="0"/>
              </a:spcAft>
              <a:buSzPts val="1400"/>
              <a:buFont typeface="Arial"/>
              <a:buChar char="•"/>
            </a:pPr>
            <a:r>
              <a:rPr lang="en-US" sz="1500"/>
              <a:t>KIIs, FGDs, Multi-criteria analysis, Case study, Life history, Venn diagram, Seasonal calendar, Community map, Wealth ranking</a:t>
            </a:r>
            <a:endParaRPr sz="1500"/>
          </a:p>
          <a:p>
            <a:pPr marL="628650" lvl="1" indent="-215900" algn="l" rtl="0">
              <a:lnSpc>
                <a:spcPct val="100000"/>
              </a:lnSpc>
              <a:spcBef>
                <a:spcPts val="1200"/>
              </a:spcBef>
              <a:spcAft>
                <a:spcPts val="0"/>
              </a:spcAft>
              <a:buClr>
                <a:schemeClr val="dk1"/>
              </a:buClr>
              <a:buSzPts val="2000"/>
              <a:buFont typeface="Arial"/>
              <a:buNone/>
            </a:pPr>
            <a:r>
              <a:rPr lang="en-US" sz="1700"/>
              <a:t>Annex 4: Sample Topical Outline Questions</a:t>
            </a:r>
            <a:endParaRPr sz="1700"/>
          </a:p>
          <a:p>
            <a:pPr marL="628650" lvl="1" indent="-215900" algn="l" rtl="0">
              <a:lnSpc>
                <a:spcPct val="100000"/>
              </a:lnSpc>
              <a:spcBef>
                <a:spcPts val="1200"/>
              </a:spcBef>
              <a:spcAft>
                <a:spcPts val="0"/>
              </a:spcAft>
              <a:buClr>
                <a:schemeClr val="dk1"/>
              </a:buClr>
              <a:buSzPts val="2000"/>
              <a:buFont typeface="Arial"/>
              <a:buNone/>
            </a:pPr>
            <a:r>
              <a:rPr lang="en-US" sz="1700"/>
              <a:t>Annex 5: Qualitative Data Entry Matrix Templates</a:t>
            </a:r>
            <a:endParaRPr sz="1700"/>
          </a:p>
          <a:p>
            <a:pPr marL="628650" lvl="1" indent="-215900" algn="l" rtl="0">
              <a:lnSpc>
                <a:spcPct val="100000"/>
              </a:lnSpc>
              <a:spcBef>
                <a:spcPts val="1200"/>
              </a:spcBef>
              <a:spcAft>
                <a:spcPts val="0"/>
              </a:spcAft>
              <a:buClr>
                <a:schemeClr val="dk1"/>
              </a:buClr>
              <a:buSzPts val="2000"/>
              <a:buFont typeface="Arial"/>
              <a:buNone/>
            </a:pPr>
            <a:r>
              <a:rPr lang="en-US" sz="1700"/>
              <a:t>Annex 6: Daily Debrief Template</a:t>
            </a:r>
            <a:endParaRPr sz="1700"/>
          </a:p>
          <a:p>
            <a:pPr marL="628650" lvl="1" indent="-215900" algn="l" rtl="0">
              <a:lnSpc>
                <a:spcPct val="100000"/>
              </a:lnSpc>
              <a:spcBef>
                <a:spcPts val="1200"/>
              </a:spcBef>
              <a:spcAft>
                <a:spcPts val="0"/>
              </a:spcAft>
              <a:buClr>
                <a:schemeClr val="dk1"/>
              </a:buClr>
              <a:buSzPts val="2000"/>
              <a:buFont typeface="Arial"/>
              <a:buNone/>
            </a:pPr>
            <a:r>
              <a:rPr lang="en-US" sz="1700"/>
              <a:t>Annex 7: Sample Data Analysis Matrices</a:t>
            </a:r>
            <a:endParaRPr sz="1700"/>
          </a:p>
          <a:p>
            <a:pPr marL="628650" lvl="1" indent="-215900" algn="l" rtl="0">
              <a:lnSpc>
                <a:spcPct val="100000"/>
              </a:lnSpc>
              <a:spcBef>
                <a:spcPts val="1200"/>
              </a:spcBef>
              <a:spcAft>
                <a:spcPts val="600"/>
              </a:spcAft>
              <a:buClr>
                <a:schemeClr val="dk1"/>
              </a:buClr>
              <a:buSzPts val="2000"/>
              <a:buFont typeface="Arial"/>
              <a:buNone/>
            </a:pPr>
            <a:r>
              <a:rPr lang="en-US" sz="1700" b="1" i="1"/>
              <a:t>Companion workbook</a:t>
            </a:r>
            <a:endParaRPr sz="1700" b="1" i="1"/>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g24f8b7312a1_0_0"/>
          <p:cNvSpPr txBox="1">
            <a:spLocks noGrp="1"/>
          </p:cNvSpPr>
          <p:nvPr>
            <p:ph type="title"/>
          </p:nvPr>
        </p:nvSpPr>
        <p:spPr>
          <a:xfrm>
            <a:off x="1366787" y="972152"/>
            <a:ext cx="6314100" cy="32052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2400"/>
              <a:buNone/>
            </a:pPr>
            <a:r>
              <a:rPr lang="en-US"/>
              <a:t>Let’s take a look inside…</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7"/>
          <p:cNvSpPr txBox="1">
            <a:spLocks noGrp="1"/>
          </p:cNvSpPr>
          <p:nvPr>
            <p:ph type="title"/>
          </p:nvPr>
        </p:nvSpPr>
        <p:spPr>
          <a:xfrm>
            <a:off x="1684423" y="80093"/>
            <a:ext cx="7205948" cy="935011"/>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800"/>
              <a:buFont typeface="Lato"/>
              <a:buNone/>
            </a:pPr>
            <a:r>
              <a:rPr lang="en-US" sz="2800"/>
              <a:t>Step 1: Draft Ideas</a:t>
            </a:r>
            <a:endParaRPr/>
          </a:p>
        </p:txBody>
      </p:sp>
      <p:sp>
        <p:nvSpPr>
          <p:cNvPr id="187" name="Google Shape;187;p7"/>
          <p:cNvSpPr txBox="1">
            <a:spLocks noGrp="1"/>
          </p:cNvSpPr>
          <p:nvPr>
            <p:ph type="body" idx="1"/>
          </p:nvPr>
        </p:nvSpPr>
        <p:spPr>
          <a:xfrm>
            <a:off x="1713197" y="1204830"/>
            <a:ext cx="7148400" cy="3494100"/>
          </a:xfrm>
          <a:prstGeom prst="rect">
            <a:avLst/>
          </a:prstGeom>
          <a:noFill/>
          <a:ln>
            <a:noFill/>
          </a:ln>
        </p:spPr>
        <p:txBody>
          <a:bodyPr spcFirstLastPara="1" wrap="square" lIns="91425" tIns="45700" rIns="91425" bIns="45700" anchor="t" anchorCtr="0">
            <a:normAutofit fontScale="25000" lnSpcReduction="20000"/>
          </a:bodyPr>
          <a:lstStyle/>
          <a:p>
            <a:pPr marL="0" lvl="0" indent="0" algn="l" rtl="0">
              <a:lnSpc>
                <a:spcPct val="100000"/>
              </a:lnSpc>
              <a:spcBef>
                <a:spcPts val="0"/>
              </a:spcBef>
              <a:spcAft>
                <a:spcPts val="0"/>
              </a:spcAft>
              <a:buSzPct val="129031"/>
              <a:buNone/>
            </a:pPr>
            <a:endParaRPr b="1">
              <a:latin typeface="Gill Sans"/>
              <a:ea typeface="Gill Sans"/>
              <a:cs typeface="Gill Sans"/>
              <a:sym typeface="Gill Sans"/>
            </a:endParaRPr>
          </a:p>
          <a:p>
            <a:pPr marL="0" lvl="0" indent="0" algn="l" rtl="0">
              <a:lnSpc>
                <a:spcPct val="134000"/>
              </a:lnSpc>
              <a:spcBef>
                <a:spcPts val="0"/>
              </a:spcBef>
              <a:spcAft>
                <a:spcPts val="0"/>
              </a:spcAft>
              <a:buSzPct val="122222"/>
              <a:buNone/>
            </a:pPr>
            <a:r>
              <a:rPr lang="en-US" sz="7200" i="1">
                <a:solidFill>
                  <a:schemeClr val="lt2"/>
                </a:solidFill>
                <a:latin typeface="Ubuntu"/>
                <a:ea typeface="Ubuntu"/>
                <a:cs typeface="Ubuntu"/>
                <a:sym typeface="Ubuntu"/>
              </a:rPr>
              <a:t>Articulate initial ideas about how qualitative                                                 inquiry could contribute to your Activity.</a:t>
            </a:r>
            <a:endParaRPr/>
          </a:p>
          <a:p>
            <a:pPr marL="0" lvl="0" indent="0" algn="l" rtl="0">
              <a:lnSpc>
                <a:spcPct val="115000"/>
              </a:lnSpc>
              <a:spcBef>
                <a:spcPts val="0"/>
              </a:spcBef>
              <a:spcAft>
                <a:spcPts val="0"/>
              </a:spcAft>
              <a:buSzPct val="122222"/>
              <a:buNone/>
            </a:pPr>
            <a:endParaRPr sz="7200" i="1">
              <a:latin typeface="Ubuntu"/>
              <a:ea typeface="Ubuntu"/>
              <a:cs typeface="Ubuntu"/>
              <a:sym typeface="Ubuntu"/>
            </a:endParaRPr>
          </a:p>
          <a:p>
            <a:pPr marL="685800" lvl="0" indent="-330200" algn="l" rtl="0">
              <a:lnSpc>
                <a:spcPct val="134000"/>
              </a:lnSpc>
              <a:spcBef>
                <a:spcPts val="0"/>
              </a:spcBef>
              <a:spcAft>
                <a:spcPts val="0"/>
              </a:spcAft>
              <a:buSzPct val="100000"/>
              <a:buFont typeface="Gill Sans"/>
              <a:buAutoNum type="arabicPeriod"/>
            </a:pPr>
            <a:r>
              <a:rPr lang="en-US" sz="7200">
                <a:latin typeface="Ubuntu"/>
                <a:ea typeface="Ubuntu"/>
                <a:cs typeface="Ubuntu"/>
                <a:sym typeface="Ubuntu"/>
              </a:rPr>
              <a:t>What do you want to know?</a:t>
            </a:r>
            <a:endParaRPr sz="7200">
              <a:latin typeface="Ubuntu"/>
              <a:ea typeface="Ubuntu"/>
              <a:cs typeface="Ubuntu"/>
              <a:sym typeface="Ubuntu"/>
            </a:endParaRPr>
          </a:p>
          <a:p>
            <a:pPr marL="685800" lvl="0" indent="-330200" algn="l" rtl="0">
              <a:lnSpc>
                <a:spcPct val="134000"/>
              </a:lnSpc>
              <a:spcBef>
                <a:spcPts val="600"/>
              </a:spcBef>
              <a:spcAft>
                <a:spcPts val="0"/>
              </a:spcAft>
              <a:buSzPct val="100000"/>
              <a:buFont typeface="Gill Sans"/>
              <a:buAutoNum type="arabicPeriod"/>
            </a:pPr>
            <a:r>
              <a:rPr lang="en-US" sz="7200">
                <a:latin typeface="Ubuntu"/>
                <a:ea typeface="Ubuntu"/>
                <a:cs typeface="Ubuntu"/>
                <a:sym typeface="Ubuntu"/>
              </a:rPr>
              <a:t>How would qualitative inquiry provide critical insights?</a:t>
            </a:r>
            <a:endParaRPr sz="7200">
              <a:latin typeface="Ubuntu"/>
              <a:ea typeface="Ubuntu"/>
              <a:cs typeface="Ubuntu"/>
              <a:sym typeface="Ubuntu"/>
            </a:endParaRPr>
          </a:p>
          <a:p>
            <a:pPr marL="685800" lvl="0" indent="-330200" algn="l" rtl="0">
              <a:lnSpc>
                <a:spcPct val="134000"/>
              </a:lnSpc>
              <a:spcBef>
                <a:spcPts val="600"/>
              </a:spcBef>
              <a:spcAft>
                <a:spcPts val="0"/>
              </a:spcAft>
              <a:buSzPct val="100000"/>
              <a:buFont typeface="Gill Sans"/>
              <a:buAutoNum type="arabicPeriod"/>
            </a:pPr>
            <a:r>
              <a:rPr lang="en-US" sz="7200">
                <a:latin typeface="Ubuntu"/>
                <a:ea typeface="Ubuntu"/>
                <a:cs typeface="Ubuntu"/>
                <a:sym typeface="Ubuntu"/>
              </a:rPr>
              <a:t>Which colleagues will you want to consult with as you design your qualitative inquiry? </a:t>
            </a:r>
            <a:endParaRPr sz="7200">
              <a:latin typeface="Ubuntu"/>
              <a:ea typeface="Ubuntu"/>
              <a:cs typeface="Ubuntu"/>
              <a:sym typeface="Ubuntu"/>
            </a:endParaRPr>
          </a:p>
          <a:p>
            <a:pPr marL="685800" lvl="0" indent="-330200" algn="l" rtl="0">
              <a:lnSpc>
                <a:spcPct val="134000"/>
              </a:lnSpc>
              <a:spcBef>
                <a:spcPts val="600"/>
              </a:spcBef>
              <a:spcAft>
                <a:spcPts val="0"/>
              </a:spcAft>
              <a:buSzPct val="100000"/>
              <a:buFont typeface="Gill Sans"/>
              <a:buAutoNum type="arabicPeriod"/>
            </a:pPr>
            <a:r>
              <a:rPr lang="en-US" sz="7200">
                <a:latin typeface="Ubuntu"/>
                <a:ea typeface="Ubuntu"/>
                <a:cs typeface="Ubuntu"/>
                <a:sym typeface="Ubuntu"/>
              </a:rPr>
              <a:t>Why is this question important to the activity?</a:t>
            </a:r>
            <a:endParaRPr/>
          </a:p>
          <a:p>
            <a:pPr marL="685800" lvl="0" indent="-330200" algn="l" rtl="0">
              <a:lnSpc>
                <a:spcPct val="134000"/>
              </a:lnSpc>
              <a:spcBef>
                <a:spcPts val="600"/>
              </a:spcBef>
              <a:spcAft>
                <a:spcPts val="0"/>
              </a:spcAft>
              <a:buSzPct val="100000"/>
              <a:buFont typeface="Gill Sans"/>
              <a:buAutoNum type="arabicPeriod"/>
            </a:pPr>
            <a:r>
              <a:rPr lang="en-US" sz="7200">
                <a:latin typeface="Ubuntu"/>
                <a:ea typeface="Ubuntu"/>
                <a:cs typeface="Ubuntu"/>
                <a:sym typeface="Ubuntu"/>
              </a:rPr>
              <a:t>What evidence gap does the inquiry fill?</a:t>
            </a:r>
            <a:endParaRPr sz="7200">
              <a:latin typeface="Ubuntu"/>
              <a:ea typeface="Ubuntu"/>
              <a:cs typeface="Ubuntu"/>
              <a:sym typeface="Ubuntu"/>
            </a:endParaRPr>
          </a:p>
          <a:p>
            <a:pPr marL="0" lvl="0" indent="0" algn="l" rtl="0">
              <a:lnSpc>
                <a:spcPct val="100000"/>
              </a:lnSpc>
              <a:spcBef>
                <a:spcPts val="1040"/>
              </a:spcBef>
              <a:spcAft>
                <a:spcPts val="0"/>
              </a:spcAft>
              <a:buClr>
                <a:schemeClr val="dk1"/>
              </a:buClr>
              <a:buSzPct val="100000"/>
              <a:buNone/>
            </a:pPr>
            <a:endParaRPr>
              <a:latin typeface="Gill Sans"/>
              <a:ea typeface="Gill Sans"/>
              <a:cs typeface="Gill Sans"/>
              <a:sym typeface="Gill Sans"/>
            </a:endParaRPr>
          </a:p>
          <a:p>
            <a:pPr marL="0" lvl="0" indent="0" algn="l" rtl="0">
              <a:lnSpc>
                <a:spcPct val="100000"/>
              </a:lnSpc>
              <a:spcBef>
                <a:spcPts val="440"/>
              </a:spcBef>
              <a:spcAft>
                <a:spcPts val="0"/>
              </a:spcAft>
              <a:buClr>
                <a:schemeClr val="dk1"/>
              </a:buClr>
              <a:buSzPct val="100000"/>
              <a:buNone/>
            </a:pPr>
            <a:endParaRPr>
              <a:latin typeface="Gill Sans"/>
              <a:ea typeface="Gill Sans"/>
              <a:cs typeface="Gill Sans"/>
              <a:sym typeface="Gill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9"/>
          <p:cNvSpPr txBox="1">
            <a:spLocks noGrp="1"/>
          </p:cNvSpPr>
          <p:nvPr>
            <p:ph type="title"/>
          </p:nvPr>
        </p:nvSpPr>
        <p:spPr>
          <a:xfrm>
            <a:off x="635267" y="91440"/>
            <a:ext cx="7993783" cy="857250"/>
          </a:xfrm>
          <a:prstGeom prst="rect">
            <a:avLst/>
          </a:prstGeom>
          <a:noFill/>
          <a:ln>
            <a:noFill/>
          </a:ln>
        </p:spPr>
        <p:txBody>
          <a:bodyPr spcFirstLastPara="1" wrap="square" lIns="114300" tIns="45700" rIns="91425" bIns="45700" anchor="ctr" anchorCtr="0">
            <a:normAutofit/>
          </a:bodyPr>
          <a:lstStyle/>
          <a:p>
            <a:pPr marL="1200150" lvl="0" indent="-1200150" algn="l" rtl="0">
              <a:lnSpc>
                <a:spcPct val="90000"/>
              </a:lnSpc>
              <a:spcBef>
                <a:spcPts val="0"/>
              </a:spcBef>
              <a:spcAft>
                <a:spcPts val="0"/>
              </a:spcAft>
              <a:buClr>
                <a:schemeClr val="lt1"/>
              </a:buClr>
              <a:buSzPts val="2700"/>
              <a:buFont typeface="Lato"/>
              <a:buNone/>
            </a:pPr>
            <a:r>
              <a:rPr lang="en-US" sz="2700"/>
              <a:t>Step 2:  Define the Purpose, Objectives, and Inquiry Questions</a:t>
            </a:r>
            <a:endParaRPr/>
          </a:p>
        </p:txBody>
      </p:sp>
      <p:sp>
        <p:nvSpPr>
          <p:cNvPr id="194" name="Google Shape;194;p9"/>
          <p:cNvSpPr txBox="1">
            <a:spLocks noGrp="1"/>
          </p:cNvSpPr>
          <p:nvPr>
            <p:ph type="body" idx="1"/>
          </p:nvPr>
        </p:nvSpPr>
        <p:spPr>
          <a:xfrm>
            <a:off x="664800" y="1997375"/>
            <a:ext cx="7934700" cy="3098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200"/>
              <a:buNone/>
            </a:pPr>
            <a:r>
              <a:rPr lang="en-US" sz="1800" b="1"/>
              <a:t>What</a:t>
            </a:r>
            <a:r>
              <a:rPr lang="en-US" sz="1800"/>
              <a:t> will you study, </a:t>
            </a:r>
            <a:r>
              <a:rPr lang="en-US" sz="1800" b="1"/>
              <a:t>why</a:t>
            </a:r>
            <a:r>
              <a:rPr lang="en-US" sz="1800"/>
              <a:t>, and </a:t>
            </a:r>
            <a:r>
              <a:rPr lang="en-US" sz="1800" b="1"/>
              <a:t>how</a:t>
            </a:r>
            <a:r>
              <a:rPr lang="en-US" sz="1800"/>
              <a:t>?</a:t>
            </a:r>
            <a:endParaRPr/>
          </a:p>
          <a:p>
            <a:pPr marL="285750" lvl="0" indent="-285750" algn="l" rtl="0">
              <a:lnSpc>
                <a:spcPct val="114000"/>
              </a:lnSpc>
              <a:spcBef>
                <a:spcPts val="1000"/>
              </a:spcBef>
              <a:spcAft>
                <a:spcPts val="0"/>
              </a:spcAft>
              <a:buSzPts val="2200"/>
              <a:buFont typeface="Arial"/>
              <a:buChar char="•"/>
            </a:pPr>
            <a:r>
              <a:rPr lang="en-US" sz="1500"/>
              <a:t>The </a:t>
            </a:r>
            <a:r>
              <a:rPr lang="en-US" sz="1500" b="1"/>
              <a:t>purpose</a:t>
            </a:r>
            <a:r>
              <a:rPr lang="en-US" sz="1500"/>
              <a:t> is a broad statement that summarizes the goal of your qualitative work and establishes a foundation to carry it out.</a:t>
            </a:r>
            <a:endParaRPr/>
          </a:p>
          <a:p>
            <a:pPr marL="285750" lvl="0" indent="-285750" algn="l" rtl="0">
              <a:lnSpc>
                <a:spcPct val="114000"/>
              </a:lnSpc>
              <a:spcBef>
                <a:spcPts val="600"/>
              </a:spcBef>
              <a:spcAft>
                <a:spcPts val="0"/>
              </a:spcAft>
              <a:buSzPts val="2200"/>
              <a:buFont typeface="Arial"/>
              <a:buChar char="•"/>
            </a:pPr>
            <a:r>
              <a:rPr lang="en-US" sz="1500"/>
              <a:t>The </a:t>
            </a:r>
            <a:r>
              <a:rPr lang="en-US" sz="1500" b="1"/>
              <a:t>objectives</a:t>
            </a:r>
            <a:r>
              <a:rPr lang="en-US" sz="1500"/>
              <a:t> specify your intended outcomes. </a:t>
            </a:r>
            <a:endParaRPr/>
          </a:p>
          <a:p>
            <a:pPr marL="285750" lvl="0" indent="-285750" algn="l" rtl="0">
              <a:lnSpc>
                <a:spcPct val="114000"/>
              </a:lnSpc>
              <a:spcBef>
                <a:spcPts val="600"/>
              </a:spcBef>
              <a:spcAft>
                <a:spcPts val="0"/>
              </a:spcAft>
              <a:buSzPts val="2200"/>
              <a:buFont typeface="Arial"/>
              <a:buChar char="•"/>
            </a:pPr>
            <a:r>
              <a:rPr lang="en-US" sz="1500"/>
              <a:t>The </a:t>
            </a:r>
            <a:r>
              <a:rPr lang="en-US" sz="1500" b="1"/>
              <a:t>research or inquiry questions </a:t>
            </a:r>
            <a:r>
              <a:rPr lang="en-US" sz="1500"/>
              <a:t>are high-level summary questions that guide the overall inquiry.</a:t>
            </a:r>
            <a:endParaRPr/>
          </a:p>
          <a:p>
            <a:pPr marL="285750" lvl="0" indent="-285750" algn="l" rtl="0">
              <a:lnSpc>
                <a:spcPct val="114000"/>
              </a:lnSpc>
              <a:spcBef>
                <a:spcPts val="600"/>
              </a:spcBef>
              <a:spcAft>
                <a:spcPts val="0"/>
              </a:spcAft>
              <a:buSzPts val="2200"/>
              <a:buFont typeface="Arial"/>
              <a:buChar char="•"/>
            </a:pPr>
            <a:r>
              <a:rPr lang="en-US" sz="1500" b="1"/>
              <a:t>Data type </a:t>
            </a:r>
            <a:r>
              <a:rPr lang="en-US" sz="1500"/>
              <a:t>defines the type of data collected in relation to the Theory of Change, expected results (e.g., output, outcome).</a:t>
            </a:r>
            <a:endParaRPr/>
          </a:p>
          <a:p>
            <a:pPr marL="0" lvl="0" indent="0" algn="l" rtl="0">
              <a:lnSpc>
                <a:spcPct val="90000"/>
              </a:lnSpc>
              <a:spcBef>
                <a:spcPts val="600"/>
              </a:spcBef>
              <a:spcAft>
                <a:spcPts val="0"/>
              </a:spcAft>
              <a:buSzPts val="2200"/>
              <a:buNone/>
            </a:pPr>
            <a:endParaRPr sz="1600"/>
          </a:p>
          <a:p>
            <a:pPr marL="914400" lvl="0" indent="0" algn="l" rtl="0">
              <a:lnSpc>
                <a:spcPct val="90000"/>
              </a:lnSpc>
              <a:spcBef>
                <a:spcPts val="900"/>
              </a:spcBef>
              <a:spcAft>
                <a:spcPts val="0"/>
              </a:spcAft>
              <a:buSzPts val="2200"/>
              <a:buNone/>
            </a:pPr>
            <a:endParaRPr sz="1600"/>
          </a:p>
          <a:p>
            <a:pPr marL="342900" lvl="0" indent="-266700" algn="l" rtl="0">
              <a:lnSpc>
                <a:spcPct val="90000"/>
              </a:lnSpc>
              <a:spcBef>
                <a:spcPts val="840"/>
              </a:spcBef>
              <a:spcAft>
                <a:spcPts val="0"/>
              </a:spcAft>
              <a:buClr>
                <a:schemeClr val="dk1"/>
              </a:buClr>
              <a:buSzPts val="1200"/>
              <a:buFont typeface="Arial"/>
              <a:buNone/>
            </a:pPr>
            <a:endParaRPr sz="1200"/>
          </a:p>
        </p:txBody>
      </p:sp>
      <p:pic>
        <p:nvPicPr>
          <p:cNvPr id="195" name="Google Shape;195;p9"/>
          <p:cNvPicPr preferRelativeResize="0"/>
          <p:nvPr/>
        </p:nvPicPr>
        <p:blipFill rotWithShape="1">
          <a:blip r:embed="rId3">
            <a:alphaModFix/>
          </a:blip>
          <a:srcRect/>
          <a:stretch/>
        </p:blipFill>
        <p:spPr>
          <a:xfrm>
            <a:off x="2564278" y="948709"/>
            <a:ext cx="4135758" cy="975952"/>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12"/>
          <p:cNvSpPr txBox="1">
            <a:spLocks noGrp="1"/>
          </p:cNvSpPr>
          <p:nvPr>
            <p:ph type="title"/>
          </p:nvPr>
        </p:nvSpPr>
        <p:spPr>
          <a:xfrm>
            <a:off x="1684423" y="157854"/>
            <a:ext cx="6944700" cy="8574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3200"/>
              <a:buNone/>
            </a:pPr>
            <a:r>
              <a:rPr lang="en-US"/>
              <a:t>To monitor or study?</a:t>
            </a:r>
            <a:endParaRPr/>
          </a:p>
        </p:txBody>
      </p:sp>
      <p:sp>
        <p:nvSpPr>
          <p:cNvPr id="202" name="Google Shape;202;p12"/>
          <p:cNvSpPr txBox="1">
            <a:spLocks noGrp="1"/>
          </p:cNvSpPr>
          <p:nvPr>
            <p:ph type="body" idx="1"/>
          </p:nvPr>
        </p:nvSpPr>
        <p:spPr>
          <a:xfrm>
            <a:off x="1628762" y="1312268"/>
            <a:ext cx="7062013" cy="3494100"/>
          </a:xfrm>
          <a:prstGeom prst="rect">
            <a:avLst/>
          </a:prstGeom>
          <a:noFill/>
          <a:ln>
            <a:noFill/>
          </a:ln>
        </p:spPr>
        <p:txBody>
          <a:bodyPr spcFirstLastPara="1" wrap="square" lIns="91425" tIns="45700" rIns="91425" bIns="45700" anchor="t" anchorCtr="0">
            <a:normAutofit/>
          </a:bodyPr>
          <a:lstStyle/>
          <a:p>
            <a:pPr marL="457200" lvl="0" indent="-336550" algn="l" rtl="0">
              <a:lnSpc>
                <a:spcPct val="115000"/>
              </a:lnSpc>
              <a:spcBef>
                <a:spcPts val="400"/>
              </a:spcBef>
              <a:spcAft>
                <a:spcPts val="0"/>
              </a:spcAft>
              <a:buSzPts val="1700"/>
              <a:buFont typeface="Arial"/>
              <a:buChar char="●"/>
            </a:pPr>
            <a:r>
              <a:rPr lang="en-US" sz="1700">
                <a:latin typeface="Ubuntu"/>
                <a:ea typeface="Ubuntu"/>
                <a:cs typeface="Ubuntu"/>
                <a:sym typeface="Ubuntu"/>
              </a:rPr>
              <a:t>Through routine </a:t>
            </a:r>
            <a:r>
              <a:rPr lang="en-US" sz="1700" b="1">
                <a:latin typeface="Ubuntu"/>
                <a:ea typeface="Ubuntu"/>
                <a:cs typeface="Ubuntu"/>
                <a:sym typeface="Ubuntu"/>
              </a:rPr>
              <a:t>qualitative monitoring (QM), </a:t>
            </a:r>
            <a:r>
              <a:rPr lang="en-US" sz="1700">
                <a:latin typeface="Ubuntu"/>
                <a:ea typeface="Ubuntu"/>
                <a:cs typeface="Ubuntu"/>
                <a:sym typeface="Ubuntu"/>
              </a:rPr>
              <a:t>collect data at consistent intervals that activity staff need on a regular basis   </a:t>
            </a:r>
            <a:endParaRPr sz="1700">
              <a:latin typeface="Ubuntu"/>
              <a:ea typeface="Ubuntu"/>
              <a:cs typeface="Ubuntu"/>
              <a:sym typeface="Ubuntu"/>
            </a:endParaRPr>
          </a:p>
          <a:p>
            <a:pPr marL="914400" lvl="0" indent="-323850" algn="l" rtl="0">
              <a:lnSpc>
                <a:spcPct val="115000"/>
              </a:lnSpc>
              <a:spcBef>
                <a:spcPts val="0"/>
              </a:spcBef>
              <a:spcAft>
                <a:spcPts val="0"/>
              </a:spcAft>
              <a:buSzPts val="1500"/>
              <a:buFont typeface="Ubuntu"/>
              <a:buChar char="-"/>
            </a:pPr>
            <a:r>
              <a:rPr lang="en-US" sz="1500">
                <a:latin typeface="Ubuntu"/>
                <a:ea typeface="Ubuntu"/>
                <a:cs typeface="Ubuntu"/>
                <a:sym typeface="Ubuntu"/>
              </a:rPr>
              <a:t>Process monitoring (behavior change sessions, demonstration plots)</a:t>
            </a:r>
            <a:endParaRPr sz="1500">
              <a:latin typeface="Ubuntu"/>
              <a:ea typeface="Ubuntu"/>
              <a:cs typeface="Ubuntu"/>
              <a:sym typeface="Ubuntu"/>
            </a:endParaRPr>
          </a:p>
          <a:p>
            <a:pPr marL="914400" lvl="0" indent="-323850" algn="l" rtl="0">
              <a:lnSpc>
                <a:spcPct val="115000"/>
              </a:lnSpc>
              <a:spcBef>
                <a:spcPts val="0"/>
              </a:spcBef>
              <a:spcAft>
                <a:spcPts val="0"/>
              </a:spcAft>
              <a:buSzPts val="1500"/>
              <a:buFont typeface="Ubuntu"/>
              <a:buChar char="-"/>
            </a:pPr>
            <a:r>
              <a:rPr lang="en-US" sz="1500">
                <a:latin typeface="Ubuntu"/>
                <a:ea typeface="Ubuntu"/>
                <a:cs typeface="Ubuntu"/>
                <a:sym typeface="Ubuntu"/>
              </a:rPr>
              <a:t>Outcome monitoring (women’s empowerment).</a:t>
            </a:r>
            <a:endParaRPr sz="1500">
              <a:latin typeface="Ubuntu"/>
              <a:ea typeface="Ubuntu"/>
              <a:cs typeface="Ubuntu"/>
              <a:sym typeface="Ubuntu"/>
            </a:endParaRPr>
          </a:p>
          <a:p>
            <a:pPr marL="457200" lvl="0" indent="-336550" algn="l" rtl="0">
              <a:lnSpc>
                <a:spcPct val="115000"/>
              </a:lnSpc>
              <a:spcBef>
                <a:spcPts val="1200"/>
              </a:spcBef>
              <a:spcAft>
                <a:spcPts val="0"/>
              </a:spcAft>
              <a:buSzPts val="1700"/>
              <a:buFont typeface="Arial"/>
              <a:buChar char="●"/>
            </a:pPr>
            <a:r>
              <a:rPr lang="en-US" sz="1700">
                <a:latin typeface="Ubuntu"/>
                <a:ea typeface="Ubuntu"/>
                <a:cs typeface="Ubuntu"/>
                <a:sym typeface="Ubuntu"/>
              </a:rPr>
              <a:t>A </a:t>
            </a:r>
            <a:r>
              <a:rPr lang="en-US" sz="1700" b="1">
                <a:latin typeface="Ubuntu"/>
                <a:ea typeface="Ubuntu"/>
                <a:cs typeface="Ubuntu"/>
                <a:sym typeface="Ubuntu"/>
              </a:rPr>
              <a:t>qualitative study (QS) </a:t>
            </a:r>
            <a:r>
              <a:rPr lang="en-US" sz="1700">
                <a:latin typeface="Ubuntu"/>
                <a:ea typeface="Ubuntu"/>
                <a:cs typeface="Ubuntu"/>
                <a:sym typeface="Ubuntu"/>
              </a:rPr>
              <a:t>is a discrete study to better understand dynamics or phenomena related to higher-level results or outcomes.  </a:t>
            </a:r>
            <a:endParaRPr sz="1700">
              <a:latin typeface="Ubuntu"/>
              <a:ea typeface="Ubuntu"/>
              <a:cs typeface="Ubuntu"/>
              <a:sym typeface="Ubuntu"/>
            </a:endParaRPr>
          </a:p>
          <a:p>
            <a:pPr marL="914400" lvl="0" indent="-323850" algn="l" rtl="0">
              <a:lnSpc>
                <a:spcPct val="115000"/>
              </a:lnSpc>
              <a:spcBef>
                <a:spcPts val="0"/>
              </a:spcBef>
              <a:spcAft>
                <a:spcPts val="0"/>
              </a:spcAft>
              <a:buSzPts val="1500"/>
              <a:buFont typeface="Ubuntu"/>
              <a:buChar char="-"/>
            </a:pPr>
            <a:r>
              <a:rPr lang="en-US" sz="1500">
                <a:latin typeface="Ubuntu"/>
                <a:ea typeface="Ubuntu"/>
                <a:cs typeface="Ubuntu"/>
                <a:sym typeface="Ubuntu"/>
              </a:rPr>
              <a:t>Provide explanations for patterns in quantitative data</a:t>
            </a:r>
            <a:endParaRPr sz="1500">
              <a:latin typeface="Ubuntu"/>
              <a:ea typeface="Ubuntu"/>
              <a:cs typeface="Ubuntu"/>
              <a:sym typeface="Ubuntu"/>
            </a:endParaRPr>
          </a:p>
          <a:p>
            <a:pPr marL="914400" lvl="0" indent="-323850" algn="l" rtl="0">
              <a:lnSpc>
                <a:spcPct val="115000"/>
              </a:lnSpc>
              <a:spcBef>
                <a:spcPts val="0"/>
              </a:spcBef>
              <a:spcAft>
                <a:spcPts val="0"/>
              </a:spcAft>
              <a:buSzPts val="1500"/>
              <a:buFont typeface="Ubuntu"/>
              <a:buChar char="-"/>
            </a:pPr>
            <a:r>
              <a:rPr lang="en-US" sz="1500">
                <a:latin typeface="Ubuntu"/>
                <a:ea typeface="Ubuntu"/>
                <a:cs typeface="Ubuntu"/>
                <a:sym typeface="Ubuntu"/>
              </a:rPr>
              <a:t>Inform specific approaches or strategies. </a:t>
            </a:r>
            <a:endParaRPr sz="1500">
              <a:latin typeface="Ubuntu"/>
              <a:ea typeface="Ubuntu"/>
              <a:cs typeface="Ubuntu"/>
              <a:sym typeface="Ubuntu"/>
            </a:endParaRPr>
          </a:p>
          <a:p>
            <a:pPr marL="0" lvl="0" indent="0" algn="l" rtl="0">
              <a:lnSpc>
                <a:spcPct val="100000"/>
              </a:lnSpc>
              <a:spcBef>
                <a:spcPts val="440"/>
              </a:spcBef>
              <a:spcAft>
                <a:spcPts val="0"/>
              </a:spcAft>
              <a:buSzPts val="2200"/>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19"/>
          <p:cNvSpPr txBox="1">
            <a:spLocks noGrp="1"/>
          </p:cNvSpPr>
          <p:nvPr>
            <p:ph type="title"/>
          </p:nvPr>
        </p:nvSpPr>
        <p:spPr>
          <a:xfrm>
            <a:off x="635267" y="91440"/>
            <a:ext cx="7993783" cy="85725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2700"/>
              <a:buFont typeface="Lato"/>
              <a:buNone/>
            </a:pPr>
            <a:r>
              <a:rPr lang="en-US" sz="2700"/>
              <a:t>What makes a good research question?</a:t>
            </a:r>
            <a:endParaRPr/>
          </a:p>
        </p:txBody>
      </p:sp>
      <p:sp>
        <p:nvSpPr>
          <p:cNvPr id="209" name="Google Shape;209;p19"/>
          <p:cNvSpPr txBox="1">
            <a:spLocks noGrp="1"/>
          </p:cNvSpPr>
          <p:nvPr>
            <p:ph type="body" idx="1"/>
          </p:nvPr>
        </p:nvSpPr>
        <p:spPr>
          <a:xfrm>
            <a:off x="384860" y="1084654"/>
            <a:ext cx="5042100" cy="3586200"/>
          </a:xfrm>
          <a:prstGeom prst="rect">
            <a:avLst/>
          </a:prstGeom>
          <a:noFill/>
          <a:ln>
            <a:noFill/>
          </a:ln>
        </p:spPr>
        <p:txBody>
          <a:bodyPr spcFirstLastPara="1" wrap="square" lIns="91425" tIns="45700" rIns="91425" bIns="45700" anchor="t" anchorCtr="0">
            <a:normAutofit lnSpcReduction="10000"/>
          </a:bodyPr>
          <a:lstStyle/>
          <a:p>
            <a:pPr marL="457200" lvl="0" indent="-342900" algn="l" rtl="0">
              <a:lnSpc>
                <a:spcPct val="115000"/>
              </a:lnSpc>
              <a:spcBef>
                <a:spcPts val="900"/>
              </a:spcBef>
              <a:spcAft>
                <a:spcPts val="0"/>
              </a:spcAft>
              <a:buSzPts val="1800"/>
              <a:buChar char="●"/>
            </a:pPr>
            <a:r>
              <a:rPr lang="en-US" sz="1500"/>
              <a:t>Qualitative study questions focus on </a:t>
            </a:r>
            <a:r>
              <a:rPr lang="en-US" sz="1500" b="1"/>
              <a:t>why </a:t>
            </a:r>
            <a:r>
              <a:rPr lang="en-US" sz="1500"/>
              <a:t>and </a:t>
            </a:r>
            <a:r>
              <a:rPr lang="en-US" sz="1500" b="1"/>
              <a:t>how</a:t>
            </a:r>
            <a:endParaRPr sz="1500" b="1"/>
          </a:p>
          <a:p>
            <a:pPr marL="457200" lvl="0" indent="-342900" algn="l" rtl="0">
              <a:lnSpc>
                <a:spcPct val="115000"/>
              </a:lnSpc>
              <a:spcBef>
                <a:spcPts val="600"/>
              </a:spcBef>
              <a:spcAft>
                <a:spcPts val="0"/>
              </a:spcAft>
              <a:buSzPts val="1800"/>
              <a:buChar char="●"/>
            </a:pPr>
            <a:r>
              <a:rPr lang="en-US" sz="1500"/>
              <a:t>High-level and limited in number</a:t>
            </a:r>
            <a:endParaRPr sz="1500"/>
          </a:p>
          <a:p>
            <a:pPr marL="457200" lvl="0" indent="-342900" algn="l" rtl="0">
              <a:lnSpc>
                <a:spcPct val="115000"/>
              </a:lnSpc>
              <a:spcBef>
                <a:spcPts val="600"/>
              </a:spcBef>
              <a:spcAft>
                <a:spcPts val="0"/>
              </a:spcAft>
              <a:buSzPts val="1800"/>
              <a:buChar char="●"/>
            </a:pPr>
            <a:r>
              <a:rPr lang="en-US" sz="1500"/>
              <a:t>Focused on a specific issue</a:t>
            </a:r>
            <a:endParaRPr sz="1500"/>
          </a:p>
          <a:p>
            <a:pPr marL="457200" lvl="0" indent="-342900" algn="l" rtl="0">
              <a:lnSpc>
                <a:spcPct val="115000"/>
              </a:lnSpc>
              <a:spcBef>
                <a:spcPts val="600"/>
              </a:spcBef>
              <a:spcAft>
                <a:spcPts val="0"/>
              </a:spcAft>
              <a:buSzPts val="1800"/>
              <a:buChar char="●"/>
            </a:pPr>
            <a:r>
              <a:rPr lang="en-US" sz="1500"/>
              <a:t>Researchable/ knowable </a:t>
            </a:r>
            <a:endParaRPr sz="1500"/>
          </a:p>
          <a:p>
            <a:pPr marL="457200" lvl="0" indent="-342900" algn="l" rtl="0">
              <a:lnSpc>
                <a:spcPct val="115000"/>
              </a:lnSpc>
              <a:spcBef>
                <a:spcPts val="600"/>
              </a:spcBef>
              <a:spcAft>
                <a:spcPts val="0"/>
              </a:spcAft>
              <a:buSzPts val="1800"/>
              <a:buChar char="●"/>
            </a:pPr>
            <a:r>
              <a:rPr lang="en-US" sz="1500"/>
              <a:t>Build on what you already know</a:t>
            </a:r>
            <a:endParaRPr sz="1500"/>
          </a:p>
          <a:p>
            <a:pPr marL="914400" lvl="1" indent="-330200" algn="l" rtl="0">
              <a:lnSpc>
                <a:spcPct val="115000"/>
              </a:lnSpc>
              <a:spcBef>
                <a:spcPts val="600"/>
              </a:spcBef>
              <a:spcAft>
                <a:spcPts val="0"/>
              </a:spcAft>
              <a:buSzPts val="1600"/>
              <a:buChar char="○"/>
            </a:pPr>
            <a:r>
              <a:rPr lang="en-US" sz="1400"/>
              <a:t>Implicit knowledge from experience, data</a:t>
            </a:r>
            <a:endParaRPr sz="1400"/>
          </a:p>
          <a:p>
            <a:pPr marL="457200" lvl="0" indent="-342900" algn="l" rtl="0">
              <a:lnSpc>
                <a:spcPct val="115000"/>
              </a:lnSpc>
              <a:spcBef>
                <a:spcPts val="600"/>
              </a:spcBef>
              <a:spcAft>
                <a:spcPts val="0"/>
              </a:spcAft>
              <a:buSzPts val="1800"/>
              <a:buChar char="●"/>
            </a:pPr>
            <a:r>
              <a:rPr lang="en-US" sz="1500"/>
              <a:t>Will produce actionable information </a:t>
            </a:r>
            <a:endParaRPr sz="1500"/>
          </a:p>
          <a:p>
            <a:pPr marL="457200" lvl="0" indent="-342900" algn="l" rtl="0">
              <a:lnSpc>
                <a:spcPct val="115000"/>
              </a:lnSpc>
              <a:spcBef>
                <a:spcPts val="600"/>
              </a:spcBef>
              <a:spcAft>
                <a:spcPts val="0"/>
              </a:spcAft>
              <a:buSzPts val="1800"/>
              <a:buChar char="●"/>
            </a:pPr>
            <a:r>
              <a:rPr lang="en-US" sz="1500"/>
              <a:t>Realistic, able to do within reasonable time, practical </a:t>
            </a:r>
            <a:endParaRPr sz="1500"/>
          </a:p>
          <a:p>
            <a:pPr marL="457200" lvl="0" indent="-342900" algn="l" rtl="0">
              <a:lnSpc>
                <a:spcPct val="115000"/>
              </a:lnSpc>
              <a:spcBef>
                <a:spcPts val="600"/>
              </a:spcBef>
              <a:spcAft>
                <a:spcPts val="600"/>
              </a:spcAft>
              <a:buSzPts val="1800"/>
              <a:buChar char="●"/>
            </a:pPr>
            <a:r>
              <a:rPr lang="en-US" sz="1500"/>
              <a:t>Timely and appropriate for activity cycle</a:t>
            </a:r>
            <a:endParaRPr sz="1500" i="1"/>
          </a:p>
        </p:txBody>
      </p:sp>
      <p:sp>
        <p:nvSpPr>
          <p:cNvPr id="210" name="Google Shape;210;p19"/>
          <p:cNvSpPr txBox="1"/>
          <p:nvPr/>
        </p:nvSpPr>
        <p:spPr>
          <a:xfrm>
            <a:off x="6869927" y="4439033"/>
            <a:ext cx="2090637"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800" b="0" i="1" u="none" strike="noStrike" cap="none">
                <a:solidFill>
                  <a:srgbClr val="000000"/>
                </a:solidFill>
                <a:latin typeface="Arial"/>
                <a:ea typeface="Arial"/>
                <a:cs typeface="Arial"/>
                <a:sym typeface="Arial"/>
              </a:rPr>
              <a:t>Photo credit: Binomial Optimus Ltd., 2023</a:t>
            </a:r>
            <a:endParaRPr/>
          </a:p>
        </p:txBody>
      </p:sp>
      <p:pic>
        <p:nvPicPr>
          <p:cNvPr id="211" name="Google Shape;211;p19"/>
          <p:cNvPicPr preferRelativeResize="0"/>
          <p:nvPr/>
        </p:nvPicPr>
        <p:blipFill rotWithShape="1">
          <a:blip r:embed="rId3">
            <a:alphaModFix/>
          </a:blip>
          <a:srcRect/>
          <a:stretch/>
        </p:blipFill>
        <p:spPr>
          <a:xfrm>
            <a:off x="6130456" y="1316482"/>
            <a:ext cx="2696359" cy="312255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g226dc831d79_0_2"/>
          <p:cNvSpPr txBox="1">
            <a:spLocks noGrp="1"/>
          </p:cNvSpPr>
          <p:nvPr>
            <p:ph type="body" idx="1"/>
          </p:nvPr>
        </p:nvSpPr>
        <p:spPr>
          <a:xfrm>
            <a:off x="3093324" y="1817154"/>
            <a:ext cx="4894200" cy="3667200"/>
          </a:xfrm>
          <a:prstGeom prst="rect">
            <a:avLst/>
          </a:prstGeom>
          <a:noFill/>
          <a:ln>
            <a:noFill/>
          </a:ln>
        </p:spPr>
        <p:txBody>
          <a:bodyPr spcFirstLastPara="1" wrap="square" lIns="91425" tIns="45700" rIns="91425" bIns="45700" anchor="t" anchorCtr="0">
            <a:normAutofit fontScale="85000" lnSpcReduction="20000"/>
          </a:bodyPr>
          <a:lstStyle/>
          <a:p>
            <a:pPr marL="342900" lvl="0" indent="-342900" algn="l" rtl="0">
              <a:lnSpc>
                <a:spcPct val="114000"/>
              </a:lnSpc>
              <a:spcBef>
                <a:spcPts val="440"/>
              </a:spcBef>
              <a:spcAft>
                <a:spcPts val="0"/>
              </a:spcAft>
              <a:buSzPct val="100000"/>
              <a:buFont typeface="Arial"/>
              <a:buAutoNum type="arabicPeriod"/>
            </a:pPr>
            <a:r>
              <a:rPr lang="en-US" sz="1700"/>
              <a:t>What is the nature of the shocks and stresses communities experienced in the last 6 months?</a:t>
            </a:r>
            <a:endParaRPr/>
          </a:p>
          <a:p>
            <a:pPr marL="800100" lvl="1" indent="-342900" algn="l" rtl="0">
              <a:lnSpc>
                <a:spcPct val="114000"/>
              </a:lnSpc>
              <a:spcBef>
                <a:spcPts val="1040"/>
              </a:spcBef>
              <a:spcAft>
                <a:spcPts val="0"/>
              </a:spcAft>
              <a:buSzPct val="100000"/>
              <a:buFont typeface="Arial"/>
              <a:buAutoNum type="alphaLcPeriod"/>
            </a:pPr>
            <a:r>
              <a:rPr lang="en-US" sz="1500"/>
              <a:t>What are the gender-differentiated impacts of shocks? How do men and women experience shocks differently? </a:t>
            </a:r>
            <a:endParaRPr/>
          </a:p>
          <a:p>
            <a:pPr marL="342900" lvl="0" indent="-342900" algn="l" rtl="0">
              <a:lnSpc>
                <a:spcPct val="114000"/>
              </a:lnSpc>
              <a:spcBef>
                <a:spcPts val="1040"/>
              </a:spcBef>
              <a:spcAft>
                <a:spcPts val="0"/>
              </a:spcAft>
              <a:buSzPct val="100000"/>
              <a:buFont typeface="Arial"/>
              <a:buAutoNum type="arabicPeriod"/>
            </a:pPr>
            <a:r>
              <a:rPr lang="en-US" sz="1700"/>
              <a:t>How do program interventions influence gender equality and women’s empowerment (GEWE)? </a:t>
            </a:r>
            <a:endParaRPr/>
          </a:p>
          <a:p>
            <a:pPr marL="342900" lvl="0" indent="-342900" algn="l" rtl="0">
              <a:lnSpc>
                <a:spcPct val="114000"/>
              </a:lnSpc>
              <a:spcBef>
                <a:spcPts val="1040"/>
              </a:spcBef>
              <a:spcAft>
                <a:spcPts val="0"/>
              </a:spcAft>
              <a:buSzPct val="100000"/>
              <a:buFont typeface="Arial"/>
              <a:buAutoNum type="arabicPeriod"/>
            </a:pPr>
            <a:r>
              <a:rPr lang="en-US" sz="1700"/>
              <a:t>How have maternal and child health and nutrition practices changed in the last 6 months? </a:t>
            </a:r>
            <a:endParaRPr/>
          </a:p>
          <a:p>
            <a:pPr marL="800100" lvl="1" indent="-342900" algn="l" rtl="0">
              <a:lnSpc>
                <a:spcPct val="114000"/>
              </a:lnSpc>
              <a:spcBef>
                <a:spcPts val="1040"/>
              </a:spcBef>
              <a:spcAft>
                <a:spcPts val="0"/>
              </a:spcAft>
              <a:buSzPct val="100000"/>
              <a:buFont typeface="Arial"/>
              <a:buAutoNum type="alphaLcPeriod"/>
            </a:pPr>
            <a:r>
              <a:rPr lang="en-US" sz="1500"/>
              <a:t>To what extent are improved health behaviors being adopted by households? What are barriers or facilitators to uptake of improved health behaviors?</a:t>
            </a:r>
            <a:endParaRPr/>
          </a:p>
          <a:p>
            <a:pPr marL="0" lvl="0" indent="0" algn="l" rtl="0">
              <a:lnSpc>
                <a:spcPct val="100000"/>
              </a:lnSpc>
              <a:spcBef>
                <a:spcPts val="1040"/>
              </a:spcBef>
              <a:spcAft>
                <a:spcPts val="0"/>
              </a:spcAft>
              <a:buSzPct val="117647"/>
              <a:buNone/>
            </a:pPr>
            <a:endParaRPr/>
          </a:p>
        </p:txBody>
      </p:sp>
      <p:sp>
        <p:nvSpPr>
          <p:cNvPr id="218" name="Google Shape;218;g226dc831d79_0_2"/>
          <p:cNvSpPr txBox="1">
            <a:spLocks noGrp="1"/>
          </p:cNvSpPr>
          <p:nvPr>
            <p:ph type="body" idx="2"/>
          </p:nvPr>
        </p:nvSpPr>
        <p:spPr>
          <a:xfrm>
            <a:off x="2993450" y="285750"/>
            <a:ext cx="5854500" cy="430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640"/>
              </a:spcBef>
              <a:spcAft>
                <a:spcPts val="0"/>
              </a:spcAft>
              <a:buSzPts val="3200"/>
              <a:buNone/>
            </a:pPr>
            <a:r>
              <a:rPr lang="en-US"/>
              <a:t>Workshop Research Questions</a:t>
            </a:r>
            <a:endParaRPr/>
          </a:p>
        </p:txBody>
      </p:sp>
      <p:sp>
        <p:nvSpPr>
          <p:cNvPr id="219" name="Google Shape;219;g226dc831d79_0_2"/>
          <p:cNvSpPr txBox="1"/>
          <p:nvPr/>
        </p:nvSpPr>
        <p:spPr>
          <a:xfrm>
            <a:off x="2993450" y="1097280"/>
            <a:ext cx="4360489"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1" i="0" u="none" strike="noStrike" cap="none">
                <a:solidFill>
                  <a:srgbClr val="000000"/>
                </a:solidFill>
                <a:latin typeface="Ubuntu"/>
                <a:ea typeface="Ubuntu"/>
                <a:cs typeface="Ubuntu"/>
                <a:sym typeface="Ubuntu"/>
              </a:rPr>
              <a:t>Sample Research Questions: Gender Group</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18"/>
          <p:cNvSpPr txBox="1">
            <a:spLocks noGrp="1"/>
          </p:cNvSpPr>
          <p:nvPr>
            <p:ph type="title"/>
          </p:nvPr>
        </p:nvSpPr>
        <p:spPr>
          <a:xfrm>
            <a:off x="635267" y="157854"/>
            <a:ext cx="7993783" cy="85725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3000"/>
              <a:buFont typeface="Lato"/>
              <a:buNone/>
            </a:pPr>
            <a:r>
              <a:rPr lang="en-US" sz="3000"/>
              <a:t>Step 3: Describe the Design and Methodology</a:t>
            </a:r>
            <a:endParaRPr/>
          </a:p>
        </p:txBody>
      </p:sp>
      <p:sp>
        <p:nvSpPr>
          <p:cNvPr id="226" name="Google Shape;226;p18"/>
          <p:cNvSpPr txBox="1">
            <a:spLocks noGrp="1"/>
          </p:cNvSpPr>
          <p:nvPr>
            <p:ph type="body" idx="1"/>
          </p:nvPr>
        </p:nvSpPr>
        <p:spPr>
          <a:xfrm>
            <a:off x="635267" y="1116532"/>
            <a:ext cx="3893418" cy="349397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2200"/>
              <a:buNone/>
            </a:pPr>
            <a:endParaRPr/>
          </a:p>
          <a:p>
            <a:pPr marL="0" lvl="0" indent="0" algn="l" rtl="0">
              <a:lnSpc>
                <a:spcPct val="100000"/>
              </a:lnSpc>
              <a:spcBef>
                <a:spcPts val="440"/>
              </a:spcBef>
              <a:spcAft>
                <a:spcPts val="0"/>
              </a:spcAft>
              <a:buClr>
                <a:schemeClr val="dk1"/>
              </a:buClr>
              <a:buSzPts val="2200"/>
              <a:buNone/>
            </a:pPr>
            <a:endParaRPr/>
          </a:p>
          <a:p>
            <a:pPr marL="0" lvl="0" indent="0" algn="l" rtl="0">
              <a:lnSpc>
                <a:spcPct val="100000"/>
              </a:lnSpc>
              <a:spcBef>
                <a:spcPts val="440"/>
              </a:spcBef>
              <a:spcAft>
                <a:spcPts val="0"/>
              </a:spcAft>
              <a:buClr>
                <a:schemeClr val="dk1"/>
              </a:buClr>
              <a:buSzPts val="2200"/>
              <a:buNone/>
            </a:pPr>
            <a:endParaRPr/>
          </a:p>
        </p:txBody>
      </p:sp>
      <p:sp>
        <p:nvSpPr>
          <p:cNvPr id="227" name="Google Shape;227;p18"/>
          <p:cNvSpPr txBox="1">
            <a:spLocks noGrp="1"/>
          </p:cNvSpPr>
          <p:nvPr>
            <p:ph type="body" idx="2"/>
          </p:nvPr>
        </p:nvSpPr>
        <p:spPr>
          <a:xfrm>
            <a:off x="4615316" y="1015104"/>
            <a:ext cx="4338184" cy="408267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800"/>
              <a:buNone/>
            </a:pPr>
            <a:r>
              <a:rPr lang="en-US" b="1"/>
              <a:t>Inquiry methods</a:t>
            </a:r>
            <a:endParaRPr b="1"/>
          </a:p>
          <a:p>
            <a:pPr marL="0" lvl="0" indent="0" algn="l" rtl="0">
              <a:lnSpc>
                <a:spcPct val="100000"/>
              </a:lnSpc>
              <a:spcBef>
                <a:spcPts val="0"/>
              </a:spcBef>
              <a:spcAft>
                <a:spcPts val="0"/>
              </a:spcAft>
              <a:buClr>
                <a:schemeClr val="dk1"/>
              </a:buClr>
              <a:buSzPts val="1800"/>
              <a:buNone/>
            </a:pPr>
            <a:endParaRPr sz="1200" b="1"/>
          </a:p>
          <a:p>
            <a:pPr marL="0" lvl="0" indent="0" algn="l" rtl="0">
              <a:lnSpc>
                <a:spcPct val="100000"/>
              </a:lnSpc>
              <a:spcBef>
                <a:spcPts val="600"/>
              </a:spcBef>
              <a:spcAft>
                <a:spcPts val="0"/>
              </a:spcAft>
              <a:buClr>
                <a:schemeClr val="dk1"/>
              </a:buClr>
              <a:buSzPts val="1800"/>
              <a:buNone/>
            </a:pPr>
            <a:r>
              <a:rPr lang="en-US" sz="1700"/>
              <a:t>Describe </a:t>
            </a:r>
            <a:r>
              <a:rPr lang="en-US" sz="1700" i="1"/>
              <a:t>how</a:t>
            </a:r>
            <a:r>
              <a:rPr lang="en-US" sz="1700"/>
              <a:t> you will conduct the inquiry. </a:t>
            </a:r>
            <a:endParaRPr/>
          </a:p>
          <a:p>
            <a:pPr marL="285750" lvl="0" indent="-285750" algn="l" rtl="0">
              <a:lnSpc>
                <a:spcPct val="100000"/>
              </a:lnSpc>
              <a:spcBef>
                <a:spcPts val="1800"/>
              </a:spcBef>
              <a:spcAft>
                <a:spcPts val="0"/>
              </a:spcAft>
              <a:buSzPts val="1800"/>
              <a:buChar char="•"/>
            </a:pPr>
            <a:r>
              <a:rPr lang="en-US" sz="1500"/>
              <a:t>How and when data will be collected to provide critical insights related to the inquiry objectives?</a:t>
            </a:r>
            <a:endParaRPr/>
          </a:p>
          <a:p>
            <a:pPr marL="285750" lvl="0" indent="-285750" algn="l" rtl="0">
              <a:lnSpc>
                <a:spcPct val="100000"/>
              </a:lnSpc>
              <a:spcBef>
                <a:spcPts val="1200"/>
              </a:spcBef>
              <a:spcAft>
                <a:spcPts val="0"/>
              </a:spcAft>
              <a:buSzPts val="1800"/>
              <a:buChar char="•"/>
            </a:pPr>
            <a:r>
              <a:rPr lang="en-US" sz="1500"/>
              <a:t>Which methodologies are best suited to the inquiry questions, i.e., which method(s) will be used to address each of the study questions?</a:t>
            </a:r>
            <a:endParaRPr/>
          </a:p>
          <a:p>
            <a:pPr marL="285750" lvl="0" indent="-285750" algn="l" rtl="0">
              <a:lnSpc>
                <a:spcPct val="100000"/>
              </a:lnSpc>
              <a:spcBef>
                <a:spcPts val="1200"/>
              </a:spcBef>
              <a:spcAft>
                <a:spcPts val="600"/>
              </a:spcAft>
              <a:buSzPts val="1800"/>
              <a:buChar char="•"/>
            </a:pPr>
            <a:r>
              <a:rPr lang="en-US" sz="1500"/>
              <a:t>Who is providing the data and what is their relationship to the activity (e.g., female farmers)?</a:t>
            </a:r>
            <a:endParaRPr sz="1500"/>
          </a:p>
        </p:txBody>
      </p:sp>
      <p:pic>
        <p:nvPicPr>
          <p:cNvPr id="228" name="Google Shape;228;p18"/>
          <p:cNvPicPr preferRelativeResize="0"/>
          <p:nvPr/>
        </p:nvPicPr>
        <p:blipFill rotWithShape="1">
          <a:blip r:embed="rId3">
            <a:alphaModFix/>
          </a:blip>
          <a:srcRect/>
          <a:stretch/>
        </p:blipFill>
        <p:spPr>
          <a:xfrm>
            <a:off x="149950" y="1477750"/>
            <a:ext cx="4465376" cy="235552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
          <p:cNvSpPr txBox="1">
            <a:spLocks noGrp="1"/>
          </p:cNvSpPr>
          <p:nvPr>
            <p:ph type="body" idx="1"/>
          </p:nvPr>
        </p:nvSpPr>
        <p:spPr>
          <a:xfrm>
            <a:off x="2993456" y="1087655"/>
            <a:ext cx="5536200" cy="3447900"/>
          </a:xfrm>
          <a:prstGeom prst="rect">
            <a:avLst/>
          </a:prstGeom>
          <a:noFill/>
          <a:ln>
            <a:noFill/>
          </a:ln>
        </p:spPr>
        <p:txBody>
          <a:bodyPr spcFirstLastPara="1" wrap="square" lIns="91425" tIns="45700" rIns="91425" bIns="45700" anchor="t" anchorCtr="0">
            <a:normAutofit/>
          </a:bodyPr>
          <a:lstStyle/>
          <a:p>
            <a:pPr marL="0" lvl="0" indent="0" algn="l" rtl="0">
              <a:lnSpc>
                <a:spcPct val="115000"/>
              </a:lnSpc>
              <a:spcBef>
                <a:spcPts val="0"/>
              </a:spcBef>
              <a:spcAft>
                <a:spcPts val="0"/>
              </a:spcAft>
              <a:buSzPts val="2200"/>
              <a:buNone/>
            </a:pPr>
            <a:r>
              <a:rPr lang="en-US" sz="2000" b="1"/>
              <a:t>Qual</a:t>
            </a:r>
            <a:r>
              <a:rPr lang="en-US" sz="2000"/>
              <a:t>itative​</a:t>
            </a:r>
            <a:endParaRPr sz="2000"/>
          </a:p>
          <a:p>
            <a:pPr marL="0" lvl="0" indent="0" algn="l" rtl="0">
              <a:lnSpc>
                <a:spcPct val="115000"/>
              </a:lnSpc>
              <a:spcBef>
                <a:spcPts val="0"/>
              </a:spcBef>
              <a:spcAft>
                <a:spcPts val="0"/>
              </a:spcAft>
              <a:buSzPts val="2200"/>
              <a:buNone/>
            </a:pPr>
            <a:r>
              <a:rPr lang="en-US" sz="2000" b="1"/>
              <a:t>M</a:t>
            </a:r>
            <a:r>
              <a:rPr lang="en-US" sz="2000"/>
              <a:t>onitoring &amp;​</a:t>
            </a:r>
            <a:endParaRPr sz="2000"/>
          </a:p>
          <a:p>
            <a:pPr marL="0" lvl="0" indent="0" algn="l" rtl="0">
              <a:lnSpc>
                <a:spcPct val="115000"/>
              </a:lnSpc>
              <a:spcBef>
                <a:spcPts val="0"/>
              </a:spcBef>
              <a:spcAft>
                <a:spcPts val="0"/>
              </a:spcAft>
              <a:buSzPts val="2200"/>
              <a:buNone/>
            </a:pPr>
            <a:r>
              <a:rPr lang="en-US" sz="2000" b="1"/>
              <a:t>E</a:t>
            </a:r>
            <a:r>
              <a:rPr lang="en-US" sz="2000"/>
              <a:t>valuation​</a:t>
            </a:r>
            <a:endParaRPr sz="2000"/>
          </a:p>
          <a:p>
            <a:pPr marL="0" lvl="0" indent="0" algn="l" rtl="0">
              <a:lnSpc>
                <a:spcPct val="115000"/>
              </a:lnSpc>
              <a:spcBef>
                <a:spcPts val="0"/>
              </a:spcBef>
              <a:spcAft>
                <a:spcPts val="0"/>
              </a:spcAft>
              <a:buSzPts val="2200"/>
              <a:buNone/>
            </a:pPr>
            <a:endParaRPr sz="2000"/>
          </a:p>
          <a:p>
            <a:pPr marL="0" lvl="0" indent="0" algn="l" rtl="0">
              <a:lnSpc>
                <a:spcPct val="115000"/>
              </a:lnSpc>
              <a:spcBef>
                <a:spcPts val="0"/>
              </a:spcBef>
              <a:spcAft>
                <a:spcPts val="0"/>
              </a:spcAft>
              <a:buSzPts val="2200"/>
              <a:buNone/>
            </a:pPr>
            <a:r>
              <a:rPr lang="en-US" sz="2000"/>
              <a:t>Community meetings every quarter</a:t>
            </a:r>
            <a:endParaRPr sz="2000"/>
          </a:p>
          <a:p>
            <a:pPr marL="0" lvl="0" indent="0" algn="l" rtl="0">
              <a:lnSpc>
                <a:spcPct val="115000"/>
              </a:lnSpc>
              <a:spcBef>
                <a:spcPts val="0"/>
              </a:spcBef>
              <a:spcAft>
                <a:spcPts val="0"/>
              </a:spcAft>
              <a:buSzPts val="2200"/>
              <a:buNone/>
            </a:pPr>
            <a:r>
              <a:rPr lang="en-US" sz="2000"/>
              <a:t>Hosted by implementers</a:t>
            </a:r>
            <a:endParaRPr sz="2000"/>
          </a:p>
          <a:p>
            <a:pPr marL="0" lvl="0" indent="0" algn="l" rtl="0">
              <a:lnSpc>
                <a:spcPct val="100000"/>
              </a:lnSpc>
              <a:spcBef>
                <a:spcPts val="0"/>
              </a:spcBef>
              <a:spcAft>
                <a:spcPts val="0"/>
              </a:spcAft>
              <a:buSzPts val="2200"/>
              <a:buNone/>
            </a:pPr>
            <a:endParaRPr/>
          </a:p>
          <a:p>
            <a:pPr marL="457200" lvl="0" indent="0" algn="l" rtl="0">
              <a:lnSpc>
                <a:spcPct val="100000"/>
              </a:lnSpc>
              <a:spcBef>
                <a:spcPts val="300"/>
              </a:spcBef>
              <a:spcAft>
                <a:spcPts val="0"/>
              </a:spcAft>
              <a:buSzPts val="2200"/>
              <a:buNone/>
            </a:pPr>
            <a:endParaRPr/>
          </a:p>
        </p:txBody>
      </p:sp>
      <p:sp>
        <p:nvSpPr>
          <p:cNvPr id="101" name="Google Shape;101;p2"/>
          <p:cNvSpPr txBox="1">
            <a:spLocks noGrp="1"/>
          </p:cNvSpPr>
          <p:nvPr>
            <p:ph type="body" idx="2"/>
          </p:nvPr>
        </p:nvSpPr>
        <p:spPr>
          <a:xfrm>
            <a:off x="2993456" y="285750"/>
            <a:ext cx="5449800" cy="430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2"/>
              </a:buClr>
              <a:buSzPts val="3200"/>
              <a:buFont typeface="Arial"/>
              <a:buNone/>
            </a:pPr>
            <a:r>
              <a:rPr lang="en-US"/>
              <a:t>QualME Peer Community</a:t>
            </a:r>
            <a:endParaRPr/>
          </a:p>
        </p:txBody>
      </p:sp>
      <p:sp>
        <p:nvSpPr>
          <p:cNvPr id="102" name="Google Shape;102;p2"/>
          <p:cNvSpPr txBox="1"/>
          <p:nvPr/>
        </p:nvSpPr>
        <p:spPr>
          <a:xfrm>
            <a:off x="3062150" y="3444725"/>
            <a:ext cx="5636100" cy="895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300"/>
              </a:spcBef>
              <a:spcAft>
                <a:spcPts val="0"/>
              </a:spcAft>
              <a:buClr>
                <a:schemeClr val="dk1"/>
              </a:buClr>
              <a:buSzPts val="1100"/>
              <a:buFont typeface="Arial"/>
              <a:buNone/>
            </a:pPr>
            <a:r>
              <a:rPr lang="en-US" sz="1800" b="1" i="1" u="none" strike="noStrike" cap="none">
                <a:solidFill>
                  <a:schemeClr val="dk1"/>
                </a:solidFill>
                <a:latin typeface="Calibri"/>
                <a:ea typeface="Calibri"/>
                <a:cs typeface="Calibri"/>
                <a:sym typeface="Calibri"/>
              </a:rPr>
              <a:t>Stay tuned for upcoming QualME events:</a:t>
            </a:r>
            <a:endParaRPr sz="1800" b="1" i="1" u="none" strike="noStrike" cap="none">
              <a:solidFill>
                <a:schemeClr val="dk1"/>
              </a:solidFill>
              <a:latin typeface="Calibri"/>
              <a:ea typeface="Calibri"/>
              <a:cs typeface="Calibri"/>
              <a:sym typeface="Calibri"/>
            </a:endParaRPr>
          </a:p>
          <a:p>
            <a:pPr marL="457200" marR="0" lvl="0" indent="-177800" algn="l" rtl="0">
              <a:lnSpc>
                <a:spcPct val="115000"/>
              </a:lnSpc>
              <a:spcBef>
                <a:spcPts val="600"/>
              </a:spcBef>
              <a:spcAft>
                <a:spcPts val="0"/>
              </a:spcAft>
              <a:buClr>
                <a:schemeClr val="dk1"/>
              </a:buClr>
              <a:buSzPts val="1000"/>
              <a:buFont typeface="Calibri"/>
              <a:buChar char="●"/>
            </a:pPr>
            <a:r>
              <a:rPr lang="en-US" sz="1800" b="1" i="0" u="none" strike="noStrike" cap="none">
                <a:solidFill>
                  <a:schemeClr val="dk1"/>
                </a:solidFill>
                <a:latin typeface="Calibri"/>
                <a:ea typeface="Calibri"/>
                <a:cs typeface="Calibri"/>
                <a:sym typeface="Calibri"/>
              </a:rPr>
              <a:t>September 2023</a:t>
            </a:r>
            <a:r>
              <a:rPr lang="en-US" sz="1800" b="0" i="0" u="none" strike="noStrike" cap="none">
                <a:solidFill>
                  <a:schemeClr val="dk1"/>
                </a:solidFill>
                <a:latin typeface="Calibri"/>
                <a:ea typeface="Calibri"/>
                <a:cs typeface="Calibri"/>
                <a:sym typeface="Calibri"/>
              </a:rPr>
              <a:t>, info to come!</a:t>
            </a:r>
            <a:endParaRPr sz="1800" b="0" i="0" u="none" strike="noStrike" cap="none">
              <a:solidFill>
                <a:schemeClr val="dk1"/>
              </a:solidFill>
              <a:latin typeface="Ubuntu"/>
              <a:ea typeface="Ubuntu"/>
              <a:cs typeface="Ubuntu"/>
              <a:sym typeface="Ubuntu"/>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20"/>
          <p:cNvSpPr txBox="1">
            <a:spLocks noGrp="1"/>
          </p:cNvSpPr>
          <p:nvPr>
            <p:ph type="title"/>
          </p:nvPr>
        </p:nvSpPr>
        <p:spPr>
          <a:xfrm>
            <a:off x="635267" y="157854"/>
            <a:ext cx="7993783" cy="85725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3000"/>
              <a:buFont typeface="Lato"/>
              <a:buNone/>
            </a:pPr>
            <a:r>
              <a:rPr lang="en-US" sz="3000"/>
              <a:t>Step 3: Describe the Design and Methodology</a:t>
            </a:r>
            <a:endParaRPr/>
          </a:p>
        </p:txBody>
      </p:sp>
      <p:sp>
        <p:nvSpPr>
          <p:cNvPr id="235" name="Google Shape;235;p20"/>
          <p:cNvSpPr txBox="1">
            <a:spLocks noGrp="1"/>
          </p:cNvSpPr>
          <p:nvPr>
            <p:ph type="body" idx="1"/>
          </p:nvPr>
        </p:nvSpPr>
        <p:spPr>
          <a:xfrm>
            <a:off x="635275" y="811726"/>
            <a:ext cx="3893400" cy="27870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2200"/>
              <a:buNone/>
            </a:pPr>
            <a:endParaRPr/>
          </a:p>
          <a:p>
            <a:pPr marL="0" lvl="0" indent="0" algn="l" rtl="0">
              <a:lnSpc>
                <a:spcPct val="100000"/>
              </a:lnSpc>
              <a:spcBef>
                <a:spcPts val="440"/>
              </a:spcBef>
              <a:spcAft>
                <a:spcPts val="0"/>
              </a:spcAft>
              <a:buClr>
                <a:schemeClr val="dk1"/>
              </a:buClr>
              <a:buSzPts val="2200"/>
              <a:buNone/>
            </a:pPr>
            <a:endParaRPr/>
          </a:p>
          <a:p>
            <a:pPr marL="0" lvl="0" indent="0" algn="l" rtl="0">
              <a:lnSpc>
                <a:spcPct val="100000"/>
              </a:lnSpc>
              <a:spcBef>
                <a:spcPts val="440"/>
              </a:spcBef>
              <a:spcAft>
                <a:spcPts val="0"/>
              </a:spcAft>
              <a:buClr>
                <a:schemeClr val="dk1"/>
              </a:buClr>
              <a:buSzPts val="2200"/>
              <a:buNone/>
            </a:pPr>
            <a:endParaRPr/>
          </a:p>
        </p:txBody>
      </p:sp>
      <p:sp>
        <p:nvSpPr>
          <p:cNvPr id="236" name="Google Shape;236;p20"/>
          <p:cNvSpPr txBox="1">
            <a:spLocks noGrp="1"/>
          </p:cNvSpPr>
          <p:nvPr>
            <p:ph type="body" idx="2"/>
          </p:nvPr>
        </p:nvSpPr>
        <p:spPr>
          <a:xfrm>
            <a:off x="4735630" y="1015107"/>
            <a:ext cx="3893400" cy="39813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100000"/>
              </a:lnSpc>
              <a:spcBef>
                <a:spcPts val="0"/>
              </a:spcBef>
              <a:spcAft>
                <a:spcPts val="0"/>
              </a:spcAft>
              <a:buClr>
                <a:schemeClr val="dk1"/>
              </a:buClr>
              <a:buSzPct val="100000"/>
              <a:buNone/>
            </a:pPr>
            <a:r>
              <a:rPr lang="en-US" sz="2400" b="1"/>
              <a:t>Data sources and methods</a:t>
            </a:r>
            <a:endParaRPr sz="2400"/>
          </a:p>
          <a:p>
            <a:pPr marL="0" lvl="0" indent="0" algn="l" rtl="0">
              <a:lnSpc>
                <a:spcPct val="100000"/>
              </a:lnSpc>
              <a:spcBef>
                <a:spcPts val="2207"/>
              </a:spcBef>
              <a:spcAft>
                <a:spcPts val="0"/>
              </a:spcAft>
              <a:buClr>
                <a:schemeClr val="dk1"/>
              </a:buClr>
              <a:buSzPct val="100000"/>
              <a:buNone/>
            </a:pPr>
            <a:r>
              <a:rPr lang="en-US" sz="1800" b="1"/>
              <a:t>Interview-based</a:t>
            </a:r>
            <a:endParaRPr sz="1800"/>
          </a:p>
          <a:p>
            <a:pPr marL="457200" lvl="0" indent="-336898" algn="l" rtl="0">
              <a:lnSpc>
                <a:spcPct val="100000"/>
              </a:lnSpc>
              <a:spcBef>
                <a:spcPts val="0"/>
              </a:spcBef>
              <a:spcAft>
                <a:spcPts val="0"/>
              </a:spcAft>
              <a:buClr>
                <a:schemeClr val="dk1"/>
              </a:buClr>
              <a:buSzPct val="100000"/>
              <a:buChar char="•"/>
            </a:pPr>
            <a:r>
              <a:rPr lang="en-US" sz="1700"/>
              <a:t>Key informant interviews</a:t>
            </a:r>
            <a:endParaRPr sz="1700"/>
          </a:p>
          <a:p>
            <a:pPr marL="457200" lvl="0" indent="-336898" algn="l" rtl="0">
              <a:lnSpc>
                <a:spcPct val="100000"/>
              </a:lnSpc>
              <a:spcBef>
                <a:spcPts val="440"/>
              </a:spcBef>
              <a:spcAft>
                <a:spcPts val="0"/>
              </a:spcAft>
              <a:buClr>
                <a:schemeClr val="dk1"/>
              </a:buClr>
              <a:buSzPct val="100000"/>
              <a:buChar char="•"/>
            </a:pPr>
            <a:r>
              <a:rPr lang="en-US" sz="1700"/>
              <a:t>Focus groups</a:t>
            </a:r>
            <a:endParaRPr sz="1700"/>
          </a:p>
          <a:p>
            <a:pPr marL="457200" lvl="0" indent="-336898" algn="l" rtl="0">
              <a:lnSpc>
                <a:spcPct val="100000"/>
              </a:lnSpc>
              <a:spcBef>
                <a:spcPts val="440"/>
              </a:spcBef>
              <a:spcAft>
                <a:spcPts val="0"/>
              </a:spcAft>
              <a:buClr>
                <a:schemeClr val="dk1"/>
              </a:buClr>
              <a:buSzPct val="100000"/>
              <a:buChar char="•"/>
            </a:pPr>
            <a:r>
              <a:rPr lang="en-US" sz="1700"/>
              <a:t>Case studies</a:t>
            </a:r>
            <a:endParaRPr sz="1700"/>
          </a:p>
          <a:p>
            <a:pPr marL="0" lvl="0" indent="0" algn="l" rtl="0">
              <a:lnSpc>
                <a:spcPct val="100000"/>
              </a:lnSpc>
              <a:spcBef>
                <a:spcPts val="440"/>
              </a:spcBef>
              <a:spcAft>
                <a:spcPts val="0"/>
              </a:spcAft>
              <a:buClr>
                <a:schemeClr val="dk1"/>
              </a:buClr>
              <a:buSzPct val="100000"/>
              <a:buNone/>
            </a:pPr>
            <a:endParaRPr sz="1800" b="1"/>
          </a:p>
          <a:p>
            <a:pPr marL="0" lvl="0" indent="0" algn="l" rtl="0">
              <a:lnSpc>
                <a:spcPct val="100000"/>
              </a:lnSpc>
              <a:spcBef>
                <a:spcPts val="440"/>
              </a:spcBef>
              <a:spcAft>
                <a:spcPts val="0"/>
              </a:spcAft>
              <a:buClr>
                <a:schemeClr val="dk1"/>
              </a:buClr>
              <a:buSzPct val="100000"/>
              <a:buNone/>
            </a:pPr>
            <a:r>
              <a:rPr lang="en-US" sz="1800" b="1"/>
              <a:t>Interactive/participatory</a:t>
            </a:r>
            <a:endParaRPr sz="1800"/>
          </a:p>
          <a:p>
            <a:pPr marL="457200" lvl="0" indent="-336898" algn="l" rtl="0">
              <a:lnSpc>
                <a:spcPct val="100000"/>
              </a:lnSpc>
              <a:spcBef>
                <a:spcPts val="440"/>
              </a:spcBef>
              <a:spcAft>
                <a:spcPts val="0"/>
              </a:spcAft>
              <a:buClr>
                <a:schemeClr val="dk1"/>
              </a:buClr>
              <a:buSzPct val="100000"/>
              <a:buChar char="•"/>
            </a:pPr>
            <a:r>
              <a:rPr lang="en-US" sz="1700"/>
              <a:t>Seasonal calendars</a:t>
            </a:r>
            <a:endParaRPr sz="1700"/>
          </a:p>
          <a:p>
            <a:pPr marL="457200" lvl="0" indent="-336898" algn="l" rtl="0">
              <a:lnSpc>
                <a:spcPct val="100000"/>
              </a:lnSpc>
              <a:spcBef>
                <a:spcPts val="440"/>
              </a:spcBef>
              <a:spcAft>
                <a:spcPts val="0"/>
              </a:spcAft>
              <a:buClr>
                <a:schemeClr val="dk1"/>
              </a:buClr>
              <a:buSzPct val="100000"/>
              <a:buChar char="•"/>
            </a:pPr>
            <a:r>
              <a:rPr lang="en-US" sz="1700"/>
              <a:t>Card sorting / grouping</a:t>
            </a:r>
            <a:endParaRPr sz="1700"/>
          </a:p>
          <a:p>
            <a:pPr marL="457200" lvl="0" indent="-336898" algn="l" rtl="0">
              <a:lnSpc>
                <a:spcPct val="100000"/>
              </a:lnSpc>
              <a:spcBef>
                <a:spcPts val="440"/>
              </a:spcBef>
              <a:spcAft>
                <a:spcPts val="0"/>
              </a:spcAft>
              <a:buClr>
                <a:schemeClr val="dk1"/>
              </a:buClr>
              <a:buSzPct val="100000"/>
              <a:buChar char="•"/>
            </a:pPr>
            <a:r>
              <a:rPr lang="en-US" sz="1700"/>
              <a:t>Wealth ranking</a:t>
            </a:r>
            <a:endParaRPr sz="1700"/>
          </a:p>
          <a:p>
            <a:pPr marL="457200" lvl="0" indent="-336898" algn="l" rtl="0">
              <a:lnSpc>
                <a:spcPct val="100000"/>
              </a:lnSpc>
              <a:spcBef>
                <a:spcPts val="440"/>
              </a:spcBef>
              <a:spcAft>
                <a:spcPts val="0"/>
              </a:spcAft>
              <a:buClr>
                <a:schemeClr val="dk1"/>
              </a:buClr>
              <a:buSzPct val="100000"/>
              <a:buChar char="•"/>
            </a:pPr>
            <a:r>
              <a:rPr lang="en-US" sz="1700"/>
              <a:t>Observation</a:t>
            </a:r>
            <a:endParaRPr sz="1700"/>
          </a:p>
          <a:p>
            <a:pPr marL="457200" lvl="0" indent="-336898" algn="l" rtl="0">
              <a:lnSpc>
                <a:spcPct val="100000"/>
              </a:lnSpc>
              <a:spcBef>
                <a:spcPts val="440"/>
              </a:spcBef>
              <a:spcAft>
                <a:spcPts val="0"/>
              </a:spcAft>
              <a:buClr>
                <a:schemeClr val="dk1"/>
              </a:buClr>
              <a:buSzPct val="100000"/>
              <a:buChar char="•"/>
            </a:pPr>
            <a:r>
              <a:rPr lang="en-US" sz="1700"/>
              <a:t>Community Mapping</a:t>
            </a:r>
            <a:endParaRPr sz="1700"/>
          </a:p>
          <a:p>
            <a:pPr marL="457200" lvl="0" indent="-336898" algn="l" rtl="0">
              <a:lnSpc>
                <a:spcPct val="100000"/>
              </a:lnSpc>
              <a:spcBef>
                <a:spcPts val="440"/>
              </a:spcBef>
              <a:spcAft>
                <a:spcPts val="0"/>
              </a:spcAft>
              <a:buSzPct val="100000"/>
              <a:buChar char="•"/>
            </a:pPr>
            <a:r>
              <a:rPr lang="en-US" sz="1700"/>
              <a:t>Proportional Piling</a:t>
            </a:r>
            <a:endParaRPr sz="1700"/>
          </a:p>
          <a:p>
            <a:pPr marL="342900" lvl="0" indent="-213677" algn="l" rtl="0">
              <a:lnSpc>
                <a:spcPct val="100000"/>
              </a:lnSpc>
              <a:spcBef>
                <a:spcPts val="407"/>
              </a:spcBef>
              <a:spcAft>
                <a:spcPts val="0"/>
              </a:spcAft>
              <a:buClr>
                <a:schemeClr val="dk1"/>
              </a:buClr>
              <a:buSzPct val="100000"/>
              <a:buNone/>
            </a:pPr>
            <a:endParaRPr/>
          </a:p>
        </p:txBody>
      </p:sp>
      <p:pic>
        <p:nvPicPr>
          <p:cNvPr id="237" name="Google Shape;237;p20"/>
          <p:cNvPicPr preferRelativeResize="0"/>
          <p:nvPr/>
        </p:nvPicPr>
        <p:blipFill rotWithShape="1">
          <a:blip r:embed="rId3">
            <a:alphaModFix/>
          </a:blip>
          <a:srcRect/>
          <a:stretch/>
        </p:blipFill>
        <p:spPr>
          <a:xfrm>
            <a:off x="371792" y="1384486"/>
            <a:ext cx="3893419" cy="2053779"/>
          </a:xfrm>
          <a:prstGeom prst="rect">
            <a:avLst/>
          </a:prstGeom>
          <a:noFill/>
          <a:ln>
            <a:noFill/>
          </a:ln>
        </p:spPr>
      </p:pic>
      <p:sp>
        <p:nvSpPr>
          <p:cNvPr id="238" name="Google Shape;238;p20"/>
          <p:cNvSpPr txBox="1"/>
          <p:nvPr/>
        </p:nvSpPr>
        <p:spPr>
          <a:xfrm>
            <a:off x="232975" y="4025300"/>
            <a:ext cx="4295700" cy="738900"/>
          </a:xfrm>
          <a:prstGeom prst="rect">
            <a:avLst/>
          </a:prstGeom>
          <a:noFill/>
          <a:ln>
            <a:noFill/>
          </a:ln>
        </p:spPr>
        <p:txBody>
          <a:bodyPr spcFirstLastPara="1" wrap="square" lIns="91425" tIns="91425" rIns="91425" bIns="91425" anchor="t" anchorCtr="0">
            <a:spAutoFit/>
          </a:bodyPr>
          <a:lstStyle/>
          <a:p>
            <a:pPr marL="0" lvl="0" indent="0" algn="ctr" rtl="0">
              <a:lnSpc>
                <a:spcPct val="100000"/>
              </a:lnSpc>
              <a:spcBef>
                <a:spcPts val="0"/>
              </a:spcBef>
              <a:spcAft>
                <a:spcPts val="0"/>
              </a:spcAft>
              <a:buClr>
                <a:schemeClr val="dk1"/>
              </a:buClr>
              <a:buSzPts val="1100"/>
              <a:buFont typeface="Arial"/>
              <a:buNone/>
            </a:pPr>
            <a:r>
              <a:rPr lang="en-US" sz="1800" i="1">
                <a:solidFill>
                  <a:schemeClr val="lt2"/>
                </a:solidFill>
                <a:latin typeface="Calibri"/>
                <a:ea typeface="Calibri"/>
                <a:cs typeface="Calibri"/>
                <a:sym typeface="Calibri"/>
              </a:rPr>
              <a:t>The most important instrument in </a:t>
            </a:r>
            <a:endParaRPr sz="2200">
              <a:solidFill>
                <a:schemeClr val="dk1"/>
              </a:solidFill>
              <a:latin typeface="Ubuntu"/>
              <a:ea typeface="Ubuntu"/>
              <a:cs typeface="Ubuntu"/>
              <a:sym typeface="Ubuntu"/>
            </a:endParaRPr>
          </a:p>
          <a:p>
            <a:pPr marL="0" lvl="0" indent="0" algn="ctr" rtl="0">
              <a:lnSpc>
                <a:spcPct val="100000"/>
              </a:lnSpc>
              <a:spcBef>
                <a:spcPts val="0"/>
              </a:spcBef>
              <a:spcAft>
                <a:spcPts val="0"/>
              </a:spcAft>
              <a:buClr>
                <a:schemeClr val="dk1"/>
              </a:buClr>
              <a:buSzPts val="1100"/>
              <a:buFont typeface="Arial"/>
              <a:buNone/>
            </a:pPr>
            <a:r>
              <a:rPr lang="en-US" sz="1800" i="1">
                <a:solidFill>
                  <a:schemeClr val="lt2"/>
                </a:solidFill>
                <a:latin typeface="Calibri"/>
                <a:ea typeface="Calibri"/>
                <a:cs typeface="Calibri"/>
                <a:sym typeface="Calibri"/>
              </a:rPr>
              <a:t>qualitative research is </a:t>
            </a:r>
            <a:r>
              <a:rPr lang="en-US" sz="1800" b="1" i="1">
                <a:solidFill>
                  <a:schemeClr val="lt2"/>
                </a:solidFill>
                <a:latin typeface="Calibri"/>
                <a:ea typeface="Calibri"/>
                <a:cs typeface="Calibri"/>
                <a:sym typeface="Calibri"/>
              </a:rPr>
              <a:t>you</a:t>
            </a:r>
            <a:r>
              <a:rPr lang="en-US" sz="1800" i="1">
                <a:solidFill>
                  <a:schemeClr val="lt2"/>
                </a:solidFill>
                <a:latin typeface="Calibri"/>
                <a:ea typeface="Calibri"/>
                <a:cs typeface="Calibri"/>
                <a:sym typeface="Calibri"/>
              </a:rPr>
              <a:t>.</a:t>
            </a:r>
            <a:endParaRPr>
              <a:latin typeface="Ubuntu"/>
              <a:ea typeface="Ubuntu"/>
              <a:cs typeface="Ubuntu"/>
              <a:sym typeface="Ubuntu"/>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21"/>
          <p:cNvSpPr txBox="1">
            <a:spLocks noGrp="1"/>
          </p:cNvSpPr>
          <p:nvPr>
            <p:ph type="title"/>
          </p:nvPr>
        </p:nvSpPr>
        <p:spPr>
          <a:xfrm>
            <a:off x="635267" y="157854"/>
            <a:ext cx="7993783" cy="85725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3000"/>
              <a:buFont typeface="Lato"/>
              <a:buNone/>
            </a:pPr>
            <a:r>
              <a:rPr lang="en-US" sz="3000"/>
              <a:t>Step 3: Describe the Design and Methodology</a:t>
            </a:r>
            <a:endParaRPr/>
          </a:p>
        </p:txBody>
      </p:sp>
      <p:sp>
        <p:nvSpPr>
          <p:cNvPr id="245" name="Google Shape;245;p21"/>
          <p:cNvSpPr txBox="1">
            <a:spLocks noGrp="1"/>
          </p:cNvSpPr>
          <p:nvPr>
            <p:ph type="body" idx="1"/>
          </p:nvPr>
        </p:nvSpPr>
        <p:spPr>
          <a:xfrm>
            <a:off x="635267" y="1116532"/>
            <a:ext cx="3893418" cy="349397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2200"/>
              <a:buNone/>
            </a:pPr>
            <a:endParaRPr/>
          </a:p>
          <a:p>
            <a:pPr marL="0" lvl="0" indent="0" algn="l" rtl="0">
              <a:lnSpc>
                <a:spcPct val="100000"/>
              </a:lnSpc>
              <a:spcBef>
                <a:spcPts val="440"/>
              </a:spcBef>
              <a:spcAft>
                <a:spcPts val="0"/>
              </a:spcAft>
              <a:buClr>
                <a:schemeClr val="dk1"/>
              </a:buClr>
              <a:buSzPts val="2200"/>
              <a:buNone/>
            </a:pPr>
            <a:endParaRPr/>
          </a:p>
          <a:p>
            <a:pPr marL="0" lvl="0" indent="0" algn="l" rtl="0">
              <a:lnSpc>
                <a:spcPct val="100000"/>
              </a:lnSpc>
              <a:spcBef>
                <a:spcPts val="440"/>
              </a:spcBef>
              <a:spcAft>
                <a:spcPts val="0"/>
              </a:spcAft>
              <a:buClr>
                <a:schemeClr val="dk1"/>
              </a:buClr>
              <a:buSzPts val="2200"/>
              <a:buNone/>
            </a:pPr>
            <a:endParaRPr/>
          </a:p>
        </p:txBody>
      </p:sp>
      <p:sp>
        <p:nvSpPr>
          <p:cNvPr id="246" name="Google Shape;246;p21"/>
          <p:cNvSpPr txBox="1">
            <a:spLocks noGrp="1"/>
          </p:cNvSpPr>
          <p:nvPr>
            <p:ph type="body" idx="2"/>
          </p:nvPr>
        </p:nvSpPr>
        <p:spPr>
          <a:xfrm>
            <a:off x="4735631" y="1135784"/>
            <a:ext cx="3893419" cy="376518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2200"/>
              <a:buNone/>
            </a:pPr>
            <a:r>
              <a:rPr lang="en-US" b="1"/>
              <a:t>Sampling strategy in QuIPs</a:t>
            </a:r>
            <a:endParaRPr/>
          </a:p>
          <a:p>
            <a:pPr marL="342900" lvl="0" indent="-342900" algn="l" rtl="0">
              <a:lnSpc>
                <a:spcPct val="100000"/>
              </a:lnSpc>
              <a:spcBef>
                <a:spcPts val="1607"/>
              </a:spcBef>
              <a:spcAft>
                <a:spcPts val="0"/>
              </a:spcAft>
              <a:buClr>
                <a:schemeClr val="dk1"/>
              </a:buClr>
              <a:buSzPts val="1600"/>
              <a:buChar char="•"/>
            </a:pPr>
            <a:r>
              <a:rPr lang="en-US" sz="1600"/>
              <a:t>Does the sampling strategy capture the necessary range of variability to adequately address the inquiry questions? </a:t>
            </a:r>
            <a:endParaRPr sz="1600"/>
          </a:p>
          <a:p>
            <a:pPr marL="342900" lvl="0" indent="-342900" algn="l" rtl="0">
              <a:lnSpc>
                <a:spcPct val="100000"/>
              </a:lnSpc>
              <a:spcBef>
                <a:spcPts val="1007"/>
              </a:spcBef>
              <a:spcAft>
                <a:spcPts val="0"/>
              </a:spcAft>
              <a:buClr>
                <a:schemeClr val="dk1"/>
              </a:buClr>
              <a:buSzPts val="1600"/>
              <a:buChar char="•"/>
            </a:pPr>
            <a:r>
              <a:rPr lang="en-US" sz="1600"/>
              <a:t>Have you clearly defined the sampling criteria? </a:t>
            </a:r>
            <a:endParaRPr sz="1600"/>
          </a:p>
          <a:p>
            <a:pPr marL="342900" lvl="0" indent="-342900" algn="l" rtl="0">
              <a:lnSpc>
                <a:spcPct val="100000"/>
              </a:lnSpc>
              <a:spcBef>
                <a:spcPts val="1007"/>
              </a:spcBef>
              <a:spcAft>
                <a:spcPts val="0"/>
              </a:spcAft>
              <a:buClr>
                <a:schemeClr val="dk1"/>
              </a:buClr>
              <a:buSzPts val="1600"/>
              <a:buChar char="•"/>
            </a:pPr>
            <a:r>
              <a:rPr lang="en-US" sz="1600"/>
              <a:t>Will the sampling strategy enable robust analysis of the categories of interest? </a:t>
            </a:r>
            <a:endParaRPr sz="1600"/>
          </a:p>
          <a:p>
            <a:pPr marL="342900" lvl="0" indent="-213677" algn="l" rtl="0">
              <a:lnSpc>
                <a:spcPct val="100000"/>
              </a:lnSpc>
              <a:spcBef>
                <a:spcPts val="1007"/>
              </a:spcBef>
              <a:spcAft>
                <a:spcPts val="0"/>
              </a:spcAft>
              <a:buClr>
                <a:schemeClr val="dk1"/>
              </a:buClr>
              <a:buSzPts val="2200"/>
              <a:buNone/>
            </a:pPr>
            <a:endParaRPr/>
          </a:p>
        </p:txBody>
      </p:sp>
      <p:pic>
        <p:nvPicPr>
          <p:cNvPr id="247" name="Google Shape;247;p21"/>
          <p:cNvPicPr preferRelativeResize="0"/>
          <p:nvPr/>
        </p:nvPicPr>
        <p:blipFill rotWithShape="1">
          <a:blip r:embed="rId3">
            <a:alphaModFix/>
          </a:blip>
          <a:srcRect/>
          <a:stretch/>
        </p:blipFill>
        <p:spPr>
          <a:xfrm>
            <a:off x="428322" y="1544861"/>
            <a:ext cx="3893419" cy="2053778"/>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22"/>
          <p:cNvSpPr txBox="1">
            <a:spLocks noGrp="1"/>
          </p:cNvSpPr>
          <p:nvPr>
            <p:ph type="title"/>
          </p:nvPr>
        </p:nvSpPr>
        <p:spPr>
          <a:xfrm>
            <a:off x="1684423" y="157854"/>
            <a:ext cx="6944627" cy="85725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3200"/>
              <a:buFont typeface="Lato"/>
              <a:buNone/>
            </a:pPr>
            <a:r>
              <a:rPr lang="en-US"/>
              <a:t>Sampling Selection Criteria</a:t>
            </a:r>
            <a:endParaRPr/>
          </a:p>
        </p:txBody>
      </p:sp>
      <p:sp>
        <p:nvSpPr>
          <p:cNvPr id="253" name="Google Shape;253;p22"/>
          <p:cNvSpPr txBox="1">
            <a:spLocks noGrp="1"/>
          </p:cNvSpPr>
          <p:nvPr>
            <p:ph type="body" idx="1"/>
          </p:nvPr>
        </p:nvSpPr>
        <p:spPr>
          <a:xfrm>
            <a:off x="1591117" y="1330310"/>
            <a:ext cx="3540720" cy="3493970"/>
          </a:xfrm>
          <a:prstGeom prst="rect">
            <a:avLst/>
          </a:prstGeom>
          <a:noFill/>
          <a:ln>
            <a:noFill/>
          </a:ln>
        </p:spPr>
        <p:txBody>
          <a:bodyPr spcFirstLastPara="1" wrap="square" lIns="91425" tIns="45700" rIns="91425" bIns="45700" anchor="t" anchorCtr="0">
            <a:normAutofit/>
          </a:bodyPr>
          <a:lstStyle/>
          <a:p>
            <a:pPr marL="342900" marR="0" lvl="0" indent="-342900" algn="l" rtl="0">
              <a:lnSpc>
                <a:spcPct val="90000"/>
              </a:lnSpc>
              <a:spcBef>
                <a:spcPts val="407"/>
              </a:spcBef>
              <a:spcAft>
                <a:spcPts val="0"/>
              </a:spcAft>
              <a:buClr>
                <a:schemeClr val="dk1"/>
              </a:buClr>
              <a:buSzPts val="2200"/>
              <a:buChar char="•"/>
            </a:pPr>
            <a:r>
              <a:rPr lang="en-US" sz="1600"/>
              <a:t>Define the target population: community/village/area</a:t>
            </a:r>
            <a:endParaRPr sz="1600"/>
          </a:p>
          <a:p>
            <a:pPr marL="342900" marR="0" lvl="0" indent="-342900" algn="l" rtl="0">
              <a:lnSpc>
                <a:spcPct val="90000"/>
              </a:lnSpc>
              <a:spcBef>
                <a:spcPts val="1607"/>
              </a:spcBef>
              <a:spcAft>
                <a:spcPts val="0"/>
              </a:spcAft>
              <a:buClr>
                <a:schemeClr val="dk1"/>
              </a:buClr>
              <a:buSzPts val="2200"/>
              <a:buChar char="•"/>
            </a:pPr>
            <a:r>
              <a:rPr lang="en-US" sz="1600"/>
              <a:t>Identify selection criteria for the sample</a:t>
            </a:r>
            <a:endParaRPr sz="1600"/>
          </a:p>
          <a:p>
            <a:pPr marL="342900" marR="0" lvl="0" indent="-342900" algn="l" rtl="0">
              <a:lnSpc>
                <a:spcPct val="90000"/>
              </a:lnSpc>
              <a:spcBef>
                <a:spcPts val="1607"/>
              </a:spcBef>
              <a:spcAft>
                <a:spcPts val="0"/>
              </a:spcAft>
              <a:buClr>
                <a:schemeClr val="dk1"/>
              </a:buClr>
              <a:buSzPts val="2200"/>
              <a:buChar char="•"/>
            </a:pPr>
            <a:r>
              <a:rPr lang="en-US" sz="1600"/>
              <a:t>Determine the sample size</a:t>
            </a:r>
            <a:endParaRPr sz="1600"/>
          </a:p>
          <a:p>
            <a:pPr marL="342900" marR="0" lvl="0" indent="-342900" algn="l" rtl="0">
              <a:lnSpc>
                <a:spcPct val="90000"/>
              </a:lnSpc>
              <a:spcBef>
                <a:spcPts val="1607"/>
              </a:spcBef>
              <a:spcAft>
                <a:spcPts val="0"/>
              </a:spcAft>
              <a:buClr>
                <a:schemeClr val="dk1"/>
              </a:buClr>
              <a:buSzPts val="2200"/>
              <a:buChar char="•"/>
            </a:pPr>
            <a:r>
              <a:rPr lang="en-US" sz="1600"/>
              <a:t>Select the targeted number of sampling units</a:t>
            </a:r>
            <a:endParaRPr sz="1600"/>
          </a:p>
          <a:p>
            <a:pPr marL="342900" marR="0" lvl="0" indent="-342900" algn="l" rtl="0">
              <a:lnSpc>
                <a:spcPct val="90000"/>
              </a:lnSpc>
              <a:spcBef>
                <a:spcPts val="1607"/>
              </a:spcBef>
              <a:spcAft>
                <a:spcPts val="1200"/>
              </a:spcAft>
              <a:buClr>
                <a:schemeClr val="dk1"/>
              </a:buClr>
              <a:buSzPts val="2200"/>
              <a:buChar char="•"/>
            </a:pPr>
            <a:r>
              <a:rPr lang="en-US" sz="1600"/>
              <a:t>Saturation: how much is enough?</a:t>
            </a:r>
            <a:endParaRPr sz="1600"/>
          </a:p>
        </p:txBody>
      </p:sp>
      <p:pic>
        <p:nvPicPr>
          <p:cNvPr id="254" name="Google Shape;254;p22" descr="Hands holding coffee beans&#10;&#10;Description automatically generated with low confidence"/>
          <p:cNvPicPr preferRelativeResize="0">
            <a:picLocks noGrp="1"/>
          </p:cNvPicPr>
          <p:nvPr>
            <p:ph type="body" idx="2"/>
          </p:nvPr>
        </p:nvPicPr>
        <p:blipFill rotWithShape="1">
          <a:blip r:embed="rId3">
            <a:alphaModFix/>
          </a:blip>
          <a:srcRect t="16786" r="3" b="478"/>
          <a:stretch/>
        </p:blipFill>
        <p:spPr>
          <a:xfrm>
            <a:off x="5255396" y="1116532"/>
            <a:ext cx="3378466" cy="3493970"/>
          </a:xfrm>
          <a:prstGeom prst="rect">
            <a:avLst/>
          </a:prstGeom>
          <a:noFill/>
          <a:ln>
            <a:noFill/>
          </a:ln>
        </p:spPr>
      </p:pic>
      <p:sp>
        <p:nvSpPr>
          <p:cNvPr id="255" name="Google Shape;255;p22"/>
          <p:cNvSpPr txBox="1"/>
          <p:nvPr/>
        </p:nvSpPr>
        <p:spPr>
          <a:xfrm>
            <a:off x="5255396" y="1118007"/>
            <a:ext cx="2918460"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F2F2F2"/>
                </a:solidFill>
                <a:latin typeface="Trebuchet MS"/>
                <a:ea typeface="Trebuchet MS"/>
                <a:cs typeface="Trebuchet MS"/>
                <a:sym typeface="Trebuchet MS"/>
              </a:rPr>
              <a:t>Photo by Pablo Merchan-Montes on Unsplash</a:t>
            </a:r>
            <a:endParaRPr sz="800" b="0" i="0" u="none" strike="noStrike" cap="none">
              <a:solidFill>
                <a:srgbClr val="F2F2F2"/>
              </a:solidFill>
              <a:latin typeface="Trebuchet MS"/>
              <a:ea typeface="Trebuchet MS"/>
              <a:cs typeface="Trebuchet MS"/>
              <a:sym typeface="Trebuchet M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27"/>
          <p:cNvSpPr txBox="1">
            <a:spLocks noGrp="1"/>
          </p:cNvSpPr>
          <p:nvPr>
            <p:ph type="title"/>
          </p:nvPr>
        </p:nvSpPr>
        <p:spPr>
          <a:xfrm>
            <a:off x="1684423" y="104373"/>
            <a:ext cx="6944627" cy="85725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3200"/>
              <a:buFont typeface="Lato"/>
              <a:buNone/>
            </a:pPr>
            <a:r>
              <a:rPr lang="en-US"/>
              <a:t>Training Requirements</a:t>
            </a:r>
            <a:endParaRPr/>
          </a:p>
        </p:txBody>
      </p:sp>
      <p:sp>
        <p:nvSpPr>
          <p:cNvPr id="261" name="Google Shape;261;p27"/>
          <p:cNvSpPr txBox="1">
            <a:spLocks noGrp="1"/>
          </p:cNvSpPr>
          <p:nvPr>
            <p:ph type="body" idx="1"/>
          </p:nvPr>
        </p:nvSpPr>
        <p:spPr>
          <a:xfrm>
            <a:off x="1544475" y="1226975"/>
            <a:ext cx="3713700" cy="3664500"/>
          </a:xfrm>
          <a:prstGeom prst="rect">
            <a:avLst/>
          </a:prstGeom>
          <a:noFill/>
          <a:ln>
            <a:noFill/>
          </a:ln>
        </p:spPr>
        <p:txBody>
          <a:bodyPr spcFirstLastPara="1" wrap="square" lIns="91425" tIns="45700" rIns="91425" bIns="45700" anchor="t" anchorCtr="0">
            <a:normAutofit lnSpcReduction="10000"/>
          </a:bodyPr>
          <a:lstStyle/>
          <a:p>
            <a:pPr marL="342900" lvl="0" indent="-342900" algn="l" rtl="0">
              <a:lnSpc>
                <a:spcPct val="100000"/>
              </a:lnSpc>
              <a:spcBef>
                <a:spcPts val="407"/>
              </a:spcBef>
              <a:spcAft>
                <a:spcPts val="0"/>
              </a:spcAft>
              <a:buClr>
                <a:schemeClr val="dk1"/>
              </a:buClr>
              <a:buSzPts val="2200"/>
              <a:buFont typeface="Arial"/>
              <a:buChar char="•"/>
            </a:pPr>
            <a:r>
              <a:rPr lang="en-US" sz="1700"/>
              <a:t>A critical component for qualitative inquiry</a:t>
            </a:r>
            <a:endParaRPr sz="1700"/>
          </a:p>
          <a:p>
            <a:pPr marL="342900" lvl="0" indent="-342900" algn="l" rtl="0">
              <a:lnSpc>
                <a:spcPct val="100000"/>
              </a:lnSpc>
              <a:spcBef>
                <a:spcPts val="1007"/>
              </a:spcBef>
              <a:spcAft>
                <a:spcPts val="0"/>
              </a:spcAft>
              <a:buClr>
                <a:schemeClr val="dk1"/>
              </a:buClr>
              <a:buSzPts val="2200"/>
              <a:buChar char="•"/>
            </a:pPr>
            <a:r>
              <a:rPr lang="en-US" sz="1700"/>
              <a:t>The researcher is a dynamic decision maker</a:t>
            </a:r>
            <a:endParaRPr sz="1700"/>
          </a:p>
          <a:p>
            <a:pPr marL="342900" lvl="0" indent="-342900" algn="l" rtl="0">
              <a:lnSpc>
                <a:spcPct val="100000"/>
              </a:lnSpc>
              <a:spcBef>
                <a:spcPts val="1007"/>
              </a:spcBef>
              <a:spcAft>
                <a:spcPts val="0"/>
              </a:spcAft>
              <a:buClr>
                <a:schemeClr val="dk1"/>
              </a:buClr>
              <a:buSzPts val="2200"/>
              <a:buChar char="•"/>
            </a:pPr>
            <a:r>
              <a:rPr lang="en-US" sz="1700"/>
              <a:t>Team with diverse experience, skills, perspectives</a:t>
            </a:r>
            <a:endParaRPr/>
          </a:p>
          <a:p>
            <a:pPr marL="342900" lvl="0" indent="-342900" algn="l" rtl="0">
              <a:lnSpc>
                <a:spcPct val="100000"/>
              </a:lnSpc>
              <a:spcBef>
                <a:spcPts val="1007"/>
              </a:spcBef>
              <a:spcAft>
                <a:spcPts val="0"/>
              </a:spcAft>
              <a:buClr>
                <a:schemeClr val="dk1"/>
              </a:buClr>
              <a:buSzPts val="2200"/>
              <a:buChar char="•"/>
            </a:pPr>
            <a:r>
              <a:rPr lang="en-US" sz="1700"/>
              <a:t>Allow adequate time to digest research questions, test and refine the tools, practice data entry and data management system</a:t>
            </a:r>
            <a:endParaRPr/>
          </a:p>
        </p:txBody>
      </p:sp>
      <p:sp>
        <p:nvSpPr>
          <p:cNvPr id="262" name="Google Shape;262;p27"/>
          <p:cNvSpPr txBox="1"/>
          <p:nvPr/>
        </p:nvSpPr>
        <p:spPr>
          <a:xfrm>
            <a:off x="7654413" y="4274566"/>
            <a:ext cx="1592825"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chemeClr val="lt1"/>
                </a:solidFill>
                <a:latin typeface="Trebuchet MS"/>
                <a:ea typeface="Trebuchet MS"/>
                <a:cs typeface="Trebuchet MS"/>
                <a:sym typeface="Trebuchet MS"/>
              </a:rPr>
              <a:t>Photo by Surface on Unsplash</a:t>
            </a:r>
            <a:endParaRPr sz="800" b="0" i="0" u="none" strike="noStrike" cap="none">
              <a:solidFill>
                <a:schemeClr val="lt1"/>
              </a:solidFill>
              <a:latin typeface="Trebuchet MS"/>
              <a:ea typeface="Trebuchet MS"/>
              <a:cs typeface="Trebuchet MS"/>
              <a:sym typeface="Trebuchet MS"/>
            </a:endParaRPr>
          </a:p>
        </p:txBody>
      </p:sp>
      <p:pic>
        <p:nvPicPr>
          <p:cNvPr id="263" name="Google Shape;263;p27"/>
          <p:cNvPicPr preferRelativeResize="0">
            <a:picLocks noGrp="1"/>
          </p:cNvPicPr>
          <p:nvPr>
            <p:ph type="pic" idx="2"/>
          </p:nvPr>
        </p:nvPicPr>
        <p:blipFill rotWithShape="1">
          <a:blip r:embed="rId3">
            <a:alphaModFix/>
          </a:blip>
          <a:srcRect l="13253" t="7486" r="11157" b="6648"/>
          <a:stretch/>
        </p:blipFill>
        <p:spPr>
          <a:xfrm>
            <a:off x="5557309" y="1439186"/>
            <a:ext cx="3324298" cy="2835380"/>
          </a:xfrm>
          <a:prstGeom prst="rect">
            <a:avLst/>
          </a:prstGeom>
          <a:noFill/>
          <a:ln>
            <a:noFill/>
          </a:ln>
        </p:spPr>
      </p:pic>
      <p:sp>
        <p:nvSpPr>
          <p:cNvPr id="264" name="Google Shape;264;p27"/>
          <p:cNvSpPr txBox="1"/>
          <p:nvPr/>
        </p:nvSpPr>
        <p:spPr>
          <a:xfrm>
            <a:off x="6861976" y="4274566"/>
            <a:ext cx="2090637"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800" b="0" i="1" u="none" strike="noStrike" cap="none">
                <a:solidFill>
                  <a:srgbClr val="000000"/>
                </a:solidFill>
                <a:latin typeface="Arial"/>
                <a:ea typeface="Arial"/>
                <a:cs typeface="Arial"/>
                <a:sym typeface="Arial"/>
              </a:rPr>
              <a:t>Photo credit: Binomial Optimus Ltd., 2023</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28"/>
          <p:cNvSpPr txBox="1">
            <a:spLocks noGrp="1"/>
          </p:cNvSpPr>
          <p:nvPr>
            <p:ph type="title"/>
          </p:nvPr>
        </p:nvSpPr>
        <p:spPr>
          <a:xfrm>
            <a:off x="635267" y="157854"/>
            <a:ext cx="7993783" cy="85725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3200"/>
              <a:buFont typeface="Lato"/>
              <a:buNone/>
            </a:pPr>
            <a:r>
              <a:rPr lang="en-US"/>
              <a:t>Data Entry, Data Management and DQA</a:t>
            </a:r>
            <a:endParaRPr/>
          </a:p>
        </p:txBody>
      </p:sp>
      <p:sp>
        <p:nvSpPr>
          <p:cNvPr id="271" name="Google Shape;271;p28"/>
          <p:cNvSpPr txBox="1">
            <a:spLocks noGrp="1"/>
          </p:cNvSpPr>
          <p:nvPr>
            <p:ph type="body" idx="1"/>
          </p:nvPr>
        </p:nvSpPr>
        <p:spPr>
          <a:xfrm>
            <a:off x="436484" y="1394827"/>
            <a:ext cx="3893418" cy="3493970"/>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Clr>
                <a:schemeClr val="dk1"/>
              </a:buClr>
              <a:buSzPts val="2000"/>
              <a:buFont typeface="Arial"/>
              <a:buChar char="•"/>
            </a:pPr>
            <a:r>
              <a:rPr lang="en-US" sz="1700"/>
              <a:t>A day for data collection = a day for data entry!</a:t>
            </a:r>
            <a:endParaRPr sz="1700"/>
          </a:p>
          <a:p>
            <a:pPr marL="342900" lvl="0" indent="-342900" algn="l" rtl="0">
              <a:lnSpc>
                <a:spcPct val="100000"/>
              </a:lnSpc>
              <a:spcBef>
                <a:spcPts val="1600"/>
              </a:spcBef>
              <a:spcAft>
                <a:spcPts val="0"/>
              </a:spcAft>
              <a:buSzPts val="2000"/>
              <a:buFont typeface="Arial"/>
              <a:buChar char="•"/>
            </a:pPr>
            <a:r>
              <a:rPr lang="en-US" sz="1700"/>
              <a:t>Use of recording devices as back up – take good notes.</a:t>
            </a:r>
            <a:endParaRPr/>
          </a:p>
          <a:p>
            <a:pPr marL="342900" lvl="0" indent="-342900" algn="l" rtl="0">
              <a:lnSpc>
                <a:spcPct val="100000"/>
              </a:lnSpc>
              <a:spcBef>
                <a:spcPts val="1600"/>
              </a:spcBef>
              <a:spcAft>
                <a:spcPts val="1200"/>
              </a:spcAft>
              <a:buClr>
                <a:schemeClr val="dk1"/>
              </a:buClr>
              <a:buSzPts val="2000"/>
              <a:buFont typeface="Arial"/>
              <a:buChar char="•"/>
            </a:pPr>
            <a:r>
              <a:rPr lang="en-US" sz="1700"/>
              <a:t>Must have a clear system for data entry, file naming, review, data storage/backup, anonymization and communication.</a:t>
            </a:r>
            <a:endParaRPr sz="1700"/>
          </a:p>
        </p:txBody>
      </p:sp>
      <p:pic>
        <p:nvPicPr>
          <p:cNvPr id="272" name="Google Shape;272;p28" descr="A screenshot of a computer&#10;&#10;Description automatically generated"/>
          <p:cNvPicPr preferRelativeResize="0"/>
          <p:nvPr/>
        </p:nvPicPr>
        <p:blipFill rotWithShape="1">
          <a:blip r:embed="rId3">
            <a:alphaModFix/>
          </a:blip>
          <a:srcRect l="10469" t="29499" r="63188" b="14779"/>
          <a:stretch/>
        </p:blipFill>
        <p:spPr>
          <a:xfrm>
            <a:off x="4489035" y="1705804"/>
            <a:ext cx="4514215" cy="26860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33"/>
          <p:cNvSpPr txBox="1">
            <a:spLocks noGrp="1"/>
          </p:cNvSpPr>
          <p:nvPr>
            <p:ph type="title"/>
          </p:nvPr>
        </p:nvSpPr>
        <p:spPr>
          <a:xfrm>
            <a:off x="635267" y="157854"/>
            <a:ext cx="7993783" cy="85725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3200"/>
              <a:buFont typeface="Lato"/>
              <a:buNone/>
            </a:pPr>
            <a:r>
              <a:rPr lang="en-US"/>
              <a:t>Step 4: Data Analysis Plan</a:t>
            </a:r>
            <a:endParaRPr/>
          </a:p>
        </p:txBody>
      </p:sp>
      <p:sp>
        <p:nvSpPr>
          <p:cNvPr id="279" name="Google Shape;279;p33"/>
          <p:cNvSpPr txBox="1">
            <a:spLocks noGrp="1"/>
          </p:cNvSpPr>
          <p:nvPr>
            <p:ph type="body" idx="1"/>
          </p:nvPr>
        </p:nvSpPr>
        <p:spPr>
          <a:xfrm>
            <a:off x="1161325" y="1929550"/>
            <a:ext cx="7056300" cy="3295800"/>
          </a:xfrm>
          <a:prstGeom prst="rect">
            <a:avLst/>
          </a:prstGeom>
          <a:noFill/>
          <a:ln>
            <a:noFill/>
          </a:ln>
        </p:spPr>
        <p:txBody>
          <a:bodyPr spcFirstLastPara="1" wrap="square" lIns="91425" tIns="45700" rIns="91425" bIns="45700" anchor="t" anchorCtr="0">
            <a:normAutofit fontScale="92500" lnSpcReduction="20000"/>
          </a:bodyPr>
          <a:lstStyle/>
          <a:p>
            <a:pPr marL="342900" lvl="0" indent="-342900" algn="l" rtl="0">
              <a:lnSpc>
                <a:spcPct val="124000"/>
              </a:lnSpc>
              <a:spcBef>
                <a:spcPts val="0"/>
              </a:spcBef>
              <a:spcAft>
                <a:spcPts val="0"/>
              </a:spcAft>
              <a:buClr>
                <a:schemeClr val="dk1"/>
              </a:buClr>
              <a:buSzPct val="162162"/>
              <a:buFont typeface="Arial"/>
              <a:buChar char="•"/>
            </a:pPr>
            <a:r>
              <a:rPr lang="en-US" sz="1600"/>
              <a:t>What methods will you use to analyze the data? E.g., software assisted, manual matrix approach? </a:t>
            </a:r>
            <a:r>
              <a:rPr lang="en-US" sz="1600" i="1"/>
              <a:t>See </a:t>
            </a:r>
            <a:r>
              <a:rPr lang="en-US" sz="1600" i="1" u="sng">
                <a:solidFill>
                  <a:schemeClr val="hlink"/>
                </a:solidFill>
                <a:hlinkClick r:id="rId3"/>
              </a:rPr>
              <a:t>QualME Data Analysis Tools</a:t>
            </a:r>
            <a:r>
              <a:rPr lang="en-US" sz="1600" i="1"/>
              <a:t> meeting</a:t>
            </a:r>
            <a:endParaRPr i="1"/>
          </a:p>
          <a:p>
            <a:pPr marL="342900" lvl="0" indent="-342900" algn="l" rtl="0">
              <a:lnSpc>
                <a:spcPct val="124000"/>
              </a:lnSpc>
              <a:spcBef>
                <a:spcPts val="600"/>
              </a:spcBef>
              <a:spcAft>
                <a:spcPts val="0"/>
              </a:spcAft>
              <a:buClr>
                <a:schemeClr val="dk1"/>
              </a:buClr>
              <a:buSzPct val="162162"/>
              <a:buFont typeface="Arial"/>
              <a:buChar char="•"/>
            </a:pPr>
            <a:r>
              <a:rPr lang="en-US" sz="1600"/>
              <a:t>Specify how you will </a:t>
            </a:r>
            <a:r>
              <a:rPr lang="en-US" sz="1600" b="1"/>
              <a:t>disaggregate</a:t>
            </a:r>
            <a:r>
              <a:rPr lang="en-US" sz="1600"/>
              <a:t> the data for analysis (geographic area, livelihood zone, intensity levels of activity intervention, gender, wealth group, age, etc.).</a:t>
            </a:r>
            <a:endParaRPr/>
          </a:p>
          <a:p>
            <a:pPr marL="800100" lvl="1" indent="-342931" algn="l" rtl="0">
              <a:lnSpc>
                <a:spcPct val="124000"/>
              </a:lnSpc>
              <a:spcBef>
                <a:spcPts val="600"/>
              </a:spcBef>
              <a:spcAft>
                <a:spcPts val="0"/>
              </a:spcAft>
              <a:buSzPct val="100000"/>
              <a:buFont typeface="Courier New"/>
              <a:buChar char="o"/>
            </a:pPr>
            <a:r>
              <a:rPr lang="en-US" sz="1500"/>
              <a:t>Integrate the various levels of disaggregation throughout the research, into the sampling strategy, selection criteria, tools and analysis.</a:t>
            </a:r>
            <a:endParaRPr/>
          </a:p>
          <a:p>
            <a:pPr marL="342900" lvl="0" indent="-342899" algn="l" rtl="0">
              <a:lnSpc>
                <a:spcPct val="124000"/>
              </a:lnSpc>
              <a:spcBef>
                <a:spcPts val="1000"/>
              </a:spcBef>
              <a:spcAft>
                <a:spcPts val="0"/>
              </a:spcAft>
              <a:buClr>
                <a:schemeClr val="dk1"/>
              </a:buClr>
              <a:buSzPct val="162161"/>
              <a:buFont typeface="Arial"/>
              <a:buChar char="•"/>
            </a:pPr>
            <a:r>
              <a:rPr lang="en-US" sz="1600"/>
              <a:t>Include a plan for sharing the findings and deliverables, including with participants, communities, and other relevant stakeholders, and identify the best format.</a:t>
            </a:r>
            <a:endParaRPr sz="2400"/>
          </a:p>
        </p:txBody>
      </p:sp>
      <p:pic>
        <p:nvPicPr>
          <p:cNvPr id="280" name="Google Shape;280;p33"/>
          <p:cNvPicPr preferRelativeResize="0"/>
          <p:nvPr/>
        </p:nvPicPr>
        <p:blipFill rotWithShape="1">
          <a:blip r:embed="rId4">
            <a:alphaModFix/>
          </a:blip>
          <a:srcRect/>
          <a:stretch/>
        </p:blipFill>
        <p:spPr>
          <a:xfrm>
            <a:off x="1525865" y="957791"/>
            <a:ext cx="6471699" cy="971763"/>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34"/>
          <p:cNvSpPr txBox="1">
            <a:spLocks noGrp="1"/>
          </p:cNvSpPr>
          <p:nvPr>
            <p:ph type="title"/>
          </p:nvPr>
        </p:nvSpPr>
        <p:spPr>
          <a:xfrm>
            <a:off x="1501141" y="58653"/>
            <a:ext cx="7127910" cy="85725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Clr>
                <a:schemeClr val="lt1"/>
              </a:buClr>
              <a:buSzPct val="100000"/>
              <a:buFont typeface="Lato"/>
              <a:buNone/>
            </a:pPr>
            <a:r>
              <a:rPr lang="en-US"/>
              <a:t>Step 5. Anticipate Limitations, Risks, and Ethical Review</a:t>
            </a:r>
            <a:endParaRPr/>
          </a:p>
        </p:txBody>
      </p:sp>
      <p:sp>
        <p:nvSpPr>
          <p:cNvPr id="287" name="Google Shape;287;p34"/>
          <p:cNvSpPr txBox="1">
            <a:spLocks noGrp="1"/>
          </p:cNvSpPr>
          <p:nvPr>
            <p:ph type="body" idx="1"/>
          </p:nvPr>
        </p:nvSpPr>
        <p:spPr>
          <a:xfrm>
            <a:off x="1581325" y="2111401"/>
            <a:ext cx="7128000" cy="2784300"/>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Clr>
                <a:schemeClr val="dk1"/>
              </a:buClr>
              <a:buSzPts val="2200"/>
              <a:buFont typeface="Arial"/>
              <a:buChar char="•"/>
            </a:pPr>
            <a:r>
              <a:rPr lang="en-US" sz="1700" b="1"/>
              <a:t>Limitations of the study: </a:t>
            </a:r>
            <a:r>
              <a:rPr lang="en-US" sz="1700"/>
              <a:t>Logistic constraints, access (e.g., security/ seasonality, timing, age/gender constraints), language/ ethnic/ religious diversity</a:t>
            </a:r>
            <a:endParaRPr sz="1700"/>
          </a:p>
          <a:p>
            <a:pPr marL="342900" lvl="0" indent="-342900" algn="l" rtl="0">
              <a:lnSpc>
                <a:spcPct val="100000"/>
              </a:lnSpc>
              <a:spcBef>
                <a:spcPts val="1640"/>
              </a:spcBef>
              <a:spcAft>
                <a:spcPts val="0"/>
              </a:spcAft>
              <a:buClr>
                <a:schemeClr val="dk1"/>
              </a:buClr>
              <a:buSzPts val="2200"/>
              <a:buFont typeface="Arial"/>
              <a:buChar char="•"/>
            </a:pPr>
            <a:r>
              <a:rPr lang="en-US" sz="1700" b="1"/>
              <a:t>Risks:</a:t>
            </a:r>
            <a:r>
              <a:rPr lang="en-US" sz="1700"/>
              <a:t> Consider potential risks to study participants and make appropriate accommodations</a:t>
            </a:r>
            <a:endParaRPr/>
          </a:p>
          <a:p>
            <a:pPr marL="342900" lvl="0" indent="-342900" algn="l" rtl="0">
              <a:lnSpc>
                <a:spcPct val="100000"/>
              </a:lnSpc>
              <a:spcBef>
                <a:spcPts val="1640"/>
              </a:spcBef>
              <a:spcAft>
                <a:spcPts val="600"/>
              </a:spcAft>
              <a:buClr>
                <a:schemeClr val="dk1"/>
              </a:buClr>
              <a:buSzPts val="2200"/>
              <a:buFont typeface="Arial"/>
              <a:buChar char="•"/>
            </a:pPr>
            <a:r>
              <a:rPr lang="en-US" sz="1700"/>
              <a:t>Protection of people comes first! What are the required approvals (e.g., IRB)?</a:t>
            </a:r>
            <a:endParaRPr sz="1700"/>
          </a:p>
        </p:txBody>
      </p:sp>
      <p:pic>
        <p:nvPicPr>
          <p:cNvPr id="288" name="Google Shape;288;p34"/>
          <p:cNvPicPr preferRelativeResize="0"/>
          <p:nvPr/>
        </p:nvPicPr>
        <p:blipFill rotWithShape="1">
          <a:blip r:embed="rId3">
            <a:alphaModFix/>
          </a:blip>
          <a:srcRect/>
          <a:stretch/>
        </p:blipFill>
        <p:spPr>
          <a:xfrm>
            <a:off x="2588588" y="1035362"/>
            <a:ext cx="4953000" cy="8306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84"/>
          <p:cNvSpPr txBox="1">
            <a:spLocks noGrp="1"/>
          </p:cNvSpPr>
          <p:nvPr>
            <p:ph type="title"/>
          </p:nvPr>
        </p:nvSpPr>
        <p:spPr>
          <a:xfrm>
            <a:off x="1227091" y="2012059"/>
            <a:ext cx="3344909" cy="2152688"/>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1200"/>
              <a:buFont typeface="Ubuntu"/>
              <a:buNone/>
            </a:pPr>
            <a:r>
              <a:rPr lang="en-US" sz="1200" b="1"/>
              <a:t>Karyn Fox, PhD</a:t>
            </a:r>
            <a:br>
              <a:rPr lang="en-US" sz="1200" b="1"/>
            </a:br>
            <a:r>
              <a:rPr lang="en-US" sz="1200"/>
              <a:t>Senior Research Advisor</a:t>
            </a:r>
            <a:br>
              <a:rPr lang="en-US" sz="1200"/>
            </a:br>
            <a:r>
              <a:rPr lang="en-US" sz="1200"/>
              <a:t>TANGO International</a:t>
            </a:r>
            <a:br>
              <a:rPr lang="en-US" sz="1200"/>
            </a:br>
            <a:r>
              <a:rPr lang="en-US" sz="1200" u="sng">
                <a:solidFill>
                  <a:schemeClr val="hlink"/>
                </a:solidFill>
                <a:hlinkClick r:id="rId3"/>
              </a:rPr>
              <a:t>kfox@tangointernational.com</a:t>
            </a:r>
            <a:r>
              <a:rPr lang="en-US" sz="1200"/>
              <a:t> </a:t>
            </a:r>
            <a:br>
              <a:rPr lang="en-US" sz="1200"/>
            </a:br>
            <a:br>
              <a:rPr lang="en-US" sz="1200"/>
            </a:br>
            <a:r>
              <a:rPr lang="en-US" sz="1200" b="1"/>
              <a:t>Robin Al-haddad</a:t>
            </a:r>
            <a:br>
              <a:rPr lang="en-US" sz="1200"/>
            </a:br>
            <a:r>
              <a:rPr lang="en-US" sz="1200"/>
              <a:t>Monitoring, Evaluation, and Research Specialist</a:t>
            </a:r>
            <a:br>
              <a:rPr lang="en-US" sz="1200"/>
            </a:br>
            <a:r>
              <a:rPr lang="en-US" sz="1200"/>
              <a:t>TANGO International</a:t>
            </a:r>
            <a:br>
              <a:rPr lang="en-US" sz="1200"/>
            </a:br>
            <a:r>
              <a:rPr lang="en-US" sz="1200" u="sng">
                <a:solidFill>
                  <a:schemeClr val="hlink"/>
                </a:solidFill>
                <a:hlinkClick r:id="rId4"/>
              </a:rPr>
              <a:t>robina@tangointernational.com</a:t>
            </a:r>
            <a:r>
              <a:rPr lang="en-US" sz="1200"/>
              <a:t> </a:t>
            </a:r>
            <a:endParaRPr/>
          </a:p>
        </p:txBody>
      </p:sp>
      <p:sp>
        <p:nvSpPr>
          <p:cNvPr id="294" name="Google Shape;294;p84"/>
          <p:cNvSpPr txBox="1"/>
          <p:nvPr/>
        </p:nvSpPr>
        <p:spPr>
          <a:xfrm>
            <a:off x="4572000" y="2012059"/>
            <a:ext cx="3265800" cy="1970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Ubuntu"/>
                <a:ea typeface="Ubuntu"/>
                <a:cs typeface="Ubuntu"/>
                <a:sym typeface="Ubuntu"/>
              </a:rPr>
              <a:t>Hilary H. Cook, PhD </a:t>
            </a:r>
            <a:br>
              <a:rPr lang="en-US" sz="1200" b="0" i="0" u="none" strike="noStrike" cap="none">
                <a:solidFill>
                  <a:srgbClr val="000000"/>
                </a:solidFill>
                <a:latin typeface="Ubuntu"/>
                <a:ea typeface="Ubuntu"/>
                <a:cs typeface="Ubuntu"/>
                <a:sym typeface="Ubuntu"/>
              </a:rPr>
            </a:br>
            <a:r>
              <a:rPr lang="en-US" sz="1200" b="0" i="0" u="none" strike="noStrike" cap="none">
                <a:solidFill>
                  <a:srgbClr val="000000"/>
                </a:solidFill>
                <a:latin typeface="Ubuntu"/>
                <a:ea typeface="Ubuntu"/>
                <a:cs typeface="Ubuntu"/>
                <a:sym typeface="Ubuntu"/>
              </a:rPr>
              <a:t>Monitoring &amp; Evaluation Advisor, and Acting Team Lead, M&amp;E Team</a:t>
            </a:r>
            <a:br>
              <a:rPr lang="en-US" sz="1200" b="0" i="0" u="none" strike="noStrike" cap="none">
                <a:solidFill>
                  <a:srgbClr val="000000"/>
                </a:solidFill>
                <a:latin typeface="Ubuntu"/>
                <a:ea typeface="Ubuntu"/>
                <a:cs typeface="Ubuntu"/>
                <a:sym typeface="Ubuntu"/>
              </a:rPr>
            </a:br>
            <a:r>
              <a:rPr lang="en-US" sz="1200" b="0" i="0" u="none" strike="noStrike" cap="none">
                <a:solidFill>
                  <a:srgbClr val="000000"/>
                </a:solidFill>
                <a:latin typeface="Ubuntu"/>
                <a:ea typeface="Ubuntu"/>
                <a:cs typeface="Ubuntu"/>
                <a:sym typeface="Ubuntu"/>
              </a:rPr>
              <a:t>USAID/ Bureau for Humanitarian Assistance</a:t>
            </a:r>
            <a:br>
              <a:rPr lang="en-US" sz="1200" b="0" i="0" u="none" strike="noStrike" cap="none">
                <a:solidFill>
                  <a:srgbClr val="000000"/>
                </a:solidFill>
                <a:latin typeface="Ubuntu"/>
                <a:ea typeface="Ubuntu"/>
                <a:cs typeface="Ubuntu"/>
                <a:sym typeface="Ubuntu"/>
              </a:rPr>
            </a:br>
            <a:r>
              <a:rPr lang="en-US" sz="1200" b="0" i="0" u="sng" strike="noStrike" cap="none">
                <a:solidFill>
                  <a:schemeClr val="hlink"/>
                </a:solidFill>
                <a:latin typeface="Ubuntu"/>
                <a:ea typeface="Ubuntu"/>
                <a:cs typeface="Ubuntu"/>
                <a:sym typeface="Ubuntu"/>
                <a:hlinkClick r:id="rId5"/>
              </a:rPr>
              <a:t>hcook@usaid.gov</a:t>
            </a:r>
            <a:r>
              <a:rPr lang="en-US" sz="1200" b="0" i="0" u="none" strike="noStrike" cap="none">
                <a:solidFill>
                  <a:srgbClr val="000000"/>
                </a:solidFill>
                <a:latin typeface="Ubuntu"/>
                <a:ea typeface="Ubuntu"/>
                <a:cs typeface="Ubuntu"/>
                <a:sym typeface="Ubuntu"/>
              </a:rPr>
              <a:t>  </a:t>
            </a:r>
            <a:br>
              <a:rPr lang="en-US" sz="1200" b="0" i="0" u="none" strike="noStrike" cap="none">
                <a:solidFill>
                  <a:srgbClr val="000000"/>
                </a:solidFill>
                <a:latin typeface="Ubuntu"/>
                <a:ea typeface="Ubuntu"/>
                <a:cs typeface="Ubuntu"/>
                <a:sym typeface="Ubuntu"/>
              </a:rPr>
            </a:br>
            <a:br>
              <a:rPr lang="en-US" sz="1200" b="0" i="0" u="none" strike="noStrike" cap="none">
                <a:solidFill>
                  <a:srgbClr val="000000"/>
                </a:solidFill>
                <a:latin typeface="Ubuntu"/>
                <a:ea typeface="Ubuntu"/>
                <a:cs typeface="Ubuntu"/>
                <a:sym typeface="Ubuntu"/>
              </a:rPr>
            </a:br>
            <a:r>
              <a:rPr lang="en-US" sz="1200" b="1" i="0" u="none" strike="noStrike" cap="none">
                <a:solidFill>
                  <a:srgbClr val="000000"/>
                </a:solidFill>
                <a:latin typeface="Ubuntu"/>
                <a:ea typeface="Ubuntu"/>
                <a:cs typeface="Ubuntu"/>
                <a:sym typeface="Ubuntu"/>
              </a:rPr>
              <a:t>Nancy Peek</a:t>
            </a:r>
            <a:br>
              <a:rPr lang="en-US" sz="1200" b="1" i="0" u="none" strike="noStrike" cap="none">
                <a:solidFill>
                  <a:srgbClr val="000000"/>
                </a:solidFill>
                <a:latin typeface="Ubuntu"/>
                <a:ea typeface="Ubuntu"/>
                <a:cs typeface="Ubuntu"/>
                <a:sym typeface="Ubuntu"/>
              </a:rPr>
            </a:br>
            <a:r>
              <a:rPr lang="en-US" sz="1200" b="0" i="0" u="none" strike="noStrike" cap="none">
                <a:solidFill>
                  <a:srgbClr val="000000"/>
                </a:solidFill>
                <a:latin typeface="Ubuntu"/>
                <a:ea typeface="Ubuntu"/>
                <a:cs typeface="Ubuntu"/>
                <a:sym typeface="Ubuntu"/>
              </a:rPr>
              <a:t>Senior Monitoring &amp; Evaluation Advisor</a:t>
            </a:r>
            <a:br>
              <a:rPr lang="en-US" sz="1200" b="0" i="0" u="none" strike="noStrike" cap="none">
                <a:solidFill>
                  <a:srgbClr val="000000"/>
                </a:solidFill>
                <a:latin typeface="Ubuntu"/>
                <a:ea typeface="Ubuntu"/>
                <a:cs typeface="Ubuntu"/>
                <a:sym typeface="Ubuntu"/>
              </a:rPr>
            </a:br>
            <a:r>
              <a:rPr lang="en-US" sz="1200" b="0" i="0" u="none" strike="noStrike" cap="none">
                <a:solidFill>
                  <a:srgbClr val="000000"/>
                </a:solidFill>
                <a:latin typeface="Ubuntu"/>
                <a:ea typeface="Ubuntu"/>
                <a:cs typeface="Ubuntu"/>
                <a:sym typeface="Ubuntu"/>
              </a:rPr>
              <a:t>USAID/ Bureau for Humanitarian Assistance</a:t>
            </a:r>
            <a:br>
              <a:rPr lang="en-US" sz="1200" b="0" i="0" u="none" strike="noStrike" cap="none">
                <a:solidFill>
                  <a:srgbClr val="000000"/>
                </a:solidFill>
                <a:latin typeface="Ubuntu"/>
                <a:ea typeface="Ubuntu"/>
                <a:cs typeface="Ubuntu"/>
                <a:sym typeface="Ubuntu"/>
              </a:rPr>
            </a:br>
            <a:r>
              <a:rPr lang="en-US" sz="1200" b="0" i="0" u="sng" strike="noStrike" cap="none">
                <a:solidFill>
                  <a:schemeClr val="hlink"/>
                </a:solidFill>
                <a:latin typeface="Ubuntu"/>
                <a:ea typeface="Ubuntu"/>
                <a:cs typeface="Ubuntu"/>
                <a:sym typeface="Ubuntu"/>
                <a:hlinkClick r:id="rId6"/>
              </a:rPr>
              <a:t>npeek@usaid.gov</a:t>
            </a:r>
            <a:r>
              <a:rPr lang="en-US" sz="1400" b="0" i="0" u="none" strike="noStrike" cap="none">
                <a:solidFill>
                  <a:srgbClr val="000000"/>
                </a:solidFill>
                <a:latin typeface="Ubuntu"/>
                <a:ea typeface="Ubuntu"/>
                <a:cs typeface="Ubuntu"/>
                <a:sym typeface="Ubuntu"/>
              </a:rPr>
              <a:t> </a:t>
            </a:r>
            <a:endParaRPr sz="1200" b="0" i="0" u="none" strike="noStrike" cap="none">
              <a:solidFill>
                <a:srgbClr val="000000"/>
              </a:solidFill>
              <a:latin typeface="Ubuntu"/>
              <a:ea typeface="Ubuntu"/>
              <a:cs typeface="Ubuntu"/>
              <a:sym typeface="Ubuntu"/>
            </a:endParaRPr>
          </a:p>
        </p:txBody>
      </p:sp>
      <p:sp>
        <p:nvSpPr>
          <p:cNvPr id="295" name="Google Shape;295;p84"/>
          <p:cNvSpPr txBox="1"/>
          <p:nvPr/>
        </p:nvSpPr>
        <p:spPr>
          <a:xfrm>
            <a:off x="1886430" y="1413642"/>
            <a:ext cx="5371139"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Lato"/>
                <a:ea typeface="Lato"/>
                <a:cs typeface="Lato"/>
                <a:sym typeface="Lato"/>
              </a:rPr>
              <a:t>For questions on the toolkit, contact:</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13"/>
          <p:cNvSpPr txBox="1">
            <a:spLocks noGrp="1"/>
          </p:cNvSpPr>
          <p:nvPr>
            <p:ph type="title"/>
          </p:nvPr>
        </p:nvSpPr>
        <p:spPr>
          <a:xfrm>
            <a:off x="1414950" y="1187305"/>
            <a:ext cx="6314100" cy="14559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lt1"/>
              </a:buClr>
              <a:buSzPts val="2400"/>
              <a:buFont typeface="Lato"/>
              <a:buNone/>
            </a:pPr>
            <a:r>
              <a:rPr lang="en-US"/>
              <a:t>Small Group Discussions:</a:t>
            </a:r>
            <a:endParaRPr/>
          </a:p>
        </p:txBody>
      </p:sp>
      <p:sp>
        <p:nvSpPr>
          <p:cNvPr id="302" name="Google Shape;302;p13"/>
          <p:cNvSpPr txBox="1"/>
          <p:nvPr/>
        </p:nvSpPr>
        <p:spPr>
          <a:xfrm>
            <a:off x="2962195" y="2207514"/>
            <a:ext cx="3219600" cy="1015800"/>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chemeClr val="lt1"/>
              </a:buClr>
              <a:buSzPts val="2000"/>
              <a:buFont typeface="Courier New"/>
              <a:buChar char="o"/>
            </a:pPr>
            <a:r>
              <a:rPr lang="en-US" sz="2000" b="1" i="0" u="none" strike="noStrike" cap="none">
                <a:solidFill>
                  <a:schemeClr val="lt1"/>
                </a:solidFill>
                <a:latin typeface="Lato"/>
                <a:ea typeface="Lato"/>
                <a:cs typeface="Lato"/>
                <a:sym typeface="Lato"/>
              </a:rPr>
              <a:t>VSLAs: Groups 1 and 4</a:t>
            </a:r>
            <a:endParaRPr sz="1400" b="0" i="0" u="none" strike="noStrike" cap="none">
              <a:solidFill>
                <a:schemeClr val="lt1"/>
              </a:solidFill>
              <a:latin typeface="Arial"/>
              <a:ea typeface="Arial"/>
              <a:cs typeface="Arial"/>
              <a:sym typeface="Arial"/>
            </a:endParaRPr>
          </a:p>
          <a:p>
            <a:pPr marL="342900" marR="0" lvl="0" indent="-342900" algn="l" rtl="0">
              <a:lnSpc>
                <a:spcPct val="100000"/>
              </a:lnSpc>
              <a:spcBef>
                <a:spcPts val="0"/>
              </a:spcBef>
              <a:spcAft>
                <a:spcPts val="0"/>
              </a:spcAft>
              <a:buClr>
                <a:schemeClr val="lt1"/>
              </a:buClr>
              <a:buSzPts val="2000"/>
              <a:buFont typeface="Courier New"/>
              <a:buChar char="o"/>
            </a:pPr>
            <a:r>
              <a:rPr lang="en-US" sz="2000" b="1" i="0" u="none" strike="noStrike" cap="none">
                <a:solidFill>
                  <a:schemeClr val="lt1"/>
                </a:solidFill>
                <a:latin typeface="Lato"/>
                <a:ea typeface="Lato"/>
                <a:cs typeface="Lato"/>
                <a:sym typeface="Lato"/>
              </a:rPr>
              <a:t>WASH: Groups 2 and 5</a:t>
            </a:r>
            <a:endParaRPr sz="1400" b="0" i="0" u="none" strike="noStrike" cap="none">
              <a:solidFill>
                <a:schemeClr val="lt1"/>
              </a:solidFill>
              <a:latin typeface="Arial"/>
              <a:ea typeface="Arial"/>
              <a:cs typeface="Arial"/>
              <a:sym typeface="Arial"/>
            </a:endParaRPr>
          </a:p>
          <a:p>
            <a:pPr marL="342900" marR="0" lvl="0" indent="-342900" algn="l" rtl="0">
              <a:lnSpc>
                <a:spcPct val="100000"/>
              </a:lnSpc>
              <a:spcBef>
                <a:spcPts val="0"/>
              </a:spcBef>
              <a:spcAft>
                <a:spcPts val="0"/>
              </a:spcAft>
              <a:buClr>
                <a:schemeClr val="lt1"/>
              </a:buClr>
              <a:buSzPts val="2000"/>
              <a:buFont typeface="Courier New"/>
              <a:buChar char="o"/>
            </a:pPr>
            <a:r>
              <a:rPr lang="en-US" sz="2000" b="1" i="0" u="none" strike="noStrike" cap="none">
                <a:solidFill>
                  <a:schemeClr val="lt1"/>
                </a:solidFill>
                <a:latin typeface="Lato"/>
                <a:ea typeface="Lato"/>
                <a:cs typeface="Lato"/>
                <a:sym typeface="Lato"/>
              </a:rPr>
              <a:t>Gender: Groups 3 and 6</a:t>
            </a: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g226e9611d9f_2_3"/>
          <p:cNvSpPr txBox="1">
            <a:spLocks noGrp="1"/>
          </p:cNvSpPr>
          <p:nvPr>
            <p:ph type="title"/>
          </p:nvPr>
        </p:nvSpPr>
        <p:spPr>
          <a:xfrm>
            <a:off x="635267" y="157854"/>
            <a:ext cx="7993800" cy="8574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2880"/>
              <a:buNone/>
            </a:pPr>
            <a:r>
              <a:rPr lang="en-US" sz="3559">
                <a:solidFill>
                  <a:schemeClr val="lt1"/>
                </a:solidFill>
              </a:rPr>
              <a:t>I</a:t>
            </a:r>
            <a:r>
              <a:rPr lang="en-US" sz="3337">
                <a:solidFill>
                  <a:schemeClr val="lt1"/>
                </a:solidFill>
              </a:rPr>
              <a:t>nstructions for Small Groups</a:t>
            </a:r>
            <a:endParaRPr sz="3337">
              <a:solidFill>
                <a:schemeClr val="lt1"/>
              </a:solidFill>
            </a:endParaRPr>
          </a:p>
        </p:txBody>
      </p:sp>
      <p:sp>
        <p:nvSpPr>
          <p:cNvPr id="309" name="Google Shape;309;g226e9611d9f_2_3"/>
          <p:cNvSpPr txBox="1">
            <a:spLocks noGrp="1"/>
          </p:cNvSpPr>
          <p:nvPr>
            <p:ph type="body" idx="1"/>
          </p:nvPr>
        </p:nvSpPr>
        <p:spPr>
          <a:xfrm>
            <a:off x="635275" y="1175625"/>
            <a:ext cx="5035200" cy="3967800"/>
          </a:xfrm>
          <a:prstGeom prst="rect">
            <a:avLst/>
          </a:prstGeom>
          <a:noFill/>
          <a:ln>
            <a:noFill/>
          </a:ln>
        </p:spPr>
        <p:txBody>
          <a:bodyPr spcFirstLastPara="1" wrap="square" lIns="91425" tIns="45700" rIns="91425" bIns="45700" anchor="t" anchorCtr="0">
            <a:normAutofit fontScale="85000"/>
          </a:bodyPr>
          <a:lstStyle/>
          <a:p>
            <a:pPr marL="457200" lvl="0" indent="-333041" algn="l" rtl="0">
              <a:lnSpc>
                <a:spcPct val="100000"/>
              </a:lnSpc>
              <a:spcBef>
                <a:spcPts val="440"/>
              </a:spcBef>
              <a:spcAft>
                <a:spcPts val="0"/>
              </a:spcAft>
              <a:buSzPct val="100000"/>
              <a:buChar char="●"/>
            </a:pPr>
            <a:r>
              <a:rPr lang="en-US" sz="1935"/>
              <a:t>Each team fills in only </a:t>
            </a:r>
            <a:r>
              <a:rPr lang="en-US" sz="1935" u="sng"/>
              <a:t>one</a:t>
            </a:r>
            <a:r>
              <a:rPr lang="en-US" sz="1935"/>
              <a:t> QuIPS template.</a:t>
            </a:r>
            <a:endParaRPr sz="1935"/>
          </a:p>
          <a:p>
            <a:pPr marL="457200" lvl="0" indent="-333041" algn="l" rtl="0">
              <a:lnSpc>
                <a:spcPct val="100000"/>
              </a:lnSpc>
              <a:spcBef>
                <a:spcPts val="500"/>
              </a:spcBef>
              <a:spcAft>
                <a:spcPts val="0"/>
              </a:spcAft>
              <a:buSzPct val="100000"/>
              <a:buChar char="●"/>
            </a:pPr>
            <a:r>
              <a:rPr lang="en-US" sz="1935"/>
              <a:t>Each team has assigned facilitator who gives some guidance and discussion Qs to consider.</a:t>
            </a:r>
            <a:endParaRPr sz="1935"/>
          </a:p>
          <a:p>
            <a:pPr marL="457200" lvl="0" indent="-333041" algn="l" rtl="0">
              <a:lnSpc>
                <a:spcPct val="100000"/>
              </a:lnSpc>
              <a:spcBef>
                <a:spcPts val="500"/>
              </a:spcBef>
              <a:spcAft>
                <a:spcPts val="0"/>
              </a:spcAft>
              <a:buSzPct val="100000"/>
              <a:buChar char="●"/>
            </a:pPr>
            <a:r>
              <a:rPr lang="en-US" sz="1935"/>
              <a:t>Each team assigns note taker to fill in QuIPS  (</a:t>
            </a:r>
            <a:r>
              <a:rPr lang="en-US" sz="1935" i="1"/>
              <a:t>Google doc</a:t>
            </a:r>
            <a:r>
              <a:rPr lang="en-US" sz="1935"/>
              <a:t>).</a:t>
            </a:r>
            <a:endParaRPr sz="1935"/>
          </a:p>
          <a:p>
            <a:pPr marL="457200" lvl="0" indent="-333041" algn="l" rtl="0">
              <a:lnSpc>
                <a:spcPct val="100000"/>
              </a:lnSpc>
              <a:spcBef>
                <a:spcPts val="500"/>
              </a:spcBef>
              <a:spcAft>
                <a:spcPts val="0"/>
              </a:spcAft>
              <a:buSzPct val="100000"/>
              <a:buChar char="●"/>
            </a:pPr>
            <a:r>
              <a:rPr lang="en-US" sz="1935"/>
              <a:t>Working groups will remain in breakout rooms     the entire </a:t>
            </a:r>
            <a:r>
              <a:rPr lang="en-US" sz="1935" b="1"/>
              <a:t>70 mins</a:t>
            </a:r>
            <a:endParaRPr sz="1935" b="1"/>
          </a:p>
          <a:p>
            <a:pPr marL="457200" lvl="0" indent="-333041" algn="l" rtl="0">
              <a:lnSpc>
                <a:spcPct val="100000"/>
              </a:lnSpc>
              <a:spcBef>
                <a:spcPts val="500"/>
              </a:spcBef>
              <a:spcAft>
                <a:spcPts val="0"/>
              </a:spcAft>
              <a:buSzPct val="100000"/>
              <a:buChar char="●"/>
            </a:pPr>
            <a:r>
              <a:rPr lang="en-US" sz="1935" b="1"/>
              <a:t>QuIPS Section 1: Purpose, Objective, Research Qs </a:t>
            </a:r>
            <a:r>
              <a:rPr lang="en-US" sz="1935"/>
              <a:t>(</a:t>
            </a:r>
            <a:r>
              <a:rPr lang="en-US" sz="1935" i="1"/>
              <a:t>This section is prefilled</a:t>
            </a:r>
            <a:r>
              <a:rPr lang="en-US" sz="1935"/>
              <a:t>). Review. </a:t>
            </a:r>
            <a:endParaRPr sz="1935"/>
          </a:p>
          <a:p>
            <a:pPr marL="457200" lvl="0" indent="-333041" algn="l" rtl="0">
              <a:lnSpc>
                <a:spcPct val="100000"/>
              </a:lnSpc>
              <a:spcBef>
                <a:spcPts val="500"/>
              </a:spcBef>
              <a:spcAft>
                <a:spcPts val="0"/>
              </a:spcAft>
              <a:buSzPct val="100000"/>
              <a:buChar char="●"/>
            </a:pPr>
            <a:r>
              <a:rPr lang="en-US" sz="1935" b="1"/>
              <a:t>QuIPS Section 2: Design and Methods</a:t>
            </a:r>
            <a:r>
              <a:rPr lang="en-US" sz="1935"/>
              <a:t> (</a:t>
            </a:r>
            <a:r>
              <a:rPr lang="en-US" sz="1935" i="1"/>
              <a:t>60 mins</a:t>
            </a:r>
            <a:r>
              <a:rPr lang="en-US" sz="1935"/>
              <a:t>)</a:t>
            </a:r>
            <a:endParaRPr sz="1935"/>
          </a:p>
          <a:p>
            <a:pPr marL="457200" lvl="0" indent="-333041" algn="l" rtl="0">
              <a:lnSpc>
                <a:spcPct val="100000"/>
              </a:lnSpc>
              <a:spcBef>
                <a:spcPts val="500"/>
              </a:spcBef>
              <a:spcAft>
                <a:spcPts val="0"/>
              </a:spcAft>
              <a:buSzPct val="100000"/>
              <a:buChar char="●"/>
            </a:pPr>
            <a:r>
              <a:rPr lang="en-US" sz="1935" b="1"/>
              <a:t>Peer Review Feedback:</a:t>
            </a:r>
            <a:r>
              <a:rPr lang="en-US" sz="1935"/>
              <a:t> (</a:t>
            </a:r>
            <a:r>
              <a:rPr lang="en-US" sz="1935" i="1"/>
              <a:t>10 mins</a:t>
            </a:r>
            <a:r>
              <a:rPr lang="en-US" sz="1935"/>
              <a:t>)</a:t>
            </a:r>
            <a:endParaRPr sz="1935"/>
          </a:p>
          <a:p>
            <a:pPr marL="457200" lvl="0" indent="-333041" algn="l" rtl="0">
              <a:lnSpc>
                <a:spcPct val="100000"/>
              </a:lnSpc>
              <a:spcBef>
                <a:spcPts val="500"/>
              </a:spcBef>
              <a:spcAft>
                <a:spcPts val="500"/>
              </a:spcAft>
              <a:buSzPct val="100000"/>
              <a:buChar char="●"/>
            </a:pPr>
            <a:r>
              <a:rPr lang="en-US" sz="1935"/>
              <a:t>Return to plenary session.</a:t>
            </a:r>
            <a:endParaRPr sz="1935"/>
          </a:p>
        </p:txBody>
      </p:sp>
      <p:pic>
        <p:nvPicPr>
          <p:cNvPr id="310" name="Google Shape;310;g226e9611d9f_2_3"/>
          <p:cNvPicPr preferRelativeResize="0"/>
          <p:nvPr/>
        </p:nvPicPr>
        <p:blipFill rotWithShape="1">
          <a:blip r:embed="rId3">
            <a:alphaModFix/>
          </a:blip>
          <a:srcRect r="30148"/>
          <a:stretch/>
        </p:blipFill>
        <p:spPr>
          <a:xfrm>
            <a:off x="6192400" y="1116525"/>
            <a:ext cx="2951600" cy="22289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30"/>
          <p:cNvSpPr txBox="1">
            <a:spLocks noGrp="1"/>
          </p:cNvSpPr>
          <p:nvPr>
            <p:ph type="body" idx="1"/>
          </p:nvPr>
        </p:nvSpPr>
        <p:spPr>
          <a:xfrm>
            <a:off x="647200" y="630025"/>
            <a:ext cx="8074178" cy="4101300"/>
          </a:xfrm>
          <a:prstGeom prst="rect">
            <a:avLst/>
          </a:prstGeom>
          <a:noFill/>
          <a:ln>
            <a:noFill/>
          </a:ln>
        </p:spPr>
        <p:txBody>
          <a:bodyPr spcFirstLastPara="1" wrap="square" lIns="91425" tIns="45700" rIns="91425" bIns="45700" anchor="t" anchorCtr="0">
            <a:normAutofit/>
          </a:bodyPr>
          <a:lstStyle/>
          <a:p>
            <a:pPr marL="0" lvl="0" indent="0" algn="l" rtl="0">
              <a:lnSpc>
                <a:spcPct val="115000"/>
              </a:lnSpc>
              <a:spcBef>
                <a:spcPts val="0"/>
              </a:spcBef>
              <a:spcAft>
                <a:spcPts val="0"/>
              </a:spcAft>
              <a:buClr>
                <a:schemeClr val="dk1"/>
              </a:buClr>
              <a:buSzPts val="1100"/>
              <a:buFont typeface="Arial"/>
              <a:buNone/>
            </a:pPr>
            <a:r>
              <a:rPr lang="en-US" sz="2000" b="1"/>
              <a:t>Best Practices</a:t>
            </a:r>
            <a:endParaRPr sz="2000" b="1"/>
          </a:p>
          <a:p>
            <a:pPr marL="457200" lvl="0" indent="457200" algn="l" rtl="0">
              <a:lnSpc>
                <a:spcPct val="115000"/>
              </a:lnSpc>
              <a:spcBef>
                <a:spcPts val="0"/>
              </a:spcBef>
              <a:spcAft>
                <a:spcPts val="0"/>
              </a:spcAft>
              <a:buSzPts val="2200"/>
              <a:buNone/>
            </a:pPr>
            <a:endParaRPr sz="600"/>
          </a:p>
          <a:p>
            <a:pPr marL="457200" lvl="0" indent="457200" algn="l" rtl="0">
              <a:lnSpc>
                <a:spcPct val="115000"/>
              </a:lnSpc>
              <a:spcBef>
                <a:spcPts val="0"/>
              </a:spcBef>
              <a:spcAft>
                <a:spcPts val="0"/>
              </a:spcAft>
              <a:buSzPts val="2200"/>
              <a:buNone/>
            </a:pPr>
            <a:endParaRPr sz="1200"/>
          </a:p>
          <a:p>
            <a:pPr marL="457200" lvl="0" indent="457200" algn="l" rtl="0">
              <a:lnSpc>
                <a:spcPct val="115000"/>
              </a:lnSpc>
              <a:spcBef>
                <a:spcPts val="0"/>
              </a:spcBef>
              <a:spcAft>
                <a:spcPts val="0"/>
              </a:spcAft>
              <a:buSzPts val="2200"/>
              <a:buNone/>
            </a:pPr>
            <a:r>
              <a:rPr lang="en-US" sz="1500"/>
              <a:t>Activate your video when you are speaking, if possible</a:t>
            </a:r>
            <a:r>
              <a:rPr lang="en-US" sz="1200"/>
              <a:t>.</a:t>
            </a:r>
            <a:endParaRPr sz="1200"/>
          </a:p>
          <a:p>
            <a:pPr marL="457200" lvl="0" indent="457200" algn="l" rtl="0">
              <a:lnSpc>
                <a:spcPct val="115000"/>
              </a:lnSpc>
              <a:spcBef>
                <a:spcPts val="0"/>
              </a:spcBef>
              <a:spcAft>
                <a:spcPts val="0"/>
              </a:spcAft>
              <a:buSzPts val="2200"/>
              <a:buNone/>
            </a:pPr>
            <a:endParaRPr sz="1200">
              <a:solidFill>
                <a:srgbClr val="008CCC"/>
              </a:solidFill>
            </a:endParaRPr>
          </a:p>
          <a:p>
            <a:pPr marL="457200" lvl="0" indent="457200" algn="l" rtl="0">
              <a:lnSpc>
                <a:spcPct val="115000"/>
              </a:lnSpc>
              <a:spcBef>
                <a:spcPts val="0"/>
              </a:spcBef>
              <a:spcAft>
                <a:spcPts val="0"/>
              </a:spcAft>
              <a:buSzPts val="2200"/>
              <a:buNone/>
            </a:pPr>
            <a:endParaRPr sz="600"/>
          </a:p>
          <a:p>
            <a:pPr marL="457200" lvl="0" indent="457200" algn="l" rtl="0">
              <a:lnSpc>
                <a:spcPct val="115000"/>
              </a:lnSpc>
              <a:spcBef>
                <a:spcPts val="0"/>
              </a:spcBef>
              <a:spcAft>
                <a:spcPts val="0"/>
              </a:spcAft>
              <a:buSzPts val="2200"/>
              <a:buNone/>
            </a:pPr>
            <a:endParaRPr sz="1200"/>
          </a:p>
          <a:p>
            <a:pPr marL="457200" lvl="0" indent="457200" algn="l" rtl="0">
              <a:lnSpc>
                <a:spcPct val="115000"/>
              </a:lnSpc>
              <a:spcBef>
                <a:spcPts val="0"/>
              </a:spcBef>
              <a:spcAft>
                <a:spcPts val="0"/>
              </a:spcAft>
              <a:buSzPts val="2200"/>
              <a:buNone/>
            </a:pPr>
            <a:r>
              <a:rPr lang="en-US" sz="1500"/>
              <a:t>Mute your microphone when you are not speaking.</a:t>
            </a:r>
            <a:endParaRPr sz="1500"/>
          </a:p>
          <a:p>
            <a:pPr marL="457200" lvl="0" indent="457200" algn="l" rtl="0">
              <a:lnSpc>
                <a:spcPct val="115000"/>
              </a:lnSpc>
              <a:spcBef>
                <a:spcPts val="0"/>
              </a:spcBef>
              <a:spcAft>
                <a:spcPts val="0"/>
              </a:spcAft>
              <a:buSzPts val="2200"/>
              <a:buNone/>
            </a:pPr>
            <a:endParaRPr sz="1200">
              <a:solidFill>
                <a:srgbClr val="008CCC"/>
              </a:solidFill>
            </a:endParaRPr>
          </a:p>
          <a:p>
            <a:pPr marL="457200" lvl="0" indent="457200" algn="l" rtl="0">
              <a:lnSpc>
                <a:spcPct val="115000"/>
              </a:lnSpc>
              <a:spcBef>
                <a:spcPts val="0"/>
              </a:spcBef>
              <a:spcAft>
                <a:spcPts val="0"/>
              </a:spcAft>
              <a:buSzPts val="2200"/>
              <a:buNone/>
            </a:pPr>
            <a:endParaRPr sz="1050">
              <a:solidFill>
                <a:srgbClr val="008CCC"/>
              </a:solidFill>
            </a:endParaRPr>
          </a:p>
          <a:p>
            <a:pPr marL="457200" lvl="0" indent="457200" algn="l" rtl="0">
              <a:lnSpc>
                <a:spcPct val="115000"/>
              </a:lnSpc>
              <a:spcBef>
                <a:spcPts val="0"/>
              </a:spcBef>
              <a:spcAft>
                <a:spcPts val="0"/>
              </a:spcAft>
              <a:buSzPts val="2200"/>
              <a:buNone/>
            </a:pPr>
            <a:endParaRPr sz="1200"/>
          </a:p>
          <a:p>
            <a:pPr marL="457200" lvl="0" indent="457200" algn="l" rtl="0">
              <a:lnSpc>
                <a:spcPct val="115000"/>
              </a:lnSpc>
              <a:spcBef>
                <a:spcPts val="0"/>
              </a:spcBef>
              <a:spcAft>
                <a:spcPts val="0"/>
              </a:spcAft>
              <a:buSzPts val="2200"/>
              <a:buNone/>
            </a:pPr>
            <a:r>
              <a:rPr lang="en-US" sz="1500"/>
              <a:t>Please raise your hand if you’d like to speak out loud. </a:t>
            </a:r>
            <a:endParaRPr sz="1500"/>
          </a:p>
          <a:p>
            <a:pPr marL="914400" lvl="0" indent="0" algn="l" rtl="0">
              <a:lnSpc>
                <a:spcPct val="115000"/>
              </a:lnSpc>
              <a:spcBef>
                <a:spcPts val="0"/>
              </a:spcBef>
              <a:spcAft>
                <a:spcPts val="0"/>
              </a:spcAft>
              <a:buSzPts val="2200"/>
              <a:buNone/>
            </a:pPr>
            <a:endParaRPr sz="1200">
              <a:solidFill>
                <a:schemeClr val="accent2"/>
              </a:solidFill>
            </a:endParaRPr>
          </a:p>
          <a:p>
            <a:pPr marL="914400" lvl="0" indent="0" algn="l" rtl="0">
              <a:lnSpc>
                <a:spcPct val="115000"/>
              </a:lnSpc>
              <a:spcBef>
                <a:spcPts val="0"/>
              </a:spcBef>
              <a:spcAft>
                <a:spcPts val="0"/>
              </a:spcAft>
              <a:buSzPts val="2200"/>
              <a:buNone/>
            </a:pPr>
            <a:endParaRPr sz="1400">
              <a:solidFill>
                <a:schemeClr val="accent2"/>
              </a:solidFill>
            </a:endParaRPr>
          </a:p>
          <a:p>
            <a:pPr marL="457200" lvl="0" indent="457200" algn="l" rtl="0">
              <a:lnSpc>
                <a:spcPct val="115000"/>
              </a:lnSpc>
              <a:spcBef>
                <a:spcPts val="0"/>
              </a:spcBef>
              <a:spcAft>
                <a:spcPts val="0"/>
              </a:spcAft>
              <a:buSzPts val="2200"/>
              <a:buNone/>
            </a:pPr>
            <a:endParaRPr sz="1200"/>
          </a:p>
          <a:p>
            <a:pPr marL="457200" lvl="0" indent="457200" algn="l" rtl="0">
              <a:lnSpc>
                <a:spcPct val="115000"/>
              </a:lnSpc>
              <a:spcBef>
                <a:spcPts val="0"/>
              </a:spcBef>
              <a:spcAft>
                <a:spcPts val="0"/>
              </a:spcAft>
              <a:buSzPts val="2200"/>
              <a:buNone/>
            </a:pPr>
            <a:r>
              <a:rPr lang="en-US" sz="1500"/>
              <a:t>Use the chat box if you have any questions or comments!</a:t>
            </a:r>
            <a:endParaRPr sz="1500"/>
          </a:p>
          <a:p>
            <a:pPr marL="914400" lvl="0" indent="0" algn="l" rtl="0">
              <a:lnSpc>
                <a:spcPct val="115000"/>
              </a:lnSpc>
              <a:spcBef>
                <a:spcPts val="0"/>
              </a:spcBef>
              <a:spcAft>
                <a:spcPts val="0"/>
              </a:spcAft>
              <a:buSzPts val="2200"/>
              <a:buNone/>
            </a:pPr>
            <a:endParaRPr sz="1400"/>
          </a:p>
        </p:txBody>
      </p:sp>
      <p:pic>
        <p:nvPicPr>
          <p:cNvPr id="108" name="Google Shape;108;p30"/>
          <p:cNvPicPr preferRelativeResize="0"/>
          <p:nvPr/>
        </p:nvPicPr>
        <p:blipFill rotWithShape="1">
          <a:blip r:embed="rId3">
            <a:alphaModFix/>
          </a:blip>
          <a:srcRect/>
          <a:stretch/>
        </p:blipFill>
        <p:spPr>
          <a:xfrm>
            <a:off x="673850" y="1121775"/>
            <a:ext cx="710675" cy="710675"/>
          </a:xfrm>
          <a:prstGeom prst="rect">
            <a:avLst/>
          </a:prstGeom>
          <a:noFill/>
          <a:ln>
            <a:noFill/>
          </a:ln>
        </p:spPr>
      </p:pic>
      <p:pic>
        <p:nvPicPr>
          <p:cNvPr id="109" name="Google Shape;109;p30"/>
          <p:cNvPicPr preferRelativeResize="0"/>
          <p:nvPr/>
        </p:nvPicPr>
        <p:blipFill rotWithShape="1">
          <a:blip r:embed="rId4">
            <a:alphaModFix/>
          </a:blip>
          <a:srcRect l="11826" r="11826"/>
          <a:stretch/>
        </p:blipFill>
        <p:spPr>
          <a:xfrm>
            <a:off x="673850" y="1922175"/>
            <a:ext cx="710675" cy="710675"/>
          </a:xfrm>
          <a:prstGeom prst="rect">
            <a:avLst/>
          </a:prstGeom>
          <a:noFill/>
          <a:ln>
            <a:noFill/>
          </a:ln>
        </p:spPr>
      </p:pic>
      <p:pic>
        <p:nvPicPr>
          <p:cNvPr id="110" name="Google Shape;110;p30"/>
          <p:cNvPicPr preferRelativeResize="0"/>
          <p:nvPr/>
        </p:nvPicPr>
        <p:blipFill rotWithShape="1">
          <a:blip r:embed="rId5">
            <a:alphaModFix/>
          </a:blip>
          <a:srcRect b="8649"/>
          <a:stretch/>
        </p:blipFill>
        <p:spPr>
          <a:xfrm>
            <a:off x="673850" y="2722575"/>
            <a:ext cx="710675" cy="701152"/>
          </a:xfrm>
          <a:prstGeom prst="rect">
            <a:avLst/>
          </a:prstGeom>
          <a:noFill/>
          <a:ln>
            <a:noFill/>
          </a:ln>
        </p:spPr>
      </p:pic>
      <p:pic>
        <p:nvPicPr>
          <p:cNvPr id="111" name="Google Shape;111;p30"/>
          <p:cNvPicPr preferRelativeResize="0"/>
          <p:nvPr/>
        </p:nvPicPr>
        <p:blipFill rotWithShape="1">
          <a:blip r:embed="rId6">
            <a:alphaModFix/>
          </a:blip>
          <a:srcRect/>
          <a:stretch/>
        </p:blipFill>
        <p:spPr>
          <a:xfrm>
            <a:off x="647200" y="3690775"/>
            <a:ext cx="763976" cy="71067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g2505efa258f_0_8"/>
          <p:cNvSpPr txBox="1">
            <a:spLocks noGrp="1"/>
          </p:cNvSpPr>
          <p:nvPr>
            <p:ph type="title"/>
          </p:nvPr>
        </p:nvSpPr>
        <p:spPr>
          <a:xfrm>
            <a:off x="1684423" y="157854"/>
            <a:ext cx="6944700" cy="857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M&amp;E Qualitative Inquiry E-course</a:t>
            </a:r>
            <a:endParaRPr/>
          </a:p>
        </p:txBody>
      </p:sp>
      <p:sp>
        <p:nvSpPr>
          <p:cNvPr id="317" name="Google Shape;317;g2505efa258f_0_8"/>
          <p:cNvSpPr txBox="1">
            <a:spLocks noGrp="1"/>
          </p:cNvSpPr>
          <p:nvPr>
            <p:ph type="body" idx="1"/>
          </p:nvPr>
        </p:nvSpPr>
        <p:spPr>
          <a:xfrm>
            <a:off x="1684425" y="1342375"/>
            <a:ext cx="3378600" cy="3268200"/>
          </a:xfrm>
          <a:prstGeom prst="rect">
            <a:avLst/>
          </a:prstGeom>
        </p:spPr>
        <p:txBody>
          <a:bodyPr spcFirstLastPara="1" wrap="square" lIns="91425" tIns="45700" rIns="91425" bIns="45700" anchor="t" anchorCtr="0">
            <a:normAutofit/>
          </a:bodyPr>
          <a:lstStyle/>
          <a:p>
            <a:pPr marL="0" lvl="0" indent="0" algn="l" rtl="0">
              <a:spcBef>
                <a:spcPts val="440"/>
              </a:spcBef>
              <a:spcAft>
                <a:spcPts val="0"/>
              </a:spcAft>
              <a:buNone/>
            </a:pPr>
            <a:r>
              <a:rPr lang="en-US"/>
              <a:t>Sign up to beta test IDEAL’s </a:t>
            </a:r>
            <a:r>
              <a:rPr lang="en-US" b="1"/>
              <a:t>M&amp;E Qualitative Inquiry E-course</a:t>
            </a:r>
            <a:r>
              <a:rPr lang="en-US"/>
              <a:t> here: </a:t>
            </a:r>
            <a:r>
              <a:rPr lang="en-US" b="1" u="sng">
                <a:solidFill>
                  <a:schemeClr val="hlink"/>
                </a:solidFill>
                <a:hlinkClick r:id="rId3"/>
              </a:rPr>
              <a:t>https://forms.gle/vJi6EKfPQdQioRQu8</a:t>
            </a:r>
            <a:r>
              <a:rPr lang="en-US" b="1"/>
              <a:t> </a:t>
            </a:r>
            <a:endParaRPr b="1"/>
          </a:p>
        </p:txBody>
      </p:sp>
      <p:pic>
        <p:nvPicPr>
          <p:cNvPr id="318" name="Google Shape;318;g2505efa258f_0_8"/>
          <p:cNvPicPr preferRelativeResize="0">
            <a:picLocks noGrp="1"/>
          </p:cNvPicPr>
          <p:nvPr>
            <p:ph type="pic" idx="2"/>
          </p:nvPr>
        </p:nvPicPr>
        <p:blipFill rotWithShape="1">
          <a:blip r:embed="rId4">
            <a:alphaModFix/>
          </a:blip>
          <a:srcRect t="7148" b="7139"/>
          <a:stretch/>
        </p:blipFill>
        <p:spPr>
          <a:xfrm>
            <a:off x="5303223" y="1342377"/>
            <a:ext cx="3083725" cy="2643099"/>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g2505efa258f_0_1"/>
          <p:cNvSpPr txBox="1">
            <a:spLocks noGrp="1"/>
          </p:cNvSpPr>
          <p:nvPr>
            <p:ph type="title"/>
          </p:nvPr>
        </p:nvSpPr>
        <p:spPr>
          <a:xfrm>
            <a:off x="1684423" y="157854"/>
            <a:ext cx="6944700" cy="857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QualME Event Survey </a:t>
            </a:r>
            <a:endParaRPr/>
          </a:p>
        </p:txBody>
      </p:sp>
      <p:sp>
        <p:nvSpPr>
          <p:cNvPr id="325" name="Google Shape;325;g2505efa258f_0_1"/>
          <p:cNvSpPr txBox="1">
            <a:spLocks noGrp="1"/>
          </p:cNvSpPr>
          <p:nvPr>
            <p:ph type="body" idx="1"/>
          </p:nvPr>
        </p:nvSpPr>
        <p:spPr>
          <a:xfrm>
            <a:off x="1503950" y="1101475"/>
            <a:ext cx="3910200" cy="3494100"/>
          </a:xfrm>
          <a:prstGeom prst="rect">
            <a:avLst/>
          </a:prstGeom>
        </p:spPr>
        <p:txBody>
          <a:bodyPr spcFirstLastPara="1" wrap="square" lIns="91425" tIns="45700" rIns="91425" bIns="45700" anchor="t" anchorCtr="0">
            <a:normAutofit/>
          </a:bodyPr>
          <a:lstStyle/>
          <a:p>
            <a:pPr marL="0" lvl="0" indent="0" algn="l" rtl="0">
              <a:spcBef>
                <a:spcPts val="440"/>
              </a:spcBef>
              <a:spcAft>
                <a:spcPts val="0"/>
              </a:spcAft>
              <a:buNone/>
            </a:pPr>
            <a:r>
              <a:rPr lang="en-US"/>
              <a:t>Please complete our short event evaluation survey here: </a:t>
            </a:r>
            <a:r>
              <a:rPr lang="en-US" u="sng">
                <a:solidFill>
                  <a:schemeClr val="hlink"/>
                </a:solidFill>
                <a:hlinkClick r:id="rId3"/>
              </a:rPr>
              <a:t>https://ideal.events/qualme</a:t>
            </a:r>
            <a:r>
              <a:rPr lang="en-US"/>
              <a:t>   </a:t>
            </a:r>
            <a:endParaRPr/>
          </a:p>
          <a:p>
            <a:pPr marL="0" lvl="0" indent="0" algn="l" rtl="0">
              <a:spcBef>
                <a:spcPts val="440"/>
              </a:spcBef>
              <a:spcAft>
                <a:spcPts val="0"/>
              </a:spcAft>
              <a:buNone/>
            </a:pPr>
            <a:endParaRPr/>
          </a:p>
        </p:txBody>
      </p:sp>
      <p:pic>
        <p:nvPicPr>
          <p:cNvPr id="326" name="Google Shape;326;g2505efa258f_0_1"/>
          <p:cNvPicPr preferRelativeResize="0">
            <a:picLocks noGrp="1"/>
          </p:cNvPicPr>
          <p:nvPr>
            <p:ph type="pic" idx="2"/>
          </p:nvPr>
        </p:nvPicPr>
        <p:blipFill rotWithShape="1">
          <a:blip r:embed="rId4">
            <a:alphaModFix/>
          </a:blip>
          <a:srcRect t="7148" b="7139"/>
          <a:stretch/>
        </p:blipFill>
        <p:spPr>
          <a:xfrm>
            <a:off x="5528824" y="1177126"/>
            <a:ext cx="3254225" cy="278925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16"/>
          <p:cNvSpPr txBox="1">
            <a:spLocks noGrp="1"/>
          </p:cNvSpPr>
          <p:nvPr>
            <p:ph type="title"/>
          </p:nvPr>
        </p:nvSpPr>
        <p:spPr>
          <a:xfrm>
            <a:off x="1931574" y="3070819"/>
            <a:ext cx="5280851" cy="9699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chemeClr val="dk1"/>
              </a:buClr>
              <a:buSzPts val="2000"/>
              <a:buFont typeface="Ubuntu"/>
              <a:buNone/>
            </a:pPr>
            <a:r>
              <a:rPr lang="en-US" sz="2000"/>
              <a:t>Questions? </a:t>
            </a:r>
            <a:endParaRPr sz="2000"/>
          </a:p>
          <a:p>
            <a:pPr marL="0" lvl="0" indent="0" algn="ctr" rtl="0">
              <a:lnSpc>
                <a:spcPct val="100000"/>
              </a:lnSpc>
              <a:spcBef>
                <a:spcPts val="0"/>
              </a:spcBef>
              <a:spcAft>
                <a:spcPts val="0"/>
              </a:spcAft>
              <a:buClr>
                <a:schemeClr val="dk1"/>
              </a:buClr>
              <a:buSzPts val="1400"/>
              <a:buFont typeface="Ubuntu"/>
              <a:buNone/>
            </a:pPr>
            <a:r>
              <a:rPr lang="en-US" sz="1400"/>
              <a:t>Contact Robin Al-haddad at </a:t>
            </a:r>
            <a:r>
              <a:rPr lang="en-US" sz="1400" u="sng">
                <a:solidFill>
                  <a:schemeClr val="hlink"/>
                </a:solidFill>
                <a:hlinkClick r:id="rId3"/>
              </a:rPr>
              <a:t>robina@tangointernational.com</a:t>
            </a:r>
            <a:r>
              <a:rPr lang="en-US" sz="1400"/>
              <a:t>   </a:t>
            </a:r>
            <a:br>
              <a:rPr lang="en-US" sz="1400"/>
            </a:br>
            <a:endParaRPr/>
          </a:p>
        </p:txBody>
      </p:sp>
      <p:sp>
        <p:nvSpPr>
          <p:cNvPr id="332" name="Google Shape;332;p16"/>
          <p:cNvSpPr txBox="1">
            <a:spLocks noGrp="1"/>
          </p:cNvSpPr>
          <p:nvPr>
            <p:ph type="body" idx="1"/>
          </p:nvPr>
        </p:nvSpPr>
        <p:spPr>
          <a:xfrm>
            <a:off x="1415251" y="2022131"/>
            <a:ext cx="6313500" cy="549600"/>
          </a:xfrm>
          <a:prstGeom prst="rect">
            <a:avLst/>
          </a:prstGeom>
          <a:noFill/>
          <a:ln>
            <a:noFill/>
          </a:ln>
        </p:spPr>
        <p:txBody>
          <a:bodyPr spcFirstLastPara="1" wrap="square" lIns="91425" tIns="45700" rIns="91425" bIns="45700" anchor="t" anchorCtr="0">
            <a:normAutofit lnSpcReduction="10000"/>
          </a:bodyPr>
          <a:lstStyle/>
          <a:p>
            <a:pPr marL="0" lvl="0" indent="0" algn="ctr" rtl="0">
              <a:lnSpc>
                <a:spcPct val="100000"/>
              </a:lnSpc>
              <a:spcBef>
                <a:spcPts val="0"/>
              </a:spcBef>
              <a:spcAft>
                <a:spcPts val="0"/>
              </a:spcAft>
              <a:buClr>
                <a:schemeClr val="lt2"/>
              </a:buClr>
              <a:buSzPts val="3200"/>
              <a:buNone/>
            </a:pPr>
            <a:r>
              <a:rPr lang="en-US"/>
              <a:t>Thank you!</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5"/>
          <p:cNvSpPr txBox="1">
            <a:spLocks noGrp="1"/>
          </p:cNvSpPr>
          <p:nvPr>
            <p:ph type="title"/>
          </p:nvPr>
        </p:nvSpPr>
        <p:spPr>
          <a:xfrm>
            <a:off x="4820801" y="2275764"/>
            <a:ext cx="3231900" cy="18828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440"/>
              </a:spcBef>
              <a:spcAft>
                <a:spcPts val="0"/>
              </a:spcAft>
              <a:buSzPts val="2200"/>
              <a:buNone/>
            </a:pPr>
            <a:r>
              <a:rPr lang="en-US" sz="1800"/>
              <a:t>Hilary Cook, PhD</a:t>
            </a:r>
            <a:br>
              <a:rPr lang="en-US" sz="1800"/>
            </a:br>
            <a:br>
              <a:rPr lang="en-US" sz="1000"/>
            </a:br>
            <a:r>
              <a:rPr lang="en-US" sz="1600" b="0"/>
              <a:t>Monitoring &amp; Evaluation Advisor</a:t>
            </a:r>
            <a:endParaRPr sz="1600" b="0"/>
          </a:p>
          <a:p>
            <a:pPr marL="0" lvl="0" indent="0" algn="ctr" rtl="0">
              <a:lnSpc>
                <a:spcPct val="100000"/>
              </a:lnSpc>
              <a:spcBef>
                <a:spcPts val="440"/>
              </a:spcBef>
              <a:spcAft>
                <a:spcPts val="0"/>
              </a:spcAft>
              <a:buSzPts val="2200"/>
              <a:buNone/>
            </a:pPr>
            <a:r>
              <a:rPr lang="en-US" sz="1600" b="0"/>
              <a:t>Acting Team Lead</a:t>
            </a:r>
            <a:br>
              <a:rPr lang="en-US" sz="1600" b="0"/>
            </a:br>
            <a:r>
              <a:rPr lang="en-US" sz="1600" b="0"/>
              <a:t>USAID / Bureau for Humanitarian Assistance (BHA)</a:t>
            </a:r>
            <a:br>
              <a:rPr lang="en-US" sz="1600"/>
            </a:br>
            <a:endParaRPr sz="1600"/>
          </a:p>
        </p:txBody>
      </p:sp>
      <p:sp>
        <p:nvSpPr>
          <p:cNvPr id="117" name="Google Shape;117;p5"/>
          <p:cNvSpPr txBox="1"/>
          <p:nvPr/>
        </p:nvSpPr>
        <p:spPr>
          <a:xfrm>
            <a:off x="1286570" y="1724573"/>
            <a:ext cx="2474939" cy="424691"/>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1800" b="1" i="0" u="none" strike="noStrike" cap="none" dirty="0">
                <a:solidFill>
                  <a:schemeClr val="lt1"/>
                </a:solidFill>
                <a:latin typeface="Ubuntu" panose="020B0504030602030204" pitchFamily="34" charset="0"/>
                <a:sym typeface="Arial"/>
              </a:rPr>
              <a:t>Opening Remarks…</a:t>
            </a:r>
            <a:endParaRPr dirty="0">
              <a:latin typeface="Ubuntu" panose="020B050403060203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4"/>
          <p:cNvSpPr txBox="1">
            <a:spLocks noGrp="1"/>
          </p:cNvSpPr>
          <p:nvPr>
            <p:ph type="title"/>
          </p:nvPr>
        </p:nvSpPr>
        <p:spPr>
          <a:xfrm>
            <a:off x="1684423" y="5454"/>
            <a:ext cx="6944627" cy="85725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3200"/>
              <a:buFont typeface="Lato"/>
              <a:buNone/>
            </a:pPr>
            <a:r>
              <a:rPr lang="en-US"/>
              <a:t>QualME Workshop Objectives</a:t>
            </a:r>
            <a:endParaRPr/>
          </a:p>
        </p:txBody>
      </p:sp>
      <p:sp>
        <p:nvSpPr>
          <p:cNvPr id="124" name="Google Shape;124;p4"/>
          <p:cNvSpPr txBox="1">
            <a:spLocks noGrp="1"/>
          </p:cNvSpPr>
          <p:nvPr>
            <p:ph type="body" idx="1"/>
          </p:nvPr>
        </p:nvSpPr>
        <p:spPr>
          <a:xfrm>
            <a:off x="1577100" y="1210975"/>
            <a:ext cx="4546500" cy="2566200"/>
          </a:xfrm>
          <a:prstGeom prst="rect">
            <a:avLst/>
          </a:prstGeom>
          <a:noFill/>
          <a:ln>
            <a:noFill/>
          </a:ln>
        </p:spPr>
        <p:txBody>
          <a:bodyPr spcFirstLastPara="1" wrap="square" lIns="91425" tIns="45700" rIns="91425" bIns="45700" anchor="t" anchorCtr="0">
            <a:normAutofit/>
          </a:bodyPr>
          <a:lstStyle/>
          <a:p>
            <a:pPr marL="311150" lvl="0" indent="-265430" algn="l" rtl="0">
              <a:lnSpc>
                <a:spcPct val="115000"/>
              </a:lnSpc>
              <a:spcBef>
                <a:spcPts val="1000"/>
              </a:spcBef>
              <a:spcAft>
                <a:spcPts val="0"/>
              </a:spcAft>
              <a:buClr>
                <a:schemeClr val="dk1"/>
              </a:buClr>
              <a:buSzPts val="1600"/>
              <a:buFont typeface="Arial"/>
              <a:buChar char="•"/>
            </a:pPr>
            <a:r>
              <a:rPr lang="en-US" sz="1600" b="1"/>
              <a:t>Introduce the IDEAL Qualitative Toolkit</a:t>
            </a:r>
            <a:r>
              <a:rPr lang="en-US" sz="1600"/>
              <a:t>: </a:t>
            </a:r>
            <a:r>
              <a:rPr lang="en-US" sz="1600" i="1"/>
              <a:t>Qualitative Methods for Monitoring Food Security Activities Funded by the USAID Bureau for Humanitarian Assistance</a:t>
            </a:r>
            <a:endParaRPr sz="1600" i="1">
              <a:solidFill>
                <a:srgbClr val="FF0000"/>
              </a:solidFill>
            </a:endParaRPr>
          </a:p>
          <a:p>
            <a:pPr marL="311150" lvl="0" indent="-265430" algn="l" rtl="0">
              <a:lnSpc>
                <a:spcPct val="115000"/>
              </a:lnSpc>
              <a:spcBef>
                <a:spcPts val="1000"/>
              </a:spcBef>
              <a:spcAft>
                <a:spcPts val="0"/>
              </a:spcAft>
              <a:buClr>
                <a:schemeClr val="dk1"/>
              </a:buClr>
              <a:buSzPts val="1600"/>
              <a:buFont typeface="Arial"/>
              <a:buChar char="•"/>
            </a:pPr>
            <a:r>
              <a:rPr lang="en-US" sz="1600" b="1"/>
              <a:t>Group application</a:t>
            </a:r>
            <a:r>
              <a:rPr lang="en-US" sz="1600"/>
              <a:t>: Using the Qualitative Inquiry Planning Sheet (QuIPS) </a:t>
            </a:r>
            <a:endParaRPr sz="1600"/>
          </a:p>
          <a:p>
            <a:pPr marL="311150" lvl="0" indent="-265430" algn="l" rtl="0">
              <a:lnSpc>
                <a:spcPct val="115000"/>
              </a:lnSpc>
              <a:spcBef>
                <a:spcPts val="1000"/>
              </a:spcBef>
              <a:spcAft>
                <a:spcPts val="0"/>
              </a:spcAft>
              <a:buClr>
                <a:schemeClr val="dk1"/>
              </a:buClr>
              <a:buSzPts val="1600"/>
              <a:buFont typeface="Arial"/>
              <a:buChar char="•"/>
            </a:pPr>
            <a:r>
              <a:rPr lang="en-US" sz="1600" b="1"/>
              <a:t>Connect </a:t>
            </a:r>
            <a:r>
              <a:rPr lang="en-US" sz="1600"/>
              <a:t>with QualME colleagues</a:t>
            </a:r>
            <a:endParaRPr sz="1600"/>
          </a:p>
          <a:p>
            <a:pPr marL="457200" lvl="0" indent="0" algn="l" rtl="0">
              <a:lnSpc>
                <a:spcPct val="100000"/>
              </a:lnSpc>
              <a:spcBef>
                <a:spcPts val="1200"/>
              </a:spcBef>
              <a:spcAft>
                <a:spcPts val="0"/>
              </a:spcAft>
              <a:buSzPts val="2200"/>
              <a:buNone/>
            </a:pPr>
            <a:endParaRPr/>
          </a:p>
          <a:p>
            <a:pPr marL="0" lvl="0" indent="0" algn="l" rtl="0">
              <a:lnSpc>
                <a:spcPct val="100000"/>
              </a:lnSpc>
              <a:spcBef>
                <a:spcPts val="440"/>
              </a:spcBef>
              <a:spcAft>
                <a:spcPts val="0"/>
              </a:spcAft>
              <a:buSzPts val="2200"/>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3"/>
          <p:cNvSpPr txBox="1">
            <a:spLocks noGrp="1"/>
          </p:cNvSpPr>
          <p:nvPr>
            <p:ph type="body" idx="1"/>
          </p:nvPr>
        </p:nvSpPr>
        <p:spPr>
          <a:xfrm>
            <a:off x="2689800" y="959050"/>
            <a:ext cx="5664600" cy="4267800"/>
          </a:xfrm>
          <a:prstGeom prst="rect">
            <a:avLst/>
          </a:prstGeom>
          <a:noFill/>
          <a:ln>
            <a:noFill/>
          </a:ln>
        </p:spPr>
        <p:txBody>
          <a:bodyPr spcFirstLastPara="1" wrap="square" lIns="91425" tIns="45700" rIns="91425" bIns="45700" anchor="t" anchorCtr="0">
            <a:noAutofit/>
          </a:bodyPr>
          <a:lstStyle/>
          <a:p>
            <a:pPr marL="444500" lvl="0" indent="-342900" algn="l" rtl="0">
              <a:lnSpc>
                <a:spcPct val="115000"/>
              </a:lnSpc>
              <a:spcBef>
                <a:spcPts val="0"/>
              </a:spcBef>
              <a:spcAft>
                <a:spcPts val="0"/>
              </a:spcAft>
              <a:buSzPts val="2000"/>
              <a:buFont typeface="Arial"/>
              <a:buChar char="•"/>
            </a:pPr>
            <a:r>
              <a:rPr lang="en-US" sz="1800"/>
              <a:t>Welcome and introductions</a:t>
            </a:r>
            <a:endParaRPr sz="1800"/>
          </a:p>
          <a:p>
            <a:pPr marL="444500" lvl="0" indent="-342900" algn="l" rtl="0">
              <a:lnSpc>
                <a:spcPct val="115000"/>
              </a:lnSpc>
              <a:spcBef>
                <a:spcPts val="600"/>
              </a:spcBef>
              <a:spcAft>
                <a:spcPts val="0"/>
              </a:spcAft>
              <a:buSzPts val="2000"/>
              <a:buFont typeface="Arial"/>
              <a:buChar char="•"/>
            </a:pPr>
            <a:r>
              <a:rPr lang="en-US" sz="1800"/>
              <a:t>Opening remarks - USAID Bureau for Humanitarian Assistance</a:t>
            </a:r>
            <a:endParaRPr sz="1800"/>
          </a:p>
          <a:p>
            <a:pPr marL="444500" lvl="0" indent="-342900" algn="l" rtl="0">
              <a:lnSpc>
                <a:spcPct val="115000"/>
              </a:lnSpc>
              <a:spcBef>
                <a:spcPts val="600"/>
              </a:spcBef>
              <a:spcAft>
                <a:spcPts val="0"/>
              </a:spcAft>
              <a:buSzPts val="2000"/>
              <a:buFont typeface="Arial"/>
              <a:buChar char="•"/>
            </a:pPr>
            <a:r>
              <a:rPr lang="en-US" sz="1800"/>
              <a:t>What’s in the Toolkit: An overview</a:t>
            </a:r>
            <a:endParaRPr sz="1800"/>
          </a:p>
          <a:p>
            <a:pPr marL="444500" lvl="0" indent="-342900" algn="l" rtl="0">
              <a:lnSpc>
                <a:spcPct val="115000"/>
              </a:lnSpc>
              <a:spcBef>
                <a:spcPts val="600"/>
              </a:spcBef>
              <a:spcAft>
                <a:spcPts val="0"/>
              </a:spcAft>
              <a:buSzPts val="2000"/>
              <a:buFont typeface="Arial"/>
              <a:buChar char="•"/>
            </a:pPr>
            <a:r>
              <a:rPr lang="en-US" sz="1800"/>
              <a:t>Breakout groups: Designing a QuIPS and peer feedback</a:t>
            </a:r>
            <a:endParaRPr sz="1800"/>
          </a:p>
          <a:p>
            <a:pPr marL="444500" lvl="0" indent="-342900" algn="l" rtl="0">
              <a:lnSpc>
                <a:spcPct val="115000"/>
              </a:lnSpc>
              <a:spcBef>
                <a:spcPts val="600"/>
              </a:spcBef>
              <a:spcAft>
                <a:spcPts val="600"/>
              </a:spcAft>
              <a:buSzPts val="2000"/>
              <a:buFont typeface="Arial"/>
              <a:buChar char="•"/>
            </a:pPr>
            <a:r>
              <a:rPr lang="en-US" sz="1800"/>
              <a:t>Closing and evaluation</a:t>
            </a:r>
            <a:endParaRPr sz="1800" b="1"/>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g2442a095d1e_2_0"/>
          <p:cNvSpPr txBox="1">
            <a:spLocks noGrp="1"/>
          </p:cNvSpPr>
          <p:nvPr>
            <p:ph type="title" idx="4294967295"/>
          </p:nvPr>
        </p:nvSpPr>
        <p:spPr>
          <a:xfrm>
            <a:off x="505673" y="301479"/>
            <a:ext cx="6944700" cy="8574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3200"/>
              <a:buNone/>
            </a:pPr>
            <a:r>
              <a:rPr lang="en-US" sz="3000">
                <a:solidFill>
                  <a:schemeClr val="lt2"/>
                </a:solidFill>
              </a:rPr>
              <a:t>Why Qualitative?</a:t>
            </a:r>
            <a:endParaRPr sz="3000">
              <a:solidFill>
                <a:schemeClr val="lt2"/>
              </a:solidFill>
            </a:endParaRPr>
          </a:p>
        </p:txBody>
      </p:sp>
      <p:sp>
        <p:nvSpPr>
          <p:cNvPr id="136" name="Google Shape;136;g2442a095d1e_2_0"/>
          <p:cNvSpPr txBox="1">
            <a:spLocks noGrp="1"/>
          </p:cNvSpPr>
          <p:nvPr>
            <p:ph type="body" idx="1"/>
          </p:nvPr>
        </p:nvSpPr>
        <p:spPr>
          <a:xfrm>
            <a:off x="375050" y="1206900"/>
            <a:ext cx="5664000" cy="3936600"/>
          </a:xfrm>
          <a:prstGeom prst="rect">
            <a:avLst/>
          </a:prstGeom>
          <a:noFill/>
          <a:ln>
            <a:noFill/>
          </a:ln>
        </p:spPr>
        <p:txBody>
          <a:bodyPr spcFirstLastPara="1" wrap="square" lIns="91425" tIns="45700" rIns="91425" bIns="45700" anchor="t" anchorCtr="0">
            <a:noAutofit/>
          </a:bodyPr>
          <a:lstStyle/>
          <a:p>
            <a:pPr marL="290957" marR="0" lvl="0" indent="-285750" algn="l" rtl="0">
              <a:lnSpc>
                <a:spcPct val="100000"/>
              </a:lnSpc>
              <a:spcBef>
                <a:spcPts val="400"/>
              </a:spcBef>
              <a:spcAft>
                <a:spcPts val="0"/>
              </a:spcAft>
              <a:buSzPts val="1700"/>
              <a:buFont typeface="Arial"/>
              <a:buChar char="•"/>
            </a:pPr>
            <a:r>
              <a:rPr lang="en-US" sz="1700"/>
              <a:t>Understand the </a:t>
            </a:r>
            <a:r>
              <a:rPr lang="en-US" sz="1700" i="1"/>
              <a:t>how </a:t>
            </a:r>
            <a:r>
              <a:rPr lang="en-US" sz="1700"/>
              <a:t>and </a:t>
            </a:r>
            <a:r>
              <a:rPr lang="en-US" sz="1700" i="1"/>
              <a:t>why </a:t>
            </a:r>
            <a:r>
              <a:rPr lang="en-US" sz="1700"/>
              <a:t>of:</a:t>
            </a:r>
            <a:endParaRPr/>
          </a:p>
          <a:p>
            <a:pPr marL="748157" lvl="1" indent="-285750" algn="l" rtl="0">
              <a:lnSpc>
                <a:spcPct val="100000"/>
              </a:lnSpc>
              <a:spcBef>
                <a:spcPts val="600"/>
              </a:spcBef>
              <a:spcAft>
                <a:spcPts val="0"/>
              </a:spcAft>
              <a:buSzPts val="1700"/>
              <a:buFont typeface="Arial"/>
              <a:buChar char="•"/>
            </a:pPr>
            <a:r>
              <a:rPr lang="en-US" sz="1500"/>
              <a:t>intervention success or challenges</a:t>
            </a:r>
            <a:endParaRPr/>
          </a:p>
          <a:p>
            <a:pPr marL="748157" lvl="1" indent="-285750" algn="l" rtl="0">
              <a:lnSpc>
                <a:spcPct val="100000"/>
              </a:lnSpc>
              <a:spcBef>
                <a:spcPts val="600"/>
              </a:spcBef>
              <a:spcAft>
                <a:spcPts val="0"/>
              </a:spcAft>
              <a:buSzPts val="1700"/>
              <a:buFont typeface="Arial"/>
              <a:buChar char="•"/>
            </a:pPr>
            <a:r>
              <a:rPr lang="en-US" sz="1500"/>
              <a:t>unexpected outcomes </a:t>
            </a:r>
            <a:endParaRPr/>
          </a:p>
          <a:p>
            <a:pPr marL="748157" lvl="1" indent="-285750" algn="l" rtl="0">
              <a:lnSpc>
                <a:spcPct val="100000"/>
              </a:lnSpc>
              <a:spcBef>
                <a:spcPts val="600"/>
              </a:spcBef>
              <a:spcAft>
                <a:spcPts val="0"/>
              </a:spcAft>
              <a:buSzPts val="1700"/>
              <a:buFont typeface="Arial"/>
              <a:buChar char="•"/>
            </a:pPr>
            <a:r>
              <a:rPr lang="en-US" sz="1500"/>
              <a:t>variation across and within communities</a:t>
            </a:r>
            <a:endParaRPr/>
          </a:p>
          <a:p>
            <a:pPr marL="290957" lvl="0" indent="-285750" algn="l" rtl="0">
              <a:lnSpc>
                <a:spcPct val="100000"/>
              </a:lnSpc>
              <a:spcBef>
                <a:spcPts val="640"/>
              </a:spcBef>
              <a:spcAft>
                <a:spcPts val="0"/>
              </a:spcAft>
              <a:buSzPts val="1700"/>
              <a:buFont typeface="Arial"/>
              <a:buChar char="•"/>
            </a:pPr>
            <a:r>
              <a:rPr lang="en-US" sz="1700"/>
              <a:t>Explore underlying dynamics and processes</a:t>
            </a:r>
            <a:endParaRPr/>
          </a:p>
          <a:p>
            <a:pPr marL="290957" lvl="0" indent="-285750" algn="l" rtl="0">
              <a:lnSpc>
                <a:spcPct val="100000"/>
              </a:lnSpc>
              <a:spcBef>
                <a:spcPts val="640"/>
              </a:spcBef>
              <a:spcAft>
                <a:spcPts val="0"/>
              </a:spcAft>
              <a:buSzPts val="1700"/>
              <a:buFont typeface="Arial"/>
              <a:buChar char="•"/>
            </a:pPr>
            <a:r>
              <a:rPr lang="en-US" sz="1700"/>
              <a:t>Investigate sensitive and complex issues</a:t>
            </a:r>
            <a:endParaRPr/>
          </a:p>
          <a:p>
            <a:pPr marL="748157" lvl="1" indent="-285750" algn="l" rtl="0">
              <a:lnSpc>
                <a:spcPct val="100000"/>
              </a:lnSpc>
              <a:spcBef>
                <a:spcPts val="600"/>
              </a:spcBef>
              <a:spcAft>
                <a:spcPts val="0"/>
              </a:spcAft>
              <a:buSzPts val="1700"/>
              <a:buFont typeface="Arial"/>
              <a:buChar char="•"/>
            </a:pPr>
            <a:r>
              <a:rPr lang="en-US" sz="1500"/>
              <a:t>E.g.: gender equity, environmental resource management, conflict and displacement dynamics, psychosocial attributes, resilience capacities</a:t>
            </a:r>
            <a:endParaRPr/>
          </a:p>
          <a:p>
            <a:pPr marL="290957" lvl="0" indent="-285750" algn="l" rtl="0">
              <a:lnSpc>
                <a:spcPct val="100000"/>
              </a:lnSpc>
              <a:spcBef>
                <a:spcPts val="640"/>
              </a:spcBef>
              <a:spcAft>
                <a:spcPts val="0"/>
              </a:spcAft>
              <a:buSzPts val="1700"/>
              <a:buFont typeface="Arial"/>
              <a:buChar char="•"/>
            </a:pPr>
            <a:r>
              <a:rPr lang="en-US" sz="1700"/>
              <a:t>Monitor and inform program implementation</a:t>
            </a:r>
            <a:endParaRPr/>
          </a:p>
          <a:p>
            <a:pPr marL="290957" lvl="0" indent="-285750" algn="l" rtl="0">
              <a:lnSpc>
                <a:spcPct val="100000"/>
              </a:lnSpc>
              <a:spcBef>
                <a:spcPts val="640"/>
              </a:spcBef>
              <a:spcAft>
                <a:spcPts val="200"/>
              </a:spcAft>
              <a:buSzPts val="1700"/>
              <a:buFont typeface="Arial"/>
              <a:buChar char="•"/>
            </a:pPr>
            <a:r>
              <a:rPr lang="en-US" sz="1700"/>
              <a:t>Contextualize and interpret quantitative findings</a:t>
            </a:r>
            <a:endParaRPr sz="1700"/>
          </a:p>
        </p:txBody>
      </p:sp>
      <p:pic>
        <p:nvPicPr>
          <p:cNvPr id="137" name="Google Shape;137;g2442a095d1e_2_0"/>
          <p:cNvPicPr preferRelativeResize="0"/>
          <p:nvPr/>
        </p:nvPicPr>
        <p:blipFill rotWithShape="1">
          <a:blip r:embed="rId3">
            <a:alphaModFix/>
          </a:blip>
          <a:srcRect/>
          <a:stretch/>
        </p:blipFill>
        <p:spPr>
          <a:xfrm>
            <a:off x="5940550" y="713450"/>
            <a:ext cx="3021050" cy="40749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6"/>
          <p:cNvSpPr txBox="1">
            <a:spLocks noGrp="1"/>
          </p:cNvSpPr>
          <p:nvPr>
            <p:ph type="title"/>
          </p:nvPr>
        </p:nvSpPr>
        <p:spPr>
          <a:xfrm>
            <a:off x="635267" y="157854"/>
            <a:ext cx="7993800" cy="8574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3200"/>
              <a:buFont typeface="Lato"/>
              <a:buNone/>
            </a:pPr>
            <a:r>
              <a:rPr lang="en-US"/>
              <a:t>Using the Qualitative Toolkit</a:t>
            </a:r>
            <a:endParaRPr/>
          </a:p>
        </p:txBody>
      </p:sp>
      <p:sp>
        <p:nvSpPr>
          <p:cNvPr id="143" name="Google Shape;143;p6"/>
          <p:cNvSpPr txBox="1">
            <a:spLocks noGrp="1"/>
          </p:cNvSpPr>
          <p:nvPr>
            <p:ph type="body" idx="1"/>
          </p:nvPr>
        </p:nvSpPr>
        <p:spPr>
          <a:xfrm>
            <a:off x="321467" y="1225107"/>
            <a:ext cx="3893400" cy="3494100"/>
          </a:xfrm>
          <a:prstGeom prst="rect">
            <a:avLst/>
          </a:prstGeom>
          <a:noFill/>
          <a:ln>
            <a:noFill/>
          </a:ln>
        </p:spPr>
        <p:txBody>
          <a:bodyPr spcFirstLastPara="1" wrap="square" lIns="91425" tIns="45700" rIns="91425" bIns="45700" anchor="t" anchorCtr="0">
            <a:noAutofit/>
          </a:bodyPr>
          <a:lstStyle/>
          <a:p>
            <a:pPr marL="412750" lvl="0" indent="-285750" algn="l" rtl="0">
              <a:lnSpc>
                <a:spcPct val="100000"/>
              </a:lnSpc>
              <a:spcBef>
                <a:spcPts val="400"/>
              </a:spcBef>
              <a:spcAft>
                <a:spcPts val="0"/>
              </a:spcAft>
              <a:buSzPts val="1600"/>
              <a:buFont typeface="Arial"/>
              <a:buChar char="•"/>
            </a:pPr>
            <a:r>
              <a:rPr lang="en-US" sz="1700"/>
              <a:t>Complements BHA M&amp;E guidance for </a:t>
            </a:r>
            <a:r>
              <a:rPr lang="en-US" sz="1700" u="sng">
                <a:solidFill>
                  <a:schemeClr val="dk2"/>
                </a:solidFill>
                <a:hlinkClick r:id="rId3">
                  <a:extLst>
                    <a:ext uri="{A12FA001-AC4F-418D-AE19-62706E023703}">
                      <ahyp:hlinkClr xmlns:ahyp="http://schemas.microsoft.com/office/drawing/2018/hyperlinkcolor" val="tx"/>
                    </a:ext>
                  </a:extLst>
                </a:hlinkClick>
              </a:rPr>
              <a:t>RFSAs</a:t>
            </a:r>
            <a:r>
              <a:rPr lang="en-US" sz="1700"/>
              <a:t> and</a:t>
            </a:r>
            <a:r>
              <a:rPr lang="en-US" sz="1700">
                <a:solidFill>
                  <a:srgbClr val="0000FF"/>
                </a:solidFill>
              </a:rPr>
              <a:t> </a:t>
            </a:r>
            <a:r>
              <a:rPr lang="en-US" sz="1700" u="sng">
                <a:solidFill>
                  <a:schemeClr val="dk2"/>
                </a:solidFill>
                <a:hlinkClick r:id="rId4">
                  <a:extLst>
                    <a:ext uri="{A12FA001-AC4F-418D-AE19-62706E023703}">
                      <ahyp:hlinkClr xmlns:ahyp="http://schemas.microsoft.com/office/drawing/2018/hyperlinkcolor" val="tx"/>
                    </a:ext>
                  </a:extLst>
                </a:hlinkClick>
              </a:rPr>
              <a:t>Emergency Activities</a:t>
            </a:r>
            <a:r>
              <a:rPr lang="en-US" sz="1700"/>
              <a:t>: the “what” </a:t>
            </a:r>
            <a:endParaRPr sz="1700" u="sng">
              <a:solidFill>
                <a:schemeClr val="dk2"/>
              </a:solidFill>
            </a:endParaRPr>
          </a:p>
          <a:p>
            <a:pPr marL="412750" lvl="0" indent="-285750" algn="l" rtl="0">
              <a:lnSpc>
                <a:spcPct val="100000"/>
              </a:lnSpc>
              <a:spcBef>
                <a:spcPts val="600"/>
              </a:spcBef>
              <a:spcAft>
                <a:spcPts val="0"/>
              </a:spcAft>
              <a:buSzPts val="1600"/>
              <a:buFont typeface="Arial"/>
              <a:buChar char="•"/>
            </a:pPr>
            <a:r>
              <a:rPr lang="en-US" sz="1700"/>
              <a:t>Provides general guidance to design and conduct rigorous qualitative inquiry: the “how” </a:t>
            </a:r>
            <a:endParaRPr/>
          </a:p>
          <a:p>
            <a:pPr marL="412750" lvl="0" indent="-285750" algn="l" rtl="0">
              <a:lnSpc>
                <a:spcPct val="100000"/>
              </a:lnSpc>
              <a:spcBef>
                <a:spcPts val="600"/>
              </a:spcBef>
              <a:spcAft>
                <a:spcPts val="0"/>
              </a:spcAft>
              <a:buSzPts val="1600"/>
              <a:buFont typeface="Arial"/>
              <a:buChar char="•"/>
            </a:pPr>
            <a:r>
              <a:rPr lang="en-US" sz="1700"/>
              <a:t>Supports integration of qualitative methods in a comprehensive M&amp;E system</a:t>
            </a:r>
            <a:endParaRPr/>
          </a:p>
          <a:p>
            <a:pPr marL="869950" lvl="1" indent="-285750" algn="l" rtl="0">
              <a:lnSpc>
                <a:spcPct val="100000"/>
              </a:lnSpc>
              <a:spcBef>
                <a:spcPts val="600"/>
              </a:spcBef>
              <a:spcAft>
                <a:spcPts val="0"/>
              </a:spcAft>
              <a:buSzPts val="1600"/>
              <a:buFont typeface="Arial"/>
              <a:buChar char="•"/>
            </a:pPr>
            <a:r>
              <a:rPr lang="en-US" sz="1500"/>
              <a:t>Assessment and activity design, monitoring, Baseline / Endline studies, evaluations</a:t>
            </a:r>
            <a:endParaRPr sz="1500"/>
          </a:p>
          <a:p>
            <a:pPr marL="914400" lvl="0" indent="0" algn="l" rtl="0">
              <a:lnSpc>
                <a:spcPct val="100000"/>
              </a:lnSpc>
              <a:spcBef>
                <a:spcPts val="1200"/>
              </a:spcBef>
              <a:spcAft>
                <a:spcPts val="0"/>
              </a:spcAft>
              <a:buSzPts val="2200"/>
              <a:buNone/>
            </a:pPr>
            <a:endParaRPr sz="1600"/>
          </a:p>
          <a:p>
            <a:pPr marL="457200" lvl="0" indent="0" algn="l" rtl="0">
              <a:lnSpc>
                <a:spcPct val="100000"/>
              </a:lnSpc>
              <a:spcBef>
                <a:spcPts val="1000"/>
              </a:spcBef>
              <a:spcAft>
                <a:spcPts val="1000"/>
              </a:spcAft>
              <a:buSzPts val="2200"/>
              <a:buNone/>
            </a:pPr>
            <a:endParaRPr sz="1600">
              <a:solidFill>
                <a:srgbClr val="0000FF"/>
              </a:solidFill>
            </a:endParaRPr>
          </a:p>
        </p:txBody>
      </p:sp>
      <p:pic>
        <p:nvPicPr>
          <p:cNvPr id="144" name="Google Shape;144;p6"/>
          <p:cNvPicPr preferRelativeResize="0"/>
          <p:nvPr/>
        </p:nvPicPr>
        <p:blipFill rotWithShape="1">
          <a:blip r:embed="rId5">
            <a:alphaModFix/>
          </a:blip>
          <a:srcRect/>
          <a:stretch/>
        </p:blipFill>
        <p:spPr>
          <a:xfrm>
            <a:off x="5583950" y="1099451"/>
            <a:ext cx="1874000" cy="2391600"/>
          </a:xfrm>
          <a:prstGeom prst="rect">
            <a:avLst/>
          </a:prstGeom>
          <a:noFill/>
          <a:ln>
            <a:noFill/>
          </a:ln>
        </p:spPr>
      </p:pic>
      <p:pic>
        <p:nvPicPr>
          <p:cNvPr id="145" name="Google Shape;145;p6"/>
          <p:cNvPicPr preferRelativeResize="0"/>
          <p:nvPr/>
        </p:nvPicPr>
        <p:blipFill rotWithShape="1">
          <a:blip r:embed="rId6">
            <a:alphaModFix/>
          </a:blip>
          <a:srcRect/>
          <a:stretch/>
        </p:blipFill>
        <p:spPr>
          <a:xfrm>
            <a:off x="6852600" y="2655954"/>
            <a:ext cx="1740975" cy="230077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10"/>
          <p:cNvSpPr txBox="1">
            <a:spLocks noGrp="1"/>
          </p:cNvSpPr>
          <p:nvPr>
            <p:ph type="title"/>
          </p:nvPr>
        </p:nvSpPr>
        <p:spPr>
          <a:xfrm>
            <a:off x="1684423" y="157854"/>
            <a:ext cx="6944627" cy="85725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3200"/>
              <a:buFont typeface="Lato"/>
              <a:buNone/>
            </a:pPr>
            <a:r>
              <a:rPr lang="en-US"/>
              <a:t>Using the Qualitative Toolkit</a:t>
            </a:r>
            <a:endParaRPr/>
          </a:p>
        </p:txBody>
      </p:sp>
      <p:sp>
        <p:nvSpPr>
          <p:cNvPr id="151" name="Google Shape;151;p10"/>
          <p:cNvSpPr txBox="1">
            <a:spLocks noGrp="1"/>
          </p:cNvSpPr>
          <p:nvPr>
            <p:ph type="body" idx="1"/>
          </p:nvPr>
        </p:nvSpPr>
        <p:spPr>
          <a:xfrm>
            <a:off x="1684388" y="1710899"/>
            <a:ext cx="6944700" cy="2714700"/>
          </a:xfrm>
          <a:prstGeom prst="rect">
            <a:avLst/>
          </a:prstGeom>
          <a:noFill/>
          <a:ln>
            <a:noFill/>
          </a:ln>
        </p:spPr>
        <p:txBody>
          <a:bodyPr spcFirstLastPara="1" wrap="square" lIns="91425" tIns="45700" rIns="91425" bIns="45700" anchor="t" anchorCtr="0">
            <a:normAutofit fontScale="62500" lnSpcReduction="10000"/>
          </a:bodyPr>
          <a:lstStyle/>
          <a:p>
            <a:pPr marL="571500" lvl="0" indent="-302490" algn="l" rtl="0">
              <a:lnSpc>
                <a:spcPct val="114000"/>
              </a:lnSpc>
              <a:spcBef>
                <a:spcPts val="440"/>
              </a:spcBef>
              <a:spcAft>
                <a:spcPts val="0"/>
              </a:spcAft>
              <a:buSzPct val="100000"/>
              <a:buFont typeface="Arial"/>
              <a:buChar char="•"/>
            </a:pPr>
            <a:r>
              <a:rPr lang="en-US" sz="2501"/>
              <a:t>The Toolkit uses the USAID/BHA </a:t>
            </a:r>
            <a:r>
              <a:rPr lang="en-US" sz="2501" b="1"/>
              <a:t>Qualitative Inquiry Planning Sheet (QuIPS)</a:t>
            </a:r>
            <a:r>
              <a:rPr lang="en-US" sz="2501"/>
              <a:t> as a roadmap to guide the design of qualitative studies and communicate each step of the process.</a:t>
            </a:r>
            <a:endParaRPr sz="2501"/>
          </a:p>
          <a:p>
            <a:pPr marL="571500" lvl="0" indent="-302490" algn="l" rtl="0">
              <a:lnSpc>
                <a:spcPct val="114000"/>
              </a:lnSpc>
              <a:spcBef>
                <a:spcPts val="1040"/>
              </a:spcBef>
              <a:spcAft>
                <a:spcPts val="0"/>
              </a:spcAft>
              <a:buSzPct val="100000"/>
              <a:buFont typeface="Arial"/>
              <a:buChar char="•"/>
            </a:pPr>
            <a:r>
              <a:rPr lang="en-US" sz="2501"/>
              <a:t>Throughout the Toolkit there are </a:t>
            </a:r>
            <a:r>
              <a:rPr lang="en-US" sz="2501" b="1"/>
              <a:t>core questions</a:t>
            </a:r>
            <a:r>
              <a:rPr lang="en-US" sz="2501"/>
              <a:t> to consider at each step of the design process.</a:t>
            </a:r>
            <a:endParaRPr sz="2501"/>
          </a:p>
          <a:p>
            <a:pPr marL="571500" lvl="0" indent="-302490" algn="l" rtl="0">
              <a:lnSpc>
                <a:spcPct val="114000"/>
              </a:lnSpc>
              <a:spcBef>
                <a:spcPts val="1040"/>
              </a:spcBef>
              <a:spcAft>
                <a:spcPts val="0"/>
              </a:spcAft>
              <a:buSzPct val="100000"/>
              <a:buFont typeface="Arial"/>
              <a:buChar char="•"/>
            </a:pPr>
            <a:r>
              <a:rPr lang="en-US" sz="2501"/>
              <a:t>Each step also includes </a:t>
            </a:r>
            <a:r>
              <a:rPr lang="en-US" sz="2501" b="1"/>
              <a:t>application</a:t>
            </a:r>
            <a:r>
              <a:rPr lang="en-US" sz="2501"/>
              <a:t> questions or exercises to help you design your study and complete the QuIPS.</a:t>
            </a:r>
            <a:endParaRPr sz="2501"/>
          </a:p>
          <a:p>
            <a:pPr marL="571500" lvl="0" indent="-302490" algn="l" rtl="0">
              <a:lnSpc>
                <a:spcPct val="114000"/>
              </a:lnSpc>
              <a:spcBef>
                <a:spcPts val="1040"/>
              </a:spcBef>
              <a:spcAft>
                <a:spcPts val="0"/>
              </a:spcAft>
              <a:buSzPct val="100000"/>
              <a:buFont typeface="Arial"/>
              <a:buChar char="•"/>
            </a:pPr>
            <a:r>
              <a:rPr lang="en-US" sz="2501"/>
              <a:t>Companion </a:t>
            </a:r>
            <a:r>
              <a:rPr lang="en-US" sz="2501" b="1"/>
              <a:t>Workbook </a:t>
            </a:r>
            <a:r>
              <a:rPr lang="en-US" sz="2501"/>
              <a:t>in MS Word provides activities and templates, including the QuIPS, to help design your own qualitative inquiry.</a:t>
            </a:r>
            <a:endParaRPr/>
          </a:p>
        </p:txBody>
      </p:sp>
      <p:sp>
        <p:nvSpPr>
          <p:cNvPr id="152" name="Google Shape;152;p10"/>
          <p:cNvSpPr txBox="1"/>
          <p:nvPr/>
        </p:nvSpPr>
        <p:spPr>
          <a:xfrm>
            <a:off x="2721680" y="1152579"/>
            <a:ext cx="4870200" cy="615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lt2"/>
                </a:solidFill>
                <a:latin typeface="Ubuntu"/>
                <a:ea typeface="Ubuntu"/>
                <a:cs typeface="Ubuntu"/>
                <a:sym typeface="Ubuntu"/>
              </a:rPr>
              <a:t>Thoughtful, systematic design!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 name="Google Shape;153;p10"/>
          <p:cNvSpPr txBox="1"/>
          <p:nvPr/>
        </p:nvSpPr>
        <p:spPr>
          <a:xfrm>
            <a:off x="5939636" y="4548949"/>
            <a:ext cx="2689413"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1" u="sng" strike="noStrike" cap="none">
                <a:solidFill>
                  <a:srgbClr val="0000FF"/>
                </a:solidFill>
                <a:latin typeface="Arial"/>
                <a:ea typeface="Arial"/>
                <a:cs typeface="Arial"/>
                <a:sym typeface="Arial"/>
                <a:hlinkClick r:id="rId3">
                  <a:extLst>
                    <a:ext uri="{A12FA001-AC4F-418D-AE19-62706E023703}">
                      <ahyp:hlinkClr xmlns:ahyp="http://schemas.microsoft.com/office/drawing/2018/hyperlinkcolor" val="tx"/>
                    </a:ext>
                  </a:extLst>
                </a:hlinkClick>
              </a:rPr>
              <a:t>Link</a:t>
            </a:r>
            <a:r>
              <a:rPr lang="en-US" sz="1400" b="1" i="1" u="none" strike="noStrike" cap="none">
                <a:solidFill>
                  <a:srgbClr val="000000"/>
                </a:solidFill>
                <a:latin typeface="Arial"/>
                <a:ea typeface="Arial"/>
                <a:cs typeface="Arial"/>
                <a:sym typeface="Arial"/>
              </a:rPr>
              <a:t> to toolkit and workbook</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IDEAL PPT">
      <a:dk1>
        <a:srgbClr val="000000"/>
      </a:dk1>
      <a:lt1>
        <a:srgbClr val="FFFFFF"/>
      </a:lt1>
      <a:dk2>
        <a:srgbClr val="028796"/>
      </a:dk2>
      <a:lt2>
        <a:srgbClr val="3F2F7A"/>
      </a:lt2>
      <a:accent1>
        <a:srgbClr val="04934A"/>
      </a:accent1>
      <a:accent2>
        <a:srgbClr val="008CCC"/>
      </a:accent2>
      <a:accent3>
        <a:srgbClr val="B6ADD3"/>
      </a:accent3>
      <a:accent4>
        <a:srgbClr val="80C5E4"/>
      </a:accent4>
      <a:accent5>
        <a:srgbClr val="EF463B"/>
      </a:accent5>
      <a:accent6>
        <a:srgbClr val="FCB53B"/>
      </a:accent6>
      <a:hlink>
        <a:srgbClr val="028796"/>
      </a:hlink>
      <a:folHlink>
        <a:srgbClr val="3F2F7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4503</Words>
  <Application>Microsoft Office PowerPoint</Application>
  <PresentationFormat>On-screen Show (16:9)</PresentationFormat>
  <Paragraphs>409</Paragraphs>
  <Slides>32</Slides>
  <Notes>32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Arial</vt:lpstr>
      <vt:lpstr>Calibri</vt:lpstr>
      <vt:lpstr>Trebuchet MS</vt:lpstr>
      <vt:lpstr>Ubuntu</vt:lpstr>
      <vt:lpstr>Courier New</vt:lpstr>
      <vt:lpstr>Gill Sans</vt:lpstr>
      <vt:lpstr>Lato</vt:lpstr>
      <vt:lpstr>Office Theme</vt:lpstr>
      <vt:lpstr>PowerPoint Presentation</vt:lpstr>
      <vt:lpstr>PowerPoint Presentation</vt:lpstr>
      <vt:lpstr>PowerPoint Presentation</vt:lpstr>
      <vt:lpstr>Hilary Cook, PhD  Monitoring &amp; Evaluation Advisor Acting Team Lead USAID / Bureau for Humanitarian Assistance (BHA) </vt:lpstr>
      <vt:lpstr>QualME Workshop Objectives</vt:lpstr>
      <vt:lpstr>PowerPoint Presentation</vt:lpstr>
      <vt:lpstr>Why Qualitative?</vt:lpstr>
      <vt:lpstr>Using the Qualitative Toolkit</vt:lpstr>
      <vt:lpstr>Using the Qualitative Toolkit</vt:lpstr>
      <vt:lpstr>What’s Inside: Steps in Qualitative Inquiry</vt:lpstr>
      <vt:lpstr>Qualitative Inquiry Planning Sheet (QuIPS)</vt:lpstr>
      <vt:lpstr>Qualitative Toolkit: Annexes</vt:lpstr>
      <vt:lpstr>Let’s take a look inside…</vt:lpstr>
      <vt:lpstr>Step 1: Draft Ideas</vt:lpstr>
      <vt:lpstr>Step 2:  Define the Purpose, Objectives, and Inquiry Questions</vt:lpstr>
      <vt:lpstr>To monitor or study?</vt:lpstr>
      <vt:lpstr>What makes a good research question?</vt:lpstr>
      <vt:lpstr>PowerPoint Presentation</vt:lpstr>
      <vt:lpstr>Step 3: Describe the Design and Methodology</vt:lpstr>
      <vt:lpstr>Step 3: Describe the Design and Methodology</vt:lpstr>
      <vt:lpstr>Step 3: Describe the Design and Methodology</vt:lpstr>
      <vt:lpstr>Sampling Selection Criteria</vt:lpstr>
      <vt:lpstr>Training Requirements</vt:lpstr>
      <vt:lpstr>Data Entry, Data Management and DQA</vt:lpstr>
      <vt:lpstr>Step 4: Data Analysis Plan</vt:lpstr>
      <vt:lpstr>Step 5. Anticipate Limitations, Risks, and Ethical Review</vt:lpstr>
      <vt:lpstr>Karyn Fox, PhD Senior Research Advisor TANGO International kfox@tangointernational.com   Robin Al-haddad Monitoring, Evaluation, and Research Specialist TANGO International robina@tangointernational.com </vt:lpstr>
      <vt:lpstr>Small Group Discussions:</vt:lpstr>
      <vt:lpstr>Instructions for Small Groups</vt:lpstr>
      <vt:lpstr>M&amp;E Qualitative Inquiry E-course</vt:lpstr>
      <vt:lpstr>QualME Event Survey </vt:lpstr>
      <vt:lpstr>Questions?  Contact Robin Al-haddad at robina@tangointernational.com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Frank Riely</dc:creator>
  <cp:lastModifiedBy>Girthofer, Isabella</cp:lastModifiedBy>
  <cp:revision>1</cp:revision>
  <dcterms:created xsi:type="dcterms:W3CDTF">2023-05-01T17:51:28Z</dcterms:created>
  <dcterms:modified xsi:type="dcterms:W3CDTF">2023-06-08T11:57:44Z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0x010100CF677951BB84DD41911AF8EE839CA5FA</vt:lpwstr>
  </property>
</Properties>
</file>