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embeddedFontLst>
    <p:embeddedFont>
      <p:font typeface="Ubuntu"/>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8" roundtripDataSignature="AMtx7mhmy0UOGuL2r8wCQXRbX+JVJ5kI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60E894-5A24-439B-8A78-BD0AD353CDC5}">
  <a:tblStyle styleId="{0D60E894-5A24-439B-8A78-BD0AD353CDC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CD24FF9-45FA-4D72-BC42-333F15E691CF}" styleName="Table_1">
    <a:wholeTbl>
      <a:tcTxStyle b="off" i="off">
        <a:font>
          <a:latin typeface="Trebuchet MS"/>
          <a:ea typeface="Trebuchet MS"/>
          <a:cs typeface="Trebuchet MS"/>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40000"/>
            </a:schemeClr>
          </a:solidFill>
        </a:fill>
      </a:tcStyle>
    </a:band1H>
    <a:band2H>
      <a:tcTxStyle/>
    </a:band2H>
    <a:band1V>
      <a:tcTxStyle/>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fill>
          <a:solidFill>
            <a:schemeClr val="accent3">
              <a:alpha val="40000"/>
            </a:schemeClr>
          </a:solidFill>
        </a:fill>
      </a:tcStyle>
    </a:band1V>
    <a:band2V>
      <a:tcTxStyle/>
    </a:band2V>
    <a:la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Trebuchet MS"/>
          <a:ea typeface="Trebuchet MS"/>
          <a:cs typeface="Trebuchet MS"/>
        </a:font>
        <a:schemeClr val="lt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regular.fntdata"/><Relationship Id="rId20" Type="http://schemas.openxmlformats.org/officeDocument/2006/relationships/slide" Target="slides/slide13.xml"/><Relationship Id="rId42" Type="http://schemas.openxmlformats.org/officeDocument/2006/relationships/font" Target="fonts/Ubuntu-italic.fntdata"/><Relationship Id="rId41" Type="http://schemas.openxmlformats.org/officeDocument/2006/relationships/font" Target="fonts/Ubuntu-bold.fntdata"/><Relationship Id="rId22" Type="http://schemas.openxmlformats.org/officeDocument/2006/relationships/slide" Target="slides/slide15.xml"/><Relationship Id="rId44" Type="http://schemas.openxmlformats.org/officeDocument/2006/relationships/font" Target="fonts/Lato-regular.fntdata"/><Relationship Id="rId21" Type="http://schemas.openxmlformats.org/officeDocument/2006/relationships/slide" Target="slides/slide14.xml"/><Relationship Id="rId43" Type="http://schemas.openxmlformats.org/officeDocument/2006/relationships/font" Target="fonts/Ubuntu-boldItalic.fntdata"/><Relationship Id="rId24" Type="http://schemas.openxmlformats.org/officeDocument/2006/relationships/slide" Target="slides/slide17.xml"/><Relationship Id="rId46" Type="http://schemas.openxmlformats.org/officeDocument/2006/relationships/font" Target="fonts/Lato-italic.fntdata"/><Relationship Id="rId23" Type="http://schemas.openxmlformats.org/officeDocument/2006/relationships/slide" Target="slides/slide16.xml"/><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Lato-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77/1473325003002002003" TargetMode="External"/><Relationship Id="rId3" Type="http://schemas.openxmlformats.org/officeDocument/2006/relationships/hyperlink" Target="https://doi.org/10.1177/1473325003002002003" TargetMode="External"/><Relationship Id="rId4" Type="http://schemas.openxmlformats.org/officeDocument/2006/relationships/hyperlink" Target="https://doi.org/10.1177/1609406918757631" TargetMode="External"/><Relationship Id="rId5" Type="http://schemas.openxmlformats.org/officeDocument/2006/relationships/hyperlink" Target="https://doi.org/10.1177/160940691875763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i-APS developed and adapted the PhotoVoice methodology to the two locations selected for the pilot (Syria and Venezuela) after conducting a detailed desk review of existing literature on application of PhotoVoice in other contexts and reviewing the key steps of the methodology. To implement this pilot, i-APS determined it would work </a:t>
            </a:r>
            <a:endParaRPr/>
          </a:p>
          <a:p>
            <a:pPr indent="0" lvl="0" marL="0" marR="0" rtl="0" algn="l">
              <a:lnSpc>
                <a:spcPct val="100000"/>
              </a:lnSpc>
              <a:spcBef>
                <a:spcPts val="0"/>
              </a:spcBef>
              <a:spcAft>
                <a:spcPts val="0"/>
              </a:spcAft>
              <a:buClr>
                <a:schemeClr val="dk1"/>
              </a:buClr>
              <a:buSzPts val="1200"/>
              <a:buFont typeface="Calibri"/>
              <a:buNone/>
            </a:pPr>
            <a:r>
              <a:rPr lang="en-US"/>
              <a:t>with about 30 women participants in each country, divided between 2-3 locations. The methodology was developed by researchers and country-national teams to ensure that the approach was contextualized for the specific operating conditions and safety and security requirements. </a:t>
            </a:r>
            <a:endParaRPr/>
          </a:p>
          <a:p>
            <a:pPr indent="0" lvl="0" marL="0" rtl="0" algn="l">
              <a:spcBef>
                <a:spcPts val="0"/>
              </a:spcBef>
              <a:spcAft>
                <a:spcPts val="0"/>
              </a:spcAft>
              <a:buNone/>
            </a:pPr>
            <a:r>
              <a:t/>
            </a:r>
            <a:endParaRPr/>
          </a:p>
        </p:txBody>
      </p:sp>
      <p:sp>
        <p:nvSpPr>
          <p:cNvPr id="255" name="Google Shape;25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i-APS developed and adapted the PhotoVoice methodology to the two locations selected for the pilot (Syria and Venezuela) after conducting a detailed desk review of existing literature on application of PhotoVoice in other contexts and reviewing the key steps of the methodology. To implement this pilot, i-APS determined it would work </a:t>
            </a:r>
            <a:endParaRPr/>
          </a:p>
          <a:p>
            <a:pPr indent="0" lvl="0" marL="0" marR="0" rtl="0" algn="l">
              <a:lnSpc>
                <a:spcPct val="100000"/>
              </a:lnSpc>
              <a:spcBef>
                <a:spcPts val="0"/>
              </a:spcBef>
              <a:spcAft>
                <a:spcPts val="0"/>
              </a:spcAft>
              <a:buClr>
                <a:schemeClr val="dk1"/>
              </a:buClr>
              <a:buSzPts val="1200"/>
              <a:buFont typeface="Calibri"/>
              <a:buNone/>
            </a:pPr>
            <a:r>
              <a:rPr lang="en-US"/>
              <a:t>with about 30 women participants in each country, divided between 2-3 locations. The methodology was developed by researchers and country-national teams to ensure that the approach was contextualized for the specific operating conditions and safety and security requirements. </a:t>
            </a:r>
            <a:endParaRPr/>
          </a:p>
        </p:txBody>
      </p:sp>
      <p:sp>
        <p:nvSpPr>
          <p:cNvPr id="264" name="Google Shape;2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72" name="Google Shape;2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highlight>
                  <a:srgbClr val="FFFFFF"/>
                </a:highlight>
              </a:rPr>
              <a:t>At all times, given the complex operating conditions of these two countries, the PhotoVoice team adhered to ethical and safety protections including explaining informed consent, de-identifying photos and training participants on how to safely conduct photos. More details are available in the reports that will be published Spring 2023 on FSN network that present the results and mitigation strategies. </a:t>
            </a:r>
            <a:endParaRPr/>
          </a:p>
          <a:p>
            <a:pPr indent="0" lvl="0" marL="0" rtl="0" algn="l">
              <a:spcBef>
                <a:spcPts val="0"/>
              </a:spcBef>
              <a:spcAft>
                <a:spcPts val="0"/>
              </a:spcAft>
              <a:buNone/>
            </a:pPr>
            <a:r>
              <a:t/>
            </a:r>
            <a:endParaRPr/>
          </a:p>
        </p:txBody>
      </p:sp>
      <p:sp>
        <p:nvSpPr>
          <p:cNvPr id="296" name="Google Shape;29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84417f3da_0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2284417f3da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91" name="Google Shape;1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84417f3da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2284417f3da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284417f3da_0_3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2284417f3da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284417f3da_0_3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284417f3da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84417f3da_0_3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2284417f3da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284417f3da_0_3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2284417f3da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284417f3da_0_3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284417f3da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284417f3da_0_3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284417f3da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84417f3da_0_3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2284417f3da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284417f3da_0_3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2284417f3da_0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284417f3da_0_3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2284417f3da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SAPLING was a $31M six-year, USAID-funded Resilience Food and Security Assistance activity that just ended in December. Because SAPLING was being implemented in the Chittagong Hill Tracts, a new area for BHA, it was a pilot project. Therefore, we spent a considerable amount of time learning about the context and our population and practicing adaptive management as we reflected, learned, and adjusted.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SAPLING was implemented in Bandarban District in the upazilas of Bandarban Sadar, Lama, Ruma, Thanchi, and Rowangchari. We were in 24 Unions, 2 Municipalities and 1,609 Paras with 44,175 poor and extreme poor households. Perhaps the most exciting and challenging part of SAPLING, besides the extreme topography and remoteness of some of our paras, was that we worked with 10 ethnic groups. They are Bengali, Marma, Mro, Tripura, Tanchangya, Chakma, Bawm, Kheyang, Lusai, and Khumi.</a:t>
            </a:r>
            <a:endParaRPr/>
          </a:p>
          <a:p>
            <a:pPr indent="0" lvl="0" marL="0" rtl="0" algn="l">
              <a:spcBef>
                <a:spcPts val="0"/>
              </a:spcBef>
              <a:spcAft>
                <a:spcPts val="0"/>
              </a:spcAft>
              <a:buClr>
                <a:schemeClr val="dk1"/>
              </a:buClr>
              <a:buSzPts val="1200"/>
              <a:buFont typeface="Calibri"/>
              <a:buNone/>
            </a:pPr>
            <a:r>
              <a:t/>
            </a:r>
            <a:endParaRPr/>
          </a:p>
        </p:txBody>
      </p:sp>
      <p:sp>
        <p:nvSpPr>
          <p:cNvPr id="201" name="Google Shape;20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7" name="Google Shape;447;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3" name="Google Shape;453;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9" name="Google Shape;4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Calibri"/>
              <a:buNone/>
            </a:pPr>
            <a:r>
              <a:rPr lang="en-US">
                <a:solidFill>
                  <a:schemeClr val="dk1"/>
                </a:solidFill>
                <a:highlight>
                  <a:srgbClr val="FFFFFF"/>
                </a:highlight>
              </a:rPr>
              <a:t>Participatory Action Research (PAR) is not new, it has been around since the 1940s and can include both qualitative and quantitative approaches. PAR is a type of approach to research, rather than a method itself. PhotoVoice is one such form of PAR. </a:t>
            </a:r>
            <a:endParaRPr/>
          </a:p>
          <a:p>
            <a:pPr indent="0" lvl="0" marL="0" rtl="0" algn="just">
              <a:lnSpc>
                <a:spcPct val="115000"/>
              </a:lnSpc>
              <a:spcBef>
                <a:spcPts val="2400"/>
              </a:spcBef>
              <a:spcAft>
                <a:spcPts val="0"/>
              </a:spcAft>
              <a:buClr>
                <a:schemeClr val="dk1"/>
              </a:buClr>
              <a:buSzPts val="1100"/>
              <a:buFont typeface="Arial"/>
              <a:buNone/>
            </a:pPr>
            <a:r>
              <a:rPr lang="en-US">
                <a:solidFill>
                  <a:schemeClr val="dk1"/>
                </a:solidFill>
                <a:highlight>
                  <a:srgbClr val="FFFFFF"/>
                </a:highlight>
              </a:rPr>
              <a:t>PAR is “grounded in lived experience, developed in partnership, addresses significant problems, works with (rather than simply studies) people, develops new ways of seeing/interpreting the world (i.e. theory), and leaves infrastructure in its wake.” (</a:t>
            </a:r>
            <a:r>
              <a:rPr lang="en-US">
                <a:solidFill>
                  <a:schemeClr val="dk1"/>
                </a:solidFill>
              </a:rPr>
              <a:t>Hilary Bradbury and Peter Reason, “Action Research: An Opportunity for Revitalizing Research Purpose and Practices,” </a:t>
            </a:r>
            <a:r>
              <a:rPr i="1" lang="en-US">
                <a:solidFill>
                  <a:schemeClr val="dk1"/>
                </a:solidFill>
              </a:rPr>
              <a:t>Qualitative Social Work</a:t>
            </a:r>
            <a:r>
              <a:rPr lang="en-US">
                <a:solidFill>
                  <a:schemeClr val="dk1"/>
                </a:solidFill>
              </a:rPr>
              <a:t> 2, no. 2 (June 2003): 155–75,</a:t>
            </a:r>
            <a:r>
              <a:rPr lang="en-US">
                <a:solidFill>
                  <a:schemeClr val="dk1"/>
                </a:solidFill>
                <a:uFill>
                  <a:noFill/>
                </a:uFill>
                <a:hlinkClick r:id="rId2">
                  <a:extLst>
                    <a:ext uri="{A12FA001-AC4F-418D-AE19-62706E023703}">
                      <ahyp:hlinkClr val="tx"/>
                    </a:ext>
                  </a:extLst>
                </a:hlinkClick>
              </a:rPr>
              <a:t> </a:t>
            </a:r>
            <a:r>
              <a:rPr lang="en-US" u="sng">
                <a:solidFill>
                  <a:schemeClr val="hlink"/>
                </a:solidFill>
                <a:hlinkClick r:id="rId3"/>
              </a:rPr>
              <a:t>https://doi.org/10.1177/1473325003002002003</a:t>
            </a:r>
            <a:r>
              <a:rPr lang="en-US">
                <a:solidFill>
                  <a:schemeClr val="dk1"/>
                </a:solidFill>
              </a:rPr>
              <a:t>.)</a:t>
            </a:r>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In other words, PAR is a context-specific research method that involves community members in research processes to ground data and action in “community realities, needs, and expertise.” This translates into reflection, collective action, and collaboration </a:t>
            </a:r>
            <a:r>
              <a:rPr lang="en-US">
                <a:solidFill>
                  <a:schemeClr val="dk1"/>
                </a:solidFill>
              </a:rPr>
              <a:t>between researcher and participant to understand and improve upon practices. (Linda Liebenberg, “Thinking Critically about PhotoVoice,” </a:t>
            </a:r>
            <a:r>
              <a:rPr i="1" lang="en-US">
                <a:solidFill>
                  <a:schemeClr val="dk1"/>
                </a:solidFill>
              </a:rPr>
              <a:t>International Journal of Qualitative Methods</a:t>
            </a:r>
            <a:r>
              <a:rPr lang="en-US">
                <a:solidFill>
                  <a:schemeClr val="dk1"/>
                </a:solidFill>
              </a:rPr>
              <a:t> 17, no. 1 (February 21, 2018): 160940691875763,</a:t>
            </a:r>
            <a:r>
              <a:rPr lang="en-US">
                <a:solidFill>
                  <a:schemeClr val="dk1"/>
                </a:solidFill>
                <a:uFill>
                  <a:noFill/>
                </a:uFill>
                <a:hlinkClick r:id="rId4">
                  <a:extLst>
                    <a:ext uri="{A12FA001-AC4F-418D-AE19-62706E023703}">
                      <ahyp:hlinkClr val="tx"/>
                    </a:ext>
                  </a:extLst>
                </a:hlinkClick>
              </a:rPr>
              <a:t> </a:t>
            </a:r>
            <a:r>
              <a:rPr lang="en-US" u="sng">
                <a:solidFill>
                  <a:schemeClr val="hlink"/>
                </a:solidFill>
                <a:hlinkClick r:id="rId5"/>
              </a:rPr>
              <a:t>https://doi.org/10.1177/1609406918757631</a:t>
            </a:r>
            <a:r>
              <a:rPr lang="en-US">
                <a:solidFill>
                  <a:schemeClr val="dk1"/>
                </a:solidFill>
              </a:rPr>
              <a:t>.) </a:t>
            </a:r>
            <a:endParaRPr/>
          </a:p>
          <a:p>
            <a:pPr indent="0" lvl="0" marL="0" rtl="0" algn="l">
              <a:spcBef>
                <a:spcPts val="0"/>
              </a:spcBef>
              <a:spcAft>
                <a:spcPts val="0"/>
              </a:spcAft>
              <a:buNone/>
            </a:pPr>
            <a:r>
              <a:t/>
            </a:r>
            <a:endParaRPr/>
          </a:p>
        </p:txBody>
      </p:sp>
      <p:sp>
        <p:nvSpPr>
          <p:cNvPr id="232" name="Google Shape;2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PhotoVoice was established as a visual and participatory action methodology in the 1990s to promote creative expression and social change. Described by its creators as “a process by which people can identify, represent, and enhance their community through a specific photographic technique,” it is a qualitative community-based participatory approach that aims to document the reality of marginalized populations. Caroline Wang and Mary Ann Burris, “PhotoVoice: Concept, Methodology, and Use for Participatory Needs Assessment,” </a:t>
            </a:r>
            <a:r>
              <a:rPr i="1" lang="en-US">
                <a:solidFill>
                  <a:schemeClr val="dk1"/>
                </a:solidFill>
              </a:rPr>
              <a:t>Health Education &amp; Behavior </a:t>
            </a:r>
            <a:r>
              <a:rPr lang="en-US">
                <a:solidFill>
                  <a:schemeClr val="dk1"/>
                </a:solidFill>
              </a:rPr>
              <a:t>24, no. 3 (1997): 369–87, https://doi.org/10.1177/109019819702400309.</a:t>
            </a:r>
            <a:endParaRPr/>
          </a:p>
          <a:p>
            <a:pPr indent="0" lvl="0" marL="0" rtl="0" algn="l">
              <a:lnSpc>
                <a:spcPct val="100000"/>
              </a:lnSpc>
              <a:spcBef>
                <a:spcPts val="1200"/>
              </a:spcBef>
              <a:spcAft>
                <a:spcPts val="0"/>
              </a:spcAft>
              <a:buClr>
                <a:schemeClr val="dk1"/>
              </a:buClr>
              <a:buSzPts val="1100"/>
              <a:buFont typeface="Calibri"/>
              <a:buNone/>
            </a:pPr>
            <a:r>
              <a:rPr lang="en-US"/>
              <a:t>In PhotoVoice, photographs essentially serve as a prompt to stimulate discussion, develop critical thinking, and encourage listening to peers while at the same time bridging the gap between community and decision-makers. </a:t>
            </a:r>
            <a:endParaRPr/>
          </a:p>
          <a:p>
            <a:pPr indent="0" lvl="0" marL="0" rtl="0" algn="l">
              <a:spcBef>
                <a:spcPts val="0"/>
              </a:spcBef>
              <a:spcAft>
                <a:spcPts val="0"/>
              </a:spcAft>
              <a:buNone/>
            </a:pPr>
            <a:r>
              <a:t/>
            </a:r>
            <a:endParaRPr/>
          </a:p>
        </p:txBody>
      </p:sp>
      <p:sp>
        <p:nvSpPr>
          <p:cNvPr id="240" name="Google Shape;2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jpg"/><Relationship Id="rId4"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4.jpg"/><Relationship Id="rId4" Type="http://schemas.openxmlformats.org/officeDocument/2006/relationships/image" Target="../media/image13.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6"/>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6"/>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1_Content text single column">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35"/>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40"/>
              </a:spcBef>
              <a:spcAft>
                <a:spcPts val="0"/>
              </a:spcAft>
              <a:buClr>
                <a:schemeClr val="dk1"/>
              </a:buClr>
              <a:buSzPts val="2200"/>
              <a:buNone/>
              <a:defRPr sz="22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1_End slide">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36"/>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888888"/>
              </a:buClr>
              <a:buSzPts val="1000"/>
              <a:buFont typeface="Arial"/>
              <a:buNone/>
            </a:pPr>
            <a:r>
              <a:rPr b="0" i="0" lang="en-US"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b="0" i="0" sz="1400" u="none" cap="none" strike="noStrike">
              <a:solidFill>
                <a:srgbClr val="000000"/>
              </a:solidFill>
              <a:latin typeface="Arial"/>
              <a:ea typeface="Arial"/>
              <a:cs typeface="Arial"/>
              <a:sym typeface="Arial"/>
            </a:endParaRPr>
          </a:p>
        </p:txBody>
      </p:sp>
      <p:sp>
        <p:nvSpPr>
          <p:cNvPr id="46" name="Google Shape;46;p36"/>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 type="body"/>
          </p:nvPr>
        </p:nvSpPr>
        <p:spPr>
          <a:xfrm>
            <a:off x="1366838" y="1490356"/>
            <a:ext cx="6313487" cy="54962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 name="Google Shape;48;p36"/>
          <p:cNvSpPr txBox="1"/>
          <p:nvPr>
            <p:ph idx="2" type="body"/>
          </p:nvPr>
        </p:nvSpPr>
        <p:spPr>
          <a:xfrm>
            <a:off x="1366787" y="2209153"/>
            <a:ext cx="6313487" cy="411163"/>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3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1" name="Google Shape;51;p3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2" name="Google Shape;52;p37"/>
          <p:cNvSpPr txBox="1"/>
          <p:nvPr/>
        </p:nvSpPr>
        <p:spPr>
          <a:xfrm rot="-5400000">
            <a:off x="-1189318" y="3781330"/>
            <a:ext cx="25242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
        <p:nvSpPr>
          <p:cNvPr id="53" name="Google Shape;53;p3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38"/>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56" name="Google Shape;56;p3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7" name="Google Shape;57;p3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8" name="Google Shape;58;p38"/>
          <p:cNvSpPr txBox="1"/>
          <p:nvPr/>
        </p:nvSpPr>
        <p:spPr>
          <a:xfrm rot="-5400000">
            <a:off x="-616031" y="4394655"/>
            <a:ext cx="139177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39"/>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61" name="Google Shape;61;p39"/>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2" name="Google Shape;62;p39"/>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39"/>
          <p:cNvSpPr txBox="1"/>
          <p:nvPr/>
        </p:nvSpPr>
        <p:spPr>
          <a:xfrm rot="-5400000">
            <a:off x="-622082" y="4394655"/>
            <a:ext cx="139177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40"/>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66" name="Google Shape;66;p40"/>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67" name="Google Shape;67;p40"/>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8" name="Google Shape;68;p40"/>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69" name="Google Shape;69;p40"/>
          <p:cNvSpPr txBox="1"/>
          <p:nvPr/>
        </p:nvSpPr>
        <p:spPr>
          <a:xfrm rot="-5400000">
            <a:off x="-1065956" y="3944178"/>
            <a:ext cx="229272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41"/>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72" name="Google Shape;72;p41"/>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73" name="Google Shape;73;p41"/>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41"/>
          <p:cNvSpPr txBox="1"/>
          <p:nvPr/>
        </p:nvSpPr>
        <p:spPr>
          <a:xfrm rot="-5400000">
            <a:off x="-1066507" y="3950896"/>
            <a:ext cx="229272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42"/>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7" name="Google Shape;77;p42"/>
          <p:cNvPicPr preferRelativeResize="0"/>
          <p:nvPr>
            <p:ph idx="2" type="pic"/>
          </p:nvPr>
        </p:nvPicPr>
        <p:blipFill/>
        <p:spPr>
          <a:xfrm>
            <a:off x="1187116" y="981075"/>
            <a:ext cx="3195638" cy="3195638"/>
          </a:xfrm>
          <a:prstGeom prst="ellipse">
            <a:avLst/>
          </a:prstGeom>
          <a:blipFill rotWithShape="1">
            <a:blip r:embed="rId3">
              <a:alphaModFix/>
            </a:blip>
            <a:stretch>
              <a:fillRect b="0" l="0" r="0" t="0"/>
            </a:stretch>
          </a:blip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78" name="Shape 78"/>
        <p:cNvGrpSpPr/>
        <p:nvPr/>
      </p:nvGrpSpPr>
      <p:grpSpPr>
        <a:xfrm>
          <a:off x="0" y="0"/>
          <a:ext cx="0" cy="0"/>
          <a:chOff x="0" y="0"/>
          <a:chExt cx="0" cy="0"/>
        </a:xfrm>
      </p:grpSpPr>
      <p:pic>
        <p:nvPicPr>
          <p:cNvPr id="79" name="Google Shape;79;p43"/>
          <p:cNvPicPr preferRelativeResize="0"/>
          <p:nvPr>
            <p:ph idx="2" type="pic"/>
          </p:nvPr>
        </p:nvPicPr>
        <p:blipFill/>
        <p:spPr>
          <a:xfrm>
            <a:off x="1187116" y="981075"/>
            <a:ext cx="3195638" cy="3195638"/>
          </a:xfrm>
          <a:prstGeom prst="ellipse">
            <a:avLst/>
          </a:prstGeom>
          <a:blipFill rotWithShape="1">
            <a:blip r:embed="rId3">
              <a:alphaModFix/>
            </a:blip>
            <a:stretch>
              <a:fillRect b="0" l="0" r="0" t="0"/>
            </a:stretch>
          </a:blipFill>
          <a:ln>
            <a:noFill/>
          </a:ln>
        </p:spPr>
      </p:pic>
      <p:pic>
        <p:nvPicPr>
          <p:cNvPr id="80" name="Google Shape;80;p43"/>
          <p:cNvPicPr preferRelativeResize="0"/>
          <p:nvPr>
            <p:ph idx="3" type="pic"/>
          </p:nvPr>
        </p:nvPicPr>
        <p:blipFill/>
        <p:spPr>
          <a:xfrm>
            <a:off x="4572000" y="981075"/>
            <a:ext cx="3195638" cy="3195638"/>
          </a:xfrm>
          <a:prstGeom prst="ellipse">
            <a:avLst/>
          </a:prstGeom>
          <a:blipFill rotWithShape="1">
            <a:blip r:embed="rId4">
              <a:alphaModFix/>
            </a:blip>
            <a:stretch>
              <a:fillRect b="0" l="0" r="0" t="0"/>
            </a:stretch>
          </a:blip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44"/>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4"/>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4" name="Google Shape;84;p44"/>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1_Content text single column, minimal">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7"/>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45"/>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5"/>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46"/>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6"/>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1" name="Google Shape;91;p46"/>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92" name="Shape 92"/>
        <p:cNvGrpSpPr/>
        <p:nvPr/>
      </p:nvGrpSpPr>
      <p:grpSpPr>
        <a:xfrm>
          <a:off x="0" y="0"/>
          <a:ext cx="0" cy="0"/>
          <a:chOff x="0" y="0"/>
          <a:chExt cx="0" cy="0"/>
        </a:xfrm>
      </p:grpSpPr>
      <p:sp>
        <p:nvSpPr>
          <p:cNvPr id="93" name="Google Shape;93;p47"/>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94" name="Google Shape;94;p47"/>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5" name="Google Shape;95;p47"/>
          <p:cNvPicPr preferRelativeResize="0"/>
          <p:nvPr>
            <p:ph idx="2" type="pic"/>
          </p:nvPr>
        </p:nvPicPr>
        <p:blipFill/>
        <p:spPr>
          <a:xfrm>
            <a:off x="0" y="943276"/>
            <a:ext cx="9144000" cy="4206240"/>
          </a:xfrm>
          <a:prstGeom prst="rect">
            <a:avLst/>
          </a:prstGeom>
          <a:blipFill rotWithShape="1">
            <a:blip r:embed="rId2">
              <a:alphaModFix/>
            </a:blip>
            <a:stretch>
              <a:fillRect b="0" l="0" r="0" t="0"/>
            </a:stretch>
          </a:blip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48"/>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98" name="Google Shape;98;p48"/>
          <p:cNvPicPr preferRelativeResize="0"/>
          <p:nvPr>
            <p:ph idx="2" type="pic"/>
          </p:nvPr>
        </p:nvPicPr>
        <p:blipFill/>
        <p:spPr>
          <a:xfrm>
            <a:off x="0" y="340495"/>
            <a:ext cx="9144000" cy="4846320"/>
          </a:xfrm>
          <a:prstGeom prst="rect">
            <a:avLst/>
          </a:prstGeom>
          <a:blipFill rotWithShape="1">
            <a:blip r:embed="rId3">
              <a:alphaModFix/>
            </a:blip>
            <a:stretch>
              <a:fillRect b="0" l="0" r="0" t="0"/>
            </a:stretch>
          </a:blipFill>
          <a:ln>
            <a:noFill/>
          </a:ln>
        </p:spPr>
      </p:pic>
      <p:sp>
        <p:nvSpPr>
          <p:cNvPr id="99" name="Google Shape;99;p48"/>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49"/>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en-US" sz="1000">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102" name="Google Shape;102;p49"/>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9"/>
          <p:cNvSpPr txBox="1"/>
          <p:nvPr>
            <p:ph idx="1" type="body"/>
          </p:nvPr>
        </p:nvSpPr>
        <p:spPr>
          <a:xfrm>
            <a:off x="1366838" y="1490356"/>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49"/>
          <p:cNvSpPr txBox="1"/>
          <p:nvPr>
            <p:ph idx="2" type="body"/>
          </p:nvPr>
        </p:nvSpPr>
        <p:spPr>
          <a:xfrm>
            <a:off x="1366787" y="2209153"/>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g2284417f3da_0_387"/>
          <p:cNvSpPr txBox="1"/>
          <p:nvPr>
            <p:ph idx="1" type="body"/>
          </p:nvPr>
        </p:nvSpPr>
        <p:spPr>
          <a:xfrm>
            <a:off x="1500188" y="1653961"/>
            <a:ext cx="6996000" cy="1243500"/>
          </a:xfrm>
          <a:prstGeom prst="rect">
            <a:avLst/>
          </a:prstGeom>
          <a:noFill/>
          <a:ln>
            <a:noFill/>
          </a:ln>
        </p:spPr>
        <p:txBody>
          <a:bodyPr anchorCtr="0" anchor="b" bIns="45700" lIns="91425" spcFirstLastPara="1" rIns="91425" wrap="square" tIns="45700">
            <a:normAutofit/>
          </a:bodyPr>
          <a:lstStyle>
            <a:lvl1pPr indent="-228600" lvl="0" marL="457200" rtl="0" algn="l">
              <a:spcBef>
                <a:spcPts val="640"/>
              </a:spcBef>
              <a:spcAft>
                <a:spcPts val="0"/>
              </a:spcAft>
              <a:buClr>
                <a:schemeClr val="lt2"/>
              </a:buClr>
              <a:buSzPts val="3200"/>
              <a:buNone/>
              <a:defRPr b="1">
                <a:solidFill>
                  <a:schemeClr val="lt2"/>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0" name="Google Shape;110;g2284417f3da_0_387"/>
          <p:cNvSpPr txBox="1"/>
          <p:nvPr>
            <p:ph idx="2" type="body"/>
          </p:nvPr>
        </p:nvSpPr>
        <p:spPr>
          <a:xfrm>
            <a:off x="1500188" y="2948344"/>
            <a:ext cx="6996000" cy="1562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lt2"/>
              </a:buClr>
              <a:buSzPts val="2200"/>
              <a:buNone/>
              <a:defRPr sz="2200">
                <a:solidFill>
                  <a:schemeClr val="lt2"/>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g2284417f3da_0_390"/>
          <p:cNvSpPr txBox="1"/>
          <p:nvPr/>
        </p:nvSpPr>
        <p:spPr>
          <a:xfrm>
            <a:off x="2993456" y="286529"/>
            <a:ext cx="553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lt2"/>
                </a:solidFill>
                <a:latin typeface="Lato"/>
                <a:ea typeface="Lato"/>
                <a:cs typeface="Lato"/>
                <a:sym typeface="Lato"/>
              </a:rPr>
              <a:t>Agenda</a:t>
            </a:r>
            <a:endParaRPr/>
          </a:p>
        </p:txBody>
      </p:sp>
      <p:sp>
        <p:nvSpPr>
          <p:cNvPr id="113" name="Google Shape;113;g2284417f3da_0_390"/>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14" name="Google Shape;114;g2284417f3da_0_390"/>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15" name="Google Shape;115;g2284417f3da_0_390"/>
          <p:cNvSpPr txBox="1"/>
          <p:nvPr/>
        </p:nvSpPr>
        <p:spPr>
          <a:xfrm rot="-5400000">
            <a:off x="-1189251" y="3781352"/>
            <a:ext cx="25242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g2284417f3da_0_395"/>
          <p:cNvSpPr txBox="1"/>
          <p:nvPr>
            <p:ph type="title"/>
          </p:nvPr>
        </p:nvSpPr>
        <p:spPr>
          <a:xfrm>
            <a:off x="5005137" y="972152"/>
            <a:ext cx="2675700" cy="3205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2400"/>
              <a:buFont typeface="Lato"/>
              <a:buNone/>
              <a:defRPr b="1" sz="24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18" name="Google Shape;118;g2284417f3da_0_395"/>
          <p:cNvPicPr preferRelativeResize="0"/>
          <p:nvPr>
            <p:ph idx="2" type="pic"/>
          </p:nvPr>
        </p:nvPicPr>
        <p:blipFill/>
        <p:spPr>
          <a:xfrm>
            <a:off x="1187116" y="981075"/>
            <a:ext cx="3195600" cy="3195600"/>
          </a:xfrm>
          <a:prstGeom prst="ellipse">
            <a:avLst/>
          </a:prstGeom>
          <a:blipFill rotWithShape="1">
            <a:blip r:embed="rId3">
              <a:alphaModFix/>
            </a:blip>
            <a:stretch>
              <a:fillRect b="0" l="0" r="0" t="0"/>
            </a:stretch>
          </a:blip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g2284417f3da_0_398"/>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g2284417f3da_0_398"/>
          <p:cNvSpPr txBox="1"/>
          <p:nvPr>
            <p:ph idx="1" type="body"/>
          </p:nvPr>
        </p:nvSpPr>
        <p:spPr>
          <a:xfrm>
            <a:off x="635267" y="1116532"/>
            <a:ext cx="3893400" cy="349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2" name="Google Shape;122;g2284417f3da_0_398"/>
          <p:cNvSpPr txBox="1"/>
          <p:nvPr>
            <p:ph idx="2" type="body"/>
          </p:nvPr>
        </p:nvSpPr>
        <p:spPr>
          <a:xfrm>
            <a:off x="4735630" y="1116532"/>
            <a:ext cx="3893400" cy="3494100"/>
          </a:xfrm>
          <a:prstGeom prst="rect">
            <a:avLst/>
          </a:prstGeom>
          <a:noFill/>
          <a:ln>
            <a:noFill/>
          </a:ln>
        </p:spPr>
        <p:txBody>
          <a:bodyPr anchorCtr="0" anchor="t" bIns="45700" lIns="91425" spcFirstLastPara="1" rIns="91425" wrap="square" tIns="45700">
            <a:normAutofit/>
          </a:bodyPr>
          <a:lstStyle>
            <a:lvl1pPr indent="-368300" lvl="0" marL="457200" rtl="0" algn="l">
              <a:spcBef>
                <a:spcPts val="440"/>
              </a:spcBef>
              <a:spcAft>
                <a:spcPts val="0"/>
              </a:spcAft>
              <a:buClr>
                <a:schemeClr val="dk1"/>
              </a:buClr>
              <a:buSzPts val="2200"/>
              <a:buChar char="•"/>
              <a:defRPr sz="2200"/>
            </a:lvl1pPr>
            <a:lvl2pPr indent="-349250" lvl="1" marL="914400" rtl="0" algn="l">
              <a:spcBef>
                <a:spcPts val="380"/>
              </a:spcBef>
              <a:spcAft>
                <a:spcPts val="0"/>
              </a:spcAft>
              <a:buClr>
                <a:schemeClr val="dk1"/>
              </a:buClr>
              <a:buSzPts val="1900"/>
              <a:buChar char="–"/>
              <a:defRPr sz="1900"/>
            </a:lvl2pPr>
            <a:lvl3pPr indent="-336550" lvl="2" marL="1371600" rtl="0" algn="l">
              <a:spcBef>
                <a:spcPts val="340"/>
              </a:spcBef>
              <a:spcAft>
                <a:spcPts val="0"/>
              </a:spcAft>
              <a:buClr>
                <a:schemeClr val="dk1"/>
              </a:buClr>
              <a:buSzPts val="1700"/>
              <a:buChar char="•"/>
              <a:defRPr sz="1700"/>
            </a:lvl3pPr>
            <a:lvl4pPr indent="-323850" lvl="3" marL="1828800" rtl="0" algn="l">
              <a:spcBef>
                <a:spcPts val="300"/>
              </a:spcBef>
              <a:spcAft>
                <a:spcPts val="0"/>
              </a:spcAft>
              <a:buClr>
                <a:schemeClr val="dk1"/>
              </a:buClr>
              <a:buSzPts val="1500"/>
              <a:buChar char="–"/>
              <a:defRPr sz="1500"/>
            </a:lvl4pPr>
            <a:lvl5pPr indent="-323850" lvl="4" marL="2286000" rtl="0" algn="l">
              <a:spcBef>
                <a:spcPts val="300"/>
              </a:spcBef>
              <a:spcAft>
                <a:spcPts val="0"/>
              </a:spcAft>
              <a:buClr>
                <a:schemeClr val="dk1"/>
              </a:buClr>
              <a:buSzPts val="1500"/>
              <a:buChar char="»"/>
              <a:defRPr sz="15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g2284417f3da_0_402"/>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g2284417f3da_0_402"/>
          <p:cNvSpPr txBox="1"/>
          <p:nvPr>
            <p:ph idx="1" type="body"/>
          </p:nvPr>
        </p:nvSpPr>
        <p:spPr>
          <a:xfrm>
            <a:off x="1684423" y="1116532"/>
            <a:ext cx="3378600" cy="349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6" name="Google Shape;126;g2284417f3da_0_402"/>
          <p:cNvSpPr txBox="1"/>
          <p:nvPr>
            <p:ph idx="2" type="body"/>
          </p:nvPr>
        </p:nvSpPr>
        <p:spPr>
          <a:xfrm>
            <a:off x="5255396" y="1116532"/>
            <a:ext cx="3378600" cy="3494100"/>
          </a:xfrm>
          <a:prstGeom prst="rect">
            <a:avLst/>
          </a:prstGeom>
          <a:noFill/>
          <a:ln>
            <a:noFill/>
          </a:ln>
        </p:spPr>
        <p:txBody>
          <a:bodyPr anchorCtr="0" anchor="t" bIns="45700" lIns="91425" spcFirstLastPara="1" rIns="91425" wrap="square" tIns="45700">
            <a:normAutofit/>
          </a:bodyPr>
          <a:lstStyle>
            <a:lvl1pPr indent="-368300" lvl="0" marL="457200" rtl="0" algn="l">
              <a:spcBef>
                <a:spcPts val="440"/>
              </a:spcBef>
              <a:spcAft>
                <a:spcPts val="0"/>
              </a:spcAft>
              <a:buClr>
                <a:schemeClr val="dk1"/>
              </a:buClr>
              <a:buSzPts val="2200"/>
              <a:buChar char="•"/>
              <a:defRPr sz="2200"/>
            </a:lvl1pPr>
            <a:lvl2pPr indent="-349250" lvl="1" marL="914400" rtl="0" algn="l">
              <a:spcBef>
                <a:spcPts val="380"/>
              </a:spcBef>
              <a:spcAft>
                <a:spcPts val="0"/>
              </a:spcAft>
              <a:buClr>
                <a:schemeClr val="dk1"/>
              </a:buClr>
              <a:buSzPts val="1900"/>
              <a:buChar char="–"/>
              <a:defRPr sz="1900"/>
            </a:lvl2pPr>
            <a:lvl3pPr indent="-336550" lvl="2" marL="1371600" rtl="0" algn="l">
              <a:spcBef>
                <a:spcPts val="340"/>
              </a:spcBef>
              <a:spcAft>
                <a:spcPts val="0"/>
              </a:spcAft>
              <a:buClr>
                <a:schemeClr val="dk1"/>
              </a:buClr>
              <a:buSzPts val="1700"/>
              <a:buChar char="•"/>
              <a:defRPr sz="1700"/>
            </a:lvl3pPr>
            <a:lvl4pPr indent="-323850" lvl="3" marL="1828800" rtl="0" algn="l">
              <a:spcBef>
                <a:spcPts val="300"/>
              </a:spcBef>
              <a:spcAft>
                <a:spcPts val="0"/>
              </a:spcAft>
              <a:buClr>
                <a:schemeClr val="dk1"/>
              </a:buClr>
              <a:buSzPts val="1500"/>
              <a:buChar char="–"/>
              <a:defRPr sz="1500"/>
            </a:lvl4pPr>
            <a:lvl5pPr indent="-323850" lvl="4" marL="2286000" rtl="0" algn="l">
              <a:spcBef>
                <a:spcPts val="300"/>
              </a:spcBef>
              <a:spcAft>
                <a:spcPts val="0"/>
              </a:spcAft>
              <a:buClr>
                <a:schemeClr val="dk1"/>
              </a:buClr>
              <a:buSzPts val="1500"/>
              <a:buChar char="»"/>
              <a:defRPr sz="15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1_Agenda 1 Blank">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19" name="Google Shape;19;p2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20" name="Google Shape;20;p28"/>
          <p:cNvSpPr txBox="1"/>
          <p:nvPr/>
        </p:nvSpPr>
        <p:spPr>
          <a:xfrm rot="-5400000">
            <a:off x="-1189318" y="3781330"/>
            <a:ext cx="25242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4C2CC"/>
              </a:buClr>
              <a:buSzPts val="700"/>
              <a:buFont typeface="Ubuntu"/>
              <a:buNone/>
            </a:pPr>
            <a:r>
              <a:rPr b="0" i="0" lang="en-US" sz="700" u="none" cap="none" strike="noStrike">
                <a:solidFill>
                  <a:srgbClr val="74C2CC"/>
                </a:solidFill>
                <a:latin typeface="Ubuntu"/>
                <a:ea typeface="Ubuntu"/>
                <a:cs typeface="Ubuntu"/>
                <a:sym typeface="Ubuntu"/>
              </a:rPr>
              <a:t>Photo Credit Shashank Shrestha/Save the Children</a:t>
            </a:r>
            <a:endParaRPr b="0" i="0" sz="700" u="none" cap="none" strike="noStrike">
              <a:solidFill>
                <a:srgbClr val="74C2CC"/>
              </a:solidFill>
              <a:latin typeface="Ubuntu"/>
              <a:ea typeface="Ubuntu"/>
              <a:cs typeface="Ubuntu"/>
              <a:sym typeface="Ubuntu"/>
            </a:endParaRPr>
          </a:p>
        </p:txBody>
      </p:sp>
      <p:sp>
        <p:nvSpPr>
          <p:cNvPr id="21" name="Google Shape;21;p28"/>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g2284417f3da_0_406"/>
          <p:cNvSpPr txBox="1"/>
          <p:nvPr/>
        </p:nvSpPr>
        <p:spPr>
          <a:xfrm>
            <a:off x="755583" y="4215015"/>
            <a:ext cx="7632900" cy="5523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rgbClr val="888888"/>
              </a:buClr>
              <a:buSzPts val="1000"/>
              <a:buFont typeface="Arial"/>
              <a:buNone/>
            </a:pPr>
            <a:r>
              <a:rPr b="0" i="0" lang="en-US" sz="1000">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129" name="Google Shape;129;g2284417f3da_0_406"/>
          <p:cNvSpPr txBox="1"/>
          <p:nvPr>
            <p:ph type="title"/>
          </p:nvPr>
        </p:nvSpPr>
        <p:spPr>
          <a:xfrm>
            <a:off x="1366787" y="2837329"/>
            <a:ext cx="6314100" cy="1272600"/>
          </a:xfrm>
          <a:prstGeom prst="rect">
            <a:avLst/>
          </a:prstGeom>
          <a:noFill/>
          <a:ln>
            <a:noFill/>
          </a:ln>
        </p:spPr>
        <p:txBody>
          <a:bodyPr anchorCtr="0" anchor="t" bIns="45700" lIns="91425" spcFirstLastPara="1" rIns="91425" wrap="square" tIns="45700">
            <a:normAutofit/>
          </a:bodyPr>
          <a:lstStyle>
            <a:lvl1pPr lvl="0" rt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g2284417f3da_0_406"/>
          <p:cNvSpPr txBox="1"/>
          <p:nvPr>
            <p:ph idx="1" type="body"/>
          </p:nvPr>
        </p:nvSpPr>
        <p:spPr>
          <a:xfrm>
            <a:off x="1366838" y="1490356"/>
            <a:ext cx="6313500" cy="549600"/>
          </a:xfrm>
          <a:prstGeom prst="rect">
            <a:avLst/>
          </a:prstGeom>
          <a:noFill/>
          <a:ln>
            <a:noFill/>
          </a:ln>
        </p:spPr>
        <p:txBody>
          <a:bodyPr anchorCtr="0" anchor="t" bIns="45700" lIns="91425" spcFirstLastPara="1" rIns="91425" wrap="square" tIns="45700">
            <a:normAutofit/>
          </a:bodyPr>
          <a:lstStyle>
            <a:lvl1pPr indent="-228600" lvl="0" marL="457200" rtl="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1" name="Google Shape;131;g2284417f3da_0_406"/>
          <p:cNvSpPr txBox="1"/>
          <p:nvPr>
            <p:ph idx="2" type="body"/>
          </p:nvPr>
        </p:nvSpPr>
        <p:spPr>
          <a:xfrm>
            <a:off x="1366787" y="2209153"/>
            <a:ext cx="6313500" cy="411300"/>
          </a:xfrm>
          <a:prstGeom prst="rect">
            <a:avLst/>
          </a:prstGeom>
          <a:noFill/>
          <a:ln>
            <a:noFill/>
          </a:ln>
        </p:spPr>
        <p:txBody>
          <a:bodyPr anchorCtr="0" anchor="t" bIns="45700" lIns="91425" spcFirstLastPara="1" rIns="91425" wrap="square" tIns="45700">
            <a:noAutofit/>
          </a:bodyPr>
          <a:lstStyle>
            <a:lvl1pPr indent="-228600" lvl="0" marL="457200" rtl="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g2284417f3da_0_411"/>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34" name="Google Shape;134;g2284417f3da_0_411"/>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35" name="Google Shape;135;g2284417f3da_0_411"/>
          <p:cNvSpPr txBox="1"/>
          <p:nvPr/>
        </p:nvSpPr>
        <p:spPr>
          <a:xfrm rot="-5400000">
            <a:off x="-1189251" y="3781352"/>
            <a:ext cx="25242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
        <p:nvSpPr>
          <p:cNvPr id="136" name="Google Shape;136;g2284417f3da_0_411"/>
          <p:cNvSpPr txBox="1"/>
          <p:nvPr>
            <p:ph idx="2" type="body"/>
          </p:nvPr>
        </p:nvSpPr>
        <p:spPr>
          <a:xfrm>
            <a:off x="2993456" y="285750"/>
            <a:ext cx="5449800" cy="43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g2284417f3da_0_416"/>
          <p:cNvSpPr txBox="1"/>
          <p:nvPr/>
        </p:nvSpPr>
        <p:spPr>
          <a:xfrm>
            <a:off x="2993456" y="286529"/>
            <a:ext cx="553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139" name="Google Shape;139;g2284417f3da_0_416"/>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40" name="Google Shape;140;g2284417f3da_0_416"/>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41" name="Google Shape;141;g2284417f3da_0_416"/>
          <p:cNvSpPr txBox="1"/>
          <p:nvPr/>
        </p:nvSpPr>
        <p:spPr>
          <a:xfrm rot="-5400000">
            <a:off x="-615972" y="4394669"/>
            <a:ext cx="13917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284417f3da_0_421"/>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44" name="Google Shape;144;g2284417f3da_0_421"/>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45" name="Google Shape;145;g2284417f3da_0_421"/>
          <p:cNvSpPr txBox="1"/>
          <p:nvPr>
            <p:ph idx="2" type="body"/>
          </p:nvPr>
        </p:nvSpPr>
        <p:spPr>
          <a:xfrm>
            <a:off x="2993456" y="285750"/>
            <a:ext cx="5449800" cy="43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6" name="Google Shape;146;g2284417f3da_0_421"/>
          <p:cNvSpPr txBox="1"/>
          <p:nvPr/>
        </p:nvSpPr>
        <p:spPr>
          <a:xfrm rot="-5400000">
            <a:off x="-622023" y="4394669"/>
            <a:ext cx="13917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g2284417f3da_0_426"/>
          <p:cNvSpPr txBox="1"/>
          <p:nvPr/>
        </p:nvSpPr>
        <p:spPr>
          <a:xfrm>
            <a:off x="2993456" y="286529"/>
            <a:ext cx="553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149" name="Google Shape;149;g2284417f3da_0_426"/>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50" name="Google Shape;150;g2284417f3da_0_426"/>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51" name="Google Shape;151;g2284417f3da_0_426"/>
          <p:cNvSpPr txBox="1"/>
          <p:nvPr/>
        </p:nvSpPr>
        <p:spPr>
          <a:xfrm>
            <a:off x="6270210" y="4796999"/>
            <a:ext cx="2753400" cy="223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152" name="Google Shape;152;g2284417f3da_0_426"/>
          <p:cNvSpPr txBox="1"/>
          <p:nvPr/>
        </p:nvSpPr>
        <p:spPr>
          <a:xfrm rot="-5400000">
            <a:off x="-1065871" y="3944218"/>
            <a:ext cx="22926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153" name="Shape 153"/>
        <p:cNvGrpSpPr/>
        <p:nvPr/>
      </p:nvGrpSpPr>
      <p:grpSpPr>
        <a:xfrm>
          <a:off x="0" y="0"/>
          <a:ext cx="0" cy="0"/>
          <a:chOff x="0" y="0"/>
          <a:chExt cx="0" cy="0"/>
        </a:xfrm>
      </p:grpSpPr>
      <p:sp>
        <p:nvSpPr>
          <p:cNvPr id="154" name="Google Shape;154;g2284417f3da_0_432"/>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cxnSp>
        <p:nvCxnSpPr>
          <p:cNvPr id="155" name="Google Shape;155;g2284417f3da_0_432"/>
          <p:cNvCxnSpPr/>
          <p:nvPr/>
        </p:nvCxnSpPr>
        <p:spPr>
          <a:xfrm>
            <a:off x="3080084" y="857874"/>
            <a:ext cx="5439900" cy="0"/>
          </a:xfrm>
          <a:prstGeom prst="straightConnector1">
            <a:avLst/>
          </a:prstGeom>
          <a:noFill/>
          <a:ln cap="flat" cmpd="sng" w="19050">
            <a:solidFill>
              <a:schemeClr val="lt2"/>
            </a:solidFill>
            <a:prstDash val="solid"/>
            <a:round/>
            <a:headEnd len="sm" w="sm" type="none"/>
            <a:tailEnd len="sm" w="sm" type="none"/>
          </a:ln>
        </p:spPr>
      </p:cxnSp>
      <p:sp>
        <p:nvSpPr>
          <p:cNvPr id="156" name="Google Shape;156;g2284417f3da_0_432"/>
          <p:cNvSpPr txBox="1"/>
          <p:nvPr>
            <p:ph idx="2" type="body"/>
          </p:nvPr>
        </p:nvSpPr>
        <p:spPr>
          <a:xfrm>
            <a:off x="2993456" y="285750"/>
            <a:ext cx="5449800" cy="43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7" name="Google Shape;157;g2284417f3da_0_432"/>
          <p:cNvSpPr txBox="1"/>
          <p:nvPr/>
        </p:nvSpPr>
        <p:spPr>
          <a:xfrm rot="-5400000">
            <a:off x="-1066422" y="3950936"/>
            <a:ext cx="22926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g2284417f3da_0_437"/>
          <p:cNvSpPr txBox="1"/>
          <p:nvPr>
            <p:ph type="title"/>
          </p:nvPr>
        </p:nvSpPr>
        <p:spPr>
          <a:xfrm>
            <a:off x="1366787" y="972152"/>
            <a:ext cx="6314100" cy="3205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2400"/>
              <a:buFont typeface="Lato"/>
              <a:buNone/>
              <a:defRPr b="1" sz="24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160" name="Shape 160"/>
        <p:cNvGrpSpPr/>
        <p:nvPr/>
      </p:nvGrpSpPr>
      <p:grpSpPr>
        <a:xfrm>
          <a:off x="0" y="0"/>
          <a:ext cx="0" cy="0"/>
          <a:chOff x="0" y="0"/>
          <a:chExt cx="0" cy="0"/>
        </a:xfrm>
      </p:grpSpPr>
      <p:pic>
        <p:nvPicPr>
          <p:cNvPr id="161" name="Google Shape;161;g2284417f3da_0_439"/>
          <p:cNvPicPr preferRelativeResize="0"/>
          <p:nvPr>
            <p:ph idx="2" type="pic"/>
          </p:nvPr>
        </p:nvPicPr>
        <p:blipFill/>
        <p:spPr>
          <a:xfrm>
            <a:off x="1187116" y="981075"/>
            <a:ext cx="3195600" cy="3195600"/>
          </a:xfrm>
          <a:prstGeom prst="ellipse">
            <a:avLst/>
          </a:prstGeom>
          <a:blipFill rotWithShape="1">
            <a:blip r:embed="rId3">
              <a:alphaModFix/>
            </a:blip>
            <a:stretch>
              <a:fillRect b="0" l="0" r="0" t="0"/>
            </a:stretch>
          </a:blipFill>
          <a:ln>
            <a:noFill/>
          </a:ln>
        </p:spPr>
      </p:pic>
      <p:pic>
        <p:nvPicPr>
          <p:cNvPr id="162" name="Google Shape;162;g2284417f3da_0_439"/>
          <p:cNvPicPr preferRelativeResize="0"/>
          <p:nvPr>
            <p:ph idx="3" type="pic"/>
          </p:nvPr>
        </p:nvPicPr>
        <p:blipFill/>
        <p:spPr>
          <a:xfrm>
            <a:off x="4572000" y="981075"/>
            <a:ext cx="3195600" cy="3195600"/>
          </a:xfrm>
          <a:prstGeom prst="ellipse">
            <a:avLst/>
          </a:prstGeom>
          <a:blipFill rotWithShape="1">
            <a:blip r:embed="rId4">
              <a:alphaModFix/>
            </a:blip>
            <a:stretch>
              <a:fillRect b="0" l="0" r="0" t="0"/>
            </a:stretch>
          </a:blip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g2284417f3da_0_442"/>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g2284417f3da_0_442"/>
          <p:cNvSpPr txBox="1"/>
          <p:nvPr>
            <p:ph idx="1" type="body"/>
          </p:nvPr>
        </p:nvSpPr>
        <p:spPr>
          <a:xfrm>
            <a:off x="1684423" y="1116532"/>
            <a:ext cx="3378600" cy="349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166" name="Google Shape;166;g2284417f3da_0_442"/>
          <p:cNvPicPr preferRelativeResize="0"/>
          <p:nvPr>
            <p:ph idx="2" type="pic"/>
          </p:nvPr>
        </p:nvPicPr>
        <p:blipFill/>
        <p:spPr>
          <a:xfrm>
            <a:off x="5310741" y="1191983"/>
            <a:ext cx="3852600" cy="3302100"/>
          </a:xfrm>
          <a:prstGeom prst="rect">
            <a:avLst/>
          </a:prstGeom>
          <a:blipFill rotWithShape="1">
            <a:blip r:embed="rId3">
              <a:alphaModFix/>
            </a:blip>
            <a:stretch>
              <a:fillRect b="0" l="0" r="0" t="0"/>
            </a:stretch>
          </a:blip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g2284417f3da_0_446"/>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g2284417f3da_0_446"/>
          <p:cNvSpPr txBox="1"/>
          <p:nvPr>
            <p:ph idx="1" type="body"/>
          </p:nvPr>
        </p:nvSpPr>
        <p:spPr>
          <a:xfrm>
            <a:off x="1684422" y="1116532"/>
            <a:ext cx="6944700" cy="349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9"/>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lt2"/>
                </a:solidFill>
                <a:latin typeface="Lato"/>
                <a:ea typeface="Lato"/>
                <a:cs typeface="Lato"/>
                <a:sym typeface="Lato"/>
              </a:rPr>
              <a:t>Agenda</a:t>
            </a:r>
            <a:endParaRPr/>
          </a:p>
        </p:txBody>
      </p:sp>
      <p:sp>
        <p:nvSpPr>
          <p:cNvPr id="24" name="Google Shape;24;p29"/>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25" name="Google Shape;25;p29"/>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26" name="Google Shape;26;p29"/>
          <p:cNvSpPr txBox="1"/>
          <p:nvPr/>
        </p:nvSpPr>
        <p:spPr>
          <a:xfrm rot="-5400000">
            <a:off x="-1189318" y="3781330"/>
            <a:ext cx="25242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170" name="Shape 170"/>
        <p:cNvGrpSpPr/>
        <p:nvPr/>
      </p:nvGrpSpPr>
      <p:grpSpPr>
        <a:xfrm>
          <a:off x="0" y="0"/>
          <a:ext cx="0" cy="0"/>
          <a:chOff x="0" y="0"/>
          <a:chExt cx="0" cy="0"/>
        </a:xfrm>
      </p:grpSpPr>
      <p:sp>
        <p:nvSpPr>
          <p:cNvPr id="171" name="Google Shape;171;g2284417f3da_0_449"/>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g2284417f3da_0_449"/>
          <p:cNvSpPr txBox="1"/>
          <p:nvPr>
            <p:ph idx="1" type="body"/>
          </p:nvPr>
        </p:nvSpPr>
        <p:spPr>
          <a:xfrm>
            <a:off x="1684422" y="1116532"/>
            <a:ext cx="6944700" cy="349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g2284417f3da_0_452"/>
          <p:cNvSpPr txBox="1"/>
          <p:nvPr>
            <p:ph idx="1" type="body"/>
          </p:nvPr>
        </p:nvSpPr>
        <p:spPr>
          <a:xfrm>
            <a:off x="635266" y="673768"/>
            <a:ext cx="7998600" cy="3936600"/>
          </a:xfrm>
          <a:prstGeom prst="rect">
            <a:avLst/>
          </a:prstGeom>
          <a:noFill/>
          <a:ln>
            <a:noFill/>
          </a:ln>
        </p:spPr>
        <p:txBody>
          <a:bodyPr anchorCtr="0" anchor="t" bIns="45700" lIns="91425" spcFirstLastPara="1" rIns="91425" wrap="square" tIns="45700">
            <a:normAutofit/>
          </a:bodyPr>
          <a:lstStyle>
            <a:lvl1pPr indent="-228600" lvl="0" marL="457200" rtl="0" algn="l">
              <a:spcBef>
                <a:spcPts val="440"/>
              </a:spcBef>
              <a:spcAft>
                <a:spcPts val="0"/>
              </a:spcAft>
              <a:buClr>
                <a:schemeClr val="dk1"/>
              </a:buClr>
              <a:buSzPts val="2200"/>
              <a:buNone/>
              <a:defRPr sz="22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175" name="Shape 175"/>
        <p:cNvGrpSpPr/>
        <p:nvPr/>
      </p:nvGrpSpPr>
      <p:grpSpPr>
        <a:xfrm>
          <a:off x="0" y="0"/>
          <a:ext cx="0" cy="0"/>
          <a:chOff x="0" y="0"/>
          <a:chExt cx="0" cy="0"/>
        </a:xfrm>
      </p:grpSpPr>
      <p:sp>
        <p:nvSpPr>
          <p:cNvPr id="176" name="Google Shape;176;g2284417f3da_0_454"/>
          <p:cNvSpPr/>
          <p:nvPr/>
        </p:nvSpPr>
        <p:spPr>
          <a:xfrm>
            <a:off x="-10274" y="-105598"/>
            <a:ext cx="9154200" cy="103560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7" name="Google Shape;177;g2284417f3da_0_454"/>
          <p:cNvSpPr txBox="1"/>
          <p:nvPr>
            <p:ph type="title"/>
          </p:nvPr>
        </p:nvSpPr>
        <p:spPr>
          <a:xfrm>
            <a:off x="462013" y="157854"/>
            <a:ext cx="82248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3200"/>
              <a:buFont typeface="La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78" name="Google Shape;178;g2284417f3da_0_454"/>
          <p:cNvPicPr preferRelativeResize="0"/>
          <p:nvPr>
            <p:ph idx="2" type="pic"/>
          </p:nvPr>
        </p:nvPicPr>
        <p:blipFill/>
        <p:spPr>
          <a:xfrm>
            <a:off x="0" y="943276"/>
            <a:ext cx="9144000" cy="4206300"/>
          </a:xfrm>
          <a:prstGeom prst="rect">
            <a:avLst/>
          </a:prstGeom>
          <a:blipFill rotWithShape="1">
            <a:blip r:embed="rId2">
              <a:alphaModFix/>
            </a:blip>
            <a:stretch>
              <a:fillRect b="0" l="0" r="0" t="0"/>
            </a:stretch>
          </a:blip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g2284417f3da_0_458"/>
          <p:cNvSpPr/>
          <p:nvPr/>
        </p:nvSpPr>
        <p:spPr>
          <a:xfrm>
            <a:off x="-10274" y="0"/>
            <a:ext cx="9154200" cy="28560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81" name="Google Shape;181;g2284417f3da_0_458"/>
          <p:cNvPicPr preferRelativeResize="0"/>
          <p:nvPr>
            <p:ph idx="2" type="pic"/>
          </p:nvPr>
        </p:nvPicPr>
        <p:blipFill/>
        <p:spPr>
          <a:xfrm>
            <a:off x="0" y="340495"/>
            <a:ext cx="9144000" cy="4846200"/>
          </a:xfrm>
          <a:prstGeom prst="rect">
            <a:avLst/>
          </a:prstGeom>
          <a:blipFill rotWithShape="1">
            <a:blip r:embed="rId3">
              <a:alphaModFix/>
            </a:blip>
            <a:stretch>
              <a:fillRect b="0" l="0" r="0" t="0"/>
            </a:stretch>
          </a:blipFill>
          <a:ln>
            <a:noFill/>
          </a:ln>
        </p:spPr>
      </p:pic>
      <p:sp>
        <p:nvSpPr>
          <p:cNvPr id="182" name="Google Shape;182;g2284417f3da_0_458"/>
          <p:cNvSpPr txBox="1"/>
          <p:nvPr>
            <p:ph idx="1" type="body"/>
          </p:nvPr>
        </p:nvSpPr>
        <p:spPr>
          <a:xfrm>
            <a:off x="1" y="4555873"/>
            <a:ext cx="9144000" cy="630900"/>
          </a:xfrm>
          <a:prstGeom prst="rect">
            <a:avLst/>
          </a:prstGeom>
          <a:solidFill>
            <a:srgbClr val="028896">
              <a:alpha val="44710"/>
            </a:srgbClr>
          </a:solidFill>
          <a:ln>
            <a:noFill/>
          </a:ln>
        </p:spPr>
        <p:txBody>
          <a:bodyPr anchorCtr="0" anchor="b" bIns="274300" lIns="914400" spcFirstLastPara="1" rIns="914400" wrap="square" tIns="91425">
            <a:spAutoFit/>
          </a:bodyPr>
          <a:lstStyle>
            <a:lvl1pPr indent="-228600" lvl="0" marL="457200" rtl="0" algn="ctr">
              <a:spcBef>
                <a:spcPts val="340"/>
              </a:spcBef>
              <a:spcAft>
                <a:spcPts val="0"/>
              </a:spcAft>
              <a:buClr>
                <a:schemeClr val="lt1"/>
              </a:buClr>
              <a:buSzPts val="1700"/>
              <a:buNone/>
              <a:defRPr sz="1700">
                <a:solidFill>
                  <a:schemeClr val="lt1"/>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30"/>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30" name="Google Shape;30;p30"/>
          <p:cNvPicPr preferRelativeResize="0"/>
          <p:nvPr>
            <p:ph idx="2" type="pic"/>
          </p:nvPr>
        </p:nvPicPr>
        <p:blipFill/>
        <p:spPr>
          <a:xfrm>
            <a:off x="5310741" y="1191983"/>
            <a:ext cx="3852510" cy="3302151"/>
          </a:xfrm>
          <a:prstGeom prst="rect">
            <a:avLst/>
          </a:prstGeom>
          <a:blipFill rotWithShape="1">
            <a:blip r:embed="rId3">
              <a:alphaModFix/>
            </a:blip>
            <a:stretch>
              <a:fillRect b="0" l="0" r="0" t="0"/>
            </a:stretch>
          </a:blip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3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32"/>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1_Cov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33"/>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Clr>
                <a:schemeClr val="lt2"/>
              </a:buClr>
              <a:buSzPts val="3200"/>
              <a:buNone/>
              <a:defRPr b="1">
                <a:solidFill>
                  <a:schemeClr val="lt2"/>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33"/>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40"/>
              </a:spcBef>
              <a:spcAft>
                <a:spcPts val="0"/>
              </a:spcAft>
              <a:buClr>
                <a:schemeClr val="lt2"/>
              </a:buClr>
              <a:buSzPts val="2200"/>
              <a:buNone/>
              <a:defRPr sz="2200">
                <a:solidFill>
                  <a:schemeClr val="lt2"/>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34"/>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g2284417f3da_0_38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7" name="Google Shape;107;g2284417f3da_0_38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54.jpg"/><Relationship Id="rId5" Type="http://schemas.openxmlformats.org/officeDocument/2006/relationships/image" Target="../media/image58.png"/><Relationship Id="rId6" Type="http://schemas.openxmlformats.org/officeDocument/2006/relationships/image" Target="../media/image65.jpg"/><Relationship Id="rId7" Type="http://schemas.openxmlformats.org/officeDocument/2006/relationships/image" Target="../media/image4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2.png"/><Relationship Id="rId4" Type="http://schemas.openxmlformats.org/officeDocument/2006/relationships/image" Target="../media/image48.jpg"/><Relationship Id="rId5" Type="http://schemas.openxmlformats.org/officeDocument/2006/relationships/image" Target="../media/image46.jpg"/><Relationship Id="rId6" Type="http://schemas.openxmlformats.org/officeDocument/2006/relationships/image" Target="../media/image64.jpg"/><Relationship Id="rId7"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hyperlink" Target="mailto:aminaferati@i-aps.com" TargetMode="Externa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4.pn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6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 Id="rId3" Type="http://schemas.openxmlformats.org/officeDocument/2006/relationships/hyperlink" Target="mailto:sophie.Turnbull@causaldesign.com" TargetMode="External"/><Relationship Id="rId4" Type="http://schemas.openxmlformats.org/officeDocument/2006/relationships/hyperlink" Target="mailto:portia.hunt@causaldesign.com" TargetMode="External"/><Relationship Id="rId5"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mailto:kfox@tangointernational.com" TargetMode="External"/><Relationship Id="rId4" Type="http://schemas.openxmlformats.org/officeDocument/2006/relationships/hyperlink" Target="mailto:robina@tangointernationa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en-US"/>
              <a:t>QualME: Qualitative Methods and Tools for Process Monitoring</a:t>
            </a:r>
            <a:endParaRPr/>
          </a:p>
        </p:txBody>
      </p:sp>
      <p:sp>
        <p:nvSpPr>
          <p:cNvPr id="188" name="Google Shape;188;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en-US"/>
              <a:t>March 29, 2023 | 9:00-10:30 AM 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Methodology </a:t>
            </a:r>
            <a:endParaRPr/>
          </a:p>
        </p:txBody>
      </p:sp>
      <p:sp>
        <p:nvSpPr>
          <p:cNvPr id="258" name="Google Shape;258;p10"/>
          <p:cNvSpPr txBox="1"/>
          <p:nvPr>
            <p:ph idx="1" type="body"/>
          </p:nvPr>
        </p:nvSpPr>
        <p:spPr>
          <a:xfrm>
            <a:off x="1901239" y="1445170"/>
            <a:ext cx="4196260" cy="399056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896"/>
              </a:buClr>
              <a:buSzPts val="1600"/>
              <a:buNone/>
            </a:pPr>
            <a:r>
              <a:rPr b="1" lang="en-US" sz="1600">
                <a:solidFill>
                  <a:srgbClr val="008896"/>
                </a:solidFill>
              </a:rPr>
              <a:t>Select locations for conducting PhotoVoice in and implementing partner (IP) organizations to work with </a:t>
            </a:r>
            <a:endParaRPr/>
          </a:p>
          <a:p>
            <a:pPr indent="-285750" lvl="0" marL="285750" rtl="0" algn="l">
              <a:spcBef>
                <a:spcPts val="1480"/>
              </a:spcBef>
              <a:spcAft>
                <a:spcPts val="0"/>
              </a:spcAft>
              <a:buClr>
                <a:schemeClr val="dk1"/>
              </a:buClr>
              <a:buSzPts val="1400"/>
              <a:buFont typeface="Arial"/>
              <a:buChar char="•"/>
            </a:pPr>
            <a:r>
              <a:rPr lang="en-US" sz="1400"/>
              <a:t>Explain PhotoVoice purpose to IP. Conduct discussions with IP to explain purpose, roles and responsibilities. Establish memorandum of agreement (MOU) as an outcome that will guide engagement between researchers and the IP. </a:t>
            </a:r>
            <a:endParaRPr/>
          </a:p>
          <a:p>
            <a:pPr indent="-285750" lvl="0" marL="285750" rtl="0" algn="l">
              <a:spcBef>
                <a:spcPts val="1480"/>
              </a:spcBef>
              <a:spcAft>
                <a:spcPts val="0"/>
              </a:spcAft>
              <a:buClr>
                <a:schemeClr val="dk1"/>
              </a:buClr>
              <a:buSzPts val="1400"/>
              <a:buFont typeface="Arial"/>
              <a:buChar char="•"/>
            </a:pPr>
            <a:r>
              <a:rPr lang="en-US" sz="1400"/>
              <a:t>Conduct risk assessment of location and operating conditions </a:t>
            </a:r>
            <a:endParaRPr/>
          </a:p>
          <a:p>
            <a:pPr indent="0" lvl="0" marL="0" rtl="0" algn="l">
              <a:spcBef>
                <a:spcPts val="1500"/>
              </a:spcBef>
              <a:spcAft>
                <a:spcPts val="0"/>
              </a:spcAft>
              <a:buClr>
                <a:schemeClr val="dk1"/>
              </a:buClr>
              <a:buSzPts val="1500"/>
              <a:buNone/>
            </a:pPr>
            <a:r>
              <a:t/>
            </a:r>
            <a:endParaRPr sz="1500"/>
          </a:p>
        </p:txBody>
      </p:sp>
      <p:pic>
        <p:nvPicPr>
          <p:cNvPr id="259" name="Google Shape;259;p10"/>
          <p:cNvPicPr preferRelativeResize="0"/>
          <p:nvPr/>
        </p:nvPicPr>
        <p:blipFill rotWithShape="1">
          <a:blip r:embed="rId3">
            <a:alphaModFix/>
          </a:blip>
          <a:srcRect b="6963" l="0" r="0" t="3097"/>
          <a:stretch/>
        </p:blipFill>
        <p:spPr>
          <a:xfrm>
            <a:off x="6216242" y="1223133"/>
            <a:ext cx="2927758" cy="3501523"/>
          </a:xfrm>
          <a:prstGeom prst="roundRect">
            <a:avLst>
              <a:gd fmla="val 0" name="adj"/>
            </a:avLst>
          </a:prstGeom>
          <a:noFill/>
          <a:ln>
            <a:noFill/>
          </a:ln>
        </p:spPr>
      </p:pic>
      <p:sp>
        <p:nvSpPr>
          <p:cNvPr id="260" name="Google Shape;260;p10"/>
          <p:cNvSpPr/>
          <p:nvPr/>
        </p:nvSpPr>
        <p:spPr>
          <a:xfrm>
            <a:off x="1545354" y="1480526"/>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1</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Methodology </a:t>
            </a:r>
            <a:endParaRPr/>
          </a:p>
        </p:txBody>
      </p:sp>
      <p:sp>
        <p:nvSpPr>
          <p:cNvPr id="267" name="Google Shape;267;p11"/>
          <p:cNvSpPr txBox="1"/>
          <p:nvPr>
            <p:ph idx="1" type="body"/>
          </p:nvPr>
        </p:nvSpPr>
        <p:spPr>
          <a:xfrm>
            <a:off x="2053829" y="1441636"/>
            <a:ext cx="6205813" cy="37018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896"/>
              </a:buClr>
              <a:buSzPts val="1600"/>
              <a:buNone/>
            </a:pPr>
            <a:r>
              <a:rPr b="1" lang="en-US" sz="1600">
                <a:solidFill>
                  <a:srgbClr val="008896"/>
                </a:solidFill>
              </a:rPr>
              <a:t>Recruit and train local facilitators and develop context-specific training materials for both the facilitators and PhotoVoice participants </a:t>
            </a:r>
            <a:endParaRPr/>
          </a:p>
          <a:p>
            <a:pPr indent="-285750" lvl="0" marL="285750" rtl="0" algn="l">
              <a:spcBef>
                <a:spcPts val="1480"/>
              </a:spcBef>
              <a:spcAft>
                <a:spcPts val="0"/>
              </a:spcAft>
              <a:buClr>
                <a:schemeClr val="dk1"/>
              </a:buClr>
              <a:buSzPts val="1400"/>
              <a:buFont typeface="Arial"/>
              <a:buChar char="•"/>
            </a:pPr>
            <a:r>
              <a:rPr lang="en-US" sz="1400"/>
              <a:t>Modify PhotoVoice methodology to fit language and cultural context </a:t>
            </a:r>
            <a:endParaRPr/>
          </a:p>
          <a:p>
            <a:pPr indent="-285750" lvl="0" marL="285750" rtl="0" algn="l">
              <a:spcBef>
                <a:spcPts val="1480"/>
              </a:spcBef>
              <a:spcAft>
                <a:spcPts val="0"/>
              </a:spcAft>
              <a:buClr>
                <a:schemeClr val="dk1"/>
              </a:buClr>
              <a:buSzPts val="1400"/>
              <a:buFont typeface="Arial"/>
              <a:buChar char="•"/>
            </a:pPr>
            <a:r>
              <a:rPr lang="en-US" sz="1400"/>
              <a:t>Select facilitators who understand and come from the community where Participants are from (consider age, gender, cultural identities).</a:t>
            </a:r>
            <a:endParaRPr/>
          </a:p>
          <a:p>
            <a:pPr indent="-285750" lvl="0" marL="285750" rtl="0" algn="l">
              <a:spcBef>
                <a:spcPts val="1480"/>
              </a:spcBef>
              <a:spcAft>
                <a:spcPts val="0"/>
              </a:spcAft>
              <a:buClr>
                <a:schemeClr val="dk1"/>
              </a:buClr>
              <a:buSzPts val="1400"/>
              <a:buFont typeface="Arial"/>
              <a:buChar char="•"/>
            </a:pPr>
            <a:r>
              <a:rPr lang="en-US" sz="1400"/>
              <a:t>Conduct detailed training(s) of facilitators in their language, including deep focus on participant-driven research, informed consent and safety and security. Trainings may span 2-3 days and include core humanitarian standards of conducting monitoring and evaluation work. </a:t>
            </a:r>
            <a:endParaRPr/>
          </a:p>
          <a:p>
            <a:pPr indent="0" lvl="0" marL="0" rtl="0" algn="l">
              <a:spcBef>
                <a:spcPts val="1500"/>
              </a:spcBef>
              <a:spcAft>
                <a:spcPts val="0"/>
              </a:spcAft>
              <a:buClr>
                <a:schemeClr val="dk1"/>
              </a:buClr>
              <a:buSzPts val="1500"/>
              <a:buNone/>
            </a:pPr>
            <a:r>
              <a:t/>
            </a:r>
            <a:endParaRPr sz="1500"/>
          </a:p>
        </p:txBody>
      </p:sp>
      <p:sp>
        <p:nvSpPr>
          <p:cNvPr id="268" name="Google Shape;268;p11"/>
          <p:cNvSpPr/>
          <p:nvPr/>
        </p:nvSpPr>
        <p:spPr>
          <a:xfrm>
            <a:off x="1684423" y="1480526"/>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lang="en-US" sz="1200">
                <a:solidFill>
                  <a:schemeClr val="lt1"/>
                </a:solidFill>
                <a:latin typeface="Ubuntu"/>
                <a:ea typeface="Ubuntu"/>
                <a:cs typeface="Ubuntu"/>
                <a:sym typeface="Ubuntu"/>
              </a:rPr>
              <a:t>2</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Methodology </a:t>
            </a:r>
            <a:endParaRPr/>
          </a:p>
        </p:txBody>
      </p:sp>
      <p:sp>
        <p:nvSpPr>
          <p:cNvPr id="275" name="Google Shape;275;p12"/>
          <p:cNvSpPr txBox="1"/>
          <p:nvPr>
            <p:ph idx="1" type="body"/>
          </p:nvPr>
        </p:nvSpPr>
        <p:spPr>
          <a:xfrm>
            <a:off x="2308032" y="1646832"/>
            <a:ext cx="5697407" cy="37018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896"/>
              </a:buClr>
              <a:buSzPts val="1600"/>
              <a:buNone/>
            </a:pPr>
            <a:r>
              <a:rPr b="1" lang="en-US" sz="1600">
                <a:solidFill>
                  <a:srgbClr val="008896"/>
                </a:solidFill>
              </a:rPr>
              <a:t>Select and train PhotoVoice participants </a:t>
            </a:r>
            <a:endParaRPr/>
          </a:p>
          <a:p>
            <a:pPr indent="-285750" lvl="0" marL="285750" rtl="0" algn="l">
              <a:spcBef>
                <a:spcPts val="1480"/>
              </a:spcBef>
              <a:spcAft>
                <a:spcPts val="0"/>
              </a:spcAft>
              <a:buClr>
                <a:schemeClr val="dk1"/>
              </a:buClr>
              <a:buSzPts val="1400"/>
              <a:buFont typeface="Arial"/>
              <a:buChar char="•"/>
            </a:pPr>
            <a:r>
              <a:rPr lang="en-US" sz="1400"/>
              <a:t>Determine the sampling method (such as purposeful) and the minimum conditions that will be needed for Participant of humanitarian assistance to participate in the project.</a:t>
            </a:r>
            <a:endParaRPr/>
          </a:p>
          <a:p>
            <a:pPr indent="-285750" lvl="0" marL="285750" rtl="0" algn="l">
              <a:spcBef>
                <a:spcPts val="1480"/>
              </a:spcBef>
              <a:spcAft>
                <a:spcPts val="0"/>
              </a:spcAft>
              <a:buClr>
                <a:schemeClr val="dk1"/>
              </a:buClr>
              <a:buSzPts val="1400"/>
              <a:buFont typeface="Arial"/>
              <a:buChar char="•"/>
            </a:pPr>
            <a:r>
              <a:rPr lang="en-US" sz="1400"/>
              <a:t>Determine mutually convenient time and location to train participants (led by the local facilitators) in their communities. Training may be done in a 1–2 days period, being mindful to not place burdens on participant’s time but giving enough time and space to fully understand the methodology. </a:t>
            </a:r>
            <a:endParaRPr sz="1500"/>
          </a:p>
        </p:txBody>
      </p:sp>
      <p:sp>
        <p:nvSpPr>
          <p:cNvPr id="276" name="Google Shape;276;p12"/>
          <p:cNvSpPr/>
          <p:nvPr/>
        </p:nvSpPr>
        <p:spPr>
          <a:xfrm>
            <a:off x="1935971" y="1662827"/>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3</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Methodology </a:t>
            </a:r>
            <a:endParaRPr/>
          </a:p>
        </p:txBody>
      </p:sp>
      <p:sp>
        <p:nvSpPr>
          <p:cNvPr id="283" name="Google Shape;283;p13"/>
          <p:cNvSpPr txBox="1"/>
          <p:nvPr>
            <p:ph idx="1" type="body"/>
          </p:nvPr>
        </p:nvSpPr>
        <p:spPr>
          <a:xfrm>
            <a:off x="2377188" y="1635167"/>
            <a:ext cx="6062970" cy="297783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896"/>
              </a:buClr>
              <a:buSzPts val="1600"/>
              <a:buNone/>
            </a:pPr>
            <a:r>
              <a:rPr b="1" lang="en-US" sz="1600">
                <a:solidFill>
                  <a:srgbClr val="008896"/>
                </a:solidFill>
              </a:rPr>
              <a:t>Implement PhotoVoice  </a:t>
            </a:r>
            <a:endParaRPr/>
          </a:p>
          <a:p>
            <a:pPr indent="-285750" lvl="0" marL="285750" rtl="0" algn="l">
              <a:spcBef>
                <a:spcPts val="1480"/>
              </a:spcBef>
              <a:spcAft>
                <a:spcPts val="0"/>
              </a:spcAft>
              <a:buClr>
                <a:schemeClr val="dk1"/>
              </a:buClr>
              <a:buSzPts val="1400"/>
              <a:buFont typeface="Arial"/>
              <a:buChar char="•"/>
            </a:pPr>
            <a:r>
              <a:rPr lang="en-US" sz="1400"/>
              <a:t>Agree on weekly or bi-weekly times to meet, discuss and share photos taken. </a:t>
            </a:r>
            <a:endParaRPr/>
          </a:p>
          <a:p>
            <a:pPr indent="-285750" lvl="0" marL="285750" rtl="0" algn="l">
              <a:spcBef>
                <a:spcPts val="1480"/>
              </a:spcBef>
              <a:spcAft>
                <a:spcPts val="0"/>
              </a:spcAft>
              <a:buClr>
                <a:schemeClr val="dk1"/>
              </a:buClr>
              <a:buSzPts val="1400"/>
              <a:buFont typeface="Arial"/>
              <a:buChar char="•"/>
            </a:pPr>
            <a:r>
              <a:rPr lang="en-US" sz="1400"/>
              <a:t>Agree on how to share photos amongst the group (e.g., WhatsApp channel) and key safety and security considerations. </a:t>
            </a:r>
            <a:endParaRPr/>
          </a:p>
          <a:p>
            <a:pPr indent="-285750" lvl="0" marL="285750" rtl="0" algn="l">
              <a:spcBef>
                <a:spcPts val="1480"/>
              </a:spcBef>
              <a:spcAft>
                <a:spcPts val="0"/>
              </a:spcAft>
              <a:buClr>
                <a:schemeClr val="dk1"/>
              </a:buClr>
              <a:buSzPts val="1400"/>
              <a:buFont typeface="Arial"/>
              <a:buChar char="•"/>
            </a:pPr>
            <a:r>
              <a:rPr lang="en-US" sz="1400"/>
              <a:t>During sharing sessions, reflect on photos taken as a group, have Participants identify common themes </a:t>
            </a:r>
            <a:endParaRPr/>
          </a:p>
        </p:txBody>
      </p:sp>
      <p:sp>
        <p:nvSpPr>
          <p:cNvPr id="284" name="Google Shape;284;p13"/>
          <p:cNvSpPr/>
          <p:nvPr/>
        </p:nvSpPr>
        <p:spPr>
          <a:xfrm>
            <a:off x="2044355" y="1655143"/>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4</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Methodology </a:t>
            </a:r>
            <a:endParaRPr/>
          </a:p>
        </p:txBody>
      </p:sp>
      <p:sp>
        <p:nvSpPr>
          <p:cNvPr id="291" name="Google Shape;291;p14"/>
          <p:cNvSpPr txBox="1"/>
          <p:nvPr>
            <p:ph idx="1" type="body"/>
          </p:nvPr>
        </p:nvSpPr>
        <p:spPr>
          <a:xfrm>
            <a:off x="1985303" y="1441636"/>
            <a:ext cx="6487176" cy="37018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896"/>
              </a:buClr>
              <a:buSzPts val="1600"/>
              <a:buNone/>
            </a:pPr>
            <a:r>
              <a:rPr b="1" lang="en-US" sz="1600">
                <a:solidFill>
                  <a:srgbClr val="008896"/>
                </a:solidFill>
              </a:rPr>
              <a:t>Implement PhotoVoice  </a:t>
            </a:r>
            <a:r>
              <a:rPr b="1" i="1" lang="en-US" sz="1600">
                <a:solidFill>
                  <a:srgbClr val="008896"/>
                </a:solidFill>
              </a:rPr>
              <a:t>(cont’d)</a:t>
            </a:r>
            <a:endParaRPr/>
          </a:p>
          <a:p>
            <a:pPr indent="-285750" lvl="0" marL="285750" rtl="0" algn="l">
              <a:spcBef>
                <a:spcPts val="1480"/>
              </a:spcBef>
              <a:spcAft>
                <a:spcPts val="0"/>
              </a:spcAft>
              <a:buClr>
                <a:schemeClr val="dk1"/>
              </a:buClr>
              <a:buSzPts val="1400"/>
              <a:buFont typeface="Arial"/>
              <a:buChar char="•"/>
            </a:pPr>
            <a:r>
              <a:rPr lang="en-US" sz="1400"/>
              <a:t>Continue to actively assess and mitigate risk and ensure safety and security. </a:t>
            </a:r>
            <a:endParaRPr/>
          </a:p>
          <a:p>
            <a:pPr indent="-285750" lvl="0" marL="285750" rtl="0" algn="l">
              <a:spcBef>
                <a:spcPts val="1480"/>
              </a:spcBef>
              <a:spcAft>
                <a:spcPts val="0"/>
              </a:spcAft>
              <a:buClr>
                <a:schemeClr val="dk1"/>
              </a:buClr>
              <a:buSzPts val="1400"/>
              <a:buFont typeface="Arial"/>
              <a:buChar char="•"/>
            </a:pPr>
            <a:r>
              <a:rPr lang="en-US" sz="1400"/>
              <a:t>Participants and Facilitators jointly discuss and agree on with whom to share the photos with and how (e.g., presentation with printed photos to the IP during a routine meeting) </a:t>
            </a:r>
            <a:endParaRPr/>
          </a:p>
          <a:p>
            <a:pPr indent="-285750" lvl="0" marL="285750" rtl="0" algn="l">
              <a:spcBef>
                <a:spcPts val="1480"/>
              </a:spcBef>
              <a:spcAft>
                <a:spcPts val="0"/>
              </a:spcAft>
              <a:buClr>
                <a:schemeClr val="dk1"/>
              </a:buClr>
              <a:buSzPts val="1400"/>
              <a:buFont typeface="Arial"/>
              <a:buChar char="•"/>
            </a:pPr>
            <a:r>
              <a:rPr lang="en-US" sz="1400"/>
              <a:t>Analyze results of PhotoVoice, including analyze and identify common themes from the photos, conduct survey with Participants to capture their feedback on the methodology and interviews with IPs to determine the degree to which they used or intend to use information generated from the methodology </a:t>
            </a:r>
            <a:endParaRPr/>
          </a:p>
        </p:txBody>
      </p:sp>
      <p:sp>
        <p:nvSpPr>
          <p:cNvPr id="292" name="Google Shape;292;p14"/>
          <p:cNvSpPr/>
          <p:nvPr/>
        </p:nvSpPr>
        <p:spPr>
          <a:xfrm>
            <a:off x="1652470" y="1469379"/>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4</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5"/>
          <p:cNvSpPr txBox="1"/>
          <p:nvPr/>
        </p:nvSpPr>
        <p:spPr>
          <a:xfrm>
            <a:off x="1" y="510689"/>
            <a:ext cx="9143999" cy="611100"/>
          </a:xfrm>
          <a:prstGeom prst="rect">
            <a:avLst/>
          </a:prstGeom>
          <a:noFill/>
          <a:ln>
            <a:noFill/>
          </a:ln>
        </p:spPr>
        <p:txBody>
          <a:bodyPr anchorCtr="0" anchor="b" bIns="34275" lIns="68550" spcFirstLastPara="1" rIns="68550" wrap="square" tIns="34275">
            <a:noAutofit/>
          </a:bodyPr>
          <a:lstStyle/>
          <a:p>
            <a:pPr indent="0" lvl="0" marL="0" marR="0" rtl="0" algn="ctr">
              <a:spcBef>
                <a:spcPts val="0"/>
              </a:spcBef>
              <a:spcAft>
                <a:spcPts val="0"/>
              </a:spcAft>
              <a:buClr>
                <a:srgbClr val="595959"/>
              </a:buClr>
              <a:buSzPts val="2461"/>
              <a:buFont typeface="Lato"/>
              <a:buNone/>
            </a:pPr>
            <a:br>
              <a:rPr b="1" i="0" lang="en-US" sz="3200">
                <a:solidFill>
                  <a:srgbClr val="595959"/>
                </a:solidFill>
                <a:latin typeface="Lato"/>
                <a:ea typeface="Lato"/>
                <a:cs typeface="Lato"/>
                <a:sym typeface="Lato"/>
              </a:rPr>
            </a:br>
            <a:r>
              <a:rPr b="1" i="0" lang="en-US" sz="2800">
                <a:solidFill>
                  <a:srgbClr val="00818F"/>
                </a:solidFill>
                <a:latin typeface="Lato"/>
                <a:ea typeface="Lato"/>
                <a:cs typeface="Lato"/>
                <a:sym typeface="Lato"/>
              </a:rPr>
              <a:t>Adapting PhotoVoice to Syria and Venezuela </a:t>
            </a:r>
            <a:endParaRPr b="1" i="0" sz="3200">
              <a:solidFill>
                <a:srgbClr val="00818F"/>
              </a:solidFill>
              <a:latin typeface="Lato"/>
              <a:ea typeface="Lato"/>
              <a:cs typeface="Lato"/>
              <a:sym typeface="Lato"/>
            </a:endParaRPr>
          </a:p>
        </p:txBody>
      </p:sp>
      <p:graphicFrame>
        <p:nvGraphicFramePr>
          <p:cNvPr id="299" name="Google Shape;299;p15"/>
          <p:cNvGraphicFramePr/>
          <p:nvPr/>
        </p:nvGraphicFramePr>
        <p:xfrm>
          <a:off x="536893" y="1279837"/>
          <a:ext cx="3000000" cy="3000000"/>
        </p:xfrm>
        <a:graphic>
          <a:graphicData uri="http://schemas.openxmlformats.org/drawingml/2006/table">
            <a:tbl>
              <a:tblPr>
                <a:noFill/>
                <a:tableStyleId>{0D60E894-5A24-439B-8A78-BD0AD353CDC5}</a:tableStyleId>
              </a:tblPr>
              <a:tblGrid>
                <a:gridCol w="4041925"/>
                <a:gridCol w="4041925"/>
              </a:tblGrid>
              <a:tr h="394425">
                <a:tc gridSpan="2">
                  <a:txBody>
                    <a:bodyPr/>
                    <a:lstStyle/>
                    <a:p>
                      <a:pPr indent="0" lvl="0" marL="0" marR="0" rtl="0" algn="ctr">
                        <a:spcBef>
                          <a:spcPts val="0"/>
                        </a:spcBef>
                        <a:spcAft>
                          <a:spcPts val="0"/>
                        </a:spcAft>
                        <a:buNone/>
                      </a:pPr>
                      <a:r>
                        <a:rPr lang="en-US" sz="1200" u="none" cap="none" strike="noStrike">
                          <a:solidFill>
                            <a:schemeClr val="lt1"/>
                          </a:solidFill>
                          <a:latin typeface="Ubuntu"/>
                          <a:ea typeface="Ubuntu"/>
                          <a:cs typeface="Ubuntu"/>
                          <a:sym typeface="Ubuntu"/>
                        </a:rPr>
                        <a:t>Country Operating Contexts</a:t>
                      </a:r>
                      <a:endParaRPr sz="1200" u="none" cap="none" strike="noStrike">
                        <a:solidFill>
                          <a:schemeClr val="lt1"/>
                        </a:solidFill>
                        <a:latin typeface="Ubuntu"/>
                        <a:ea typeface="Ubuntu"/>
                        <a:cs typeface="Ubuntu"/>
                        <a:sym typeface="Ubuntu"/>
                      </a:endParaRPr>
                    </a:p>
                  </a:txBody>
                  <a:tcPr marT="0" marB="0" marR="51425" marL="51425"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595959"/>
                    </a:solidFill>
                  </a:tcPr>
                </a:tc>
                <a:tc hMerge="1"/>
              </a:tr>
              <a:tr h="362300">
                <a:tc>
                  <a:txBody>
                    <a:bodyPr/>
                    <a:lstStyle/>
                    <a:p>
                      <a:pPr indent="0" lvl="0" marL="0" marR="0" rtl="0" algn="ctr">
                        <a:spcBef>
                          <a:spcPts val="0"/>
                        </a:spcBef>
                        <a:spcAft>
                          <a:spcPts val="0"/>
                        </a:spcAft>
                        <a:buNone/>
                      </a:pPr>
                      <a:r>
                        <a:rPr lang="en-US" sz="1200" u="none" cap="none" strike="noStrike">
                          <a:solidFill>
                            <a:schemeClr val="lt1"/>
                          </a:solidFill>
                          <a:latin typeface="Ubuntu"/>
                          <a:ea typeface="Ubuntu"/>
                          <a:cs typeface="Ubuntu"/>
                          <a:sym typeface="Ubuntu"/>
                        </a:rPr>
                        <a:t>Syria</a:t>
                      </a:r>
                      <a:endParaRPr sz="1200" u="none" cap="none" strike="noStrike">
                        <a:solidFill>
                          <a:schemeClr val="lt1"/>
                        </a:solidFill>
                        <a:latin typeface="Ubuntu"/>
                        <a:ea typeface="Ubuntu"/>
                        <a:cs typeface="Ubuntu"/>
                        <a:sym typeface="Ubuntu"/>
                      </a:endParaRPr>
                    </a:p>
                  </a:txBody>
                  <a:tcPr marT="0" marB="0" marR="51425" marL="51425"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008896"/>
                    </a:solidFill>
                  </a:tcPr>
                </a:tc>
                <a:tc>
                  <a:txBody>
                    <a:bodyPr/>
                    <a:lstStyle/>
                    <a:p>
                      <a:pPr indent="0" lvl="0" marL="0" marR="0" rtl="0" algn="ctr">
                        <a:spcBef>
                          <a:spcPts val="0"/>
                        </a:spcBef>
                        <a:spcAft>
                          <a:spcPts val="0"/>
                        </a:spcAft>
                        <a:buNone/>
                      </a:pPr>
                      <a:r>
                        <a:rPr lang="en-US" sz="1200" u="none" cap="none" strike="noStrike">
                          <a:solidFill>
                            <a:schemeClr val="lt1"/>
                          </a:solidFill>
                          <a:latin typeface="Ubuntu"/>
                          <a:ea typeface="Ubuntu"/>
                          <a:cs typeface="Ubuntu"/>
                          <a:sym typeface="Ubuntu"/>
                        </a:rPr>
                        <a:t>Venezuela</a:t>
                      </a:r>
                      <a:endParaRPr sz="1200" u="none" cap="none" strike="noStrike">
                        <a:solidFill>
                          <a:schemeClr val="lt1"/>
                        </a:solidFill>
                        <a:latin typeface="Ubuntu"/>
                        <a:ea typeface="Ubuntu"/>
                        <a:cs typeface="Ubuntu"/>
                        <a:sym typeface="Ubuntu"/>
                      </a:endParaRPr>
                    </a:p>
                  </a:txBody>
                  <a:tcPr marT="0" marB="0" marR="51425" marL="51425"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06BE9F"/>
                    </a:solidFill>
                  </a:tcPr>
                </a:tc>
              </a:tr>
              <a:tr h="2596250">
                <a:tc>
                  <a:txBody>
                    <a:bodyPr/>
                    <a:lstStyle/>
                    <a:p>
                      <a:pPr indent="-342900" lvl="0" marL="342900" marR="0" rtl="0" algn="l">
                        <a:spcBef>
                          <a:spcPts val="0"/>
                        </a:spcBef>
                        <a:spcAft>
                          <a:spcPts val="0"/>
                        </a:spcAft>
                        <a:buClr>
                          <a:schemeClr val="dk1"/>
                        </a:buClr>
                        <a:buSzPts val="800"/>
                        <a:buFont typeface="Corbel"/>
                        <a:buChar char="•"/>
                      </a:pPr>
                      <a:r>
                        <a:rPr lang="en-US" sz="1200" u="none" cap="none" strike="noStrike">
                          <a:latin typeface="Ubuntu"/>
                          <a:ea typeface="Ubuntu"/>
                          <a:cs typeface="Ubuntu"/>
                          <a:sym typeface="Ubuntu"/>
                        </a:rPr>
                        <a:t>Several locations where implementing partners operate are active conflict settings and have large numbers of displaced people. </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Disruption in routine civil society fabric is the norm. </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Flexibility and high awareness of safety and security are required due to active conflict. </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Assistance that was the subject of PhotoVoice Pilot: Food assistance: Home vegetable gardens (delivered in line with growing season).</a:t>
                      </a:r>
                      <a:endParaRPr sz="1200" u="none" cap="none" strike="noStrike">
                        <a:latin typeface="Ubuntu"/>
                        <a:ea typeface="Ubuntu"/>
                        <a:cs typeface="Ubuntu"/>
                        <a:sym typeface="Ubuntu"/>
                      </a:endParaRPr>
                    </a:p>
                  </a:txBody>
                  <a:tcPr marT="0" marB="0" marR="51425" marL="51425"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800"/>
                        <a:buFont typeface="Corbel"/>
                        <a:buChar char="•"/>
                      </a:pPr>
                      <a:r>
                        <a:rPr lang="en-US" sz="1200" u="none" cap="none" strike="noStrike">
                          <a:latin typeface="Ubuntu"/>
                          <a:ea typeface="Ubuntu"/>
                          <a:cs typeface="Ubuntu"/>
                          <a:sym typeface="Ubuntu"/>
                        </a:rPr>
                        <a:t>Donor and implementing partner confidentiality remains paramount (identity of local IPs are often confidential to protect implementers and beneficiaries).</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Political sensitivity between U.S. government and Venezuela relations requires teams to maintain a “low profile” in their work. </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Crime and petty theft is a concern in some locations. </a:t>
                      </a:r>
                      <a:endParaRPr/>
                    </a:p>
                    <a:p>
                      <a:pPr indent="-342900" lvl="0" marL="342900" marR="0" rtl="0" algn="l">
                        <a:spcBef>
                          <a:spcPts val="600"/>
                        </a:spcBef>
                        <a:spcAft>
                          <a:spcPts val="0"/>
                        </a:spcAft>
                        <a:buClr>
                          <a:schemeClr val="dk1"/>
                        </a:buClr>
                        <a:buSzPts val="800"/>
                        <a:buFont typeface="Corbel"/>
                        <a:buChar char="•"/>
                      </a:pPr>
                      <a:r>
                        <a:rPr lang="en-US" sz="1200" u="none" cap="none" strike="noStrike">
                          <a:latin typeface="Ubuntu"/>
                          <a:ea typeface="Ubuntu"/>
                          <a:cs typeface="Ubuntu"/>
                          <a:sym typeface="Ubuntu"/>
                        </a:rPr>
                        <a:t>Assistance that was the subject of PhotoVoice Pilot Food assistance: Food kits (delivered at routine intervals) and water, sanitation, and hygiene. </a:t>
                      </a:r>
                      <a:endParaRPr sz="1200" u="none" cap="none" strike="noStrike">
                        <a:latin typeface="Ubuntu"/>
                        <a:ea typeface="Ubuntu"/>
                        <a:cs typeface="Ubuntu"/>
                        <a:sym typeface="Ubuntu"/>
                      </a:endParaRPr>
                    </a:p>
                  </a:txBody>
                  <a:tcPr marT="0" marB="0" marR="51425" marL="51425"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b="0" l="0" r="0" t="0"/>
          <a:stretch/>
        </p:blipFill>
        <p:spPr>
          <a:xfrm>
            <a:off x="6971569" y="551211"/>
            <a:ext cx="1821842" cy="1519832"/>
          </a:xfrm>
          <a:prstGeom prst="rect">
            <a:avLst/>
          </a:prstGeom>
          <a:noFill/>
          <a:ln>
            <a:noFill/>
          </a:ln>
        </p:spPr>
      </p:pic>
      <p:grpSp>
        <p:nvGrpSpPr>
          <p:cNvPr id="305" name="Google Shape;305;p16"/>
          <p:cNvGrpSpPr/>
          <p:nvPr/>
        </p:nvGrpSpPr>
        <p:grpSpPr>
          <a:xfrm>
            <a:off x="785765" y="1406559"/>
            <a:ext cx="2546186" cy="3113840"/>
            <a:chOff x="786949" y="671437"/>
            <a:chExt cx="4589226" cy="5612360"/>
          </a:xfrm>
        </p:grpSpPr>
        <p:pic>
          <p:nvPicPr>
            <p:cNvPr descr="A picture containing person, outdoor, vegetable&#10;&#10;Description automatically generated" id="306" name="Google Shape;306;p16"/>
            <p:cNvPicPr preferRelativeResize="0"/>
            <p:nvPr/>
          </p:nvPicPr>
          <p:blipFill rotWithShape="1">
            <a:blip r:embed="rId4">
              <a:alphaModFix/>
            </a:blip>
            <a:srcRect b="0" l="0" r="0" t="0"/>
            <a:stretch/>
          </p:blipFill>
          <p:spPr>
            <a:xfrm>
              <a:off x="786949" y="3308890"/>
              <a:ext cx="2223314" cy="2974906"/>
            </a:xfrm>
            <a:prstGeom prst="roundRect">
              <a:avLst>
                <a:gd fmla="val 6899" name="adj"/>
              </a:avLst>
            </a:prstGeom>
            <a:noFill/>
            <a:ln>
              <a:noFill/>
            </a:ln>
          </p:spPr>
        </p:pic>
        <p:pic>
          <p:nvPicPr>
            <p:cNvPr descr="A picture containing person, outdoor, people&#10;&#10;Description automatically generated" id="307" name="Google Shape;307;p16"/>
            <p:cNvPicPr preferRelativeResize="0"/>
            <p:nvPr/>
          </p:nvPicPr>
          <p:blipFill rotWithShape="1">
            <a:blip r:embed="rId5">
              <a:alphaModFix/>
            </a:blip>
            <a:srcRect b="0" l="0" r="0" t="0"/>
            <a:stretch/>
          </p:blipFill>
          <p:spPr>
            <a:xfrm>
              <a:off x="786949" y="671437"/>
              <a:ext cx="4585151" cy="2521576"/>
            </a:xfrm>
            <a:prstGeom prst="roundRect">
              <a:avLst>
                <a:gd fmla="val 6695" name="adj"/>
              </a:avLst>
            </a:prstGeom>
            <a:noFill/>
            <a:ln>
              <a:noFill/>
            </a:ln>
          </p:spPr>
        </p:pic>
        <p:pic>
          <p:nvPicPr>
            <p:cNvPr descr="A Syrian woman is seen handpicking harvest from a vegetable garden. She stands beside an open bag with collected egg plants, peppers, tomatoes and zucchini. " id="308" name="Google Shape;308;p16"/>
            <p:cNvPicPr preferRelativeResize="0"/>
            <p:nvPr/>
          </p:nvPicPr>
          <p:blipFill rotWithShape="1">
            <a:blip r:embed="rId6">
              <a:alphaModFix/>
            </a:blip>
            <a:srcRect b="0" l="12617" r="0" t="0"/>
            <a:stretch/>
          </p:blipFill>
          <p:spPr>
            <a:xfrm>
              <a:off x="3152861" y="3308891"/>
              <a:ext cx="2223314" cy="2974906"/>
            </a:xfrm>
            <a:prstGeom prst="roundRect">
              <a:avLst>
                <a:gd fmla="val 6899" name="adj"/>
              </a:avLst>
            </a:prstGeom>
            <a:noFill/>
            <a:ln>
              <a:noFill/>
            </a:ln>
          </p:spPr>
        </p:pic>
      </p:grpSp>
      <p:pic>
        <p:nvPicPr>
          <p:cNvPr descr="A picture containing outdoor, red&#10;&#10;Description automatically generated" id="309" name="Google Shape;309;p16"/>
          <p:cNvPicPr preferRelativeResize="0"/>
          <p:nvPr/>
        </p:nvPicPr>
        <p:blipFill rotWithShape="1">
          <a:blip r:embed="rId7">
            <a:alphaModFix/>
          </a:blip>
          <a:srcRect b="0" l="0" r="0" t="0"/>
          <a:stretch/>
        </p:blipFill>
        <p:spPr>
          <a:xfrm>
            <a:off x="3564625" y="1406559"/>
            <a:ext cx="1863455" cy="3113839"/>
          </a:xfrm>
          <a:prstGeom prst="roundRect">
            <a:avLst>
              <a:gd fmla="val 4370" name="adj"/>
            </a:avLst>
          </a:prstGeom>
          <a:noFill/>
          <a:ln>
            <a:noFill/>
          </a:ln>
        </p:spPr>
      </p:pic>
      <p:grpSp>
        <p:nvGrpSpPr>
          <p:cNvPr id="310" name="Google Shape;310;p16"/>
          <p:cNvGrpSpPr/>
          <p:nvPr/>
        </p:nvGrpSpPr>
        <p:grpSpPr>
          <a:xfrm>
            <a:off x="4789412" y="1753300"/>
            <a:ext cx="3710514" cy="2851185"/>
            <a:chOff x="6602610" y="2726704"/>
            <a:chExt cx="4947352" cy="3383713"/>
          </a:xfrm>
        </p:grpSpPr>
        <p:sp>
          <p:nvSpPr>
            <p:cNvPr id="311" name="Google Shape;311;p16"/>
            <p:cNvSpPr/>
            <p:nvPr/>
          </p:nvSpPr>
          <p:spPr>
            <a:xfrm>
              <a:off x="6602610" y="2726704"/>
              <a:ext cx="4947352" cy="3383713"/>
            </a:xfrm>
            <a:prstGeom prst="roundRect">
              <a:avLst>
                <a:gd fmla="val 9179" name="adj"/>
              </a:avLst>
            </a:prstGeom>
            <a:solidFill>
              <a:schemeClr val="lt1"/>
            </a:solidFill>
            <a:ln cap="flat" cmpd="sng" w="762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90488" lvl="0" marL="128588" marR="0" rtl="0" algn="ctr">
                <a:spcBef>
                  <a:spcPts val="0"/>
                </a:spcBef>
                <a:spcAft>
                  <a:spcPts val="0"/>
                </a:spcAft>
                <a:buClr>
                  <a:srgbClr val="00818F"/>
                </a:buClr>
                <a:buSzPts val="600"/>
                <a:buFont typeface="Arial"/>
                <a:buNone/>
              </a:pPr>
              <a:r>
                <a:t/>
              </a:r>
              <a:endParaRPr sz="450">
                <a:solidFill>
                  <a:srgbClr val="FFFFFF"/>
                </a:solidFill>
                <a:latin typeface="Calibri"/>
                <a:ea typeface="Calibri"/>
                <a:cs typeface="Calibri"/>
                <a:sym typeface="Calibri"/>
              </a:endParaRPr>
            </a:p>
          </p:txBody>
        </p:sp>
        <p:sp>
          <p:nvSpPr>
            <p:cNvPr id="312" name="Google Shape;312;p16"/>
            <p:cNvSpPr/>
            <p:nvPr/>
          </p:nvSpPr>
          <p:spPr>
            <a:xfrm>
              <a:off x="6733501" y="2842691"/>
              <a:ext cx="4707431" cy="3186651"/>
            </a:xfrm>
            <a:prstGeom prst="roundRect">
              <a:avLst>
                <a:gd fmla="val 6251" name="adj"/>
              </a:avLst>
            </a:prstGeom>
            <a:solidFill>
              <a:srgbClr val="008896"/>
            </a:solidFill>
            <a:ln>
              <a:noFill/>
            </a:ln>
          </p:spPr>
          <p:txBody>
            <a:bodyPr anchorCtr="0" anchor="ctr" bIns="34275" lIns="68550" spcFirstLastPara="1" rIns="68550" wrap="square" tIns="34275">
              <a:noAutofit/>
            </a:bodyPr>
            <a:lstStyle/>
            <a:p>
              <a:pPr indent="-90488" lvl="0" marL="128588" marR="0" rtl="0" algn="ctr">
                <a:spcBef>
                  <a:spcPts val="0"/>
                </a:spcBef>
                <a:spcAft>
                  <a:spcPts val="0"/>
                </a:spcAft>
                <a:buClr>
                  <a:srgbClr val="00818F"/>
                </a:buClr>
                <a:buSzPts val="600"/>
                <a:buFont typeface="Arial"/>
                <a:buNone/>
              </a:pPr>
              <a:r>
                <a:t/>
              </a:r>
              <a:endParaRPr sz="450">
                <a:solidFill>
                  <a:srgbClr val="FFFFFF"/>
                </a:solidFill>
                <a:latin typeface="Calibri"/>
                <a:ea typeface="Calibri"/>
                <a:cs typeface="Calibri"/>
                <a:sym typeface="Calibri"/>
              </a:endParaRPr>
            </a:p>
          </p:txBody>
        </p:sp>
        <p:sp>
          <p:nvSpPr>
            <p:cNvPr id="313" name="Google Shape;313;p16"/>
            <p:cNvSpPr txBox="1"/>
            <p:nvPr/>
          </p:nvSpPr>
          <p:spPr>
            <a:xfrm>
              <a:off x="6965857" y="3132462"/>
              <a:ext cx="4265087" cy="2955263"/>
            </a:xfrm>
            <a:prstGeom prst="rect">
              <a:avLst/>
            </a:prstGeom>
            <a:noFill/>
            <a:ln>
              <a:noFill/>
            </a:ln>
          </p:spPr>
          <p:txBody>
            <a:bodyPr anchorCtr="0" anchor="t" bIns="34275" lIns="68550" spcFirstLastPara="1" rIns="68550" wrap="square" tIns="34275">
              <a:normAutofit fontScale="92500"/>
            </a:bodyPr>
            <a:lstStyle/>
            <a:p>
              <a:pPr indent="0" lvl="0" marL="0" marR="0" rtl="0" algn="l">
                <a:spcBef>
                  <a:spcPts val="0"/>
                </a:spcBef>
                <a:spcAft>
                  <a:spcPts val="900"/>
                </a:spcAft>
                <a:buNone/>
              </a:pPr>
              <a:r>
                <a:rPr lang="en-US" sz="1200">
                  <a:solidFill>
                    <a:srgbClr val="FFFFFF"/>
                  </a:solidFill>
                  <a:latin typeface="Ubuntu"/>
                  <a:ea typeface="Ubuntu"/>
                  <a:cs typeface="Ubuntu"/>
                  <a:sym typeface="Ubuntu"/>
                </a:rPr>
                <a:t>The process of storing and preserving food is a very important process, as housewives in the summer save and store vegetables to be a source of many winter meals. The picture shows the role of the rural woman in managing the affairs of the house and her interest in providing food for her family in the winter season. Rural women are the most important pillar in the operations of the home economy. What we see in the picture will be a raw material for many winter meals, and this raw material was obtained by the woman from her home garden</a:t>
              </a:r>
              <a:r>
                <a:rPr lang="en-US" sz="1600">
                  <a:solidFill>
                    <a:srgbClr val="FFFFFF"/>
                  </a:solidFill>
                  <a:latin typeface="Ubuntu"/>
                  <a:ea typeface="Ubuntu"/>
                  <a:cs typeface="Ubuntu"/>
                  <a:sym typeface="Ubuntu"/>
                </a:rPr>
                <a:t>.</a:t>
              </a:r>
              <a:endParaRPr/>
            </a:p>
          </p:txBody>
        </p:sp>
      </p:grpSp>
      <p:sp>
        <p:nvSpPr>
          <p:cNvPr id="314" name="Google Shape;314;p16"/>
          <p:cNvSpPr txBox="1"/>
          <p:nvPr/>
        </p:nvSpPr>
        <p:spPr>
          <a:xfrm>
            <a:off x="3672807" y="694130"/>
            <a:ext cx="4745346" cy="611100"/>
          </a:xfrm>
          <a:prstGeom prst="rect">
            <a:avLst/>
          </a:prstGeom>
          <a:noFill/>
          <a:ln>
            <a:noFill/>
          </a:ln>
        </p:spPr>
        <p:txBody>
          <a:bodyPr anchorCtr="0" anchor="b" bIns="34275" lIns="68550" spcFirstLastPara="1" rIns="68550" wrap="square" tIns="34275">
            <a:noAutofit/>
          </a:bodyPr>
          <a:lstStyle/>
          <a:p>
            <a:pPr indent="0" lvl="0" marL="0" marR="0" rtl="0" algn="r">
              <a:spcBef>
                <a:spcPts val="0"/>
              </a:spcBef>
              <a:spcAft>
                <a:spcPts val="0"/>
              </a:spcAft>
              <a:buClr>
                <a:srgbClr val="595959"/>
              </a:buClr>
              <a:buSzPts val="1846"/>
              <a:buFont typeface="Lato"/>
              <a:buNone/>
            </a:pPr>
            <a:br>
              <a:rPr b="1" i="0" lang="en-US" sz="2400">
                <a:solidFill>
                  <a:srgbClr val="008896"/>
                </a:solidFill>
                <a:latin typeface="Lato"/>
                <a:ea typeface="Lato"/>
                <a:cs typeface="Lato"/>
                <a:sym typeface="Lato"/>
              </a:rPr>
            </a:br>
            <a:r>
              <a:rPr b="1" i="0" lang="en-US" sz="2800">
                <a:solidFill>
                  <a:srgbClr val="008896"/>
                </a:solidFill>
                <a:latin typeface="Lato"/>
                <a:ea typeface="Lato"/>
                <a:cs typeface="Lato"/>
                <a:sym typeface="Lato"/>
              </a:rPr>
              <a:t>PhotoVoice in Syria  </a:t>
            </a:r>
            <a:endParaRPr b="1" i="0" sz="2400">
              <a:solidFill>
                <a:srgbClr val="008896"/>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7"/>
          <p:cNvPicPr preferRelativeResize="0"/>
          <p:nvPr/>
        </p:nvPicPr>
        <p:blipFill rotWithShape="1">
          <a:blip r:embed="rId3">
            <a:alphaModFix/>
          </a:blip>
          <a:srcRect b="0" l="0" r="0" t="0"/>
          <a:stretch/>
        </p:blipFill>
        <p:spPr>
          <a:xfrm>
            <a:off x="6938075" y="515184"/>
            <a:ext cx="1722126" cy="1506860"/>
          </a:xfrm>
          <a:prstGeom prst="rect">
            <a:avLst/>
          </a:prstGeom>
          <a:noFill/>
          <a:ln>
            <a:noFill/>
          </a:ln>
        </p:spPr>
      </p:pic>
      <p:pic>
        <p:nvPicPr>
          <p:cNvPr descr="A picture containing outdoor, red&#10;&#10;Description automatically generated" id="320" name="Google Shape;320;p17"/>
          <p:cNvPicPr preferRelativeResize="0"/>
          <p:nvPr/>
        </p:nvPicPr>
        <p:blipFill rotWithShape="1">
          <a:blip r:embed="rId4">
            <a:alphaModFix/>
          </a:blip>
          <a:srcRect b="0" l="0" r="0" t="0"/>
          <a:stretch/>
        </p:blipFill>
        <p:spPr>
          <a:xfrm>
            <a:off x="3564625" y="1406559"/>
            <a:ext cx="1863455" cy="3113839"/>
          </a:xfrm>
          <a:prstGeom prst="roundRect">
            <a:avLst>
              <a:gd fmla="val 4370" name="adj"/>
            </a:avLst>
          </a:prstGeom>
          <a:noFill/>
          <a:ln>
            <a:noFill/>
          </a:ln>
        </p:spPr>
      </p:pic>
      <p:sp>
        <p:nvSpPr>
          <p:cNvPr id="321" name="Google Shape;321;p17"/>
          <p:cNvSpPr txBox="1"/>
          <p:nvPr/>
        </p:nvSpPr>
        <p:spPr>
          <a:xfrm>
            <a:off x="4311942" y="621494"/>
            <a:ext cx="4219706" cy="611100"/>
          </a:xfrm>
          <a:prstGeom prst="rect">
            <a:avLst/>
          </a:prstGeom>
          <a:noFill/>
          <a:ln>
            <a:noFill/>
          </a:ln>
        </p:spPr>
        <p:txBody>
          <a:bodyPr anchorCtr="0" anchor="b" bIns="34275" lIns="68550" spcFirstLastPara="1" rIns="68550" wrap="square" tIns="34275">
            <a:noAutofit/>
          </a:bodyPr>
          <a:lstStyle/>
          <a:p>
            <a:pPr indent="0" lvl="0" marL="0" marR="0" rtl="0" algn="r">
              <a:spcBef>
                <a:spcPts val="0"/>
              </a:spcBef>
              <a:spcAft>
                <a:spcPts val="0"/>
              </a:spcAft>
              <a:buClr>
                <a:srgbClr val="595959"/>
              </a:buClr>
              <a:buSzPts val="1846"/>
              <a:buFont typeface="Lato"/>
              <a:buNone/>
            </a:pPr>
            <a:br>
              <a:rPr b="1" i="0" lang="en-US" sz="2400">
                <a:solidFill>
                  <a:srgbClr val="008896"/>
                </a:solidFill>
                <a:latin typeface="Lato"/>
                <a:ea typeface="Lato"/>
                <a:cs typeface="Lato"/>
                <a:sym typeface="Lato"/>
              </a:rPr>
            </a:br>
            <a:r>
              <a:rPr b="1" i="0" lang="en-US" sz="2800">
                <a:solidFill>
                  <a:srgbClr val="008896"/>
                </a:solidFill>
                <a:latin typeface="Lato"/>
                <a:ea typeface="Lato"/>
                <a:cs typeface="Lato"/>
                <a:sym typeface="Lato"/>
              </a:rPr>
              <a:t>PhotoVoice in Venezuela </a:t>
            </a:r>
            <a:endParaRPr b="1" i="0" sz="2400">
              <a:solidFill>
                <a:srgbClr val="008896"/>
              </a:solidFill>
              <a:latin typeface="Lato"/>
              <a:ea typeface="Lato"/>
              <a:cs typeface="Lato"/>
              <a:sym typeface="Lato"/>
            </a:endParaRPr>
          </a:p>
        </p:txBody>
      </p:sp>
      <p:pic>
        <p:nvPicPr>
          <p:cNvPr descr="A picture containing person, food&#10;&#10;Description automatically generated" id="322" name="Google Shape;322;p17"/>
          <p:cNvPicPr preferRelativeResize="0"/>
          <p:nvPr/>
        </p:nvPicPr>
        <p:blipFill rotWithShape="1">
          <a:blip r:embed="rId5">
            <a:alphaModFix/>
          </a:blip>
          <a:srcRect b="4065" l="0" r="0" t="9682"/>
          <a:stretch/>
        </p:blipFill>
        <p:spPr>
          <a:xfrm rot="5400000">
            <a:off x="2783900" y="1796813"/>
            <a:ext cx="3115448" cy="2331720"/>
          </a:xfrm>
          <a:prstGeom prst="roundRect">
            <a:avLst>
              <a:gd fmla="val 6373" name="adj"/>
            </a:avLst>
          </a:prstGeom>
          <a:noFill/>
          <a:ln>
            <a:noFill/>
          </a:ln>
        </p:spPr>
      </p:pic>
      <p:sp>
        <p:nvSpPr>
          <p:cNvPr id="323" name="Google Shape;323;p17"/>
          <p:cNvSpPr/>
          <p:nvPr/>
        </p:nvSpPr>
        <p:spPr>
          <a:xfrm>
            <a:off x="4951958" y="2045028"/>
            <a:ext cx="3710514" cy="2537785"/>
          </a:xfrm>
          <a:prstGeom prst="roundRect">
            <a:avLst>
              <a:gd fmla="val 9179" name="adj"/>
            </a:avLst>
          </a:prstGeom>
          <a:solidFill>
            <a:schemeClr val="lt1"/>
          </a:solidFill>
          <a:ln cap="flat" cmpd="sng" w="762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90488" lvl="0" marL="128588" marR="0" rtl="0" algn="ctr">
              <a:spcBef>
                <a:spcPts val="0"/>
              </a:spcBef>
              <a:spcAft>
                <a:spcPts val="0"/>
              </a:spcAft>
              <a:buClr>
                <a:srgbClr val="00818F"/>
              </a:buClr>
              <a:buSzPts val="600"/>
              <a:buFont typeface="Arial"/>
              <a:buNone/>
            </a:pPr>
            <a:r>
              <a:t/>
            </a:r>
            <a:endParaRPr sz="450">
              <a:solidFill>
                <a:schemeClr val="lt1"/>
              </a:solidFill>
              <a:latin typeface="Calibri"/>
              <a:ea typeface="Calibri"/>
              <a:cs typeface="Calibri"/>
              <a:sym typeface="Calibri"/>
            </a:endParaRPr>
          </a:p>
        </p:txBody>
      </p:sp>
      <p:sp>
        <p:nvSpPr>
          <p:cNvPr id="324" name="Google Shape;324;p17"/>
          <p:cNvSpPr/>
          <p:nvPr/>
        </p:nvSpPr>
        <p:spPr>
          <a:xfrm>
            <a:off x="5050126" y="2132018"/>
            <a:ext cx="3530573" cy="2389988"/>
          </a:xfrm>
          <a:prstGeom prst="roundRect">
            <a:avLst>
              <a:gd fmla="val 6251" name="adj"/>
            </a:avLst>
          </a:prstGeom>
          <a:solidFill>
            <a:srgbClr val="008896"/>
          </a:solidFill>
          <a:ln>
            <a:noFill/>
          </a:ln>
        </p:spPr>
        <p:txBody>
          <a:bodyPr anchorCtr="0" anchor="ctr" bIns="34275" lIns="68550" spcFirstLastPara="1" rIns="68550" wrap="square" tIns="34275">
            <a:noAutofit/>
          </a:bodyPr>
          <a:lstStyle/>
          <a:p>
            <a:pPr indent="-90488" lvl="0" marL="128588" marR="0" rtl="0" algn="ctr">
              <a:spcBef>
                <a:spcPts val="0"/>
              </a:spcBef>
              <a:spcAft>
                <a:spcPts val="0"/>
              </a:spcAft>
              <a:buClr>
                <a:srgbClr val="00818F"/>
              </a:buClr>
              <a:buSzPts val="600"/>
              <a:buFont typeface="Arial"/>
              <a:buNone/>
            </a:pPr>
            <a:r>
              <a:t/>
            </a:r>
            <a:endParaRPr sz="450">
              <a:solidFill>
                <a:srgbClr val="FFFFFF"/>
              </a:solidFill>
              <a:latin typeface="Calibri"/>
              <a:ea typeface="Calibri"/>
              <a:cs typeface="Calibri"/>
              <a:sym typeface="Calibri"/>
            </a:endParaRPr>
          </a:p>
        </p:txBody>
      </p:sp>
      <p:sp>
        <p:nvSpPr>
          <p:cNvPr id="325" name="Google Shape;325;p17"/>
          <p:cNvSpPr txBox="1"/>
          <p:nvPr/>
        </p:nvSpPr>
        <p:spPr>
          <a:xfrm>
            <a:off x="5357256" y="2771819"/>
            <a:ext cx="2916310" cy="1640790"/>
          </a:xfrm>
          <a:prstGeom prst="rect">
            <a:avLst/>
          </a:prstGeom>
          <a:noFill/>
          <a:ln>
            <a:noFill/>
          </a:ln>
        </p:spPr>
        <p:txBody>
          <a:bodyPr anchorCtr="0" anchor="t" bIns="34275" lIns="68550" spcFirstLastPara="1" rIns="68550" wrap="square" tIns="34275">
            <a:normAutofit/>
          </a:bodyPr>
          <a:lstStyle/>
          <a:p>
            <a:pPr indent="0" lvl="0" marL="0" marR="0" rtl="0" algn="l">
              <a:spcBef>
                <a:spcPts val="0"/>
              </a:spcBef>
              <a:spcAft>
                <a:spcPts val="900"/>
              </a:spcAft>
              <a:buNone/>
            </a:pPr>
            <a:r>
              <a:rPr lang="en-US" sz="1200">
                <a:solidFill>
                  <a:schemeClr val="lt1"/>
                </a:solidFill>
                <a:latin typeface="Ubuntu"/>
                <a:ea typeface="Ubuntu"/>
                <a:cs typeface="Ubuntu"/>
                <a:sym typeface="Ubuntu"/>
              </a:rPr>
              <a:t>Creativity is key to keeping everyone in the family happy. In this case, a plantain pasticho with cheese and peas... precisely to make the peas in another way. The important thing is to find a new way of doing things</a:t>
            </a:r>
            <a:endParaRPr sz="2000">
              <a:solidFill>
                <a:schemeClr val="lt1"/>
              </a:solidFill>
              <a:latin typeface="Ubuntu"/>
              <a:ea typeface="Ubuntu"/>
              <a:cs typeface="Ubuntu"/>
              <a:sym typeface="Ubuntu"/>
            </a:endParaRPr>
          </a:p>
        </p:txBody>
      </p:sp>
      <p:grpSp>
        <p:nvGrpSpPr>
          <p:cNvPr id="326" name="Google Shape;326;p17"/>
          <p:cNvGrpSpPr/>
          <p:nvPr/>
        </p:nvGrpSpPr>
        <p:grpSpPr>
          <a:xfrm>
            <a:off x="752986" y="1404949"/>
            <a:ext cx="2295983" cy="3115448"/>
            <a:chOff x="953986" y="1873266"/>
            <a:chExt cx="3061310" cy="4153930"/>
          </a:xfrm>
        </p:grpSpPr>
        <p:pic>
          <p:nvPicPr>
            <p:cNvPr descr="Text&#10;&#10;Description automatically generated" id="327" name="Google Shape;327;p17"/>
            <p:cNvPicPr preferRelativeResize="0"/>
            <p:nvPr/>
          </p:nvPicPr>
          <p:blipFill rotWithShape="1">
            <a:blip r:embed="rId6">
              <a:alphaModFix/>
            </a:blip>
            <a:srcRect b="5382" l="266" r="4574" t="11090"/>
            <a:stretch/>
          </p:blipFill>
          <p:spPr>
            <a:xfrm>
              <a:off x="953987" y="4011542"/>
              <a:ext cx="3061309" cy="2015654"/>
            </a:xfrm>
            <a:prstGeom prst="roundRect">
              <a:avLst>
                <a:gd fmla="val 6586" name="adj"/>
              </a:avLst>
            </a:prstGeom>
            <a:noFill/>
            <a:ln>
              <a:noFill/>
            </a:ln>
          </p:spPr>
        </p:pic>
        <p:pic>
          <p:nvPicPr>
            <p:cNvPr id="328" name="Google Shape;328;p17"/>
            <p:cNvPicPr preferRelativeResize="0"/>
            <p:nvPr/>
          </p:nvPicPr>
          <p:blipFill rotWithShape="1">
            <a:blip r:embed="rId7">
              <a:alphaModFix/>
            </a:blip>
            <a:srcRect b="0" l="0" r="0" t="0"/>
            <a:stretch/>
          </p:blipFill>
          <p:spPr>
            <a:xfrm>
              <a:off x="953986" y="1873266"/>
              <a:ext cx="3061308" cy="1970057"/>
            </a:xfrm>
            <a:prstGeom prst="roundRect">
              <a:avLst>
                <a:gd fmla="val 8931" name="adj"/>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8"/>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Findings and Lessons </a:t>
            </a:r>
            <a:endParaRPr/>
          </a:p>
        </p:txBody>
      </p:sp>
      <p:sp>
        <p:nvSpPr>
          <p:cNvPr id="334" name="Google Shape;334;p18"/>
          <p:cNvSpPr/>
          <p:nvPr/>
        </p:nvSpPr>
        <p:spPr>
          <a:xfrm>
            <a:off x="1636167" y="1109775"/>
            <a:ext cx="6374691" cy="45225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Ubuntu"/>
              <a:ea typeface="Ubuntu"/>
              <a:cs typeface="Ubuntu"/>
              <a:sym typeface="Ubuntu"/>
            </a:endParaRPr>
          </a:p>
        </p:txBody>
      </p:sp>
      <p:sp>
        <p:nvSpPr>
          <p:cNvPr id="335" name="Google Shape;335;p18"/>
          <p:cNvSpPr/>
          <p:nvPr/>
        </p:nvSpPr>
        <p:spPr>
          <a:xfrm>
            <a:off x="1684423" y="1685211"/>
            <a:ext cx="6322440" cy="442670"/>
          </a:xfrm>
          <a:prstGeom prst="roundRect">
            <a:avLst>
              <a:gd fmla="val 16667" name="adj"/>
            </a:avLst>
          </a:prstGeom>
          <a:solidFill>
            <a:srgbClr val="EBF9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Ubuntu"/>
              <a:ea typeface="Ubuntu"/>
              <a:cs typeface="Ubuntu"/>
              <a:sym typeface="Ubuntu"/>
            </a:endParaRPr>
          </a:p>
        </p:txBody>
      </p:sp>
      <p:sp>
        <p:nvSpPr>
          <p:cNvPr id="336" name="Google Shape;336;p18"/>
          <p:cNvSpPr txBox="1"/>
          <p:nvPr/>
        </p:nvSpPr>
        <p:spPr>
          <a:xfrm>
            <a:off x="2059222" y="1175453"/>
            <a:ext cx="5975312" cy="346384"/>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PhotoVoice is still a newer form of research and requires in-depth training. </a:t>
            </a:r>
            <a:endParaRPr b="0" i="0" sz="1800" u="none" cap="none" strike="noStrike">
              <a:solidFill>
                <a:srgbClr val="000000"/>
              </a:solidFill>
              <a:latin typeface="Ubuntu"/>
              <a:ea typeface="Ubuntu"/>
              <a:cs typeface="Ubuntu"/>
              <a:sym typeface="Ubuntu"/>
            </a:endParaRPr>
          </a:p>
        </p:txBody>
      </p:sp>
      <p:sp>
        <p:nvSpPr>
          <p:cNvPr id="337" name="Google Shape;337;p18"/>
          <p:cNvSpPr txBox="1"/>
          <p:nvPr/>
        </p:nvSpPr>
        <p:spPr>
          <a:xfrm>
            <a:off x="2057403" y="1750195"/>
            <a:ext cx="5877825" cy="295386"/>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Operational challenges can be mitigated in complex non-permissive settings </a:t>
            </a:r>
            <a:endParaRPr sz="1200">
              <a:solidFill>
                <a:srgbClr val="595959"/>
              </a:solidFill>
              <a:latin typeface="Ubuntu"/>
              <a:ea typeface="Ubuntu"/>
              <a:cs typeface="Ubuntu"/>
              <a:sym typeface="Ubuntu"/>
            </a:endParaRPr>
          </a:p>
        </p:txBody>
      </p:sp>
      <p:sp>
        <p:nvSpPr>
          <p:cNvPr id="338" name="Google Shape;338;p18"/>
          <p:cNvSpPr/>
          <p:nvPr/>
        </p:nvSpPr>
        <p:spPr>
          <a:xfrm>
            <a:off x="1581951" y="1057414"/>
            <a:ext cx="355885"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1</a:t>
            </a:r>
            <a:endParaRPr b="1" i="0" sz="1200" u="none" cap="none" strike="noStrike">
              <a:solidFill>
                <a:schemeClr val="lt1"/>
              </a:solidFill>
              <a:latin typeface="Ubuntu"/>
              <a:ea typeface="Ubuntu"/>
              <a:cs typeface="Ubuntu"/>
              <a:sym typeface="Ubuntu"/>
            </a:endParaRPr>
          </a:p>
        </p:txBody>
      </p:sp>
      <p:sp>
        <p:nvSpPr>
          <p:cNvPr id="339" name="Google Shape;339;p18"/>
          <p:cNvSpPr/>
          <p:nvPr/>
        </p:nvSpPr>
        <p:spPr>
          <a:xfrm>
            <a:off x="1576641" y="1664355"/>
            <a:ext cx="361633" cy="332612"/>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2</a:t>
            </a:r>
            <a:endParaRPr b="1" i="0" sz="1200" u="none" cap="none" strike="noStrike">
              <a:solidFill>
                <a:schemeClr val="lt1"/>
              </a:solidFill>
              <a:latin typeface="Ubuntu"/>
              <a:ea typeface="Ubuntu"/>
              <a:cs typeface="Ubuntu"/>
              <a:sym typeface="Ubuntu"/>
            </a:endParaRPr>
          </a:p>
        </p:txBody>
      </p:sp>
      <p:sp>
        <p:nvSpPr>
          <p:cNvPr id="340" name="Google Shape;340;p18"/>
          <p:cNvSpPr/>
          <p:nvPr/>
        </p:nvSpPr>
        <p:spPr>
          <a:xfrm>
            <a:off x="1628405" y="2304907"/>
            <a:ext cx="6374691" cy="45225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Ubuntu"/>
              <a:ea typeface="Ubuntu"/>
              <a:cs typeface="Ubuntu"/>
              <a:sym typeface="Ubuntu"/>
            </a:endParaRPr>
          </a:p>
        </p:txBody>
      </p:sp>
      <p:sp>
        <p:nvSpPr>
          <p:cNvPr id="341" name="Google Shape;341;p18"/>
          <p:cNvSpPr/>
          <p:nvPr/>
        </p:nvSpPr>
        <p:spPr>
          <a:xfrm>
            <a:off x="1675956" y="2949788"/>
            <a:ext cx="6322440" cy="442670"/>
          </a:xfrm>
          <a:prstGeom prst="roundRect">
            <a:avLst>
              <a:gd fmla="val 16667" name="adj"/>
            </a:avLst>
          </a:prstGeom>
          <a:solidFill>
            <a:srgbClr val="EBF9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Ubuntu"/>
              <a:ea typeface="Ubuntu"/>
              <a:cs typeface="Ubuntu"/>
              <a:sym typeface="Ubuntu"/>
            </a:endParaRPr>
          </a:p>
        </p:txBody>
      </p:sp>
      <p:sp>
        <p:nvSpPr>
          <p:cNvPr id="342" name="Google Shape;342;p18"/>
          <p:cNvSpPr txBox="1"/>
          <p:nvPr/>
        </p:nvSpPr>
        <p:spPr>
          <a:xfrm>
            <a:off x="2059222" y="2421568"/>
            <a:ext cx="4966118" cy="386821"/>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Women were empowered through their participation </a:t>
            </a:r>
            <a:endParaRPr sz="1200">
              <a:solidFill>
                <a:srgbClr val="595959"/>
              </a:solidFill>
              <a:latin typeface="Ubuntu"/>
              <a:ea typeface="Ubuntu"/>
              <a:cs typeface="Ubuntu"/>
              <a:sym typeface="Ubuntu"/>
            </a:endParaRPr>
          </a:p>
        </p:txBody>
      </p:sp>
      <p:sp>
        <p:nvSpPr>
          <p:cNvPr id="343" name="Google Shape;343;p18"/>
          <p:cNvSpPr/>
          <p:nvPr/>
        </p:nvSpPr>
        <p:spPr>
          <a:xfrm>
            <a:off x="1565331" y="2238897"/>
            <a:ext cx="387365" cy="356279"/>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Ubuntu"/>
                <a:ea typeface="Ubuntu"/>
                <a:cs typeface="Ubuntu"/>
                <a:sym typeface="Ubuntu"/>
              </a:rPr>
              <a:t>3</a:t>
            </a:r>
            <a:endParaRPr b="1" sz="1200">
              <a:solidFill>
                <a:schemeClr val="lt1"/>
              </a:solidFill>
              <a:latin typeface="Ubuntu"/>
              <a:ea typeface="Ubuntu"/>
              <a:cs typeface="Ubuntu"/>
              <a:sym typeface="Ubuntu"/>
            </a:endParaRPr>
          </a:p>
        </p:txBody>
      </p:sp>
      <p:sp>
        <p:nvSpPr>
          <p:cNvPr id="344" name="Google Shape;344;p18"/>
          <p:cNvSpPr/>
          <p:nvPr/>
        </p:nvSpPr>
        <p:spPr>
          <a:xfrm>
            <a:off x="1605982" y="2878464"/>
            <a:ext cx="387365" cy="351976"/>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4</a:t>
            </a:r>
            <a:endParaRPr b="1" i="0" sz="1200" u="none" cap="none" strike="noStrike">
              <a:solidFill>
                <a:schemeClr val="lt1"/>
              </a:solidFill>
              <a:latin typeface="Ubuntu"/>
              <a:ea typeface="Ubuntu"/>
              <a:cs typeface="Ubuntu"/>
              <a:sym typeface="Ubuntu"/>
            </a:endParaRPr>
          </a:p>
        </p:txBody>
      </p:sp>
      <p:sp>
        <p:nvSpPr>
          <p:cNvPr id="345" name="Google Shape;345;p18"/>
          <p:cNvSpPr txBox="1"/>
          <p:nvPr/>
        </p:nvSpPr>
        <p:spPr>
          <a:xfrm>
            <a:off x="2059221" y="2997115"/>
            <a:ext cx="5088199" cy="386821"/>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Implementing partners play a key role  </a:t>
            </a:r>
            <a:endParaRPr sz="1200">
              <a:solidFill>
                <a:srgbClr val="595959"/>
              </a:solidFill>
              <a:latin typeface="Ubuntu"/>
              <a:ea typeface="Ubuntu"/>
              <a:cs typeface="Ubuntu"/>
              <a:sym typeface="Ubuntu"/>
            </a:endParaRPr>
          </a:p>
        </p:txBody>
      </p:sp>
      <p:sp>
        <p:nvSpPr>
          <p:cNvPr id="346" name="Google Shape;346;p18"/>
          <p:cNvSpPr/>
          <p:nvPr/>
        </p:nvSpPr>
        <p:spPr>
          <a:xfrm>
            <a:off x="1630835" y="3500579"/>
            <a:ext cx="6374691" cy="45225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Ubuntu"/>
              <a:ea typeface="Ubuntu"/>
              <a:cs typeface="Ubuntu"/>
              <a:sym typeface="Ubuntu"/>
            </a:endParaRPr>
          </a:p>
        </p:txBody>
      </p:sp>
      <p:sp>
        <p:nvSpPr>
          <p:cNvPr id="347" name="Google Shape;347;p18"/>
          <p:cNvSpPr/>
          <p:nvPr/>
        </p:nvSpPr>
        <p:spPr>
          <a:xfrm>
            <a:off x="1664529" y="4152340"/>
            <a:ext cx="6322440" cy="669705"/>
          </a:xfrm>
          <a:prstGeom prst="roundRect">
            <a:avLst>
              <a:gd fmla="val 16667" name="adj"/>
            </a:avLst>
          </a:prstGeom>
          <a:solidFill>
            <a:srgbClr val="EBF9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Ubuntu"/>
              <a:ea typeface="Ubuntu"/>
              <a:cs typeface="Ubuntu"/>
              <a:sym typeface="Ubuntu"/>
            </a:endParaRPr>
          </a:p>
        </p:txBody>
      </p:sp>
      <p:sp>
        <p:nvSpPr>
          <p:cNvPr id="348" name="Google Shape;348;p18"/>
          <p:cNvSpPr txBox="1"/>
          <p:nvPr/>
        </p:nvSpPr>
        <p:spPr>
          <a:xfrm>
            <a:off x="2057403" y="3591968"/>
            <a:ext cx="5910169" cy="409280"/>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Method offered a creative way to share needs and feedback with decision makers </a:t>
            </a:r>
            <a:endParaRPr sz="1200">
              <a:solidFill>
                <a:srgbClr val="595959"/>
              </a:solidFill>
              <a:latin typeface="Ubuntu"/>
              <a:ea typeface="Ubuntu"/>
              <a:cs typeface="Ubuntu"/>
              <a:sym typeface="Ubuntu"/>
            </a:endParaRPr>
          </a:p>
        </p:txBody>
      </p:sp>
      <p:sp>
        <p:nvSpPr>
          <p:cNvPr id="349" name="Google Shape;349;p18"/>
          <p:cNvSpPr/>
          <p:nvPr/>
        </p:nvSpPr>
        <p:spPr>
          <a:xfrm>
            <a:off x="1594650" y="3471536"/>
            <a:ext cx="387365" cy="351976"/>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67">
                <a:solidFill>
                  <a:schemeClr val="lt1"/>
                </a:solidFill>
                <a:latin typeface="Ubuntu"/>
                <a:ea typeface="Ubuntu"/>
                <a:cs typeface="Ubuntu"/>
                <a:sym typeface="Ubuntu"/>
              </a:rPr>
              <a:t>5</a:t>
            </a:r>
            <a:endParaRPr b="1" sz="1467">
              <a:solidFill>
                <a:schemeClr val="lt1"/>
              </a:solidFill>
              <a:latin typeface="Ubuntu"/>
              <a:ea typeface="Ubuntu"/>
              <a:cs typeface="Ubuntu"/>
              <a:sym typeface="Ubuntu"/>
            </a:endParaRPr>
          </a:p>
        </p:txBody>
      </p:sp>
      <p:sp>
        <p:nvSpPr>
          <p:cNvPr id="350" name="Google Shape;350;p18"/>
          <p:cNvSpPr txBox="1"/>
          <p:nvPr/>
        </p:nvSpPr>
        <p:spPr>
          <a:xfrm>
            <a:off x="2084794" y="4236519"/>
            <a:ext cx="5902175" cy="554713"/>
          </a:xfrm>
          <a:prstGeom prst="rect">
            <a:avLst/>
          </a:prstGeom>
          <a:noFill/>
          <a:ln>
            <a:noFill/>
          </a:ln>
        </p:spPr>
        <p:txBody>
          <a:bodyPr anchorCtr="0" anchor="t" bIns="36575" lIns="36575" spcFirstLastPara="1" rIns="36575" wrap="square" tIns="36575">
            <a:noAutofit/>
          </a:bodyPr>
          <a:lstStyle/>
          <a:p>
            <a:pPr indent="0" lvl="0" marL="0" marR="30163" rtl="0" algn="l">
              <a:lnSpc>
                <a:spcPct val="100000"/>
              </a:lnSpc>
              <a:spcBef>
                <a:spcPts val="0"/>
              </a:spcBef>
              <a:spcAft>
                <a:spcPts val="0"/>
              </a:spcAft>
              <a:buClr>
                <a:srgbClr val="000000"/>
              </a:buClr>
              <a:buSzPts val="1050"/>
              <a:buFont typeface="Arial"/>
              <a:buNone/>
            </a:pPr>
            <a:r>
              <a:rPr lang="en-US" sz="1200">
                <a:solidFill>
                  <a:srgbClr val="595959"/>
                </a:solidFill>
                <a:latin typeface="Ubuntu"/>
                <a:ea typeface="Ubuntu"/>
                <a:cs typeface="Ubuntu"/>
                <a:sym typeface="Ubuntu"/>
              </a:rPr>
              <a:t>Key finding: The results from this pilot project indicate the process worked as both a research method and a social change initiative. </a:t>
            </a:r>
            <a:endParaRPr sz="1200">
              <a:solidFill>
                <a:srgbClr val="595959"/>
              </a:solidFill>
              <a:latin typeface="Ubuntu"/>
              <a:ea typeface="Ubuntu"/>
              <a:cs typeface="Ubuntu"/>
              <a:sym typeface="Ubuntu"/>
            </a:endParaRPr>
          </a:p>
        </p:txBody>
      </p:sp>
      <p:sp>
        <p:nvSpPr>
          <p:cNvPr id="351" name="Google Shape;351;p18"/>
          <p:cNvSpPr/>
          <p:nvPr/>
        </p:nvSpPr>
        <p:spPr>
          <a:xfrm>
            <a:off x="1614448" y="4063894"/>
            <a:ext cx="383646" cy="370838"/>
          </a:xfrm>
          <a:prstGeom prst="ellipse">
            <a:avLst/>
          </a:prstGeom>
          <a:solidFill>
            <a:srgbClr val="008896"/>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rPr b="1" i="0" lang="en-US" sz="1200" u="none" cap="none" strike="noStrike">
                <a:solidFill>
                  <a:schemeClr val="lt1"/>
                </a:solidFill>
                <a:latin typeface="Ubuntu"/>
                <a:ea typeface="Ubuntu"/>
                <a:cs typeface="Ubuntu"/>
                <a:sym typeface="Ubuntu"/>
              </a:rPr>
              <a:t>6</a:t>
            </a:r>
            <a:endParaRPr b="1" i="0" sz="1200" u="none" cap="none" strike="noStrike">
              <a:solidFill>
                <a:schemeClr val="lt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284417f3da_0_462"/>
          <p:cNvSpPr txBox="1"/>
          <p:nvPr>
            <p:ph type="title"/>
          </p:nvPr>
        </p:nvSpPr>
        <p:spPr>
          <a:xfrm>
            <a:off x="1366787" y="2608729"/>
            <a:ext cx="6314100" cy="127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200"/>
              <a:buFont typeface="Ubuntu"/>
              <a:buNone/>
            </a:pPr>
            <a:r>
              <a:rPr lang="en-US" sz="1200"/>
              <a:t>For more information, please contact:</a:t>
            </a:r>
            <a:br>
              <a:rPr lang="en-US" sz="1200"/>
            </a:br>
            <a:r>
              <a:rPr lang="en-US" sz="1200"/>
              <a:t>Amina Ferati, i-APS President</a:t>
            </a:r>
            <a:endParaRPr sz="1200"/>
          </a:p>
          <a:p>
            <a:pPr indent="0" lvl="0" marL="0" rtl="0" algn="ctr">
              <a:spcBef>
                <a:spcPts val="0"/>
              </a:spcBef>
              <a:spcAft>
                <a:spcPts val="0"/>
              </a:spcAft>
              <a:buClr>
                <a:schemeClr val="dk1"/>
              </a:buClr>
              <a:buSzPts val="1200"/>
              <a:buFont typeface="Ubuntu"/>
              <a:buNone/>
            </a:pPr>
            <a:r>
              <a:rPr lang="en-US" sz="1200" u="sng">
                <a:solidFill>
                  <a:schemeClr val="hlink"/>
                </a:solidFill>
                <a:hlinkClick r:id="rId3"/>
              </a:rPr>
              <a:t>aminaferati@i-aps.com</a:t>
            </a:r>
            <a:r>
              <a:rPr lang="en-US" sz="1200"/>
              <a:t> </a:t>
            </a:r>
            <a:endParaRPr sz="1200"/>
          </a:p>
        </p:txBody>
      </p:sp>
      <p:sp>
        <p:nvSpPr>
          <p:cNvPr id="357" name="Google Shape;357;g2284417f3da_0_462"/>
          <p:cNvSpPr txBox="1"/>
          <p:nvPr>
            <p:ph idx="1" type="body"/>
          </p:nvPr>
        </p:nvSpPr>
        <p:spPr>
          <a:xfrm>
            <a:off x="1366838" y="1490356"/>
            <a:ext cx="6313500" cy="5496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lt2"/>
              </a:buClr>
              <a:buSzPts val="3200"/>
              <a:buNone/>
            </a:pPr>
            <a:r>
              <a:rPr lang="en-US"/>
              <a:t>Q&amp;A</a:t>
            </a:r>
            <a:endParaRPr/>
          </a:p>
        </p:txBody>
      </p:sp>
      <p:pic>
        <p:nvPicPr>
          <p:cNvPr id="358" name="Google Shape;358;g2284417f3da_0_462"/>
          <p:cNvPicPr preferRelativeResize="0"/>
          <p:nvPr/>
        </p:nvPicPr>
        <p:blipFill rotWithShape="1">
          <a:blip r:embed="rId4">
            <a:alphaModFix/>
          </a:blip>
          <a:srcRect b="0" l="0" r="0" t="10257"/>
          <a:stretch/>
        </p:blipFill>
        <p:spPr>
          <a:xfrm>
            <a:off x="3700249" y="3025431"/>
            <a:ext cx="1646707" cy="14851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
          <p:cNvSpPr txBox="1"/>
          <p:nvPr>
            <p:ph idx="1" type="body"/>
          </p:nvPr>
        </p:nvSpPr>
        <p:spPr>
          <a:xfrm>
            <a:off x="647200" y="630025"/>
            <a:ext cx="8048700" cy="4101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lang="en-US" sz="1800"/>
              <a:t>Best Practices</a:t>
            </a:r>
            <a:endParaRPr sz="1400"/>
          </a:p>
          <a:p>
            <a:pPr indent="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rPr lang="en-US" sz="1400"/>
              <a:t>Activate your video when you are speaking, if possible.</a:t>
            </a:r>
            <a:endParaRPr sz="1400"/>
          </a:p>
          <a:p>
            <a:pPr indent="457200" lvl="0" marL="457200" rtl="0" algn="l">
              <a:lnSpc>
                <a:spcPct val="115000"/>
              </a:lnSpc>
              <a:spcBef>
                <a:spcPts val="0"/>
              </a:spcBef>
              <a:spcAft>
                <a:spcPts val="0"/>
              </a:spcAft>
              <a:buSzPts val="2200"/>
              <a:buNone/>
            </a:pPr>
            <a:r>
              <a:t/>
            </a:r>
            <a:endParaRPr sz="1400">
              <a:solidFill>
                <a:srgbClr val="008CCC"/>
              </a:solidFill>
            </a:endParaRPr>
          </a:p>
          <a:p>
            <a:pPr indent="0" lvl="0" marL="457200" rtl="0" algn="l">
              <a:lnSpc>
                <a:spcPct val="115000"/>
              </a:lnSpc>
              <a:spcBef>
                <a:spcPts val="0"/>
              </a:spcBef>
              <a:spcAft>
                <a:spcPts val="0"/>
              </a:spcAft>
              <a:buSzPts val="2200"/>
              <a:buNone/>
            </a:pPr>
            <a:r>
              <a:t/>
            </a:r>
            <a:endParaRPr sz="1400"/>
          </a:p>
          <a:p>
            <a:pPr indent="457200" lvl="0" marL="457200" rtl="0" algn="l">
              <a:lnSpc>
                <a:spcPct val="115000"/>
              </a:lnSpc>
              <a:spcBef>
                <a:spcPts val="0"/>
              </a:spcBef>
              <a:spcAft>
                <a:spcPts val="0"/>
              </a:spcAft>
              <a:buSzPts val="2200"/>
              <a:buNone/>
            </a:pPr>
            <a:r>
              <a:t/>
            </a:r>
            <a:endParaRPr sz="1400"/>
          </a:p>
          <a:p>
            <a:pPr indent="457200" lvl="0" marL="457200" rtl="0" algn="l">
              <a:lnSpc>
                <a:spcPct val="115000"/>
              </a:lnSpc>
              <a:spcBef>
                <a:spcPts val="0"/>
              </a:spcBef>
              <a:spcAft>
                <a:spcPts val="0"/>
              </a:spcAft>
              <a:buSzPts val="2200"/>
              <a:buNone/>
            </a:pPr>
            <a:r>
              <a:rPr lang="en-US" sz="1400"/>
              <a:t>Mute your microphone when you are not speaking.</a:t>
            </a:r>
            <a:endParaRPr sz="1400"/>
          </a:p>
          <a:p>
            <a:pPr indent="457200" lvl="0" marL="457200" rtl="0" algn="l">
              <a:lnSpc>
                <a:spcPct val="115000"/>
              </a:lnSpc>
              <a:spcBef>
                <a:spcPts val="0"/>
              </a:spcBef>
              <a:spcAft>
                <a:spcPts val="0"/>
              </a:spcAft>
              <a:buSzPts val="2200"/>
              <a:buNone/>
            </a:pPr>
            <a:r>
              <a:t/>
            </a:r>
            <a:endParaRPr sz="1400">
              <a:solidFill>
                <a:srgbClr val="008CCC"/>
              </a:solidFill>
            </a:endParaRPr>
          </a:p>
          <a:p>
            <a:pPr indent="457200" lvl="0" marL="457200" rtl="0" algn="l">
              <a:lnSpc>
                <a:spcPct val="115000"/>
              </a:lnSpc>
              <a:spcBef>
                <a:spcPts val="0"/>
              </a:spcBef>
              <a:spcAft>
                <a:spcPts val="0"/>
              </a:spcAft>
              <a:buSzPts val="2200"/>
              <a:buNone/>
            </a:pPr>
            <a:r>
              <a:t/>
            </a:r>
            <a:endParaRPr sz="1400">
              <a:solidFill>
                <a:srgbClr val="008CCC"/>
              </a:solidFill>
            </a:endParaRPr>
          </a:p>
          <a:p>
            <a:pPr indent="457200" lvl="0" marL="457200" rtl="0" algn="l">
              <a:lnSpc>
                <a:spcPct val="115000"/>
              </a:lnSpc>
              <a:spcBef>
                <a:spcPts val="0"/>
              </a:spcBef>
              <a:spcAft>
                <a:spcPts val="0"/>
              </a:spcAft>
              <a:buSzPts val="2200"/>
              <a:buNone/>
            </a:pPr>
            <a:r>
              <a:t/>
            </a:r>
            <a:endParaRPr sz="1400"/>
          </a:p>
          <a:p>
            <a:pPr indent="457200" lvl="0" marL="457200" rtl="0" algn="l">
              <a:lnSpc>
                <a:spcPct val="115000"/>
              </a:lnSpc>
              <a:spcBef>
                <a:spcPts val="0"/>
              </a:spcBef>
              <a:spcAft>
                <a:spcPts val="0"/>
              </a:spcAft>
              <a:buSzPts val="2200"/>
              <a:buNone/>
            </a:pPr>
            <a:r>
              <a:rPr lang="en-US" sz="1400"/>
              <a:t>During Q&amp;A, raise your hand if you’d like to speak out loud. </a:t>
            </a:r>
            <a:endParaRPr sz="1400"/>
          </a:p>
          <a:p>
            <a:pPr indent="0" lvl="0" marL="914400" rtl="0" algn="l">
              <a:lnSpc>
                <a:spcPct val="115000"/>
              </a:lnSpc>
              <a:spcBef>
                <a:spcPts val="0"/>
              </a:spcBef>
              <a:spcAft>
                <a:spcPts val="0"/>
              </a:spcAft>
              <a:buSzPts val="2200"/>
              <a:buNone/>
            </a:pPr>
            <a:r>
              <a:t/>
            </a:r>
            <a:endParaRPr sz="1400">
              <a:solidFill>
                <a:schemeClr val="accent2"/>
              </a:solidFill>
            </a:endParaRPr>
          </a:p>
          <a:p>
            <a:pPr indent="0" lvl="0" marL="914400" rtl="0" algn="l">
              <a:lnSpc>
                <a:spcPct val="115000"/>
              </a:lnSpc>
              <a:spcBef>
                <a:spcPts val="0"/>
              </a:spcBef>
              <a:spcAft>
                <a:spcPts val="0"/>
              </a:spcAft>
              <a:buSzPts val="2200"/>
              <a:buNone/>
            </a:pPr>
            <a:r>
              <a:t/>
            </a:r>
            <a:endParaRPr sz="1400">
              <a:solidFill>
                <a:schemeClr val="accent2"/>
              </a:solidFill>
            </a:endParaRPr>
          </a:p>
          <a:p>
            <a:pPr indent="457200" lvl="0" marL="457200" rtl="0" algn="l">
              <a:lnSpc>
                <a:spcPct val="115000"/>
              </a:lnSpc>
              <a:spcBef>
                <a:spcPts val="0"/>
              </a:spcBef>
              <a:spcAft>
                <a:spcPts val="0"/>
              </a:spcAft>
              <a:buSzPts val="2200"/>
              <a:buNone/>
            </a:pPr>
            <a:r>
              <a:t/>
            </a:r>
            <a:endParaRPr sz="1400"/>
          </a:p>
          <a:p>
            <a:pPr indent="457200" lvl="0" marL="457200" rtl="0" algn="l">
              <a:lnSpc>
                <a:spcPct val="115000"/>
              </a:lnSpc>
              <a:spcBef>
                <a:spcPts val="0"/>
              </a:spcBef>
              <a:spcAft>
                <a:spcPts val="0"/>
              </a:spcAft>
              <a:buSzPts val="2200"/>
              <a:buNone/>
            </a:pPr>
            <a:r>
              <a:rPr lang="en-US" sz="1400"/>
              <a:t>Use the chat box if you have any questions or comments!</a:t>
            </a:r>
            <a:endParaRPr sz="1400"/>
          </a:p>
          <a:p>
            <a:pPr indent="0" lvl="0" marL="914400" rtl="0" algn="l">
              <a:lnSpc>
                <a:spcPct val="115000"/>
              </a:lnSpc>
              <a:spcBef>
                <a:spcPts val="0"/>
              </a:spcBef>
              <a:spcAft>
                <a:spcPts val="0"/>
              </a:spcAft>
              <a:buSzPts val="2200"/>
              <a:buNone/>
            </a:pPr>
            <a:r>
              <a:t/>
            </a:r>
            <a:endParaRPr sz="1400"/>
          </a:p>
        </p:txBody>
      </p:sp>
      <p:pic>
        <p:nvPicPr>
          <p:cNvPr id="194" name="Google Shape;194;p2"/>
          <p:cNvPicPr preferRelativeResize="0"/>
          <p:nvPr/>
        </p:nvPicPr>
        <p:blipFill rotWithShape="1">
          <a:blip r:embed="rId3">
            <a:alphaModFix/>
          </a:blip>
          <a:srcRect b="0" l="0" r="0" t="0"/>
          <a:stretch/>
        </p:blipFill>
        <p:spPr>
          <a:xfrm>
            <a:off x="673850" y="1121775"/>
            <a:ext cx="710675" cy="710675"/>
          </a:xfrm>
          <a:prstGeom prst="rect">
            <a:avLst/>
          </a:prstGeom>
          <a:noFill/>
          <a:ln>
            <a:noFill/>
          </a:ln>
        </p:spPr>
      </p:pic>
      <p:pic>
        <p:nvPicPr>
          <p:cNvPr id="195" name="Google Shape;195;p2"/>
          <p:cNvPicPr preferRelativeResize="0"/>
          <p:nvPr/>
        </p:nvPicPr>
        <p:blipFill rotWithShape="1">
          <a:blip r:embed="rId4">
            <a:alphaModFix/>
          </a:blip>
          <a:srcRect b="0" l="11826" r="11826" t="0"/>
          <a:stretch/>
        </p:blipFill>
        <p:spPr>
          <a:xfrm>
            <a:off x="673850" y="1922175"/>
            <a:ext cx="710675" cy="710675"/>
          </a:xfrm>
          <a:prstGeom prst="rect">
            <a:avLst/>
          </a:prstGeom>
          <a:noFill/>
          <a:ln>
            <a:noFill/>
          </a:ln>
        </p:spPr>
      </p:pic>
      <p:pic>
        <p:nvPicPr>
          <p:cNvPr id="196" name="Google Shape;196;p2"/>
          <p:cNvPicPr preferRelativeResize="0"/>
          <p:nvPr/>
        </p:nvPicPr>
        <p:blipFill rotWithShape="1">
          <a:blip r:embed="rId5">
            <a:alphaModFix/>
          </a:blip>
          <a:srcRect b="8649" l="0" r="0" t="0"/>
          <a:stretch/>
        </p:blipFill>
        <p:spPr>
          <a:xfrm>
            <a:off x="673850" y="2798775"/>
            <a:ext cx="710675" cy="701152"/>
          </a:xfrm>
          <a:prstGeom prst="rect">
            <a:avLst/>
          </a:prstGeom>
          <a:noFill/>
          <a:ln>
            <a:noFill/>
          </a:ln>
        </p:spPr>
      </p:pic>
      <p:pic>
        <p:nvPicPr>
          <p:cNvPr id="197" name="Google Shape;197;p2"/>
          <p:cNvPicPr preferRelativeResize="0"/>
          <p:nvPr/>
        </p:nvPicPr>
        <p:blipFill rotWithShape="1">
          <a:blip r:embed="rId6">
            <a:alphaModFix/>
          </a:blip>
          <a:srcRect b="0" l="0" r="0" t="0"/>
          <a:stretch/>
        </p:blipFill>
        <p:spPr>
          <a:xfrm>
            <a:off x="647200" y="3766975"/>
            <a:ext cx="763976" cy="71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284417f3da_0_84"/>
          <p:cNvSpPr txBox="1"/>
          <p:nvPr>
            <p:ph idx="1" type="body"/>
          </p:nvPr>
        </p:nvSpPr>
        <p:spPr>
          <a:xfrm>
            <a:off x="1500188" y="1653961"/>
            <a:ext cx="6996000" cy="1243500"/>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accent2"/>
              </a:buClr>
              <a:buSzPct val="74324"/>
              <a:buNone/>
            </a:pPr>
            <a:r>
              <a:rPr lang="en-US"/>
              <a:t>The Informal Actor and Local Governance Qualitative Monitoring Module</a:t>
            </a:r>
            <a:endParaRPr/>
          </a:p>
        </p:txBody>
      </p:sp>
      <p:sp>
        <p:nvSpPr>
          <p:cNvPr id="364" name="Google Shape;364;g2284417f3da_0_84"/>
          <p:cNvSpPr txBox="1"/>
          <p:nvPr>
            <p:ph idx="2" type="body"/>
          </p:nvPr>
        </p:nvSpPr>
        <p:spPr>
          <a:xfrm>
            <a:off x="1500188" y="2948344"/>
            <a:ext cx="6996000"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en-US"/>
              <a:t>Sophie Turnbull &amp; Portia Hunt (Causal Design)</a:t>
            </a:r>
            <a:endParaRPr/>
          </a:p>
          <a:p>
            <a:pPr indent="0" lvl="0" marL="0" rtl="0" algn="l">
              <a:spcBef>
                <a:spcPts val="440"/>
              </a:spcBef>
              <a:spcAft>
                <a:spcPts val="0"/>
              </a:spcAft>
              <a:buClr>
                <a:schemeClr val="lt2"/>
              </a:buClr>
              <a:buSzPts val="2200"/>
              <a:buNone/>
            </a:pPr>
            <a:r>
              <a:rPr lang="en-US"/>
              <a:t>March 29, 2023</a:t>
            </a:r>
            <a:endParaRPr/>
          </a:p>
          <a:p>
            <a:pPr indent="0" lvl="0" marL="0" rtl="0" algn="l">
              <a:spcBef>
                <a:spcPts val="440"/>
              </a:spcBef>
              <a:spcAft>
                <a:spcPts val="0"/>
              </a:spcAft>
              <a:buClr>
                <a:schemeClr val="lt2"/>
              </a:buClr>
              <a:buSzPts val="2200"/>
              <a:buNone/>
            </a:pPr>
            <a:r>
              <a:t/>
            </a:r>
            <a:endParaRPr/>
          </a:p>
        </p:txBody>
      </p:sp>
      <p:pic>
        <p:nvPicPr>
          <p:cNvPr id="365" name="Google Shape;365;g2284417f3da_0_84"/>
          <p:cNvPicPr preferRelativeResize="0"/>
          <p:nvPr/>
        </p:nvPicPr>
        <p:blipFill rotWithShape="1">
          <a:blip r:embed="rId3">
            <a:alphaModFix/>
          </a:blip>
          <a:srcRect b="0" l="0" r="0" t="0"/>
          <a:stretch/>
        </p:blipFill>
        <p:spPr>
          <a:xfrm>
            <a:off x="1500188" y="3897356"/>
            <a:ext cx="1508570" cy="5201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284417f3da_0_315"/>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en-US"/>
              <a:t>Purpose of the Local Governance Module</a:t>
            </a:r>
            <a:endParaRPr/>
          </a:p>
          <a:p>
            <a:pPr indent="-342900" lvl="0" marL="342900" rtl="0" algn="l">
              <a:spcBef>
                <a:spcPts val="440"/>
              </a:spcBef>
              <a:spcAft>
                <a:spcPts val="0"/>
              </a:spcAft>
              <a:buClr>
                <a:schemeClr val="dk1"/>
              </a:buClr>
              <a:buSzPts val="2200"/>
              <a:buFont typeface="Arial"/>
              <a:buChar char="•"/>
            </a:pPr>
            <a:r>
              <a:rPr lang="en-US"/>
              <a:t>Development of the Module</a:t>
            </a:r>
            <a:endParaRPr/>
          </a:p>
          <a:p>
            <a:pPr indent="-342900" lvl="0" marL="342900" rtl="0" algn="l">
              <a:spcBef>
                <a:spcPts val="440"/>
              </a:spcBef>
              <a:spcAft>
                <a:spcPts val="0"/>
              </a:spcAft>
              <a:buClr>
                <a:schemeClr val="dk1"/>
              </a:buClr>
              <a:buSzPts val="2200"/>
              <a:buFont typeface="Arial"/>
              <a:buChar char="•"/>
            </a:pPr>
            <a:r>
              <a:rPr lang="en-US"/>
              <a:t>Piloting </a:t>
            </a:r>
            <a:endParaRPr/>
          </a:p>
          <a:p>
            <a:pPr indent="-342900" lvl="1" marL="1085850" rtl="0" algn="l">
              <a:spcBef>
                <a:spcPts val="400"/>
              </a:spcBef>
              <a:spcAft>
                <a:spcPts val="0"/>
              </a:spcAft>
              <a:buClr>
                <a:schemeClr val="dk1"/>
              </a:buClr>
              <a:buSzPts val="2000"/>
              <a:buFont typeface="Arial"/>
              <a:buChar char="•"/>
            </a:pPr>
            <a:r>
              <a:rPr lang="en-US"/>
              <a:t>Piloting Findings</a:t>
            </a:r>
            <a:endParaRPr/>
          </a:p>
          <a:p>
            <a:pPr indent="-342900" lvl="1" marL="1085850" rtl="0" algn="l">
              <a:spcBef>
                <a:spcPts val="400"/>
              </a:spcBef>
              <a:spcAft>
                <a:spcPts val="0"/>
              </a:spcAft>
              <a:buClr>
                <a:schemeClr val="dk1"/>
              </a:buClr>
              <a:buSzPts val="2000"/>
              <a:buFont typeface="Arial"/>
              <a:buChar char="•"/>
            </a:pPr>
            <a:r>
              <a:rPr lang="en-US"/>
              <a:t>Lessons and Recommendations</a:t>
            </a:r>
            <a:endParaRPr/>
          </a:p>
          <a:p>
            <a:pPr indent="-342900" lvl="0" marL="342900" rtl="0" algn="l">
              <a:spcBef>
                <a:spcPts val="440"/>
              </a:spcBef>
              <a:spcAft>
                <a:spcPts val="0"/>
              </a:spcAft>
              <a:buClr>
                <a:schemeClr val="dk1"/>
              </a:buClr>
              <a:buSzPts val="2200"/>
              <a:buFont typeface="Arial"/>
              <a:buChar char="•"/>
            </a:pPr>
            <a:r>
              <a:rPr lang="en-US"/>
              <a:t>Guidance for future Deployment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284417f3da_0_319"/>
          <p:cNvSpPr txBox="1"/>
          <p:nvPr>
            <p:ph type="title"/>
          </p:nvPr>
        </p:nvSpPr>
        <p:spPr>
          <a:xfrm>
            <a:off x="4858718" y="1004974"/>
            <a:ext cx="2721600" cy="31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1400"/>
              <a:buFont typeface="Lato"/>
              <a:buNone/>
            </a:pPr>
            <a:r>
              <a:rPr lang="en-US" sz="1400"/>
              <a:t>Purpose: The Problem</a:t>
            </a:r>
            <a:br>
              <a:rPr lang="en-US" sz="1400"/>
            </a:br>
            <a:br>
              <a:rPr lang="en-US" sz="1400"/>
            </a:br>
            <a:r>
              <a:rPr b="0" lang="en-US" sz="1400"/>
              <a:t>Food insecurity is a function of factors beyond project control, including community level governance and informal institutions</a:t>
            </a:r>
            <a:br>
              <a:rPr b="0" lang="en-US" sz="1400"/>
            </a:br>
            <a:br>
              <a:rPr b="0" lang="en-US" sz="1400"/>
            </a:br>
            <a:r>
              <a:rPr b="0" lang="en-US" sz="1400"/>
              <a:t>Not always feasible to conduct full complex ethnography</a:t>
            </a:r>
            <a:endParaRPr b="0" sz="1400"/>
          </a:p>
        </p:txBody>
      </p:sp>
      <p:pic>
        <p:nvPicPr>
          <p:cNvPr id="376" name="Google Shape;376;g2284417f3da_0_319"/>
          <p:cNvPicPr preferRelativeResize="0"/>
          <p:nvPr>
            <p:ph idx="2" type="pic"/>
          </p:nvPr>
        </p:nvPicPr>
        <p:blipFill/>
        <p:spPr>
          <a:xfrm>
            <a:off x="1187116" y="981075"/>
            <a:ext cx="3195600" cy="3195600"/>
          </a:xfrm>
          <a:prstGeom prst="ellipse">
            <a:avLst/>
          </a:prstGeom>
          <a:blipFill rotWithShape="1">
            <a:blip r:embed="rId3">
              <a:alphaModFix/>
            </a:blip>
            <a:stretch>
              <a:fillRect b="0" l="0" r="0" t="0"/>
            </a:stretch>
          </a:blip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284417f3da_0_324"/>
          <p:cNvSpPr txBox="1"/>
          <p:nvPr>
            <p:ph type="title"/>
          </p:nvPr>
        </p:nvSpPr>
        <p:spPr>
          <a:xfrm>
            <a:off x="4761249" y="981075"/>
            <a:ext cx="2925900" cy="335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514"/>
              <a:buFont typeface="Lato"/>
              <a:buNone/>
            </a:pPr>
            <a:r>
              <a:rPr lang="en-US" sz="1400"/>
              <a:t>Purpose: The Solution</a:t>
            </a:r>
            <a:br>
              <a:rPr lang="en-US" sz="1400"/>
            </a:br>
            <a:br>
              <a:rPr lang="en-US" sz="1400"/>
            </a:br>
            <a:r>
              <a:rPr b="0" lang="en-US" sz="1400"/>
              <a:t>A cost-effective, repeatable qualitative monitoring module to probe for informal institutions &amp; local governance dynamics</a:t>
            </a:r>
            <a:br>
              <a:rPr b="0" lang="en-US" sz="1400"/>
            </a:br>
            <a:br>
              <a:rPr b="0" lang="en-US" sz="1400"/>
            </a:br>
            <a:r>
              <a:rPr b="0" lang="en-US" sz="1400"/>
              <a:t>Able to be integrated into quantitative surveys</a:t>
            </a:r>
            <a:br>
              <a:rPr b="0" lang="en-US" sz="1400"/>
            </a:br>
            <a:br>
              <a:rPr b="0" lang="en-US" sz="1400"/>
            </a:br>
            <a:r>
              <a:rPr b="0" lang="en-US" sz="1400"/>
              <a:t>Produce data to fill context gaps, inform TOC, contribute to MEAL adaptations, enhance program outcomes</a:t>
            </a:r>
            <a:endParaRPr b="0" sz="1400"/>
          </a:p>
        </p:txBody>
      </p:sp>
      <p:pic>
        <p:nvPicPr>
          <p:cNvPr id="382" name="Google Shape;382;g2284417f3da_0_324"/>
          <p:cNvPicPr preferRelativeResize="0"/>
          <p:nvPr>
            <p:ph idx="2" type="pic"/>
          </p:nvPr>
        </p:nvPicPr>
        <p:blipFill/>
        <p:spPr>
          <a:xfrm>
            <a:off x="1187116" y="981075"/>
            <a:ext cx="3195600" cy="3195600"/>
          </a:xfrm>
          <a:prstGeom prst="ellipse">
            <a:avLst/>
          </a:prstGeom>
          <a:blipFill rotWithShape="1">
            <a:blip r:embed="rId3">
              <a:alphaModFix/>
            </a:blip>
            <a:stretch>
              <a:fillRect b="0" l="0" r="0" t="0"/>
            </a:stretch>
          </a:blip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284417f3da_0_329"/>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Development: Process</a:t>
            </a:r>
            <a:endParaRPr/>
          </a:p>
        </p:txBody>
      </p:sp>
      <p:sp>
        <p:nvSpPr>
          <p:cNvPr id="388" name="Google Shape;388;g2284417f3da_0_329"/>
          <p:cNvSpPr/>
          <p:nvPr/>
        </p:nvSpPr>
        <p:spPr>
          <a:xfrm>
            <a:off x="380282" y="1356105"/>
            <a:ext cx="2688600" cy="2584800"/>
          </a:xfrm>
          <a:prstGeom prst="rect">
            <a:avLst/>
          </a:prstGeom>
          <a:solidFill>
            <a:schemeClr val="accent3"/>
          </a:solidFill>
          <a:ln>
            <a:noFill/>
          </a:ln>
        </p:spPr>
        <p:txBody>
          <a:bodyPr anchorCtr="0" anchor="t" bIns="45700" lIns="91425" spcFirstLastPara="1" rIns="91425" wrap="square" tIns="45700">
            <a:noAutofit/>
          </a:bodyPr>
          <a:lstStyle/>
          <a:p>
            <a:pPr indent="-342900" lvl="0" marL="342900" marR="0" rtl="0" algn="l">
              <a:lnSpc>
                <a:spcPct val="114000"/>
              </a:lnSpc>
              <a:spcBef>
                <a:spcPts val="0"/>
              </a:spcBef>
              <a:spcAft>
                <a:spcPts val="0"/>
              </a:spcAft>
              <a:buClr>
                <a:schemeClr val="lt1"/>
              </a:buClr>
              <a:buSzPts val="1800"/>
              <a:buFont typeface="Trebuchet MS"/>
              <a:buAutoNum type="arabicPeriod"/>
            </a:pPr>
            <a:r>
              <a:rPr b="0" i="0" lang="en-US" sz="2000" u="none" cap="none" strike="noStrike">
                <a:solidFill>
                  <a:schemeClr val="lt1"/>
                </a:solidFill>
                <a:latin typeface="Ubuntu"/>
                <a:ea typeface="Ubuntu"/>
                <a:cs typeface="Ubuntu"/>
                <a:sym typeface="Ubuntu"/>
              </a:rPr>
              <a:t>Development </a:t>
            </a:r>
            <a:endParaRPr b="0" i="0" sz="2000" u="none" cap="none" strike="noStrike">
              <a:solidFill>
                <a:srgbClr val="000000"/>
              </a:solidFill>
              <a:latin typeface="Ubuntu"/>
              <a:ea typeface="Ubuntu"/>
              <a:cs typeface="Ubuntu"/>
              <a:sym typeface="Ubuntu"/>
            </a:endParaRPr>
          </a:p>
          <a:p>
            <a:pPr indent="-171450" lvl="0" marL="1714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In-depth literature &amp; program review</a:t>
            </a:r>
            <a:endParaRPr b="0" i="0" sz="1400" u="none" cap="none" strike="noStrike">
              <a:solidFill>
                <a:srgbClr val="000000"/>
              </a:solidFill>
              <a:latin typeface="Ubuntu"/>
              <a:ea typeface="Ubuntu"/>
              <a:cs typeface="Ubuntu"/>
              <a:sym typeface="Ubuntu"/>
            </a:endParaRPr>
          </a:p>
          <a:p>
            <a:pPr indent="-171450" lvl="0" marL="1714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Beta qualitative Module with 5 submodules</a:t>
            </a:r>
            <a:endParaRPr b="0" i="0" sz="1400" u="none" cap="none" strike="noStrike">
              <a:solidFill>
                <a:srgbClr val="000000"/>
              </a:solidFill>
              <a:latin typeface="Ubuntu"/>
              <a:ea typeface="Ubuntu"/>
              <a:cs typeface="Ubuntu"/>
              <a:sym typeface="Ubuntu"/>
            </a:endParaRPr>
          </a:p>
          <a:p>
            <a:pPr indent="-174625" lvl="1" marL="174625" marR="0" rtl="0" algn="l">
              <a:lnSpc>
                <a:spcPct val="114000"/>
              </a:lnSpc>
              <a:spcBef>
                <a:spcPts val="600"/>
              </a:spcBef>
              <a:spcAft>
                <a:spcPts val="0"/>
              </a:spcAft>
              <a:buClr>
                <a:schemeClr val="dk1"/>
              </a:buClr>
              <a:buSzPts val="1200"/>
              <a:buFont typeface="Arial"/>
              <a:buChar char="•"/>
            </a:pPr>
            <a:r>
              <a:rPr b="0" i="1" lang="en-US" sz="1400" u="none" cap="none" strike="noStrike">
                <a:solidFill>
                  <a:schemeClr val="dk1"/>
                </a:solidFill>
                <a:latin typeface="Ubuntu"/>
                <a:ea typeface="Ubuntu"/>
                <a:cs typeface="Ubuntu"/>
                <a:sym typeface="Ubuntu"/>
              </a:rPr>
              <a:t>A priori </a:t>
            </a:r>
            <a:r>
              <a:rPr b="0" i="0" lang="en-US" sz="1400" u="none" cap="none" strike="noStrike">
                <a:solidFill>
                  <a:schemeClr val="dk1"/>
                </a:solidFill>
                <a:latin typeface="Ubuntu"/>
                <a:ea typeface="Ubuntu"/>
                <a:cs typeface="Ubuntu"/>
                <a:sym typeface="Ubuntu"/>
              </a:rPr>
              <a:t>codebook</a:t>
            </a:r>
            <a:endParaRPr b="0" i="1" sz="1400" u="none" cap="none" strike="noStrike">
              <a:solidFill>
                <a:schemeClr val="dk1"/>
              </a:solidFill>
              <a:latin typeface="Ubuntu"/>
              <a:ea typeface="Ubuntu"/>
              <a:cs typeface="Ubuntu"/>
              <a:sym typeface="Ubuntu"/>
            </a:endParaRPr>
          </a:p>
          <a:p>
            <a:pPr indent="-209550" lvl="1" marL="742950" marR="0" rtl="0" algn="l">
              <a:lnSpc>
                <a:spcPct val="114000"/>
              </a:lnSpc>
              <a:spcBef>
                <a:spcPts val="600"/>
              </a:spcBef>
              <a:spcAft>
                <a:spcPts val="0"/>
              </a:spcAft>
              <a:buClr>
                <a:schemeClr val="dk1"/>
              </a:buClr>
              <a:buSzPts val="1200"/>
              <a:buFont typeface="Courier New"/>
              <a:buNone/>
            </a:pPr>
            <a:r>
              <a:t/>
            </a:r>
            <a:endParaRPr b="0" i="0" sz="1400" u="none" cap="none" strike="noStrike">
              <a:solidFill>
                <a:schemeClr val="dk1"/>
              </a:solidFill>
              <a:latin typeface="Ubuntu"/>
              <a:ea typeface="Ubuntu"/>
              <a:cs typeface="Ubuntu"/>
              <a:sym typeface="Ubuntu"/>
            </a:endParaRPr>
          </a:p>
          <a:p>
            <a:pPr indent="-209550" lvl="0" marL="742950" marR="0" rtl="0" algn="l">
              <a:lnSpc>
                <a:spcPct val="114000"/>
              </a:lnSpc>
              <a:spcBef>
                <a:spcPts val="600"/>
              </a:spcBef>
              <a:spcAft>
                <a:spcPts val="0"/>
              </a:spcAft>
              <a:buClr>
                <a:schemeClr val="dk1"/>
              </a:buClr>
              <a:buSzPts val="1200"/>
              <a:buFont typeface="Courier New"/>
              <a:buNone/>
            </a:pPr>
            <a:r>
              <a:t/>
            </a:r>
            <a:endParaRPr b="0" i="0" sz="1400" u="none" cap="none" strike="noStrike">
              <a:solidFill>
                <a:srgbClr val="000000"/>
              </a:solidFill>
              <a:latin typeface="Ubuntu"/>
              <a:ea typeface="Ubuntu"/>
              <a:cs typeface="Ubuntu"/>
              <a:sym typeface="Ubuntu"/>
            </a:endParaRPr>
          </a:p>
          <a:p>
            <a:pPr indent="0" lvl="0" marL="0" marR="0" rtl="0" algn="ctr">
              <a:lnSpc>
                <a:spcPct val="100000"/>
              </a:lnSpc>
              <a:spcBef>
                <a:spcPts val="600"/>
              </a:spcBef>
              <a:spcAft>
                <a:spcPts val="0"/>
              </a:spcAft>
              <a:buClr>
                <a:schemeClr val="dk1"/>
              </a:buClr>
              <a:buSzPts val="1600"/>
              <a:buFont typeface="Trebuchet MS"/>
              <a:buNone/>
            </a:pPr>
            <a:r>
              <a:t/>
            </a:r>
            <a:endParaRPr b="0" i="0" sz="1600" u="none" cap="none" strike="noStrike">
              <a:solidFill>
                <a:schemeClr val="lt1"/>
              </a:solidFill>
              <a:latin typeface="Ubuntu"/>
              <a:ea typeface="Ubuntu"/>
              <a:cs typeface="Ubuntu"/>
              <a:sym typeface="Ubuntu"/>
            </a:endParaRPr>
          </a:p>
        </p:txBody>
      </p:sp>
      <p:sp>
        <p:nvSpPr>
          <p:cNvPr id="389" name="Google Shape;389;g2284417f3da_0_329"/>
          <p:cNvSpPr/>
          <p:nvPr/>
        </p:nvSpPr>
        <p:spPr>
          <a:xfrm>
            <a:off x="3227756" y="1356104"/>
            <a:ext cx="2688600" cy="2584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en-US" sz="2000" u="none" cap="none" strike="noStrike">
                <a:solidFill>
                  <a:schemeClr val="lt1"/>
                </a:solidFill>
                <a:latin typeface="Ubuntu"/>
                <a:ea typeface="Ubuntu"/>
                <a:cs typeface="Ubuntu"/>
                <a:sym typeface="Ubuntu"/>
              </a:rPr>
              <a:t>2. Piloting</a:t>
            </a:r>
            <a:endParaRPr b="0" i="0" sz="1400" u="none" cap="none" strike="noStrike">
              <a:solidFill>
                <a:schemeClr val="dk1"/>
              </a:solidFill>
              <a:latin typeface="Ubuntu"/>
              <a:ea typeface="Ubuntu"/>
              <a:cs typeface="Ubuntu"/>
              <a:sym typeface="Ubuntu"/>
            </a:endParaRPr>
          </a:p>
          <a:p>
            <a:pPr indent="-285750" lvl="0" marL="2857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Field-tested in Malawi and Ethiopia </a:t>
            </a:r>
            <a:endParaRPr sz="1800">
              <a:solidFill>
                <a:schemeClr val="lt1"/>
              </a:solidFill>
              <a:latin typeface="Ubuntu"/>
              <a:ea typeface="Ubuntu"/>
              <a:cs typeface="Ubuntu"/>
              <a:sym typeface="Ubuntu"/>
            </a:endParaRPr>
          </a:p>
          <a:p>
            <a:pPr indent="-285750" lvl="0" marL="2857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Alongside 2 surveys for food security activities</a:t>
            </a:r>
            <a:endParaRPr b="0" i="0" sz="1400" u="none" cap="none" strike="noStrike">
              <a:solidFill>
                <a:srgbClr val="000000"/>
              </a:solidFill>
              <a:latin typeface="Ubuntu"/>
              <a:ea typeface="Ubuntu"/>
              <a:cs typeface="Ubuntu"/>
              <a:sym typeface="Ubuntu"/>
            </a:endParaRPr>
          </a:p>
          <a:p>
            <a:pPr indent="-285750" lvl="0" marL="2857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Analysis of pilot data</a:t>
            </a:r>
            <a:endParaRPr b="0" i="0" sz="1400" u="none" cap="none" strike="noStrike">
              <a:solidFill>
                <a:srgbClr val="000000"/>
              </a:solidFill>
              <a:latin typeface="Ubuntu"/>
              <a:ea typeface="Ubuntu"/>
              <a:cs typeface="Ubuntu"/>
              <a:sym typeface="Ubuntu"/>
            </a:endParaRPr>
          </a:p>
          <a:p>
            <a:pPr indent="-285750" lvl="0" marL="2857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Enumerator feedback on process</a:t>
            </a:r>
            <a:endParaRPr b="0" i="0" sz="1400" u="none" cap="none" strike="noStrike">
              <a:solidFill>
                <a:srgbClr val="000000"/>
              </a:solidFill>
              <a:latin typeface="Ubuntu"/>
              <a:ea typeface="Ubuntu"/>
              <a:cs typeface="Ubuntu"/>
              <a:sym typeface="Ubuntu"/>
            </a:endParaRPr>
          </a:p>
        </p:txBody>
      </p:sp>
      <p:sp>
        <p:nvSpPr>
          <p:cNvPr id="390" name="Google Shape;390;g2284417f3da_0_329"/>
          <p:cNvSpPr/>
          <p:nvPr/>
        </p:nvSpPr>
        <p:spPr>
          <a:xfrm>
            <a:off x="6075230" y="1356103"/>
            <a:ext cx="2688600" cy="2584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en-US" sz="2000" u="none" cap="none" strike="noStrike">
                <a:solidFill>
                  <a:schemeClr val="lt1"/>
                </a:solidFill>
                <a:latin typeface="Ubuntu"/>
                <a:ea typeface="Ubuntu"/>
                <a:cs typeface="Ubuntu"/>
                <a:sym typeface="Ubuntu"/>
              </a:rPr>
              <a:t>3. Revisions and Lessons Learned</a:t>
            </a:r>
            <a:endParaRPr b="0" i="0" sz="1600" u="none" cap="none" strike="noStrike">
              <a:solidFill>
                <a:schemeClr val="dk1"/>
              </a:solidFill>
              <a:highlight>
                <a:srgbClr val="00FFFF"/>
              </a:highlight>
              <a:latin typeface="Ubuntu"/>
              <a:ea typeface="Ubuntu"/>
              <a:cs typeface="Ubuntu"/>
              <a:sym typeface="Ubuntu"/>
            </a:endParaRPr>
          </a:p>
          <a:p>
            <a:pPr indent="-171450" lvl="0" marL="1714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Revision of module and codebook based on piloting feedback</a:t>
            </a:r>
            <a:endParaRPr b="0" i="0" sz="1400" u="none" cap="none" strike="noStrike">
              <a:solidFill>
                <a:srgbClr val="000000"/>
              </a:solidFill>
              <a:latin typeface="Ubuntu"/>
              <a:ea typeface="Ubuntu"/>
              <a:cs typeface="Ubuntu"/>
              <a:sym typeface="Ubuntu"/>
            </a:endParaRPr>
          </a:p>
          <a:p>
            <a:pPr indent="-171450" lvl="0" marL="171450" marR="0" rtl="0" algn="l">
              <a:lnSpc>
                <a:spcPct val="114000"/>
              </a:lnSpc>
              <a:spcBef>
                <a:spcPts val="600"/>
              </a:spcBef>
              <a:spcAft>
                <a:spcPts val="0"/>
              </a:spcAft>
              <a:buClr>
                <a:schemeClr val="dk1"/>
              </a:buClr>
              <a:buSzPts val="1200"/>
              <a:buFont typeface="Arial"/>
              <a:buChar char="•"/>
            </a:pPr>
            <a:r>
              <a:rPr b="0" i="0" lang="en-US" sz="1400" u="none" cap="none" strike="noStrike">
                <a:solidFill>
                  <a:schemeClr val="dk1"/>
                </a:solidFill>
                <a:latin typeface="Ubuntu"/>
                <a:ea typeface="Ubuntu"/>
                <a:cs typeface="Ubuntu"/>
                <a:sym typeface="Ubuntu"/>
              </a:rPr>
              <a:t>Assessing lessons learned for future deployment</a:t>
            </a:r>
            <a:endParaRPr b="0" i="0" sz="1400" u="none" cap="none" strike="noStrike">
              <a:solidFill>
                <a:srgbClr val="000000"/>
              </a:solidFill>
              <a:latin typeface="Ubuntu"/>
              <a:ea typeface="Ubuntu"/>
              <a:cs typeface="Ubuntu"/>
              <a:sym typeface="Ubuntu"/>
            </a:endParaRPr>
          </a:p>
          <a:p>
            <a:pPr indent="0" lvl="0" marL="0" marR="0" rtl="0" algn="l">
              <a:lnSpc>
                <a:spcPct val="114000"/>
              </a:lnSpc>
              <a:spcBef>
                <a:spcPts val="600"/>
              </a:spcBef>
              <a:spcAft>
                <a:spcPts val="0"/>
              </a:spcAft>
              <a:buClr>
                <a:srgbClr val="000000"/>
              </a:buClr>
              <a:buSzPts val="1800"/>
              <a:buFont typeface="Arial"/>
              <a:buNone/>
            </a:pPr>
            <a:r>
              <a:t/>
            </a:r>
            <a:endParaRPr b="0" i="0" sz="1600" u="none" cap="none" strike="noStrike">
              <a:solidFill>
                <a:srgbClr val="000000"/>
              </a:solidFill>
              <a:latin typeface="Ubuntu"/>
              <a:ea typeface="Ubuntu"/>
              <a:cs typeface="Ubuntu"/>
              <a:sym typeface="Ubuntu"/>
            </a:endParaRPr>
          </a:p>
        </p:txBody>
      </p:sp>
      <p:sp>
        <p:nvSpPr>
          <p:cNvPr id="391" name="Google Shape;391;g2284417f3da_0_329"/>
          <p:cNvSpPr/>
          <p:nvPr/>
        </p:nvSpPr>
        <p:spPr>
          <a:xfrm>
            <a:off x="380282" y="4182570"/>
            <a:ext cx="8383500" cy="489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1800"/>
              <a:buFont typeface="Arial"/>
              <a:buNone/>
            </a:pPr>
            <a:r>
              <a:rPr b="0" i="0" lang="en-US" sz="2000" u="none" cap="none" strike="noStrike">
                <a:solidFill>
                  <a:schemeClr val="lt1"/>
                </a:solidFill>
                <a:latin typeface="Ubuntu"/>
                <a:ea typeface="Ubuntu"/>
                <a:cs typeface="Ubuntu"/>
                <a:sym typeface="Ubuntu"/>
              </a:rPr>
              <a:t>4. Knowledge Sharing &amp; Dissemination</a:t>
            </a:r>
            <a:endParaRPr b="0" i="0" sz="2000" u="none" cap="none" strike="noStrike">
              <a:solidFill>
                <a:srgbClr val="000000"/>
              </a:solidFill>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284417f3da_0_337"/>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Piloting: Data Collection</a:t>
            </a:r>
            <a:endParaRPr/>
          </a:p>
        </p:txBody>
      </p:sp>
      <p:sp>
        <p:nvSpPr>
          <p:cNvPr id="397" name="Google Shape;397;g2284417f3da_0_337"/>
          <p:cNvSpPr txBox="1"/>
          <p:nvPr>
            <p:ph idx="1" type="body"/>
          </p:nvPr>
        </p:nvSpPr>
        <p:spPr>
          <a:xfrm>
            <a:off x="1684422" y="1176988"/>
            <a:ext cx="6944700" cy="3869100"/>
          </a:xfrm>
          <a:prstGeom prst="rect">
            <a:avLst/>
          </a:prstGeom>
          <a:noFill/>
          <a:ln>
            <a:noFill/>
          </a:ln>
        </p:spPr>
        <p:txBody>
          <a:bodyPr anchorCtr="0" anchor="t" bIns="45700" lIns="91425" spcFirstLastPara="1" rIns="91425" wrap="square" tIns="45700">
            <a:normAutofit fontScale="85000" lnSpcReduction="20000"/>
          </a:bodyPr>
          <a:lstStyle/>
          <a:p>
            <a:pPr indent="-341983" lvl="0" marL="571500" rtl="0" algn="l">
              <a:lnSpc>
                <a:spcPct val="100000"/>
              </a:lnSpc>
              <a:spcBef>
                <a:spcPts val="0"/>
              </a:spcBef>
              <a:spcAft>
                <a:spcPts val="0"/>
              </a:spcAft>
              <a:buClr>
                <a:schemeClr val="dk1"/>
              </a:buClr>
              <a:buSzPct val="128540"/>
              <a:buFont typeface="Arial"/>
              <a:buChar char="•"/>
            </a:pPr>
            <a:r>
              <a:rPr lang="en-US" sz="2000"/>
              <a:t>Piloted alongside 2 Causal Design-led surveys</a:t>
            </a:r>
            <a:endParaRPr/>
          </a:p>
          <a:p>
            <a:pPr indent="-203200" lvl="0" marL="571500" rtl="0" algn="l">
              <a:lnSpc>
                <a:spcPct val="100000"/>
              </a:lnSpc>
              <a:spcBef>
                <a:spcPts val="740"/>
              </a:spcBef>
              <a:spcAft>
                <a:spcPts val="0"/>
              </a:spcAft>
              <a:buClr>
                <a:schemeClr val="dk1"/>
              </a:buClr>
              <a:buSzPct val="151224"/>
              <a:buFont typeface="Arial"/>
              <a:buNone/>
            </a:pPr>
            <a:r>
              <a:t/>
            </a:r>
            <a:endParaRPr sz="1700"/>
          </a:p>
          <a:p>
            <a:pPr indent="-203200" lvl="0" marL="571500" rtl="0" algn="l">
              <a:lnSpc>
                <a:spcPct val="100000"/>
              </a:lnSpc>
              <a:spcBef>
                <a:spcPts val="740"/>
              </a:spcBef>
              <a:spcAft>
                <a:spcPts val="0"/>
              </a:spcAft>
              <a:buClr>
                <a:schemeClr val="dk1"/>
              </a:buClr>
              <a:buSzPct val="151224"/>
              <a:buFont typeface="Arial"/>
              <a:buNone/>
            </a:pPr>
            <a:r>
              <a:t/>
            </a:r>
            <a:endParaRPr sz="1700"/>
          </a:p>
          <a:p>
            <a:pPr indent="-203200" lvl="0" marL="571500" rtl="0" algn="l">
              <a:lnSpc>
                <a:spcPct val="100000"/>
              </a:lnSpc>
              <a:spcBef>
                <a:spcPts val="740"/>
              </a:spcBef>
              <a:spcAft>
                <a:spcPts val="0"/>
              </a:spcAft>
              <a:buClr>
                <a:schemeClr val="dk1"/>
              </a:buClr>
              <a:buSzPct val="171387"/>
              <a:buFont typeface="Arial"/>
              <a:buNone/>
            </a:pPr>
            <a:r>
              <a:t/>
            </a:r>
            <a:endParaRPr sz="1500"/>
          </a:p>
          <a:p>
            <a:pPr indent="-203200" lvl="0" marL="571500" rtl="0" algn="l">
              <a:lnSpc>
                <a:spcPct val="100000"/>
              </a:lnSpc>
              <a:spcBef>
                <a:spcPts val="740"/>
              </a:spcBef>
              <a:spcAft>
                <a:spcPts val="0"/>
              </a:spcAft>
              <a:buClr>
                <a:schemeClr val="dk1"/>
              </a:buClr>
              <a:buSzPct val="171387"/>
              <a:buFont typeface="Arial"/>
              <a:buNone/>
            </a:pPr>
            <a:r>
              <a:t/>
            </a:r>
            <a:endParaRPr sz="1500"/>
          </a:p>
          <a:p>
            <a:pPr indent="0" lvl="0" marL="228600" rtl="0" algn="l">
              <a:lnSpc>
                <a:spcPct val="100000"/>
              </a:lnSpc>
              <a:spcBef>
                <a:spcPts val="740"/>
              </a:spcBef>
              <a:spcAft>
                <a:spcPts val="0"/>
              </a:spcAft>
              <a:buClr>
                <a:schemeClr val="dk1"/>
              </a:buClr>
              <a:buSzPct val="142822"/>
              <a:buNone/>
            </a:pPr>
            <a:r>
              <a:t/>
            </a:r>
            <a:endParaRPr sz="1800"/>
          </a:p>
          <a:p>
            <a:pPr indent="-203224" lvl="0" marL="571500" rtl="0" algn="l">
              <a:lnSpc>
                <a:spcPct val="100000"/>
              </a:lnSpc>
              <a:spcBef>
                <a:spcPts val="740"/>
              </a:spcBef>
              <a:spcAft>
                <a:spcPts val="0"/>
              </a:spcAft>
              <a:buClr>
                <a:schemeClr val="dk1"/>
              </a:buClr>
              <a:buSzPct val="128540"/>
              <a:buFont typeface="Arial"/>
              <a:buNone/>
            </a:pPr>
            <a:r>
              <a:t/>
            </a:r>
            <a:endParaRPr sz="2000"/>
          </a:p>
          <a:p>
            <a:pPr indent="-341983" lvl="0" marL="571500" rtl="0" algn="l">
              <a:lnSpc>
                <a:spcPct val="100000"/>
              </a:lnSpc>
              <a:spcBef>
                <a:spcPts val="740"/>
              </a:spcBef>
              <a:spcAft>
                <a:spcPts val="0"/>
              </a:spcAft>
              <a:buClr>
                <a:schemeClr val="dk1"/>
              </a:buClr>
              <a:buSzPct val="128540"/>
              <a:buFont typeface="Arial"/>
              <a:buChar char="•"/>
            </a:pPr>
            <a:r>
              <a:rPr lang="en-US" sz="2000"/>
              <a:t>Enumerator training </a:t>
            </a:r>
            <a:endParaRPr/>
          </a:p>
          <a:p>
            <a:pPr indent="-342065" lvl="1" marL="1028700" rtl="0" algn="l">
              <a:lnSpc>
                <a:spcPct val="100000"/>
              </a:lnSpc>
              <a:spcBef>
                <a:spcPts val="700"/>
              </a:spcBef>
              <a:spcAft>
                <a:spcPts val="0"/>
              </a:spcAft>
              <a:buClr>
                <a:schemeClr val="dk1"/>
              </a:buClr>
              <a:buSzPct val="137488"/>
              <a:buFont typeface="Arial"/>
              <a:buChar char="•"/>
            </a:pPr>
            <a:r>
              <a:rPr lang="en-US" sz="1700"/>
              <a:t>Included review of data collection objectives and processes, Module questions, translation, and comprehension</a:t>
            </a:r>
            <a:endParaRPr/>
          </a:p>
          <a:p>
            <a:pPr indent="-342065" lvl="1" marL="1028700" rtl="0" algn="l">
              <a:lnSpc>
                <a:spcPct val="100000"/>
              </a:lnSpc>
              <a:spcBef>
                <a:spcPts val="700"/>
              </a:spcBef>
              <a:spcAft>
                <a:spcPts val="0"/>
              </a:spcAft>
              <a:buClr>
                <a:schemeClr val="dk1"/>
              </a:buClr>
              <a:buSzPct val="137488"/>
              <a:buFont typeface="Arial"/>
              <a:buChar char="•"/>
            </a:pPr>
            <a:r>
              <a:rPr lang="en-US" sz="1700"/>
              <a:t>Malawi: 1 day in-person </a:t>
            </a:r>
            <a:endParaRPr/>
          </a:p>
          <a:p>
            <a:pPr indent="-342065" lvl="1" marL="1028700" rtl="0" algn="l">
              <a:lnSpc>
                <a:spcPct val="100000"/>
              </a:lnSpc>
              <a:spcBef>
                <a:spcPts val="700"/>
              </a:spcBef>
              <a:spcAft>
                <a:spcPts val="0"/>
              </a:spcAft>
              <a:buClr>
                <a:schemeClr val="dk1"/>
              </a:buClr>
              <a:buSzPct val="137488"/>
              <a:buFont typeface="Arial"/>
              <a:buChar char="•"/>
            </a:pPr>
            <a:r>
              <a:rPr lang="en-US" sz="1700"/>
              <a:t>Ethiopia: Remote training-of-trainers, followed by 1 day training by team supervisor</a:t>
            </a:r>
            <a:endParaRPr sz="1900"/>
          </a:p>
        </p:txBody>
      </p:sp>
      <p:graphicFrame>
        <p:nvGraphicFramePr>
          <p:cNvPr id="398" name="Google Shape;398;g2284417f3da_0_337"/>
          <p:cNvGraphicFramePr/>
          <p:nvPr/>
        </p:nvGraphicFramePr>
        <p:xfrm>
          <a:off x="1684422" y="1579897"/>
          <a:ext cx="3000000" cy="3000000"/>
        </p:xfrm>
        <a:graphic>
          <a:graphicData uri="http://schemas.openxmlformats.org/drawingml/2006/table">
            <a:tbl>
              <a:tblPr bandRow="1" firstRow="1">
                <a:gradFill>
                  <a:gsLst>
                    <a:gs pos="0">
                      <a:srgbClr val="D5CCF9"/>
                    </a:gs>
                    <a:gs pos="35000">
                      <a:srgbClr val="E0DAFB"/>
                    </a:gs>
                    <a:gs pos="100000">
                      <a:srgbClr val="F3F0FE"/>
                    </a:gs>
                  </a:gsLst>
                  <a:lin ang="16200038" scaled="0"/>
                </a:gradFill>
                <a:tableStyleId>{4CD24FF9-45FA-4D72-BC42-333F15E691CF}</a:tableStyleId>
              </a:tblPr>
              <a:tblGrid>
                <a:gridCol w="868425"/>
                <a:gridCol w="1437400"/>
                <a:gridCol w="3593475"/>
                <a:gridCol w="1227775"/>
              </a:tblGrid>
              <a:tr h="313800">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Country</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Area</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Program</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Sample Size</a:t>
                      </a:r>
                      <a:endParaRPr sz="1600" u="none" cap="none" strike="noStrike">
                        <a:latin typeface="Ubuntu"/>
                        <a:ea typeface="Ubuntu"/>
                        <a:cs typeface="Ubuntu"/>
                        <a:sym typeface="Ubuntu"/>
                      </a:endParaRPr>
                    </a:p>
                  </a:txBody>
                  <a:tcPr marT="45725" marB="45725" marR="91450" marL="91450"/>
                </a:tc>
              </a:tr>
              <a:tr h="523000">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Malawi</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4 districts in Southern Malawi</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Feed the Future Agriculture Diversification Activity</a:t>
                      </a:r>
                      <a:endParaRPr sz="12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60</a:t>
                      </a:r>
                      <a:endParaRPr sz="1600" u="none" cap="none" strike="noStrike">
                        <a:latin typeface="Ubuntu"/>
                        <a:ea typeface="Ubuntu"/>
                        <a:cs typeface="Ubuntu"/>
                        <a:sym typeface="Ubuntu"/>
                      </a:endParaRPr>
                    </a:p>
                  </a:txBody>
                  <a:tcPr marT="45725" marB="45725" marR="91450" marL="91450"/>
                </a:tc>
              </a:tr>
              <a:tr h="523000">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Ethiopia</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Amhara Region</a:t>
                      </a:r>
                      <a:endParaRPr sz="16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USAID Bureau for Humanitarian Assistance Resilience Food Security Activity </a:t>
                      </a:r>
                      <a:endParaRPr sz="1200" u="none" cap="none" strike="noStrike">
                        <a:latin typeface="Ubuntu"/>
                        <a:ea typeface="Ubuntu"/>
                        <a:cs typeface="Ubuntu"/>
                        <a:sym typeface="Ubuntu"/>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Ubuntu"/>
                        <a:buNone/>
                      </a:pPr>
                      <a:r>
                        <a:rPr lang="en-US" sz="1200" u="none" cap="none" strike="noStrike">
                          <a:latin typeface="Ubuntu"/>
                          <a:ea typeface="Ubuntu"/>
                          <a:cs typeface="Ubuntu"/>
                          <a:sym typeface="Ubuntu"/>
                        </a:rPr>
                        <a:t>50</a:t>
                      </a:r>
                      <a:endParaRPr sz="1600" u="none" cap="none" strike="noStrike">
                        <a:latin typeface="Ubuntu"/>
                        <a:ea typeface="Ubuntu"/>
                        <a:cs typeface="Ubuntu"/>
                        <a:sym typeface="Ubuntu"/>
                      </a:endParaRPr>
                    </a:p>
                  </a:txBody>
                  <a:tcPr marT="45725" marB="45725"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284417f3da_0_343"/>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Piloting: Findings</a:t>
            </a:r>
            <a:endParaRPr/>
          </a:p>
        </p:txBody>
      </p:sp>
      <p:sp>
        <p:nvSpPr>
          <p:cNvPr id="404" name="Google Shape;404;g2284417f3da_0_343"/>
          <p:cNvSpPr txBox="1"/>
          <p:nvPr>
            <p:ph idx="1" type="body"/>
          </p:nvPr>
        </p:nvSpPr>
        <p:spPr>
          <a:xfrm>
            <a:off x="1684422" y="1116532"/>
            <a:ext cx="6944700" cy="3494100"/>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0"/>
              </a:spcBef>
              <a:spcAft>
                <a:spcPts val="0"/>
              </a:spcAft>
              <a:buClr>
                <a:schemeClr val="dk1"/>
              </a:buClr>
              <a:buSzPts val="2200"/>
              <a:buFont typeface="Arial"/>
              <a:buChar char="•"/>
            </a:pPr>
            <a:r>
              <a:rPr lang="en-US" sz="1900"/>
              <a:t>Module yielded high-level findings on local governance and informal institutions</a:t>
            </a:r>
            <a:endParaRPr/>
          </a:p>
          <a:p>
            <a:pPr indent="-342900" lvl="0" marL="571500" rtl="0" algn="l">
              <a:lnSpc>
                <a:spcPct val="100000"/>
              </a:lnSpc>
              <a:spcBef>
                <a:spcPts val="1040"/>
              </a:spcBef>
              <a:spcAft>
                <a:spcPts val="0"/>
              </a:spcAft>
              <a:buClr>
                <a:schemeClr val="dk1"/>
              </a:buClr>
              <a:buSzPts val="2200"/>
              <a:buFont typeface="Arial"/>
              <a:buChar char="•"/>
            </a:pPr>
            <a:r>
              <a:rPr lang="en-US" sz="1900"/>
              <a:t>Community members ascribe and expect different roles from informal and formal authorities</a:t>
            </a:r>
            <a:endParaRPr/>
          </a:p>
          <a:p>
            <a:pPr indent="-342900" lvl="0" marL="571500" rtl="0" algn="l">
              <a:lnSpc>
                <a:spcPct val="100000"/>
              </a:lnSpc>
              <a:spcBef>
                <a:spcPts val="1040"/>
              </a:spcBef>
              <a:spcAft>
                <a:spcPts val="0"/>
              </a:spcAft>
              <a:buClr>
                <a:schemeClr val="dk1"/>
              </a:buClr>
              <a:buSzPts val="2200"/>
              <a:buFont typeface="Arial"/>
              <a:buChar char="•"/>
            </a:pPr>
            <a:r>
              <a:rPr lang="en-US" sz="1900"/>
              <a:t>Interactions between formal and informal institutions</a:t>
            </a:r>
            <a:endParaRPr/>
          </a:p>
          <a:p>
            <a:pPr indent="-342900" lvl="1" marL="1028700" rtl="0" algn="l">
              <a:lnSpc>
                <a:spcPct val="100000"/>
              </a:lnSpc>
              <a:spcBef>
                <a:spcPts val="1000"/>
              </a:spcBef>
              <a:spcAft>
                <a:spcPts val="0"/>
              </a:spcAft>
              <a:buClr>
                <a:schemeClr val="dk1"/>
              </a:buClr>
              <a:buSzPts val="2000"/>
              <a:buFont typeface="Arial"/>
              <a:buChar char="•"/>
            </a:pPr>
            <a:r>
              <a:rPr lang="en-US" sz="1700"/>
              <a:t>E.g. Interactions between NGOs and local leadership is instrumental in distribution of resources and benefits</a:t>
            </a:r>
            <a:endParaRPr/>
          </a:p>
          <a:p>
            <a:pPr indent="-342900" lvl="0" marL="571500" rtl="0" algn="l">
              <a:lnSpc>
                <a:spcPct val="100000"/>
              </a:lnSpc>
              <a:spcBef>
                <a:spcPts val="1040"/>
              </a:spcBef>
              <a:spcAft>
                <a:spcPts val="0"/>
              </a:spcAft>
              <a:buClr>
                <a:schemeClr val="dk1"/>
              </a:buClr>
              <a:buSzPts val="2200"/>
              <a:buFont typeface="Arial"/>
              <a:buChar char="•"/>
            </a:pPr>
            <a:r>
              <a:rPr lang="en-US" sz="1900"/>
              <a:t> Food/resource sharing customs exist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284417f3da_0_348"/>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Piloting: Lessons and Recommend</a:t>
            </a:r>
            <a:endParaRPr/>
          </a:p>
        </p:txBody>
      </p:sp>
      <p:sp>
        <p:nvSpPr>
          <p:cNvPr id="410" name="Google Shape;410;g2284417f3da_0_348"/>
          <p:cNvSpPr/>
          <p:nvPr/>
        </p:nvSpPr>
        <p:spPr>
          <a:xfrm>
            <a:off x="1592716" y="4371502"/>
            <a:ext cx="3299400" cy="2907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1" name="Google Shape;411;g2284417f3da_0_348"/>
          <p:cNvSpPr/>
          <p:nvPr/>
        </p:nvSpPr>
        <p:spPr>
          <a:xfrm>
            <a:off x="1592716" y="4037282"/>
            <a:ext cx="3299400" cy="2907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2" name="Google Shape;412;g2284417f3da_0_348"/>
          <p:cNvSpPr/>
          <p:nvPr/>
        </p:nvSpPr>
        <p:spPr>
          <a:xfrm>
            <a:off x="1592716" y="3727651"/>
            <a:ext cx="3299400" cy="2739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3" name="Google Shape;413;g2284417f3da_0_348"/>
          <p:cNvSpPr/>
          <p:nvPr/>
        </p:nvSpPr>
        <p:spPr>
          <a:xfrm>
            <a:off x="1592716" y="3236654"/>
            <a:ext cx="3299400" cy="4338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4" name="Google Shape;414;g2284417f3da_0_348"/>
          <p:cNvSpPr/>
          <p:nvPr/>
        </p:nvSpPr>
        <p:spPr>
          <a:xfrm>
            <a:off x="1592716" y="2500068"/>
            <a:ext cx="3299400" cy="6795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5" name="Google Shape;415;g2284417f3da_0_348"/>
          <p:cNvSpPr/>
          <p:nvPr/>
        </p:nvSpPr>
        <p:spPr>
          <a:xfrm>
            <a:off x="1592716" y="2158730"/>
            <a:ext cx="3299400" cy="2967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6" name="Google Shape;416;g2284417f3da_0_348"/>
          <p:cNvSpPr/>
          <p:nvPr/>
        </p:nvSpPr>
        <p:spPr>
          <a:xfrm>
            <a:off x="1592716" y="1560514"/>
            <a:ext cx="3299400" cy="556200"/>
          </a:xfrm>
          <a:prstGeom prst="rect">
            <a:avLst/>
          </a:prstGeom>
          <a:solidFill>
            <a:srgbClr val="B7F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rebuchet MS"/>
              <a:buNone/>
            </a:pPr>
            <a:r>
              <a:t/>
            </a:r>
            <a:endParaRPr b="0" i="0" sz="1400" u="none" cap="none" strike="noStrike">
              <a:solidFill>
                <a:schemeClr val="lt1"/>
              </a:solidFill>
              <a:latin typeface="Ubuntu"/>
              <a:ea typeface="Ubuntu"/>
              <a:cs typeface="Ubuntu"/>
              <a:sym typeface="Ubuntu"/>
            </a:endParaRPr>
          </a:p>
        </p:txBody>
      </p:sp>
      <p:sp>
        <p:nvSpPr>
          <p:cNvPr id="417" name="Google Shape;417;g2284417f3da_0_348"/>
          <p:cNvSpPr txBox="1"/>
          <p:nvPr/>
        </p:nvSpPr>
        <p:spPr>
          <a:xfrm>
            <a:off x="1684422" y="1503069"/>
            <a:ext cx="3375300" cy="3191400"/>
          </a:xfrm>
          <a:prstGeom prst="rect">
            <a:avLst/>
          </a:prstGeom>
          <a:noFill/>
          <a:ln>
            <a:noFill/>
          </a:ln>
        </p:spPr>
        <p:txBody>
          <a:bodyPr anchorCtr="0" anchor="t" bIns="45700" lIns="91425" spcFirstLastPara="1" rIns="91425" wrap="square" tIns="45700">
            <a:noAutofit/>
          </a:bodyPr>
          <a:lstStyle/>
          <a:p>
            <a:pPr indent="0" lvl="0" marL="0" marR="0" rtl="0" algn="l">
              <a:spcBef>
                <a:spcPts val="440"/>
              </a:spcBef>
              <a:spcAft>
                <a:spcPts val="0"/>
              </a:spcAft>
              <a:buClr>
                <a:schemeClr val="dk1"/>
              </a:buClr>
              <a:buSzPts val="2200"/>
              <a:buFont typeface="Arial"/>
              <a:buNone/>
            </a:pPr>
            <a:r>
              <a:rPr b="0" i="0" lang="en-US" sz="1600">
                <a:solidFill>
                  <a:schemeClr val="dk1"/>
                </a:solidFill>
                <a:latin typeface="Ubuntu"/>
                <a:ea typeface="Ubuntu"/>
                <a:cs typeface="Ubuntu"/>
                <a:sym typeface="Ubuntu"/>
              </a:rPr>
              <a:t>Data quality (especially short responses)</a:t>
            </a:r>
            <a:endParaRPr b="0" i="0" sz="3200">
              <a:solidFill>
                <a:schemeClr val="dk1"/>
              </a:solidFill>
              <a:latin typeface="Ubuntu"/>
              <a:ea typeface="Ubuntu"/>
              <a:cs typeface="Ubuntu"/>
              <a:sym typeface="Ubuntu"/>
            </a:endParaRPr>
          </a:p>
          <a:p>
            <a:pPr indent="0" lvl="0" marL="0" marR="0" rtl="0" algn="l">
              <a:spcBef>
                <a:spcPts val="740"/>
              </a:spcBef>
              <a:spcAft>
                <a:spcPts val="0"/>
              </a:spcAft>
              <a:buClr>
                <a:schemeClr val="dk1"/>
              </a:buClr>
              <a:buSzPts val="2200"/>
              <a:buFont typeface="Arial"/>
              <a:buNone/>
            </a:pPr>
            <a:r>
              <a:rPr b="0" i="0" lang="en-US" sz="1600">
                <a:solidFill>
                  <a:schemeClr val="dk1"/>
                </a:solidFill>
                <a:latin typeface="Ubuntu"/>
                <a:ea typeface="Ubuntu"/>
                <a:cs typeface="Ubuntu"/>
                <a:sym typeface="Ubuntu"/>
              </a:rPr>
              <a:t>Responsiveness</a:t>
            </a:r>
            <a:endParaRPr b="0" i="0" sz="3200">
              <a:solidFill>
                <a:schemeClr val="dk1"/>
              </a:solidFill>
              <a:latin typeface="Ubuntu"/>
              <a:ea typeface="Ubuntu"/>
              <a:cs typeface="Ubuntu"/>
              <a:sym typeface="Ubuntu"/>
            </a:endParaRPr>
          </a:p>
          <a:p>
            <a:pPr indent="0" lvl="2" marL="447675" marR="0" rtl="0" algn="l">
              <a:spcBef>
                <a:spcPts val="660"/>
              </a:spcBef>
              <a:spcAft>
                <a:spcPts val="0"/>
              </a:spcAft>
              <a:buClr>
                <a:schemeClr val="dk1"/>
              </a:buClr>
              <a:buSzPts val="1800"/>
              <a:buFont typeface="Arial"/>
              <a:buNone/>
            </a:pPr>
            <a:r>
              <a:rPr b="0" i="0" lang="en-US" sz="1400" u="none" cap="none" strike="noStrike">
                <a:solidFill>
                  <a:schemeClr val="dk1"/>
                </a:solidFill>
                <a:latin typeface="Ubuntu"/>
                <a:ea typeface="Ubuntu"/>
                <a:cs typeface="Ubuntu"/>
                <a:sym typeface="Ubuntu"/>
              </a:rPr>
              <a:t>Sensitivity about talking about authorities and enumerator discomfort with probing</a:t>
            </a:r>
            <a:endParaRPr b="0" i="0" sz="2400" u="none" cap="none" strike="noStrike">
              <a:solidFill>
                <a:schemeClr val="dk1"/>
              </a:solidFill>
              <a:latin typeface="Ubuntu"/>
              <a:ea typeface="Ubuntu"/>
              <a:cs typeface="Ubuntu"/>
              <a:sym typeface="Ubuntu"/>
            </a:endParaRPr>
          </a:p>
          <a:p>
            <a:pPr indent="0" lvl="2" marL="447675" marR="0" rtl="0" algn="l">
              <a:spcBef>
                <a:spcPts val="660"/>
              </a:spcBef>
              <a:spcAft>
                <a:spcPts val="0"/>
              </a:spcAft>
              <a:buClr>
                <a:schemeClr val="dk1"/>
              </a:buClr>
              <a:buSzPts val="1800"/>
              <a:buFont typeface="Arial"/>
              <a:buNone/>
            </a:pPr>
            <a:r>
              <a:rPr b="0" i="0" lang="en-US" sz="1400" u="none" cap="none" strike="noStrike">
                <a:solidFill>
                  <a:schemeClr val="dk1"/>
                </a:solidFill>
                <a:latin typeface="Ubuntu"/>
                <a:ea typeface="Ubuntu"/>
                <a:cs typeface="Ubuntu"/>
                <a:sym typeface="Ubuntu"/>
              </a:rPr>
              <a:t>Unfamiliarity/Approachability of Module’s topics</a:t>
            </a:r>
            <a:endParaRPr b="0" i="0" sz="2400" u="none" cap="none" strike="noStrike">
              <a:solidFill>
                <a:schemeClr val="dk1"/>
              </a:solidFill>
              <a:latin typeface="Ubuntu"/>
              <a:ea typeface="Ubuntu"/>
              <a:cs typeface="Ubuntu"/>
              <a:sym typeface="Ubuntu"/>
            </a:endParaRPr>
          </a:p>
          <a:p>
            <a:pPr indent="0" lvl="2" marL="447675" marR="0" rtl="0" algn="l">
              <a:spcBef>
                <a:spcPts val="660"/>
              </a:spcBef>
              <a:spcAft>
                <a:spcPts val="0"/>
              </a:spcAft>
              <a:buClr>
                <a:schemeClr val="dk1"/>
              </a:buClr>
              <a:buSzPts val="1800"/>
              <a:buFont typeface="Arial"/>
              <a:buNone/>
            </a:pPr>
            <a:r>
              <a:rPr b="0" i="0" lang="en-US" sz="1400" u="none" cap="none" strike="noStrike">
                <a:solidFill>
                  <a:schemeClr val="dk1"/>
                </a:solidFill>
                <a:latin typeface="Ubuntu"/>
                <a:ea typeface="Ubuntu"/>
                <a:cs typeface="Ubuntu"/>
                <a:sym typeface="Ubuntu"/>
              </a:rPr>
              <a:t>Recording</a:t>
            </a:r>
            <a:endParaRPr b="0" i="0" sz="2400" u="none" cap="none" strike="noStrike">
              <a:solidFill>
                <a:schemeClr val="dk1"/>
              </a:solidFill>
              <a:latin typeface="Ubuntu"/>
              <a:ea typeface="Ubuntu"/>
              <a:cs typeface="Ubuntu"/>
              <a:sym typeface="Ubuntu"/>
            </a:endParaRPr>
          </a:p>
          <a:p>
            <a:pPr indent="0" lvl="0" marL="0" marR="0" rtl="0" algn="l">
              <a:spcBef>
                <a:spcPts val="740"/>
              </a:spcBef>
              <a:spcAft>
                <a:spcPts val="0"/>
              </a:spcAft>
              <a:buClr>
                <a:schemeClr val="dk1"/>
              </a:buClr>
              <a:buSzPts val="2200"/>
              <a:buFont typeface="Arial"/>
              <a:buNone/>
            </a:pPr>
            <a:r>
              <a:rPr b="0" i="0" lang="en-US" sz="1600">
                <a:solidFill>
                  <a:schemeClr val="dk1"/>
                </a:solidFill>
                <a:latin typeface="Ubuntu"/>
                <a:ea typeface="Ubuntu"/>
                <a:cs typeface="Ubuntu"/>
                <a:sym typeface="Ubuntu"/>
              </a:rPr>
              <a:t>Survey length</a:t>
            </a:r>
            <a:endParaRPr b="0" i="0" sz="3200">
              <a:solidFill>
                <a:schemeClr val="dk1"/>
              </a:solidFill>
              <a:latin typeface="Ubuntu"/>
              <a:ea typeface="Ubuntu"/>
              <a:cs typeface="Ubuntu"/>
              <a:sym typeface="Ubuntu"/>
            </a:endParaRPr>
          </a:p>
          <a:p>
            <a:pPr indent="0" lvl="0" marL="0" marR="0" rtl="0" algn="l">
              <a:spcBef>
                <a:spcPts val="740"/>
              </a:spcBef>
              <a:spcAft>
                <a:spcPts val="0"/>
              </a:spcAft>
              <a:buClr>
                <a:schemeClr val="dk1"/>
              </a:buClr>
              <a:buSzPts val="2200"/>
              <a:buFont typeface="Arial"/>
              <a:buNone/>
            </a:pPr>
            <a:r>
              <a:rPr b="0" i="0" lang="en-US" sz="1600">
                <a:solidFill>
                  <a:schemeClr val="dk1"/>
                </a:solidFill>
                <a:latin typeface="Ubuntu"/>
                <a:ea typeface="Ubuntu"/>
                <a:cs typeface="Ubuntu"/>
                <a:sym typeface="Ubuntu"/>
              </a:rPr>
              <a:t>Technical/Logistical challenges</a:t>
            </a:r>
            <a:endParaRPr/>
          </a:p>
          <a:p>
            <a:pPr indent="0" lvl="1" marL="685800" marR="0" rtl="0" algn="l">
              <a:spcBef>
                <a:spcPts val="700"/>
              </a:spcBef>
              <a:spcAft>
                <a:spcPts val="0"/>
              </a:spcAft>
              <a:buClr>
                <a:schemeClr val="dk1"/>
              </a:buClr>
              <a:buSzPts val="2000"/>
              <a:buFont typeface="Arial"/>
              <a:buNone/>
            </a:pPr>
            <a:r>
              <a:t/>
            </a:r>
            <a:endParaRPr b="0" i="0" sz="1600" u="none" cap="none" strike="noStrike">
              <a:solidFill>
                <a:schemeClr val="dk1"/>
              </a:solidFill>
              <a:latin typeface="Ubuntu"/>
              <a:ea typeface="Ubuntu"/>
              <a:cs typeface="Ubuntu"/>
              <a:sym typeface="Ubuntu"/>
            </a:endParaRPr>
          </a:p>
          <a:p>
            <a:pPr indent="0" lvl="2" marL="1143000" marR="0" rtl="0" algn="l">
              <a:spcBef>
                <a:spcPts val="660"/>
              </a:spcBef>
              <a:spcAft>
                <a:spcPts val="0"/>
              </a:spcAft>
              <a:buClr>
                <a:schemeClr val="dk1"/>
              </a:buClr>
              <a:buSzPts val="1800"/>
              <a:buFont typeface="Arial"/>
              <a:buNone/>
            </a:pPr>
            <a:r>
              <a:t/>
            </a:r>
            <a:endParaRPr b="0" i="0" sz="1600" u="none" cap="none" strike="noStrike">
              <a:solidFill>
                <a:schemeClr val="dk1"/>
              </a:solidFill>
              <a:latin typeface="Ubuntu"/>
              <a:ea typeface="Ubuntu"/>
              <a:cs typeface="Ubuntu"/>
              <a:sym typeface="Ubuntu"/>
            </a:endParaRPr>
          </a:p>
          <a:p>
            <a:pPr indent="0" lvl="0" marL="228600" marR="0" rtl="0" algn="l">
              <a:spcBef>
                <a:spcPts val="740"/>
              </a:spcBef>
              <a:spcAft>
                <a:spcPts val="300"/>
              </a:spcAft>
              <a:buClr>
                <a:schemeClr val="dk1"/>
              </a:buClr>
              <a:buSzPts val="2200"/>
              <a:buFont typeface="Arial"/>
              <a:buNone/>
            </a:pPr>
            <a:r>
              <a:t/>
            </a:r>
            <a:endParaRPr b="0" i="0" sz="1600">
              <a:solidFill>
                <a:schemeClr val="dk1"/>
              </a:solidFill>
              <a:latin typeface="Ubuntu"/>
              <a:ea typeface="Ubuntu"/>
              <a:cs typeface="Ubuntu"/>
              <a:sym typeface="Ubuntu"/>
            </a:endParaRPr>
          </a:p>
        </p:txBody>
      </p:sp>
      <p:sp>
        <p:nvSpPr>
          <p:cNvPr id="418" name="Google Shape;418;g2284417f3da_0_348"/>
          <p:cNvSpPr/>
          <p:nvPr/>
        </p:nvSpPr>
        <p:spPr>
          <a:xfrm>
            <a:off x="1592716" y="1179128"/>
            <a:ext cx="3299400" cy="238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1800"/>
              <a:buFont typeface="Arial"/>
              <a:buNone/>
            </a:pPr>
            <a:r>
              <a:rPr b="0" i="0" lang="en-US" sz="1400" u="none" cap="none" strike="noStrike">
                <a:solidFill>
                  <a:schemeClr val="lt1"/>
                </a:solidFill>
                <a:latin typeface="Ubuntu"/>
                <a:ea typeface="Ubuntu"/>
                <a:cs typeface="Ubuntu"/>
                <a:sym typeface="Ubuntu"/>
              </a:rPr>
              <a:t>CHALLENGES</a:t>
            </a:r>
            <a:endParaRPr b="0" i="0" sz="1400" u="none" cap="none" strike="noStrike">
              <a:solidFill>
                <a:srgbClr val="000000"/>
              </a:solidFill>
              <a:latin typeface="Ubuntu"/>
              <a:ea typeface="Ubuntu"/>
              <a:cs typeface="Ubuntu"/>
              <a:sym typeface="Ubuntu"/>
            </a:endParaRPr>
          </a:p>
        </p:txBody>
      </p:sp>
      <p:sp>
        <p:nvSpPr>
          <p:cNvPr id="419" name="Google Shape;419;g2284417f3da_0_348"/>
          <p:cNvSpPr/>
          <p:nvPr/>
        </p:nvSpPr>
        <p:spPr>
          <a:xfrm>
            <a:off x="5699571" y="1185129"/>
            <a:ext cx="3021300" cy="238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1800"/>
              <a:buFont typeface="Arial"/>
              <a:buNone/>
            </a:pPr>
            <a:r>
              <a:rPr b="0" i="0" lang="en-US" sz="1400" u="none" cap="none" strike="noStrike">
                <a:solidFill>
                  <a:schemeClr val="lt1"/>
                </a:solidFill>
                <a:latin typeface="Ubuntu"/>
                <a:ea typeface="Ubuntu"/>
                <a:cs typeface="Ubuntu"/>
                <a:sym typeface="Ubuntu"/>
              </a:rPr>
              <a:t>RECOMMENDATIONS</a:t>
            </a:r>
            <a:endParaRPr b="0" i="0" sz="1400" u="none" cap="none" strike="noStrike">
              <a:solidFill>
                <a:srgbClr val="000000"/>
              </a:solidFill>
              <a:latin typeface="Ubuntu"/>
              <a:ea typeface="Ubuntu"/>
              <a:cs typeface="Ubuntu"/>
              <a:sym typeface="Ubuntu"/>
            </a:endParaRPr>
          </a:p>
        </p:txBody>
      </p:sp>
      <p:sp>
        <p:nvSpPr>
          <p:cNvPr id="420" name="Google Shape;420;g2284417f3da_0_348"/>
          <p:cNvSpPr/>
          <p:nvPr/>
        </p:nvSpPr>
        <p:spPr>
          <a:xfrm>
            <a:off x="5699571" y="1560514"/>
            <a:ext cx="3021300" cy="944400"/>
          </a:xfrm>
          <a:prstGeom prst="rect">
            <a:avLst/>
          </a:prstGeom>
          <a:solidFill>
            <a:srgbClr val="B1A1DF"/>
          </a:solidFill>
          <a:ln>
            <a:noFill/>
          </a:ln>
        </p:spPr>
        <p:txBody>
          <a:bodyPr anchorCtr="0" anchor="ctr" bIns="45700" lIns="91425" spcFirstLastPara="1" rIns="91425" wrap="square" tIns="45700">
            <a:noAutofit/>
          </a:bodyPr>
          <a:lstStyle/>
          <a:p>
            <a:pPr indent="0" lvl="0" marL="6350" marR="0" rtl="0" algn="ctr">
              <a:spcBef>
                <a:spcPts val="0"/>
              </a:spcBef>
              <a:spcAft>
                <a:spcPts val="0"/>
              </a:spcAft>
              <a:buClr>
                <a:schemeClr val="lt1"/>
              </a:buClr>
              <a:buSzPts val="1600"/>
              <a:buFont typeface="Ubuntu"/>
              <a:buNone/>
            </a:pPr>
            <a:r>
              <a:rPr b="0" i="0" lang="en-US" sz="1600" u="none" cap="none" strike="noStrike">
                <a:solidFill>
                  <a:schemeClr val="lt1"/>
                </a:solidFill>
                <a:latin typeface="Ubuntu"/>
                <a:ea typeface="Ubuntu"/>
                <a:cs typeface="Ubuntu"/>
                <a:sym typeface="Ubuntu"/>
              </a:rPr>
              <a:t>Further enumerator training (particularly on follow up and probes, and test interviews)</a:t>
            </a:r>
            <a:endParaRPr sz="1800">
              <a:solidFill>
                <a:schemeClr val="dk1"/>
              </a:solidFill>
              <a:latin typeface="Ubuntu"/>
              <a:ea typeface="Ubuntu"/>
              <a:cs typeface="Ubuntu"/>
              <a:sym typeface="Ubuntu"/>
            </a:endParaRPr>
          </a:p>
        </p:txBody>
      </p:sp>
      <p:sp>
        <p:nvSpPr>
          <p:cNvPr id="421" name="Google Shape;421;g2284417f3da_0_348"/>
          <p:cNvSpPr/>
          <p:nvPr/>
        </p:nvSpPr>
        <p:spPr>
          <a:xfrm>
            <a:off x="5699571" y="2640584"/>
            <a:ext cx="3021300" cy="708600"/>
          </a:xfrm>
          <a:prstGeom prst="rect">
            <a:avLst/>
          </a:prstGeom>
          <a:solidFill>
            <a:srgbClr val="B1A1DF"/>
          </a:solidFill>
          <a:ln>
            <a:noFill/>
          </a:ln>
        </p:spPr>
        <p:txBody>
          <a:bodyPr anchorCtr="0" anchor="ctr" bIns="45700" lIns="91425" spcFirstLastPara="1" rIns="91425" wrap="square" tIns="45700">
            <a:noAutofit/>
          </a:bodyPr>
          <a:lstStyle/>
          <a:p>
            <a:pPr indent="0" lvl="0" marL="6350" marR="0" rtl="0" algn="ctr">
              <a:spcBef>
                <a:spcPts val="0"/>
              </a:spcBef>
              <a:spcAft>
                <a:spcPts val="0"/>
              </a:spcAft>
              <a:buClr>
                <a:schemeClr val="lt1"/>
              </a:buClr>
              <a:buSzPts val="1600"/>
              <a:buFont typeface="Ubuntu"/>
              <a:buNone/>
            </a:pPr>
            <a:r>
              <a:rPr b="0" i="0" lang="en-US" sz="1600" u="none" cap="none" strike="noStrike">
                <a:solidFill>
                  <a:schemeClr val="lt1"/>
                </a:solidFill>
                <a:latin typeface="Ubuntu"/>
                <a:ea typeface="Ubuntu"/>
                <a:cs typeface="Ubuntu"/>
                <a:sym typeface="Ubuntu"/>
              </a:rPr>
              <a:t>Tool modifications (approachability and length)</a:t>
            </a:r>
            <a:endParaRPr sz="1800">
              <a:solidFill>
                <a:schemeClr val="dk1"/>
              </a:solidFill>
              <a:latin typeface="Ubuntu"/>
              <a:ea typeface="Ubuntu"/>
              <a:cs typeface="Ubuntu"/>
              <a:sym typeface="Ubuntu"/>
            </a:endParaRPr>
          </a:p>
        </p:txBody>
      </p:sp>
      <p:sp>
        <p:nvSpPr>
          <p:cNvPr id="422" name="Google Shape;422;g2284417f3da_0_348"/>
          <p:cNvSpPr/>
          <p:nvPr/>
        </p:nvSpPr>
        <p:spPr>
          <a:xfrm>
            <a:off x="5699571" y="3483714"/>
            <a:ext cx="3021300" cy="1107000"/>
          </a:xfrm>
          <a:prstGeom prst="rect">
            <a:avLst/>
          </a:prstGeom>
          <a:solidFill>
            <a:srgbClr val="B1A1DF"/>
          </a:solidFill>
          <a:ln>
            <a:noFill/>
          </a:ln>
        </p:spPr>
        <p:txBody>
          <a:bodyPr anchorCtr="0" anchor="ctr" bIns="45700" lIns="91425" spcFirstLastPara="1" rIns="91425" wrap="square" tIns="45700">
            <a:noAutofit/>
          </a:bodyPr>
          <a:lstStyle/>
          <a:p>
            <a:pPr indent="0" lvl="0" marL="6350" marR="0" rtl="0" algn="ctr">
              <a:spcBef>
                <a:spcPts val="0"/>
              </a:spcBef>
              <a:spcAft>
                <a:spcPts val="0"/>
              </a:spcAft>
              <a:buClr>
                <a:schemeClr val="lt1"/>
              </a:buClr>
              <a:buSzPts val="1600"/>
              <a:buFont typeface="Ubuntu"/>
              <a:buNone/>
            </a:pPr>
            <a:r>
              <a:rPr b="0" i="0" lang="en-US" sz="1600" u="none" cap="none" strike="noStrike">
                <a:solidFill>
                  <a:schemeClr val="lt1"/>
                </a:solidFill>
                <a:latin typeface="Ubuntu"/>
                <a:ea typeface="Ubuntu"/>
                <a:cs typeface="Ubuntu"/>
                <a:sym typeface="Ubuntu"/>
              </a:rPr>
              <a:t>Field Piloting (as additional enumerator training, and inform modifications to sampling, tool, and technology</a:t>
            </a:r>
            <a:r>
              <a:rPr lang="en-US" sz="1600">
                <a:solidFill>
                  <a:schemeClr val="lt1"/>
                </a:solidFill>
                <a:latin typeface="Ubuntu"/>
                <a:ea typeface="Ubuntu"/>
                <a:cs typeface="Ubuntu"/>
                <a:sym typeface="Ubuntu"/>
              </a:rPr>
              <a:t>)</a:t>
            </a:r>
            <a:endParaRPr sz="1800">
              <a:solidFill>
                <a:schemeClr val="dk1"/>
              </a:solidFill>
              <a:latin typeface="Ubuntu"/>
              <a:ea typeface="Ubuntu"/>
              <a:cs typeface="Ubuntu"/>
              <a:sym typeface="Ubuntu"/>
            </a:endParaRPr>
          </a:p>
        </p:txBody>
      </p:sp>
      <p:cxnSp>
        <p:nvCxnSpPr>
          <p:cNvPr id="423" name="Google Shape;423;g2284417f3da_0_348"/>
          <p:cNvCxnSpPr>
            <a:stCxn id="416" idx="3"/>
            <a:endCxn id="420" idx="1"/>
          </p:cNvCxnSpPr>
          <p:nvPr/>
        </p:nvCxnSpPr>
        <p:spPr>
          <a:xfrm>
            <a:off x="4892116" y="1838614"/>
            <a:ext cx="807600" cy="194100"/>
          </a:xfrm>
          <a:prstGeom prst="straightConnector1">
            <a:avLst/>
          </a:prstGeom>
          <a:noFill/>
          <a:ln cap="flat" cmpd="sng" w="28575">
            <a:solidFill>
              <a:srgbClr val="8A74CE"/>
            </a:solidFill>
            <a:prstDash val="solid"/>
            <a:round/>
            <a:headEnd len="sm" w="sm" type="none"/>
            <a:tailEnd len="med" w="med" type="triangle"/>
          </a:ln>
        </p:spPr>
      </p:cxnSp>
      <p:cxnSp>
        <p:nvCxnSpPr>
          <p:cNvPr id="424" name="Google Shape;424;g2284417f3da_0_348"/>
          <p:cNvCxnSpPr>
            <a:stCxn id="414" idx="3"/>
            <a:endCxn id="420" idx="1"/>
          </p:cNvCxnSpPr>
          <p:nvPr/>
        </p:nvCxnSpPr>
        <p:spPr>
          <a:xfrm flipH="1" rot="10800000">
            <a:off x="4892116" y="2032818"/>
            <a:ext cx="807600" cy="807000"/>
          </a:xfrm>
          <a:prstGeom prst="straightConnector1">
            <a:avLst/>
          </a:prstGeom>
          <a:noFill/>
          <a:ln cap="flat" cmpd="sng" w="28575">
            <a:solidFill>
              <a:srgbClr val="8A74CE"/>
            </a:solidFill>
            <a:prstDash val="solid"/>
            <a:round/>
            <a:headEnd len="sm" w="sm" type="none"/>
            <a:tailEnd len="med" w="med" type="triangle"/>
          </a:ln>
        </p:spPr>
      </p:cxnSp>
      <p:cxnSp>
        <p:nvCxnSpPr>
          <p:cNvPr id="425" name="Google Shape;425;g2284417f3da_0_348"/>
          <p:cNvCxnSpPr>
            <a:stCxn id="412" idx="3"/>
            <a:endCxn id="422" idx="1"/>
          </p:cNvCxnSpPr>
          <p:nvPr/>
        </p:nvCxnSpPr>
        <p:spPr>
          <a:xfrm>
            <a:off x="4892116" y="3864601"/>
            <a:ext cx="807600" cy="172500"/>
          </a:xfrm>
          <a:prstGeom prst="straightConnector1">
            <a:avLst/>
          </a:prstGeom>
          <a:noFill/>
          <a:ln cap="flat" cmpd="sng" w="28575">
            <a:solidFill>
              <a:srgbClr val="8A74CE"/>
            </a:solidFill>
            <a:prstDash val="solid"/>
            <a:round/>
            <a:headEnd len="sm" w="sm" type="none"/>
            <a:tailEnd len="med" w="med" type="triangle"/>
          </a:ln>
        </p:spPr>
      </p:cxnSp>
      <p:cxnSp>
        <p:nvCxnSpPr>
          <p:cNvPr id="426" name="Google Shape;426;g2284417f3da_0_348"/>
          <p:cNvCxnSpPr>
            <a:stCxn id="414" idx="3"/>
            <a:endCxn id="421" idx="1"/>
          </p:cNvCxnSpPr>
          <p:nvPr/>
        </p:nvCxnSpPr>
        <p:spPr>
          <a:xfrm>
            <a:off x="4892116" y="2839818"/>
            <a:ext cx="807600" cy="155100"/>
          </a:xfrm>
          <a:prstGeom prst="straightConnector1">
            <a:avLst/>
          </a:prstGeom>
          <a:noFill/>
          <a:ln cap="flat" cmpd="sng" w="28575">
            <a:solidFill>
              <a:srgbClr val="8A74CE"/>
            </a:solidFill>
            <a:prstDash val="solid"/>
            <a:round/>
            <a:headEnd len="sm" w="sm" type="none"/>
            <a:tailEnd len="med" w="med" type="triangle"/>
          </a:ln>
        </p:spPr>
      </p:cxnSp>
      <p:cxnSp>
        <p:nvCxnSpPr>
          <p:cNvPr id="427" name="Google Shape;427;g2284417f3da_0_348"/>
          <p:cNvCxnSpPr>
            <a:stCxn id="410" idx="3"/>
            <a:endCxn id="422" idx="1"/>
          </p:cNvCxnSpPr>
          <p:nvPr/>
        </p:nvCxnSpPr>
        <p:spPr>
          <a:xfrm flipH="1" rot="10800000">
            <a:off x="4892116" y="4037152"/>
            <a:ext cx="807600" cy="479700"/>
          </a:xfrm>
          <a:prstGeom prst="straightConnector1">
            <a:avLst/>
          </a:prstGeom>
          <a:noFill/>
          <a:ln cap="flat" cmpd="sng" w="28575">
            <a:solidFill>
              <a:srgbClr val="8A74CE"/>
            </a:solidFill>
            <a:prstDash val="solid"/>
            <a:round/>
            <a:headEnd len="sm" w="sm" type="none"/>
            <a:tailEnd len="med" w="med" type="triangle"/>
          </a:ln>
        </p:spPr>
      </p:cxnSp>
      <p:cxnSp>
        <p:nvCxnSpPr>
          <p:cNvPr id="428" name="Google Shape;428;g2284417f3da_0_348"/>
          <p:cNvCxnSpPr>
            <a:stCxn id="411" idx="3"/>
            <a:endCxn id="421" idx="1"/>
          </p:cNvCxnSpPr>
          <p:nvPr/>
        </p:nvCxnSpPr>
        <p:spPr>
          <a:xfrm flipH="1" rot="10800000">
            <a:off x="4892116" y="2994932"/>
            <a:ext cx="807600" cy="1187700"/>
          </a:xfrm>
          <a:prstGeom prst="straightConnector1">
            <a:avLst/>
          </a:prstGeom>
          <a:noFill/>
          <a:ln cap="flat" cmpd="sng" w="28575">
            <a:solidFill>
              <a:srgbClr val="8A74CE"/>
            </a:solidFill>
            <a:prstDash val="solid"/>
            <a:round/>
            <a:headEnd len="sm" w="sm" type="none"/>
            <a:tailEnd len="med" w="med" type="triangle"/>
          </a:ln>
        </p:spPr>
      </p:cxnSp>
      <p:cxnSp>
        <p:nvCxnSpPr>
          <p:cNvPr id="429" name="Google Shape;429;g2284417f3da_0_348"/>
          <p:cNvCxnSpPr>
            <a:stCxn id="413" idx="3"/>
            <a:endCxn id="422" idx="1"/>
          </p:cNvCxnSpPr>
          <p:nvPr/>
        </p:nvCxnSpPr>
        <p:spPr>
          <a:xfrm>
            <a:off x="4892116" y="3453554"/>
            <a:ext cx="807600" cy="583800"/>
          </a:xfrm>
          <a:prstGeom prst="straightConnector1">
            <a:avLst/>
          </a:prstGeom>
          <a:noFill/>
          <a:ln cap="flat" cmpd="sng" w="28575">
            <a:solidFill>
              <a:srgbClr val="8A74CE"/>
            </a:solidFill>
            <a:prstDash val="solid"/>
            <a:round/>
            <a:headEnd len="sm" w="sm" type="none"/>
            <a:tailEnd len="med" w="med" type="triangle"/>
          </a:ln>
        </p:spPr>
      </p:cxnSp>
      <p:cxnSp>
        <p:nvCxnSpPr>
          <p:cNvPr id="430" name="Google Shape;430;g2284417f3da_0_348"/>
          <p:cNvCxnSpPr>
            <a:stCxn id="411" idx="3"/>
            <a:endCxn id="422" idx="1"/>
          </p:cNvCxnSpPr>
          <p:nvPr/>
        </p:nvCxnSpPr>
        <p:spPr>
          <a:xfrm flipH="1" rot="10800000">
            <a:off x="4892116" y="4037132"/>
            <a:ext cx="807600" cy="145500"/>
          </a:xfrm>
          <a:prstGeom prst="straightConnector1">
            <a:avLst/>
          </a:prstGeom>
          <a:noFill/>
          <a:ln cap="flat" cmpd="sng" w="28575">
            <a:solidFill>
              <a:srgbClr val="8A74CE"/>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2284417f3da_0_373"/>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Guidance for Future Deployment</a:t>
            </a:r>
            <a:endParaRPr/>
          </a:p>
        </p:txBody>
      </p:sp>
      <p:sp>
        <p:nvSpPr>
          <p:cNvPr id="436" name="Google Shape;436;g2284417f3da_0_373"/>
          <p:cNvSpPr txBox="1"/>
          <p:nvPr>
            <p:ph idx="1" type="body"/>
          </p:nvPr>
        </p:nvSpPr>
        <p:spPr>
          <a:xfrm>
            <a:off x="1475200" y="1015250"/>
            <a:ext cx="7235100" cy="3924000"/>
          </a:xfrm>
          <a:prstGeom prst="rect">
            <a:avLst/>
          </a:prstGeom>
          <a:noFill/>
          <a:ln>
            <a:noFill/>
          </a:ln>
        </p:spPr>
        <p:txBody>
          <a:bodyPr anchorCtr="0" anchor="t" bIns="45700" lIns="91425" spcFirstLastPara="1" rIns="91425" wrap="square" tIns="45700">
            <a:normAutofit fontScale="77500" lnSpcReduction="20000"/>
          </a:bodyPr>
          <a:lstStyle/>
          <a:p>
            <a:pPr indent="-262530" lvl="1" marL="401637" rtl="0" algn="l">
              <a:lnSpc>
                <a:spcPct val="100000"/>
              </a:lnSpc>
              <a:spcBef>
                <a:spcPts val="0"/>
              </a:spcBef>
              <a:spcAft>
                <a:spcPts val="0"/>
              </a:spcAft>
              <a:buClr>
                <a:schemeClr val="dk1"/>
              </a:buClr>
              <a:buSzPct val="138407"/>
              <a:buFont typeface="Arial"/>
              <a:buChar char="•"/>
            </a:pPr>
            <a:r>
              <a:rPr b="1" lang="en-US" sz="1400"/>
              <a:t>Deployment timing and frequency</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Scoping or regular monitoring</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Intention of providing preliminary findings to guide implementation/MEAL</a:t>
            </a:r>
            <a:endParaRPr sz="1600"/>
          </a:p>
          <a:p>
            <a:pPr indent="-265299" lvl="3" marL="1316037" rtl="0" algn="l">
              <a:lnSpc>
                <a:spcPct val="100000"/>
              </a:lnSpc>
              <a:spcBef>
                <a:spcPts val="620"/>
              </a:spcBef>
              <a:spcAft>
                <a:spcPts val="0"/>
              </a:spcAft>
              <a:buClr>
                <a:schemeClr val="dk1"/>
              </a:buClr>
              <a:buSzPct val="117647"/>
              <a:buFont typeface="Arial"/>
              <a:buChar char="•"/>
            </a:pPr>
            <a:r>
              <a:rPr lang="en-US" sz="1400"/>
              <a:t>Follow up with more in-depth inquiry</a:t>
            </a:r>
            <a:endParaRPr sz="1400"/>
          </a:p>
          <a:p>
            <a:pPr indent="-262530" lvl="1" marL="401637" rtl="0" algn="l">
              <a:lnSpc>
                <a:spcPct val="100000"/>
              </a:lnSpc>
              <a:spcBef>
                <a:spcPts val="700"/>
              </a:spcBef>
              <a:spcAft>
                <a:spcPts val="0"/>
              </a:spcAft>
              <a:buClr>
                <a:schemeClr val="dk1"/>
              </a:buClr>
              <a:buSzPct val="138407"/>
              <a:buFont typeface="Arial"/>
              <a:buChar char="•"/>
            </a:pPr>
            <a:r>
              <a:rPr b="1" lang="en-US" sz="1400"/>
              <a:t>Training</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Rigorous training on qualitative methods and purposes</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Test all processes</a:t>
            </a:r>
            <a:endParaRPr sz="1600"/>
          </a:p>
          <a:p>
            <a:pPr indent="-262530" lvl="1" marL="401637" rtl="0" algn="l">
              <a:lnSpc>
                <a:spcPct val="100000"/>
              </a:lnSpc>
              <a:spcBef>
                <a:spcPts val="700"/>
              </a:spcBef>
              <a:spcAft>
                <a:spcPts val="0"/>
              </a:spcAft>
              <a:buClr>
                <a:schemeClr val="dk1"/>
              </a:buClr>
              <a:buSzPct val="138407"/>
              <a:buFont typeface="Arial"/>
              <a:buChar char="•"/>
            </a:pPr>
            <a:r>
              <a:rPr b="1" lang="en-US" sz="1400"/>
              <a:t>Piloting</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Test all processes</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Opportunity for further enumerator training</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Advise revisions to tool for length, approachability and sensitivity</a:t>
            </a:r>
            <a:endParaRPr sz="1600"/>
          </a:p>
          <a:p>
            <a:pPr indent="-262530" lvl="1" marL="401637" rtl="0" algn="l">
              <a:lnSpc>
                <a:spcPct val="100000"/>
              </a:lnSpc>
              <a:spcBef>
                <a:spcPts val="700"/>
              </a:spcBef>
              <a:spcAft>
                <a:spcPts val="0"/>
              </a:spcAft>
              <a:buClr>
                <a:schemeClr val="dk1"/>
              </a:buClr>
              <a:buSzPct val="138407"/>
              <a:buFont typeface="Arial"/>
              <a:buChar char="•"/>
            </a:pPr>
            <a:r>
              <a:rPr b="1" lang="en-US" sz="1400"/>
              <a:t>Recording vs Note-taking</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Consider note-takings rather than recordings </a:t>
            </a:r>
            <a:endParaRPr sz="1600"/>
          </a:p>
          <a:p>
            <a:pPr indent="-262162" lvl="2" marL="858837" rtl="0" algn="l">
              <a:lnSpc>
                <a:spcPct val="100000"/>
              </a:lnSpc>
              <a:spcBef>
                <a:spcPts val="660"/>
              </a:spcBef>
              <a:spcAft>
                <a:spcPts val="0"/>
              </a:spcAft>
              <a:buClr>
                <a:schemeClr val="dk1"/>
              </a:buClr>
              <a:buSzPct val="141175"/>
              <a:buFont typeface="Arial"/>
              <a:buChar char="•"/>
            </a:pPr>
            <a:r>
              <a:rPr lang="en-US" sz="1400"/>
              <a:t>May require additional enumerator training on note-taking protocols and guidance</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284417f3da_0_378"/>
          <p:cNvSpPr txBox="1"/>
          <p:nvPr>
            <p:ph type="title"/>
          </p:nvPr>
        </p:nvSpPr>
        <p:spPr>
          <a:xfrm>
            <a:off x="1366787" y="2608729"/>
            <a:ext cx="6314100" cy="127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200"/>
              <a:buFont typeface="Ubuntu"/>
              <a:buNone/>
            </a:pPr>
            <a:r>
              <a:rPr lang="en-US" sz="1200"/>
              <a:t>For more information, please contact:</a:t>
            </a:r>
            <a:br>
              <a:rPr lang="en-US" sz="1200"/>
            </a:br>
            <a:r>
              <a:rPr lang="en-US" sz="1200" u="sng">
                <a:solidFill>
                  <a:schemeClr val="hlink"/>
                </a:solidFill>
                <a:hlinkClick r:id="rId3"/>
              </a:rPr>
              <a:t>sophie.Turnbull@causaldesign.com</a:t>
            </a:r>
            <a:br>
              <a:rPr lang="en-US" sz="1200"/>
            </a:br>
            <a:r>
              <a:rPr lang="en-US" sz="1200" u="sng">
                <a:solidFill>
                  <a:schemeClr val="hlink"/>
                </a:solidFill>
                <a:hlinkClick r:id="rId4"/>
              </a:rPr>
              <a:t>portia.hunt@causaldesign.com</a:t>
            </a:r>
            <a:r>
              <a:rPr lang="en-US" sz="1200"/>
              <a:t> </a:t>
            </a:r>
            <a:endParaRPr/>
          </a:p>
        </p:txBody>
      </p:sp>
      <p:sp>
        <p:nvSpPr>
          <p:cNvPr id="442" name="Google Shape;442;g2284417f3da_0_378"/>
          <p:cNvSpPr txBox="1"/>
          <p:nvPr>
            <p:ph idx="1" type="body"/>
          </p:nvPr>
        </p:nvSpPr>
        <p:spPr>
          <a:xfrm>
            <a:off x="1366838" y="1490356"/>
            <a:ext cx="6313500" cy="5496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lt2"/>
              </a:buClr>
              <a:buSzPts val="3200"/>
              <a:buNone/>
            </a:pPr>
            <a:r>
              <a:rPr lang="en-US"/>
              <a:t>Q&amp;A</a:t>
            </a:r>
            <a:endParaRPr/>
          </a:p>
        </p:txBody>
      </p:sp>
      <p:pic>
        <p:nvPicPr>
          <p:cNvPr id="443" name="Google Shape;443;g2284417f3da_0_378"/>
          <p:cNvPicPr preferRelativeResize="0"/>
          <p:nvPr/>
        </p:nvPicPr>
        <p:blipFill rotWithShape="1">
          <a:blip r:embed="rId5">
            <a:alphaModFix/>
          </a:blip>
          <a:srcRect b="0" l="0" r="0" t="0"/>
          <a:stretch/>
        </p:blipFill>
        <p:spPr>
          <a:xfrm>
            <a:off x="3769244" y="3527062"/>
            <a:ext cx="1508570" cy="520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2200"/>
              <a:buNone/>
            </a:pPr>
            <a:r>
              <a:rPr b="1" lang="en-US" sz="2000"/>
              <a:t>Qual</a:t>
            </a:r>
            <a:r>
              <a:rPr lang="en-US" sz="2000"/>
              <a:t>itative​</a:t>
            </a:r>
            <a:endParaRPr sz="2000"/>
          </a:p>
          <a:p>
            <a:pPr indent="0" lvl="0" marL="0" rtl="0" algn="l">
              <a:lnSpc>
                <a:spcPct val="115000"/>
              </a:lnSpc>
              <a:spcBef>
                <a:spcPts val="0"/>
              </a:spcBef>
              <a:spcAft>
                <a:spcPts val="0"/>
              </a:spcAft>
              <a:buSzPts val="2200"/>
              <a:buNone/>
            </a:pPr>
            <a:r>
              <a:rPr b="1" lang="en-US" sz="2000"/>
              <a:t>M</a:t>
            </a:r>
            <a:r>
              <a:rPr lang="en-US" sz="2000"/>
              <a:t>onitoring &amp;​</a:t>
            </a:r>
            <a:endParaRPr sz="2000"/>
          </a:p>
          <a:p>
            <a:pPr indent="0" lvl="0" marL="0" rtl="0" algn="l">
              <a:lnSpc>
                <a:spcPct val="115000"/>
              </a:lnSpc>
              <a:spcBef>
                <a:spcPts val="0"/>
              </a:spcBef>
              <a:spcAft>
                <a:spcPts val="0"/>
              </a:spcAft>
              <a:buSzPts val="2200"/>
              <a:buNone/>
            </a:pPr>
            <a:r>
              <a:rPr b="1" lang="en-US" sz="2000"/>
              <a:t>E</a:t>
            </a:r>
            <a:r>
              <a:rPr lang="en-US" sz="2000"/>
              <a:t>valuation​</a:t>
            </a:r>
            <a:endParaRPr sz="2000"/>
          </a:p>
          <a:p>
            <a:pPr indent="0" lvl="0" marL="0" rtl="0" algn="l">
              <a:lnSpc>
                <a:spcPct val="115000"/>
              </a:lnSpc>
              <a:spcBef>
                <a:spcPts val="0"/>
              </a:spcBef>
              <a:spcAft>
                <a:spcPts val="0"/>
              </a:spcAft>
              <a:buSzPts val="2200"/>
              <a:buNone/>
            </a:pPr>
            <a:r>
              <a:t/>
            </a:r>
            <a:endParaRPr sz="2000"/>
          </a:p>
          <a:p>
            <a:pPr indent="0" lvl="0" marL="0" rtl="0" algn="l">
              <a:lnSpc>
                <a:spcPct val="115000"/>
              </a:lnSpc>
              <a:spcBef>
                <a:spcPts val="0"/>
              </a:spcBef>
              <a:spcAft>
                <a:spcPts val="0"/>
              </a:spcAft>
              <a:buSzPts val="2200"/>
              <a:buNone/>
            </a:pPr>
            <a:r>
              <a:rPr lang="en-US" sz="2000"/>
              <a:t>Community meetings every quarter</a:t>
            </a:r>
            <a:endParaRPr sz="2000"/>
          </a:p>
          <a:p>
            <a:pPr indent="0" lvl="0" marL="0" rtl="0" algn="l">
              <a:lnSpc>
                <a:spcPct val="115000"/>
              </a:lnSpc>
              <a:spcBef>
                <a:spcPts val="0"/>
              </a:spcBef>
              <a:spcAft>
                <a:spcPts val="0"/>
              </a:spcAft>
              <a:buSzPts val="2200"/>
              <a:buNone/>
            </a:pPr>
            <a:r>
              <a:rPr lang="en-US" sz="2000"/>
              <a:t>Hosted by implementers</a:t>
            </a:r>
            <a:endParaRPr sz="2000"/>
          </a:p>
          <a:p>
            <a:pPr indent="0" lvl="0" marL="0" rtl="0" algn="l">
              <a:spcBef>
                <a:spcPts val="0"/>
              </a:spcBef>
              <a:spcAft>
                <a:spcPts val="0"/>
              </a:spcAft>
              <a:buSzPts val="2200"/>
              <a:buNone/>
            </a:pPr>
            <a:r>
              <a:t/>
            </a:r>
            <a:endParaRPr/>
          </a:p>
          <a:p>
            <a:pPr indent="0" lvl="0" marL="457200" rtl="0" algn="l">
              <a:spcBef>
                <a:spcPts val="300"/>
              </a:spcBef>
              <a:spcAft>
                <a:spcPts val="0"/>
              </a:spcAft>
              <a:buSzPts val="2200"/>
              <a:buNone/>
            </a:pPr>
            <a:r>
              <a:t/>
            </a:r>
            <a:endParaRPr/>
          </a:p>
        </p:txBody>
      </p:sp>
      <p:sp>
        <p:nvSpPr>
          <p:cNvPr id="204" name="Google Shape;204;p3"/>
          <p:cNvSpPr txBox="1"/>
          <p:nvPr>
            <p:ph idx="2" type="body"/>
          </p:nvPr>
        </p:nvSpPr>
        <p:spPr>
          <a:xfrm>
            <a:off x="2993456" y="285750"/>
            <a:ext cx="5449800" cy="43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3200"/>
              <a:buFont typeface="Arial"/>
              <a:buNone/>
            </a:pPr>
            <a:r>
              <a:rPr lang="en-US"/>
              <a:t>QualME Peer Community</a:t>
            </a:r>
            <a:endParaRPr/>
          </a:p>
        </p:txBody>
      </p:sp>
      <p:sp>
        <p:nvSpPr>
          <p:cNvPr id="205" name="Google Shape;205;p3"/>
          <p:cNvSpPr txBox="1"/>
          <p:nvPr/>
        </p:nvSpPr>
        <p:spPr>
          <a:xfrm>
            <a:off x="3062150" y="3444725"/>
            <a:ext cx="5636100" cy="895600"/>
          </a:xfrm>
          <a:prstGeom prst="rect">
            <a:avLst/>
          </a:prstGeom>
          <a:noFill/>
          <a:ln>
            <a:noFill/>
          </a:ln>
        </p:spPr>
        <p:txBody>
          <a:bodyPr anchorCtr="0" anchor="t" bIns="91425" lIns="91425" spcFirstLastPara="1" rIns="91425" wrap="square" tIns="91425">
            <a:spAutoFit/>
          </a:bodyPr>
          <a:lstStyle/>
          <a:p>
            <a:pPr indent="0" lvl="0" marL="0" marR="0" rtl="0" algn="l">
              <a:spcBef>
                <a:spcPts val="300"/>
              </a:spcBef>
              <a:spcAft>
                <a:spcPts val="0"/>
              </a:spcAft>
              <a:buClr>
                <a:schemeClr val="dk1"/>
              </a:buClr>
              <a:buSzPts val="1100"/>
              <a:buFont typeface="Arial"/>
              <a:buNone/>
            </a:pPr>
            <a:r>
              <a:rPr b="1" i="1" lang="en-US" sz="1800" u="none" cap="none" strike="noStrike">
                <a:solidFill>
                  <a:schemeClr val="dk1"/>
                </a:solidFill>
                <a:latin typeface="Calibri"/>
                <a:ea typeface="Calibri"/>
                <a:cs typeface="Calibri"/>
                <a:sym typeface="Calibri"/>
              </a:rPr>
              <a:t>Stay tuned for upcoming QualME events:</a:t>
            </a:r>
            <a:endParaRPr b="1" i="1" sz="1800" u="none" cap="none" strike="noStrike">
              <a:solidFill>
                <a:schemeClr val="dk1"/>
              </a:solidFill>
              <a:latin typeface="Calibri"/>
              <a:ea typeface="Calibri"/>
              <a:cs typeface="Calibri"/>
              <a:sym typeface="Calibri"/>
            </a:endParaRPr>
          </a:p>
          <a:p>
            <a:pPr indent="-177800" lvl="0" marL="457200" marR="0" rtl="0" algn="l">
              <a:lnSpc>
                <a:spcPct val="115000"/>
              </a:lnSpc>
              <a:spcBef>
                <a:spcPts val="600"/>
              </a:spcBef>
              <a:spcAft>
                <a:spcPts val="0"/>
              </a:spcAft>
              <a:buClr>
                <a:schemeClr val="dk1"/>
              </a:buClr>
              <a:buSzPts val="1000"/>
              <a:buFont typeface="Calibri"/>
              <a:buChar char="●"/>
            </a:pPr>
            <a:r>
              <a:rPr b="1" i="0" lang="en-US" sz="1800" u="none" cap="none" strike="noStrike">
                <a:solidFill>
                  <a:schemeClr val="dk1"/>
                </a:solidFill>
                <a:latin typeface="Calibri"/>
                <a:ea typeface="Calibri"/>
                <a:cs typeface="Calibri"/>
                <a:sym typeface="Calibri"/>
              </a:rPr>
              <a:t>June 2023</a:t>
            </a:r>
            <a:r>
              <a:rPr b="0" i="0" lang="en-US" sz="1800" u="none" cap="none" strike="noStrike">
                <a:solidFill>
                  <a:schemeClr val="dk1"/>
                </a:solidFill>
                <a:latin typeface="Calibri"/>
                <a:ea typeface="Calibri"/>
                <a:cs typeface="Calibri"/>
                <a:sym typeface="Calibri"/>
              </a:rPr>
              <a:t>, info to come!</a:t>
            </a:r>
            <a:endParaRPr b="0" i="0" sz="1800" u="none" cap="none" strike="noStrike">
              <a:solidFill>
                <a:schemeClr val="dk1"/>
              </a:solidFill>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2"/>
          <p:cNvSpPr txBox="1"/>
          <p:nvPr>
            <p:ph type="title"/>
          </p:nvPr>
        </p:nvSpPr>
        <p:spPr>
          <a:xfrm>
            <a:off x="1366787" y="972152"/>
            <a:ext cx="6314100" cy="3205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Lato"/>
              <a:buNone/>
            </a:pPr>
            <a:r>
              <a:rPr lang="en-US"/>
              <a:t>Small Group Discussions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3"/>
          <p:cNvSpPr txBox="1"/>
          <p:nvPr>
            <p:ph type="title"/>
          </p:nvPr>
        </p:nvSpPr>
        <p:spPr>
          <a:xfrm>
            <a:off x="1684425" y="157851"/>
            <a:ext cx="6944700" cy="717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00"/>
              <a:buNone/>
            </a:pPr>
            <a:r>
              <a:rPr lang="en-US"/>
              <a:t>Small Group Discussions</a:t>
            </a:r>
            <a:endParaRPr/>
          </a:p>
        </p:txBody>
      </p:sp>
      <p:sp>
        <p:nvSpPr>
          <p:cNvPr id="456" name="Google Shape;456;p23"/>
          <p:cNvSpPr txBox="1"/>
          <p:nvPr>
            <p:ph idx="1" type="body"/>
          </p:nvPr>
        </p:nvSpPr>
        <p:spPr>
          <a:xfrm>
            <a:off x="1684422" y="1116532"/>
            <a:ext cx="6944700" cy="3494100"/>
          </a:xfrm>
          <a:prstGeom prst="rect">
            <a:avLst/>
          </a:prstGeom>
          <a:noFill/>
          <a:ln>
            <a:noFill/>
          </a:ln>
        </p:spPr>
        <p:txBody>
          <a:bodyPr anchorCtr="0" anchor="t" bIns="45700" lIns="91425" spcFirstLastPara="1" rIns="91425" wrap="square" tIns="45700">
            <a:normAutofit lnSpcReduction="10000"/>
          </a:bodyPr>
          <a:lstStyle/>
          <a:p>
            <a:pPr indent="-347345" lvl="0" marL="457200" rtl="0" algn="l">
              <a:lnSpc>
                <a:spcPct val="100000"/>
              </a:lnSpc>
              <a:spcBef>
                <a:spcPts val="440"/>
              </a:spcBef>
              <a:spcAft>
                <a:spcPts val="0"/>
              </a:spcAft>
              <a:buSzPts val="2200"/>
              <a:buChar char="●"/>
            </a:pPr>
            <a:r>
              <a:rPr lang="en-US"/>
              <a:t>Groups 1 and 3: How have local governance &amp; informal institutions affected development programming/outcomes?</a:t>
            </a:r>
            <a:endParaRPr/>
          </a:p>
          <a:p>
            <a:pPr indent="0" lvl="0" marL="109854" rtl="0" algn="l">
              <a:lnSpc>
                <a:spcPct val="100000"/>
              </a:lnSpc>
              <a:spcBef>
                <a:spcPts val="440"/>
              </a:spcBef>
              <a:spcAft>
                <a:spcPts val="0"/>
              </a:spcAft>
              <a:buSzPts val="2200"/>
              <a:buNone/>
            </a:pPr>
            <a:r>
              <a:t/>
            </a:r>
            <a:endParaRPr/>
          </a:p>
          <a:p>
            <a:pPr indent="-347345" lvl="0" marL="457200" rtl="0" algn="l">
              <a:lnSpc>
                <a:spcPct val="100000"/>
              </a:lnSpc>
              <a:spcBef>
                <a:spcPts val="440"/>
              </a:spcBef>
              <a:spcAft>
                <a:spcPts val="0"/>
              </a:spcAft>
              <a:buSzPts val="2200"/>
              <a:buChar char="●"/>
            </a:pPr>
            <a:r>
              <a:rPr lang="en-US"/>
              <a:t>Groups 2 and 4: Given what you have heard about photovoice as a form of participant-led research, do you see this as being of interest in piloting the methodology in your research or as an implementing partner? What adaptations do you think you would have to make to use photovoice?</a:t>
            </a:r>
            <a:endParaRPr/>
          </a:p>
          <a:p>
            <a:pPr indent="-207645" lvl="0" marL="457200" rtl="0" algn="l">
              <a:lnSpc>
                <a:spcPct val="100000"/>
              </a:lnSpc>
              <a:spcBef>
                <a:spcPts val="440"/>
              </a:spcBef>
              <a:spcAft>
                <a:spcPts val="0"/>
              </a:spcAft>
              <a:buSzPts val="2200"/>
              <a:buNone/>
            </a:pPr>
            <a:r>
              <a:t/>
            </a:r>
            <a:endParaRPr/>
          </a:p>
          <a:p>
            <a:pPr indent="-220344" lvl="1" marL="914400" rtl="0" algn="l">
              <a:lnSpc>
                <a:spcPct val="100000"/>
              </a:lnSpc>
              <a:spcBef>
                <a:spcPts val="440"/>
              </a:spcBef>
              <a:spcAft>
                <a:spcPts val="0"/>
              </a:spcAft>
              <a:buSzPts val="2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4"/>
          <p:cNvSpPr txBox="1"/>
          <p:nvPr>
            <p:ph type="title"/>
          </p:nvPr>
        </p:nvSpPr>
        <p:spPr>
          <a:xfrm>
            <a:off x="1035425" y="3139975"/>
            <a:ext cx="8108700" cy="969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Ubuntu"/>
              <a:buNone/>
            </a:pPr>
            <a:r>
              <a:rPr lang="en-US" sz="1400"/>
              <a:t>Questions? </a:t>
            </a:r>
            <a:endParaRPr sz="1400"/>
          </a:p>
          <a:p>
            <a:pPr indent="0" lvl="0" marL="0" rtl="0" algn="l">
              <a:lnSpc>
                <a:spcPct val="100000"/>
              </a:lnSpc>
              <a:spcBef>
                <a:spcPts val="0"/>
              </a:spcBef>
              <a:spcAft>
                <a:spcPts val="0"/>
              </a:spcAft>
              <a:buClr>
                <a:schemeClr val="dk1"/>
              </a:buClr>
              <a:buSzPct val="100000"/>
              <a:buFont typeface="Ubuntu"/>
              <a:buNone/>
            </a:pPr>
            <a:r>
              <a:t/>
            </a:r>
            <a:endParaRPr sz="1400"/>
          </a:p>
          <a:p>
            <a:pPr indent="0" lvl="0" marL="0" rtl="0" algn="l">
              <a:lnSpc>
                <a:spcPct val="100000"/>
              </a:lnSpc>
              <a:spcBef>
                <a:spcPts val="0"/>
              </a:spcBef>
              <a:spcAft>
                <a:spcPts val="0"/>
              </a:spcAft>
              <a:buClr>
                <a:schemeClr val="dk1"/>
              </a:buClr>
              <a:buSzPct val="100000"/>
              <a:buFont typeface="Ubuntu"/>
              <a:buNone/>
            </a:pPr>
            <a:r>
              <a:rPr lang="en-US" sz="1400"/>
              <a:t>Contact Karyn Fox at </a:t>
            </a:r>
            <a:r>
              <a:rPr lang="en-US" sz="1400" u="sng">
                <a:solidFill>
                  <a:schemeClr val="hlink"/>
                </a:solidFill>
                <a:hlinkClick r:id="rId3"/>
              </a:rPr>
              <a:t>kfox@tangointernational.com</a:t>
            </a:r>
            <a:r>
              <a:rPr lang="en-US" sz="1400"/>
              <a:t> and Robin Al-haddad at </a:t>
            </a:r>
            <a:r>
              <a:rPr lang="en-US" sz="1400" u="sng">
                <a:solidFill>
                  <a:schemeClr val="hlink"/>
                </a:solidFill>
                <a:hlinkClick r:id="rId4"/>
              </a:rPr>
              <a:t>robina@tangointernational.com</a:t>
            </a:r>
            <a:r>
              <a:rPr lang="en-US" sz="1400"/>
              <a:t>   </a:t>
            </a:r>
            <a:br>
              <a:rPr lang="en-US" sz="1400"/>
            </a:br>
            <a:endParaRPr/>
          </a:p>
        </p:txBody>
      </p:sp>
      <p:sp>
        <p:nvSpPr>
          <p:cNvPr id="462" name="Google Shape;462;p24"/>
          <p:cNvSpPr txBox="1"/>
          <p:nvPr>
            <p:ph idx="1" type="body"/>
          </p:nvPr>
        </p:nvSpPr>
        <p:spPr>
          <a:xfrm>
            <a:off x="1415251" y="2022131"/>
            <a:ext cx="6313500" cy="549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chemeClr val="lt2"/>
              </a:buClr>
              <a:buSzPts val="3200"/>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en-US"/>
              <a:t>Welcome &amp; Introductions</a:t>
            </a:r>
            <a:endParaRPr/>
          </a:p>
          <a:p>
            <a:pPr indent="-342900" lvl="0" marL="342900" rtl="0" algn="l">
              <a:spcBef>
                <a:spcPts val="440"/>
              </a:spcBef>
              <a:spcAft>
                <a:spcPts val="0"/>
              </a:spcAft>
              <a:buClr>
                <a:schemeClr val="dk1"/>
              </a:buClr>
              <a:buSzPts val="2200"/>
              <a:buFont typeface="Arial"/>
              <a:buChar char="•"/>
            </a:pPr>
            <a:r>
              <a:rPr lang="en-US"/>
              <a:t>Using Participatory Action Research (PAR) methods (15 min)</a:t>
            </a:r>
            <a:endParaRPr/>
          </a:p>
          <a:p>
            <a:pPr indent="-342900" lvl="0" marL="342900" rtl="0" algn="l">
              <a:spcBef>
                <a:spcPts val="440"/>
              </a:spcBef>
              <a:spcAft>
                <a:spcPts val="0"/>
              </a:spcAft>
              <a:buClr>
                <a:schemeClr val="dk1"/>
              </a:buClr>
              <a:buSzPts val="2200"/>
              <a:buFont typeface="Arial"/>
              <a:buChar char="•"/>
            </a:pPr>
            <a:r>
              <a:rPr lang="en-US"/>
              <a:t>Using Qualitative Monitoring Module (QMM) tools (15 min)</a:t>
            </a:r>
            <a:endParaRPr/>
          </a:p>
          <a:p>
            <a:pPr indent="-342900" lvl="0" marL="342900" rtl="0" algn="l">
              <a:spcBef>
                <a:spcPts val="440"/>
              </a:spcBef>
              <a:spcAft>
                <a:spcPts val="0"/>
              </a:spcAft>
              <a:buClr>
                <a:schemeClr val="dk1"/>
              </a:buClr>
              <a:buSzPts val="2200"/>
              <a:buFont typeface="Arial"/>
              <a:buChar char="•"/>
            </a:pPr>
            <a:r>
              <a:rPr lang="en-US"/>
              <a:t>Small Group Discussions (30 min)</a:t>
            </a:r>
            <a:endParaRPr/>
          </a:p>
          <a:p>
            <a:pPr indent="-342900" lvl="0" marL="342900" rtl="0" algn="l">
              <a:spcBef>
                <a:spcPts val="440"/>
              </a:spcBef>
              <a:spcAft>
                <a:spcPts val="0"/>
              </a:spcAft>
              <a:buClr>
                <a:schemeClr val="dk1"/>
              </a:buClr>
              <a:buSzPts val="2200"/>
              <a:buFont typeface="Arial"/>
              <a:buChar char="•"/>
            </a:pPr>
            <a:r>
              <a:rPr lang="en-US"/>
              <a:t>Report-out (10 min)</a:t>
            </a:r>
            <a:endParaRPr/>
          </a:p>
          <a:p>
            <a:pPr indent="-342900" lvl="0" marL="342900" rtl="0" algn="l">
              <a:spcBef>
                <a:spcPts val="440"/>
              </a:spcBef>
              <a:spcAft>
                <a:spcPts val="0"/>
              </a:spcAft>
              <a:buClr>
                <a:schemeClr val="dk1"/>
              </a:buClr>
              <a:buSzPts val="2200"/>
              <a:buFont typeface="Arial"/>
              <a:buChar char="•"/>
            </a:pPr>
            <a:r>
              <a:rPr lang="en-US"/>
              <a:t>Wrap 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txBox="1"/>
          <p:nvPr/>
        </p:nvSpPr>
        <p:spPr>
          <a:xfrm>
            <a:off x="5863344" y="3954754"/>
            <a:ext cx="2798857" cy="411163"/>
          </a:xfrm>
          <a:prstGeom prst="rect">
            <a:avLst/>
          </a:prstGeom>
          <a:noFill/>
          <a:ln>
            <a:noFill/>
          </a:ln>
        </p:spPr>
        <p:txBody>
          <a:bodyPr anchorCtr="0" anchor="t" bIns="45700" lIns="91425" spcFirstLastPara="1" rIns="91425" wrap="square" tIns="45700">
            <a:normAutofit fontScale="97500"/>
          </a:bodyPr>
          <a:lstStyle/>
          <a:p>
            <a:pPr indent="0" lvl="0" marL="0" marR="0" rtl="0" algn="r">
              <a:lnSpc>
                <a:spcPct val="90000"/>
              </a:lnSpc>
              <a:spcBef>
                <a:spcPts val="0"/>
              </a:spcBef>
              <a:spcAft>
                <a:spcPts val="0"/>
              </a:spcAft>
              <a:buClr>
                <a:srgbClr val="595959"/>
              </a:buClr>
              <a:buSzPct val="100000"/>
              <a:buFont typeface="Ubuntu"/>
              <a:buNone/>
            </a:pPr>
            <a:r>
              <a:rPr b="0" i="0" lang="en-US" sz="1400">
                <a:solidFill>
                  <a:srgbClr val="595959"/>
                </a:solidFill>
                <a:latin typeface="Ubuntu"/>
                <a:ea typeface="Ubuntu"/>
                <a:cs typeface="Ubuntu"/>
                <a:sym typeface="Ubuntu"/>
              </a:rPr>
              <a:t>Amina Ferati, i-APS President </a:t>
            </a:r>
            <a:endParaRPr b="0" i="0" sz="1400">
              <a:solidFill>
                <a:schemeClr val="dk1"/>
              </a:solidFill>
              <a:latin typeface="Ubuntu"/>
              <a:ea typeface="Ubuntu"/>
              <a:cs typeface="Ubuntu"/>
              <a:sym typeface="Ubuntu"/>
            </a:endParaRPr>
          </a:p>
        </p:txBody>
      </p:sp>
      <p:sp>
        <p:nvSpPr>
          <p:cNvPr id="217" name="Google Shape;217;p5"/>
          <p:cNvSpPr txBox="1"/>
          <p:nvPr>
            <p:ph idx="1" type="body"/>
          </p:nvPr>
        </p:nvSpPr>
        <p:spPr>
          <a:xfrm>
            <a:off x="1716695" y="1832262"/>
            <a:ext cx="6313487" cy="54962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818F"/>
              </a:buClr>
              <a:buSzPts val="3000"/>
              <a:buNone/>
            </a:pPr>
            <a:r>
              <a:rPr lang="en-US" sz="3000">
                <a:solidFill>
                  <a:srgbClr val="00818F"/>
                </a:solidFill>
                <a:latin typeface="Lato"/>
                <a:ea typeface="Lato"/>
                <a:cs typeface="Lato"/>
                <a:sym typeface="Lato"/>
              </a:rPr>
              <a:t>QualME </a:t>
            </a:r>
            <a:r>
              <a:rPr lang="en-US" sz="3000">
                <a:solidFill>
                  <a:srgbClr val="595959"/>
                </a:solidFill>
                <a:latin typeface="Lato"/>
                <a:ea typeface="Lato"/>
                <a:cs typeface="Lato"/>
                <a:sym typeface="Lato"/>
              </a:rPr>
              <a:t>Online Learning Discussion</a:t>
            </a:r>
            <a:endParaRPr sz="3000"/>
          </a:p>
        </p:txBody>
      </p:sp>
      <p:sp>
        <p:nvSpPr>
          <p:cNvPr id="218" name="Google Shape;218;p5"/>
          <p:cNvSpPr txBox="1"/>
          <p:nvPr>
            <p:ph idx="2" type="body"/>
          </p:nvPr>
        </p:nvSpPr>
        <p:spPr>
          <a:xfrm>
            <a:off x="1716695" y="2427462"/>
            <a:ext cx="6313487" cy="8943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818F"/>
              </a:buClr>
              <a:buSzPts val="2400"/>
              <a:buNone/>
            </a:pPr>
            <a:r>
              <a:rPr lang="en-US" sz="2400">
                <a:solidFill>
                  <a:srgbClr val="00818F"/>
                </a:solidFill>
                <a:latin typeface="Lato"/>
                <a:ea typeface="Lato"/>
                <a:cs typeface="Lato"/>
                <a:sym typeface="Lato"/>
              </a:rPr>
              <a:t>PARTICIPATORY ACTION RESEARCH (PAR) AND PHOTOVOICE</a:t>
            </a:r>
            <a:endParaRPr sz="2400">
              <a:solidFill>
                <a:srgbClr val="595959"/>
              </a:solidFill>
              <a:latin typeface="Lato"/>
              <a:ea typeface="Lato"/>
              <a:cs typeface="Lato"/>
              <a:sym typeface="Lato"/>
            </a:endParaRPr>
          </a:p>
          <a:p>
            <a:pPr indent="0" lvl="0" marL="0" rtl="0" algn="l">
              <a:spcBef>
                <a:spcPts val="480"/>
              </a:spcBef>
              <a:spcAft>
                <a:spcPts val="0"/>
              </a:spcAft>
              <a:buClr>
                <a:schemeClr val="lt2"/>
              </a:buClr>
              <a:buSzPts val="2400"/>
              <a:buNone/>
            </a:pPr>
            <a:r>
              <a:t/>
            </a:r>
            <a:endParaRPr sz="2400">
              <a:latin typeface="Lato"/>
              <a:ea typeface="Lato"/>
              <a:cs typeface="Lato"/>
              <a:sym typeface="Lato"/>
            </a:endParaRPr>
          </a:p>
        </p:txBody>
      </p:sp>
      <p:pic>
        <p:nvPicPr>
          <p:cNvPr id="219" name="Google Shape;219;p5"/>
          <p:cNvPicPr preferRelativeResize="0"/>
          <p:nvPr/>
        </p:nvPicPr>
        <p:blipFill rotWithShape="1">
          <a:blip r:embed="rId3">
            <a:alphaModFix/>
          </a:blip>
          <a:srcRect b="-3" l="0" r="-3" t="10260"/>
          <a:stretch/>
        </p:blipFill>
        <p:spPr>
          <a:xfrm>
            <a:off x="1661036" y="3367406"/>
            <a:ext cx="1646707" cy="1485159"/>
          </a:xfrm>
          <a:prstGeom prst="rect">
            <a:avLst/>
          </a:prstGeom>
          <a:noFill/>
          <a:ln>
            <a:noFill/>
          </a:ln>
        </p:spPr>
      </p:pic>
      <p:sp>
        <p:nvSpPr>
          <p:cNvPr id="220" name="Google Shape;220;p5"/>
          <p:cNvSpPr txBox="1"/>
          <p:nvPr/>
        </p:nvSpPr>
        <p:spPr>
          <a:xfrm>
            <a:off x="6202016" y="3679943"/>
            <a:ext cx="2433099" cy="549623"/>
          </a:xfrm>
          <a:prstGeom prst="rect">
            <a:avLst/>
          </a:prstGeom>
          <a:noFill/>
          <a:ln>
            <a:noFill/>
          </a:ln>
        </p:spPr>
        <p:txBody>
          <a:bodyPr anchorCtr="0" anchor="t" bIns="45700" lIns="91425" spcFirstLastPara="1" rIns="91425" wrap="square" tIns="45700">
            <a:normAutofit fontScale="97500"/>
          </a:bodyPr>
          <a:lstStyle/>
          <a:p>
            <a:pPr indent="0" lvl="0" marL="0" marR="0" rtl="0" algn="r">
              <a:lnSpc>
                <a:spcPct val="90000"/>
              </a:lnSpc>
              <a:spcBef>
                <a:spcPts val="0"/>
              </a:spcBef>
              <a:spcAft>
                <a:spcPts val="0"/>
              </a:spcAft>
              <a:buClr>
                <a:srgbClr val="595959"/>
              </a:buClr>
              <a:buSzPct val="100000"/>
              <a:buFont typeface="Ubuntu"/>
              <a:buNone/>
            </a:pPr>
            <a:r>
              <a:rPr b="1" i="0" lang="en-US" sz="1400">
                <a:solidFill>
                  <a:srgbClr val="595959"/>
                </a:solidFill>
                <a:latin typeface="Ubuntu"/>
                <a:ea typeface="Ubuntu"/>
                <a:cs typeface="Ubuntu"/>
                <a:sym typeface="Ubuntu"/>
              </a:rPr>
              <a:t>March 29, 2023</a:t>
            </a:r>
            <a:endParaRPr b="1" i="0" sz="24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Note of Appreciation </a:t>
            </a:r>
            <a:endParaRPr/>
          </a:p>
        </p:txBody>
      </p:sp>
      <p:sp>
        <p:nvSpPr>
          <p:cNvPr id="227" name="Google Shape;227;p6"/>
          <p:cNvSpPr txBox="1"/>
          <p:nvPr>
            <p:ph idx="1" type="body"/>
          </p:nvPr>
        </p:nvSpPr>
        <p:spPr>
          <a:xfrm>
            <a:off x="1499935" y="1406687"/>
            <a:ext cx="3460006" cy="387401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sz="1400"/>
              <a:t>i-APS designed this PhotoVoice pilot with the cooperation of i-APS and Venezuela (VZ-APS) staff members and implementing partners in both Venezuela and Syria. </a:t>
            </a:r>
            <a:endParaRPr/>
          </a:p>
          <a:p>
            <a:pPr indent="0" lvl="0" marL="0" rtl="0" algn="l">
              <a:spcBef>
                <a:spcPts val="1480"/>
              </a:spcBef>
              <a:spcAft>
                <a:spcPts val="0"/>
              </a:spcAft>
              <a:buClr>
                <a:schemeClr val="dk1"/>
              </a:buClr>
              <a:buSzPts val="1400"/>
              <a:buNone/>
            </a:pPr>
            <a:r>
              <a:rPr lang="en-US" sz="1400"/>
              <a:t>We thank the implementing partners and the women participants of the programs for their invaluable support. </a:t>
            </a:r>
            <a:endParaRPr/>
          </a:p>
          <a:p>
            <a:pPr indent="0" lvl="0" marL="0" rtl="0" algn="l">
              <a:spcBef>
                <a:spcPts val="1480"/>
              </a:spcBef>
              <a:spcAft>
                <a:spcPts val="0"/>
              </a:spcAft>
              <a:buClr>
                <a:schemeClr val="dk1"/>
              </a:buClr>
              <a:buSzPts val="1400"/>
              <a:buNone/>
            </a:pPr>
            <a:r>
              <a:rPr lang="en-US" sz="1400"/>
              <a:t>Note that given the highly sensitive operating contexts of both Venezuela and Syria, we have kept all names anonymous, and all photos have been deidentified. </a:t>
            </a:r>
            <a:endParaRPr sz="1600"/>
          </a:p>
        </p:txBody>
      </p:sp>
      <p:pic>
        <p:nvPicPr>
          <p:cNvPr id="228" name="Google Shape;228;p6"/>
          <p:cNvPicPr preferRelativeResize="0"/>
          <p:nvPr/>
        </p:nvPicPr>
        <p:blipFill rotWithShape="1">
          <a:blip r:embed="rId3">
            <a:alphaModFix/>
          </a:blip>
          <a:srcRect b="0" l="15601" r="15353" t="0"/>
          <a:stretch/>
        </p:blipFill>
        <p:spPr>
          <a:xfrm>
            <a:off x="4959941" y="1406687"/>
            <a:ext cx="4184059" cy="30686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7"/>
          <p:cNvSpPr txBox="1"/>
          <p:nvPr>
            <p:ph type="title"/>
          </p:nvPr>
        </p:nvSpPr>
        <p:spPr>
          <a:xfrm>
            <a:off x="1581511" y="4344"/>
            <a:ext cx="7476763" cy="814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2461"/>
              <a:buFont typeface="Poppins"/>
              <a:buNone/>
            </a:pPr>
            <a:br>
              <a:rPr b="1" lang="en-US"/>
            </a:br>
            <a:r>
              <a:rPr b="1" lang="en-US"/>
              <a:t>Participatory Action Research (PAR) </a:t>
            </a:r>
            <a:endParaRPr/>
          </a:p>
        </p:txBody>
      </p:sp>
      <p:sp>
        <p:nvSpPr>
          <p:cNvPr id="235" name="Google Shape;235;p7"/>
          <p:cNvSpPr txBox="1"/>
          <p:nvPr/>
        </p:nvSpPr>
        <p:spPr>
          <a:xfrm>
            <a:off x="1573122" y="1496857"/>
            <a:ext cx="7170414" cy="337578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818F"/>
              </a:buClr>
              <a:buSzPts val="1400"/>
              <a:buFont typeface="Arial"/>
              <a:buChar char="•"/>
            </a:pPr>
            <a:r>
              <a:rPr lang="en-US" sz="1400">
                <a:solidFill>
                  <a:srgbClr val="595959"/>
                </a:solidFill>
                <a:latin typeface="Ubuntu"/>
                <a:ea typeface="Ubuntu"/>
                <a:cs typeface="Ubuntu"/>
                <a:sym typeface="Ubuntu"/>
              </a:rPr>
              <a:t>Differs from traditional research which is more </a:t>
            </a:r>
            <a:r>
              <a:rPr i="1" lang="en-US" sz="1400">
                <a:solidFill>
                  <a:srgbClr val="595959"/>
                </a:solidFill>
                <a:latin typeface="Ubuntu"/>
                <a:ea typeface="Ubuntu"/>
                <a:cs typeface="Ubuntu"/>
                <a:sym typeface="Ubuntu"/>
              </a:rPr>
              <a:t>extractive </a:t>
            </a:r>
            <a:endParaRPr/>
          </a:p>
          <a:p>
            <a:pPr indent="-285750" lvl="0" marL="285750" marR="0" rtl="0" algn="l">
              <a:spcBef>
                <a:spcPts val="1200"/>
              </a:spcBef>
              <a:spcAft>
                <a:spcPts val="0"/>
              </a:spcAft>
              <a:buClr>
                <a:srgbClr val="00818F"/>
              </a:buClr>
              <a:buSzPts val="1400"/>
              <a:buFont typeface="Arial"/>
              <a:buChar char="•"/>
            </a:pPr>
            <a:r>
              <a:rPr lang="en-US" sz="1400">
                <a:solidFill>
                  <a:srgbClr val="595959"/>
                </a:solidFill>
                <a:latin typeface="Ubuntu"/>
                <a:ea typeface="Ubuntu"/>
                <a:cs typeface="Ubuntu"/>
                <a:sym typeface="Ubuntu"/>
              </a:rPr>
              <a:t>Key elements</a:t>
            </a:r>
            <a:endParaRPr/>
          </a:p>
          <a:p>
            <a:pPr indent="-285750" lvl="7" marL="882650" marR="0" rtl="0" algn="l">
              <a:spcBef>
                <a:spcPts val="1200"/>
              </a:spcBef>
              <a:spcAft>
                <a:spcPts val="0"/>
              </a:spcAft>
              <a:buClr>
                <a:srgbClr val="00818F"/>
              </a:buClr>
              <a:buSzPts val="1400"/>
              <a:buFont typeface="Noto Sans Symbols"/>
              <a:buChar char="✔"/>
            </a:pPr>
            <a:r>
              <a:rPr b="0" i="0" lang="en-US" sz="1400" u="none" cap="none" strike="noStrike">
                <a:solidFill>
                  <a:srgbClr val="595959"/>
                </a:solidFill>
                <a:latin typeface="Ubuntu"/>
                <a:ea typeface="Ubuntu"/>
                <a:cs typeface="Ubuntu"/>
                <a:sym typeface="Ubuntu"/>
              </a:rPr>
              <a:t>research, action and reflection cycle</a:t>
            </a:r>
            <a:endParaRPr/>
          </a:p>
          <a:p>
            <a:pPr indent="-285750" lvl="7" marL="882650" marR="0" rtl="0" algn="l">
              <a:spcBef>
                <a:spcPts val="1200"/>
              </a:spcBef>
              <a:spcAft>
                <a:spcPts val="0"/>
              </a:spcAft>
              <a:buClr>
                <a:srgbClr val="00818F"/>
              </a:buClr>
              <a:buSzPts val="1400"/>
              <a:buFont typeface="Noto Sans Symbols"/>
              <a:buChar char="✔"/>
            </a:pPr>
            <a:r>
              <a:rPr b="0" i="0" lang="en-US" sz="1400" u="none" cap="none" strike="noStrike">
                <a:solidFill>
                  <a:srgbClr val="595959"/>
                </a:solidFill>
                <a:latin typeface="Ubuntu"/>
                <a:ea typeface="Ubuntu"/>
                <a:cs typeface="Ubuntu"/>
                <a:sym typeface="Ubuntu"/>
              </a:rPr>
              <a:t>direct involvement of the people whom research is being done </a:t>
            </a:r>
            <a:r>
              <a:rPr b="0" i="1" lang="en-US" sz="1400" u="none" cap="none" strike="noStrike">
                <a:solidFill>
                  <a:srgbClr val="595959"/>
                </a:solidFill>
                <a:latin typeface="Ubuntu"/>
                <a:ea typeface="Ubuntu"/>
                <a:cs typeface="Ubuntu"/>
                <a:sym typeface="Ubuntu"/>
              </a:rPr>
              <a:t>with (not on!)</a:t>
            </a:r>
            <a:endParaRPr/>
          </a:p>
          <a:p>
            <a:pPr indent="-285750" lvl="0" marL="285750" marR="0" rtl="0" algn="l">
              <a:spcBef>
                <a:spcPts val="1200"/>
              </a:spcBef>
              <a:spcAft>
                <a:spcPts val="0"/>
              </a:spcAft>
              <a:buClr>
                <a:srgbClr val="00818F"/>
              </a:buClr>
              <a:buSzPts val="1400"/>
              <a:buFont typeface="Arial"/>
              <a:buChar char="•"/>
            </a:pPr>
            <a:r>
              <a:rPr lang="en-US" sz="1400">
                <a:solidFill>
                  <a:srgbClr val="595959"/>
                </a:solidFill>
                <a:latin typeface="Ubuntu"/>
                <a:ea typeface="Ubuntu"/>
                <a:cs typeface="Ubuntu"/>
                <a:sym typeface="Ubuntu"/>
              </a:rPr>
              <a:t>Works </a:t>
            </a:r>
            <a:r>
              <a:rPr i="1" lang="en-US" sz="1400">
                <a:solidFill>
                  <a:srgbClr val="595959"/>
                </a:solidFill>
                <a:latin typeface="Ubuntu"/>
                <a:ea typeface="Ubuntu"/>
                <a:cs typeface="Ubuntu"/>
                <a:sym typeface="Ubuntu"/>
              </a:rPr>
              <a:t>with</a:t>
            </a:r>
            <a:r>
              <a:rPr lang="en-US" sz="1400">
                <a:solidFill>
                  <a:srgbClr val="595959"/>
                </a:solidFill>
                <a:latin typeface="Ubuntu"/>
                <a:ea typeface="Ubuntu"/>
                <a:cs typeface="Ubuntu"/>
                <a:sym typeface="Ubuntu"/>
              </a:rPr>
              <a:t> people or communities rather than merely studying them </a:t>
            </a:r>
            <a:endParaRPr/>
          </a:p>
          <a:p>
            <a:pPr indent="-285750" lvl="0" marL="285750" marR="0" rtl="0" algn="l">
              <a:spcBef>
                <a:spcPts val="1200"/>
              </a:spcBef>
              <a:spcAft>
                <a:spcPts val="0"/>
              </a:spcAft>
              <a:buClr>
                <a:srgbClr val="00818F"/>
              </a:buClr>
              <a:buSzPts val="1400"/>
              <a:buFont typeface="Arial"/>
              <a:buChar char="•"/>
            </a:pPr>
            <a:r>
              <a:rPr lang="en-US" sz="1400">
                <a:solidFill>
                  <a:srgbClr val="595959"/>
                </a:solidFill>
                <a:latin typeface="Ubuntu"/>
                <a:ea typeface="Ubuntu"/>
                <a:cs typeface="Ubuntu"/>
                <a:sym typeface="Ubuntu"/>
              </a:rPr>
              <a:t>Grounds data and action in “community realities, needs and expertise.” </a:t>
            </a:r>
            <a:endParaRPr/>
          </a:p>
          <a:p>
            <a:pPr indent="-285750" lvl="0" marL="285750" marR="0" rtl="0" algn="l">
              <a:spcBef>
                <a:spcPts val="1200"/>
              </a:spcBef>
              <a:spcAft>
                <a:spcPts val="1200"/>
              </a:spcAft>
              <a:buClr>
                <a:srgbClr val="00818F"/>
              </a:buClr>
              <a:buSzPts val="1400"/>
              <a:buFont typeface="Arial"/>
              <a:buChar char="•"/>
            </a:pPr>
            <a:r>
              <a:rPr lang="en-US" sz="1400">
                <a:solidFill>
                  <a:srgbClr val="595959"/>
                </a:solidFill>
                <a:latin typeface="Ubuntu"/>
                <a:ea typeface="Ubuntu"/>
                <a:cs typeface="Ubuntu"/>
                <a:sym typeface="Ubuntu"/>
              </a:rPr>
              <a:t>Shifts power in the research process to those who are most affected – the people and communities are a partner in the research </a:t>
            </a:r>
            <a:endParaRPr/>
          </a:p>
        </p:txBody>
      </p:sp>
      <p:pic>
        <p:nvPicPr>
          <p:cNvPr id="236" name="Google Shape;236;p7"/>
          <p:cNvPicPr preferRelativeResize="0"/>
          <p:nvPr/>
        </p:nvPicPr>
        <p:blipFill rotWithShape="1">
          <a:blip r:embed="rId3">
            <a:alphaModFix/>
          </a:blip>
          <a:srcRect b="0" l="0" r="0" t="0"/>
          <a:stretch/>
        </p:blipFill>
        <p:spPr>
          <a:xfrm>
            <a:off x="7633737" y="932966"/>
            <a:ext cx="1006842" cy="1546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PhotoVoice as a form of PAR </a:t>
            </a:r>
            <a:endParaRPr/>
          </a:p>
        </p:txBody>
      </p:sp>
      <p:sp>
        <p:nvSpPr>
          <p:cNvPr id="243" name="Google Shape;243;p8"/>
          <p:cNvSpPr txBox="1"/>
          <p:nvPr>
            <p:ph idx="1" type="body"/>
          </p:nvPr>
        </p:nvSpPr>
        <p:spPr>
          <a:xfrm>
            <a:off x="1528003" y="1800948"/>
            <a:ext cx="4411403" cy="2550253"/>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Clr>
                <a:schemeClr val="dk1"/>
              </a:buClr>
              <a:buSzPts val="1600"/>
              <a:buFont typeface="Arial"/>
              <a:buChar char="•"/>
            </a:pPr>
            <a:r>
              <a:rPr lang="en-US" sz="1600"/>
              <a:t>Visual and participatory action methodology </a:t>
            </a:r>
            <a:endParaRPr/>
          </a:p>
          <a:p>
            <a:pPr indent="-285750" lvl="0" marL="285750" rtl="0" algn="l">
              <a:spcBef>
                <a:spcPts val="1520"/>
              </a:spcBef>
              <a:spcAft>
                <a:spcPts val="0"/>
              </a:spcAft>
              <a:buClr>
                <a:schemeClr val="dk1"/>
              </a:buClr>
              <a:buSzPts val="1600"/>
              <a:buFont typeface="Arial"/>
              <a:buChar char="•"/>
            </a:pPr>
            <a:r>
              <a:rPr lang="en-US" sz="1600"/>
              <a:t>Uses photographs to convey a message , stimulate a discussion and spark change. </a:t>
            </a:r>
            <a:endParaRPr/>
          </a:p>
          <a:p>
            <a:pPr indent="-285750" lvl="0" marL="285750" rtl="0" algn="l">
              <a:spcBef>
                <a:spcPts val="1520"/>
              </a:spcBef>
              <a:spcAft>
                <a:spcPts val="0"/>
              </a:spcAft>
              <a:buClr>
                <a:schemeClr val="dk1"/>
              </a:buClr>
              <a:buSzPts val="1600"/>
              <a:buFont typeface="Arial"/>
              <a:buChar char="•"/>
            </a:pPr>
            <a:r>
              <a:rPr lang="en-US" sz="1600"/>
              <a:t>Participants take photos about what is important to them and through discussion, present their “voice” </a:t>
            </a:r>
            <a:endParaRPr/>
          </a:p>
        </p:txBody>
      </p:sp>
      <p:pic>
        <p:nvPicPr>
          <p:cNvPr id="244" name="Google Shape;244;p8"/>
          <p:cNvPicPr preferRelativeResize="0"/>
          <p:nvPr/>
        </p:nvPicPr>
        <p:blipFill rotWithShape="1">
          <a:blip r:embed="rId3">
            <a:alphaModFix/>
          </a:blip>
          <a:srcRect b="6030" l="0" r="0" t="12575"/>
          <a:stretch/>
        </p:blipFill>
        <p:spPr>
          <a:xfrm>
            <a:off x="6132352" y="1266738"/>
            <a:ext cx="3011648" cy="3285751"/>
          </a:xfrm>
          <a:prstGeom prst="roundRect">
            <a:avLst>
              <a:gd fmla="val 0"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9"/>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Why PhotoVoice? </a:t>
            </a:r>
            <a:endParaRPr/>
          </a:p>
        </p:txBody>
      </p:sp>
      <p:sp>
        <p:nvSpPr>
          <p:cNvPr id="250" name="Google Shape;250;p9"/>
          <p:cNvSpPr txBox="1"/>
          <p:nvPr>
            <p:ph idx="1" type="body"/>
          </p:nvPr>
        </p:nvSpPr>
        <p:spPr>
          <a:xfrm>
            <a:off x="1494214" y="1317071"/>
            <a:ext cx="4423245" cy="348982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Font typeface="Arial"/>
              <a:buChar char="•"/>
            </a:pPr>
            <a:r>
              <a:rPr lang="en-US" sz="1600"/>
              <a:t>Qualitative approach that centers the perspectives of participants (or beneficiaries of a program, such as USAID food security) </a:t>
            </a:r>
            <a:endParaRPr/>
          </a:p>
          <a:p>
            <a:pPr indent="-342900" lvl="0" marL="342900" rtl="0" algn="l">
              <a:spcBef>
                <a:spcPts val="320"/>
              </a:spcBef>
              <a:spcAft>
                <a:spcPts val="0"/>
              </a:spcAft>
              <a:buClr>
                <a:schemeClr val="dk1"/>
              </a:buClr>
              <a:buSzPts val="1600"/>
              <a:buFont typeface="Arial"/>
              <a:buChar char="•"/>
            </a:pPr>
            <a:r>
              <a:rPr lang="en-US" sz="1600"/>
              <a:t>Pilot PhotoVoice as a monitoring and evaluation tool in complex settings to demonstrate the methodology is feasible </a:t>
            </a:r>
            <a:endParaRPr/>
          </a:p>
          <a:p>
            <a:pPr indent="-342900" lvl="0" marL="342900" rtl="0" algn="l">
              <a:spcBef>
                <a:spcPts val="320"/>
              </a:spcBef>
              <a:spcAft>
                <a:spcPts val="0"/>
              </a:spcAft>
              <a:buClr>
                <a:schemeClr val="dk1"/>
              </a:buClr>
              <a:buSzPts val="1600"/>
              <a:buFont typeface="Arial"/>
              <a:buChar char="•"/>
            </a:pPr>
            <a:r>
              <a:rPr lang="en-US" sz="1600"/>
              <a:t>Identify if PhotoVoice can support empowerment of women and engagement of participants (or beneficiaries) </a:t>
            </a:r>
            <a:endParaRPr/>
          </a:p>
          <a:p>
            <a:pPr indent="-342900" lvl="0" marL="342900" rtl="0" algn="l">
              <a:spcBef>
                <a:spcPts val="320"/>
              </a:spcBef>
              <a:spcAft>
                <a:spcPts val="0"/>
              </a:spcAft>
              <a:buClr>
                <a:schemeClr val="dk1"/>
              </a:buClr>
              <a:buSzPts val="1600"/>
              <a:buFont typeface="Arial"/>
              <a:buChar char="•"/>
            </a:pPr>
            <a:r>
              <a:rPr lang="en-US" sz="1600"/>
              <a:t>Improve the assistance that is provided</a:t>
            </a:r>
            <a:endParaRPr/>
          </a:p>
        </p:txBody>
      </p:sp>
      <p:pic>
        <p:nvPicPr>
          <p:cNvPr id="251" name="Google Shape;251;p9"/>
          <p:cNvPicPr preferRelativeResize="0"/>
          <p:nvPr/>
        </p:nvPicPr>
        <p:blipFill rotWithShape="1">
          <a:blip r:embed="rId3">
            <a:alphaModFix/>
          </a:blip>
          <a:srcRect b="16083" l="0" r="0" t="0"/>
          <a:stretch/>
        </p:blipFill>
        <p:spPr>
          <a:xfrm>
            <a:off x="5992960" y="1162757"/>
            <a:ext cx="3162650" cy="3541517"/>
          </a:xfrm>
          <a:prstGeom prst="roundRect">
            <a:avLst>
              <a:gd fmla="val 0"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2023-03-27T18:37:56Z</dcterms:created>
  <dc:creator>Girthofer, Isabella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