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93455" r:id="rId4"/>
  </p:sldMasterIdLst>
  <p:notesMasterIdLst>
    <p:notesMasterId r:id="rId27"/>
  </p:notesMasterIdLst>
  <p:sldIdLst>
    <p:sldId id="256" r:id="rId5"/>
    <p:sldId id="300" r:id="rId6"/>
    <p:sldId id="302" r:id="rId7"/>
    <p:sldId id="275" r:id="rId8"/>
    <p:sldId id="301" r:id="rId9"/>
    <p:sldId id="277" r:id="rId10"/>
    <p:sldId id="280" r:id="rId11"/>
    <p:sldId id="281" r:id="rId12"/>
    <p:sldId id="304" r:id="rId13"/>
    <p:sldId id="282" r:id="rId14"/>
    <p:sldId id="305" r:id="rId15"/>
    <p:sldId id="283" r:id="rId16"/>
    <p:sldId id="306" r:id="rId17"/>
    <p:sldId id="284" r:id="rId18"/>
    <p:sldId id="298" r:id="rId19"/>
    <p:sldId id="295" r:id="rId20"/>
    <p:sldId id="292" r:id="rId21"/>
    <p:sldId id="293" r:id="rId22"/>
    <p:sldId id="294" r:id="rId23"/>
    <p:sldId id="296" r:id="rId24"/>
    <p:sldId id="297" r:id="rId25"/>
    <p:sldId id="274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Lato Semibold" panose="020B0604020202020204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Ubuntu" panose="020B060402020202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6C1"/>
    <a:srgbClr val="028896"/>
    <a:srgbClr val="74C2CC"/>
    <a:srgbClr val="59B2BA"/>
    <a:srgbClr val="04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483" autoAdjust="0"/>
    <p:restoredTop sz="95097" autoAdjust="0"/>
  </p:normalViewPr>
  <p:slideViewPr>
    <p:cSldViewPr snapToGrid="0" snapToObjects="1">
      <p:cViewPr varScale="1">
        <p:scale>
          <a:sx n="48" d="100"/>
          <a:sy n="48" d="100"/>
        </p:scale>
        <p:origin x="48" y="15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9T12:14:03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FF9A-5DCF-9A4C-B873-0D5469D97A9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1AE6-46AA-1044-BD0E-F9BB3332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14EFDF-EDCB-4547-B027-D8B642B18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0188" y="1653961"/>
            <a:ext cx="6996112" cy="1243351"/>
          </a:xfrm>
        </p:spPr>
        <p:txBody>
          <a:bodyPr anchor="b"/>
          <a:lstStyle>
            <a:lvl1pPr marL="0" indent="0"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55070F-E82F-4642-968F-94AA13111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00188" y="2948344"/>
            <a:ext cx="6996112" cy="15621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two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D9F359-FAE8-3C44-992A-E68EDC179D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116" y="981075"/>
            <a:ext cx="3195638" cy="3195638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DF9E97F-2D4E-5B4E-96C9-AA012FFA01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981075"/>
            <a:ext cx="3195638" cy="3195638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096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two colum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3" y="1116532"/>
            <a:ext cx="3378466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BAFEEC1-879F-6341-9A27-9BE8CAC4E6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255396" y="1116532"/>
            <a:ext cx="3378466" cy="34939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and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3" y="1116532"/>
            <a:ext cx="3378466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EE9D2A0-0B39-364B-84F3-12D5C120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741" y="1191983"/>
            <a:ext cx="3852510" cy="3302151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0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ingle colum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2" y="1116532"/>
            <a:ext cx="6944627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18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ingle column, logomar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3" y="157854"/>
            <a:ext cx="6944627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422" y="1116532"/>
            <a:ext cx="6944627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6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two column, no dialog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267" y="157854"/>
            <a:ext cx="7993783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267" y="1116532"/>
            <a:ext cx="3893418" cy="3493970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BAFEEC1-879F-6341-9A27-9BE8CAC4E6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35630" y="1116532"/>
            <a:ext cx="3893419" cy="349397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1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single column, minim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D0EC322-2DC9-9147-BFBA-89B140D50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266" y="673768"/>
            <a:ext cx="7998595" cy="3936734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98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38BD8D-3556-EA4D-9618-75E6B1BF39B7}"/>
              </a:ext>
            </a:extLst>
          </p:cNvPr>
          <p:cNvSpPr/>
          <p:nvPr userDrawn="1"/>
        </p:nvSpPr>
        <p:spPr>
          <a:xfrm>
            <a:off x="-10274" y="-105598"/>
            <a:ext cx="9154274" cy="1035743"/>
          </a:xfrm>
          <a:prstGeom prst="rect">
            <a:avLst/>
          </a:prstGeom>
          <a:solidFill>
            <a:srgbClr val="0288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2BC2A7-AA21-994C-B2D9-207EF1A1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13" y="157854"/>
            <a:ext cx="8224787" cy="85725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5F66E1-5649-744F-A69C-98F6A64821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43276"/>
            <a:ext cx="9144000" cy="420624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663FB1-7CB3-4344-9A6A-AF25F393FB18}"/>
              </a:ext>
            </a:extLst>
          </p:cNvPr>
          <p:cNvSpPr/>
          <p:nvPr userDrawn="1"/>
        </p:nvSpPr>
        <p:spPr>
          <a:xfrm>
            <a:off x="-10274" y="0"/>
            <a:ext cx="9154274" cy="285730"/>
          </a:xfrm>
          <a:prstGeom prst="rect">
            <a:avLst/>
          </a:prstGeom>
          <a:solidFill>
            <a:srgbClr val="0288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9A3FC6B-52AB-0341-8CB6-AD60C726D8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0495"/>
            <a:ext cx="9144000" cy="48463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FFD408-C109-2E49-AD4D-C9B4C907E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4555873"/>
            <a:ext cx="9144000" cy="630942"/>
          </a:xfrm>
          <a:solidFill>
            <a:srgbClr val="028896">
              <a:alpha val="45000"/>
            </a:srgbClr>
          </a:solidFill>
          <a:ln>
            <a:noFill/>
          </a:ln>
        </p:spPr>
        <p:txBody>
          <a:bodyPr lIns="914400" tIns="91440" rIns="914400" bIns="274320" anchor="b">
            <a:sp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754260-3ACC-014E-A1F9-342322381DA9}"/>
              </a:ext>
            </a:extLst>
          </p:cNvPr>
          <p:cNvSpPr txBox="1">
            <a:spLocks/>
          </p:cNvSpPr>
          <p:nvPr userDrawn="1"/>
        </p:nvSpPr>
        <p:spPr>
          <a:xfrm>
            <a:off x="755583" y="4215015"/>
            <a:ext cx="7632834" cy="552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latin typeface="Ubuntu" panose="020B0504030602030204" pitchFamily="34" charset="0"/>
              </a:rPr>
              <a:t>This presentation is made possible by the generous support of the American people through the United States Agency for International Development (USAID). The contents are the responsibility of the Implementer-led Design, Evidence, Analysis and Learning (IDEAL) Activity and do not necessarily reflect the views of USAID or the United States Government.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DBC1B1-9125-DC45-BFDD-196B37D9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787" y="2837329"/>
            <a:ext cx="6314173" cy="1272657"/>
          </a:xfrm>
        </p:spPr>
        <p:txBody>
          <a:bodyPr anchor="t">
            <a:normAutofit/>
          </a:bodyPr>
          <a:lstStyle>
            <a:lvl1pPr algn="ctr">
              <a:defRPr sz="2200" b="0" i="0" cap="none" baseline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DD7FC-D8C1-064C-BC3C-00A126F67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1490356"/>
            <a:ext cx="6313487" cy="549624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1DE50E-7565-EA4A-A7EF-75F398B707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6787" y="2209153"/>
            <a:ext cx="6313487" cy="411163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bg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D3964-BF30-D248-966D-35DA5BDB71B4}"/>
              </a:ext>
            </a:extLst>
          </p:cNvPr>
          <p:cNvSpPr txBox="1"/>
          <p:nvPr userDrawn="1"/>
        </p:nvSpPr>
        <p:spPr>
          <a:xfrm>
            <a:off x="2993456" y="286529"/>
            <a:ext cx="55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189318" y="3781330"/>
            <a:ext cx="2524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Shashank Shrestha/Save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8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189318" y="3781330"/>
            <a:ext cx="2524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Shashank Shrestha/Save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2059E3-9241-034F-A6E2-590BF2D59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3456" y="285750"/>
            <a:ext cx="5449888" cy="43021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j-lt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3052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D3964-BF30-D248-966D-35DA5BDB71B4}"/>
              </a:ext>
            </a:extLst>
          </p:cNvPr>
          <p:cNvSpPr txBox="1"/>
          <p:nvPr userDrawn="1"/>
        </p:nvSpPr>
        <p:spPr>
          <a:xfrm>
            <a:off x="2993456" y="286529"/>
            <a:ext cx="55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616031" y="4394655"/>
            <a:ext cx="13917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Kelley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Lynch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2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E2059E3-9241-034F-A6E2-590BF2D59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3456" y="285750"/>
            <a:ext cx="5449888" cy="43021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j-lt"/>
              </a:rPr>
              <a:t>Click to 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622082" y="4394655"/>
            <a:ext cx="13917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Kelley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Lynch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0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FD3964-BF30-D248-966D-35DA5BDB71B4}"/>
              </a:ext>
            </a:extLst>
          </p:cNvPr>
          <p:cNvSpPr txBox="1"/>
          <p:nvPr userDrawn="1"/>
        </p:nvSpPr>
        <p:spPr>
          <a:xfrm>
            <a:off x="2993456" y="286529"/>
            <a:ext cx="553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76228D-75A3-7E40-A4C7-678B12152C1F}"/>
              </a:ext>
            </a:extLst>
          </p:cNvPr>
          <p:cNvSpPr txBox="1"/>
          <p:nvPr userDrawn="1"/>
        </p:nvSpPr>
        <p:spPr>
          <a:xfrm>
            <a:off x="6270210" y="4796999"/>
            <a:ext cx="275347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5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 Jonathan </a:t>
            </a:r>
            <a:r>
              <a:rPr lang="en-US" sz="850" b="0" i="0" u="none" strike="noStrike" kern="1200" dirty="0" err="1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Hyams</a:t>
            </a:r>
            <a:r>
              <a:rPr lang="en-US" sz="85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/Save the Children</a:t>
            </a:r>
            <a:endParaRPr lang="en-US" sz="85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065956" y="3944178"/>
            <a:ext cx="22927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Credit: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Jonathan </a:t>
            </a:r>
            <a:r>
              <a:rPr lang="en-US" sz="700" b="0" i="0" u="none" strike="noStrike" kern="1200" baseline="0" dirty="0" err="1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Hyams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8B55E3-95B1-9749-A17A-758DB690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3456" y="1087655"/>
            <a:ext cx="5536129" cy="3447836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955C-2C26-DE49-A4C9-8B79F74B95CF}"/>
              </a:ext>
            </a:extLst>
          </p:cNvPr>
          <p:cNvCxnSpPr/>
          <p:nvPr userDrawn="1"/>
        </p:nvCxnSpPr>
        <p:spPr>
          <a:xfrm>
            <a:off x="3080084" y="857874"/>
            <a:ext cx="5439876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04528C8-A702-8A4A-BDB8-6BF2EC7B4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3456" y="285750"/>
            <a:ext cx="5449888" cy="43021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200" b="1" i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j-lt"/>
              </a:rPr>
              <a:t>Click to 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B4AD2-4905-D940-B646-A3D6CCDC4570}"/>
              </a:ext>
            </a:extLst>
          </p:cNvPr>
          <p:cNvSpPr txBox="1"/>
          <p:nvPr userDrawn="1"/>
        </p:nvSpPr>
        <p:spPr>
          <a:xfrm rot="16200000">
            <a:off x="-1066507" y="3950896"/>
            <a:ext cx="22927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u="none" strike="noStrike" kern="120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Photo Credit: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 Jonathan </a:t>
            </a:r>
            <a:r>
              <a:rPr lang="en-US" sz="700" b="0" i="0" u="none" strike="noStrike" kern="1200" baseline="0" dirty="0" err="1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Hyams</a:t>
            </a:r>
            <a:r>
              <a:rPr lang="en-US" sz="700" b="0" i="0" u="none" strike="noStrike" kern="1200" baseline="0" dirty="0">
                <a:solidFill>
                  <a:srgbClr val="74C2CC"/>
                </a:solidFill>
                <a:effectLst/>
                <a:latin typeface="Ubuntu" panose="020B0504030602030204" pitchFamily="34" charset="0"/>
                <a:ea typeface="+mn-ea"/>
                <a:cs typeface="+mn-cs"/>
              </a:rPr>
              <a:t>/Save the Children</a:t>
            </a:r>
            <a:endParaRPr lang="en-US" sz="700" b="0" i="0" dirty="0">
              <a:solidFill>
                <a:srgbClr val="74C2CC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3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137" y="972152"/>
            <a:ext cx="2675823" cy="3205213"/>
          </a:xfrm>
        </p:spPr>
        <p:txBody>
          <a:bodyPr anchor="ctr">
            <a:norm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D9F359-FAE8-3C44-992A-E68EDC179D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7116" y="981075"/>
            <a:ext cx="3195638" cy="3195638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xt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362695-20A2-5146-9676-D37BBDB8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787" y="972152"/>
            <a:ext cx="6314173" cy="3205213"/>
          </a:xfrm>
        </p:spPr>
        <p:txBody>
          <a:bodyPr anchor="ctr">
            <a:normAutofit/>
          </a:bodyPr>
          <a:lstStyle>
            <a:lvl1pPr algn="ctr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0" r:id="rId2"/>
    <p:sldLayoutId id="2147493475" r:id="rId3"/>
    <p:sldLayoutId id="2147493472" r:id="rId4"/>
    <p:sldLayoutId id="2147493476" r:id="rId5"/>
    <p:sldLayoutId id="2147493473" r:id="rId6"/>
    <p:sldLayoutId id="2147493477" r:id="rId7"/>
    <p:sldLayoutId id="2147493458" r:id="rId8"/>
    <p:sldLayoutId id="2147493459" r:id="rId9"/>
    <p:sldLayoutId id="2147493471" r:id="rId10"/>
    <p:sldLayoutId id="2147493460" r:id="rId11"/>
    <p:sldLayoutId id="2147493464" r:id="rId12"/>
    <p:sldLayoutId id="2147493465" r:id="rId13"/>
    <p:sldLayoutId id="2147493474" r:id="rId14"/>
    <p:sldLayoutId id="2147493468" r:id="rId15"/>
    <p:sldLayoutId id="2147493469" r:id="rId16"/>
    <p:sldLayoutId id="2147493461" r:id="rId17"/>
    <p:sldLayoutId id="2147493462" r:id="rId18"/>
    <p:sldLayoutId id="2147493463" r:id="rId1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deal.events/humel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customXml" Target="../ink/ink1.xml"/><Relationship Id="rId7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emf"/><Relationship Id="rId5" Type="http://schemas.openxmlformats.org/officeDocument/2006/relationships/image" Target="../media/image27.emf"/><Relationship Id="rId10" Type="http://schemas.openxmlformats.org/officeDocument/2006/relationships/image" Target="../media/image33.emf"/><Relationship Id="rId4" Type="http://schemas.openxmlformats.org/officeDocument/2006/relationships/image" Target="../media/image28.em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EE408-75A9-7D49-A031-FC414557A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HuMEL</a:t>
            </a:r>
            <a:r>
              <a:rPr lang="en-US" dirty="0"/>
              <a:t> Meeting: SMILER+ and Virtual Participatory MEAL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5BFA4-1A6C-FF48-8033-4C2D7CEF4E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Tuesday September 29</a:t>
            </a:r>
            <a:r>
              <a:rPr lang="en-US" baseline="30000" dirty="0"/>
              <a:t>th</a:t>
            </a:r>
            <a:r>
              <a:rPr lang="en-US" dirty="0"/>
              <a:t>, 2020 | 9:00-10:30am ET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34687" y="4478818"/>
            <a:ext cx="6527113" cy="390434"/>
            <a:chOff x="1500188" y="4561476"/>
            <a:chExt cx="5291843" cy="390434"/>
          </a:xfrm>
        </p:grpSpPr>
        <p:sp>
          <p:nvSpPr>
            <p:cNvPr id="5" name="Rounded Rectangle 4"/>
            <p:cNvSpPr/>
            <p:nvPr/>
          </p:nvSpPr>
          <p:spPr>
            <a:xfrm>
              <a:off x="1500188" y="4561476"/>
              <a:ext cx="5203067" cy="390434"/>
            </a:xfrm>
            <a:prstGeom prst="roundRect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18624" y="4561476"/>
              <a:ext cx="5273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Ubuntu" panose="020B0504030602030204" pitchFamily="34" charset="0"/>
                </a:rPr>
                <a:t>Reminder: Please turn off video and mute your microphone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542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" y="673768"/>
            <a:ext cx="8967431" cy="432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B2C8B-DFF2-403D-AEFB-50CEA4FFF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89" y="3138765"/>
            <a:ext cx="2211707" cy="18624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1219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50847" y="673768"/>
            <a:ext cx="8967431" cy="432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B2C8B-DFF2-403D-AEFB-50CEA4FFF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89" y="3138765"/>
            <a:ext cx="2211707" cy="18624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3C3B7-BCCA-4D15-A723-8877CCA9C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23" y="2336906"/>
            <a:ext cx="1662403" cy="22590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570C2-6C93-41E3-9A33-C650EF361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92" y="296417"/>
            <a:ext cx="3086320" cy="8344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2E343-D42C-4D86-A9A0-E6FC4555E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61" y="1285040"/>
            <a:ext cx="2164866" cy="16995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3F8DF9-4CF0-4C33-99EE-7F84D23747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665" t="-1166" r="32047" b="1166"/>
          <a:stretch/>
        </p:blipFill>
        <p:spPr>
          <a:xfrm>
            <a:off x="276592" y="2984592"/>
            <a:ext cx="2791988" cy="18624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42FD6-BA70-4CB5-8CDC-D471B6392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7386">
            <a:off x="7413186" y="2210075"/>
            <a:ext cx="963433" cy="22458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93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" y="673768"/>
            <a:ext cx="8967431" cy="432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8983D-28FE-4B0D-A3AF-12D4B97F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42" y="3123815"/>
            <a:ext cx="2170098" cy="17392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5215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8284" y="487820"/>
            <a:ext cx="8967431" cy="432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8983D-28FE-4B0D-A3AF-12D4B97F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42" y="3123815"/>
            <a:ext cx="2170098" cy="17392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71AEA-2C61-4502-A2C5-A3513829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07" y="3659506"/>
            <a:ext cx="4456865" cy="122151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82EA5-B52D-4897-932A-FCD778662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982031"/>
            <a:ext cx="4926330" cy="13390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55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" y="673768"/>
            <a:ext cx="8967431" cy="432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83BA8-D786-4983-855D-9CCC01060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666" y="3465467"/>
            <a:ext cx="2920517" cy="15357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2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80409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687" y="972152"/>
            <a:ext cx="2793274" cy="3205213"/>
          </a:xfrm>
        </p:spPr>
        <p:txBody>
          <a:bodyPr/>
          <a:lstStyle/>
          <a:p>
            <a:pPr algn="ctr"/>
            <a:r>
              <a:rPr lang="en-US" dirty="0"/>
              <a:t>Recommendations from Virtual SMILER+ Workshops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00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o Make a Check Icon">
            <a:extLst>
              <a:ext uri="{FF2B5EF4-FFF2-40B4-BE49-F238E27FC236}">
                <a16:creationId xmlns:a16="http://schemas.microsoft.com/office/drawing/2014/main" id="{D3869A06-4988-4E3C-BF80-1DDA8E4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" y="1594212"/>
            <a:ext cx="1126067" cy="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30853" y="956733"/>
            <a:ext cx="7403008" cy="3653769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b="1" dirty="0"/>
          </a:p>
          <a:p>
            <a:r>
              <a:rPr lang="en-US" b="1" dirty="0"/>
              <a:t>Vary participant groups in different SMILER+ sessions</a:t>
            </a:r>
          </a:p>
        </p:txBody>
      </p:sp>
      <p:pic>
        <p:nvPicPr>
          <p:cNvPr id="8" name="Picture 4" descr="home » proudly pinoy slideshow">
            <a:extLst>
              <a:ext uri="{FF2B5EF4-FFF2-40B4-BE49-F238E27FC236}">
                <a16:creationId xmlns:a16="http://schemas.microsoft.com/office/drawing/2014/main" id="{C5FABF1D-8D4D-44E4-A724-90B9E4C6E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17" y="2442073"/>
            <a:ext cx="1861751" cy="11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40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o Make a Check Icon">
            <a:extLst>
              <a:ext uri="{FF2B5EF4-FFF2-40B4-BE49-F238E27FC236}">
                <a16:creationId xmlns:a16="http://schemas.microsoft.com/office/drawing/2014/main" id="{D3869A06-4988-4E3C-BF80-1DDA8E4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" y="1724844"/>
            <a:ext cx="1126067" cy="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30853" y="956733"/>
            <a:ext cx="7403008" cy="3653769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b="1" dirty="0"/>
          </a:p>
          <a:p>
            <a:r>
              <a:rPr lang="en-US" b="1" dirty="0"/>
              <a:t>Draft MEAL system components in advance of virtual workshop </a:t>
            </a:r>
          </a:p>
        </p:txBody>
      </p:sp>
      <p:pic>
        <p:nvPicPr>
          <p:cNvPr id="6" name="Picture 2" descr="Nigeria Icon | Free SVG / PNG, Premium Animated GIF / APNG Customizable  Icons · Loading.io">
            <a:extLst>
              <a:ext uri="{FF2B5EF4-FFF2-40B4-BE49-F238E27FC236}">
                <a16:creationId xmlns:a16="http://schemas.microsoft.com/office/drawing/2014/main" id="{B2D3CD3C-E232-4DF6-9E9F-F77B70F1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73" y="2148774"/>
            <a:ext cx="1861751" cy="18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56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o Make a Check Icon">
            <a:extLst>
              <a:ext uri="{FF2B5EF4-FFF2-40B4-BE49-F238E27FC236}">
                <a16:creationId xmlns:a16="http://schemas.microsoft.com/office/drawing/2014/main" id="{D3869A06-4988-4E3C-BF80-1DDA8E4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" y="1724844"/>
            <a:ext cx="1126067" cy="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30853" y="956733"/>
            <a:ext cx="7403008" cy="3653769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b="1" dirty="0"/>
          </a:p>
          <a:p>
            <a:r>
              <a:rPr lang="en-US" b="1" dirty="0"/>
              <a:t>Prepare for good participant engagement in virtual sessions</a:t>
            </a:r>
          </a:p>
        </p:txBody>
      </p:sp>
      <p:pic>
        <p:nvPicPr>
          <p:cNvPr id="8" name="Picture 7" descr="3x5 Haiti Flag Haitian Banner Country Republic Pennant New - Walmart.com -  Walmart.com">
            <a:extLst>
              <a:ext uri="{FF2B5EF4-FFF2-40B4-BE49-F238E27FC236}">
                <a16:creationId xmlns:a16="http://schemas.microsoft.com/office/drawing/2014/main" id="{B3136457-22A2-48F2-9A69-B2EE7B8F1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20" y="2140454"/>
            <a:ext cx="1693133" cy="16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701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o Make a Check Icon">
            <a:extLst>
              <a:ext uri="{FF2B5EF4-FFF2-40B4-BE49-F238E27FC236}">
                <a16:creationId xmlns:a16="http://schemas.microsoft.com/office/drawing/2014/main" id="{D3869A06-4988-4E3C-BF80-1DDA8E4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" y="1724844"/>
            <a:ext cx="1126067" cy="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30853" y="956733"/>
            <a:ext cx="7403008" cy="3653769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b="1" dirty="0"/>
          </a:p>
          <a:p>
            <a:r>
              <a:rPr lang="en-US" b="1" dirty="0"/>
              <a:t>Schedule shorter sessions over a longer period and include document review in agenda</a:t>
            </a:r>
          </a:p>
        </p:txBody>
      </p:sp>
      <p:pic>
        <p:nvPicPr>
          <p:cNvPr id="8" name="Picture 7" descr="Colorful Globe Icon Royalty Free Cliparts, Vectors, And Stock Illustration.  Image 11965582.">
            <a:extLst>
              <a:ext uri="{FF2B5EF4-FFF2-40B4-BE49-F238E27FC236}">
                <a16:creationId xmlns:a16="http://schemas.microsoft.com/office/drawing/2014/main" id="{A358FCCD-998A-4BB3-80BF-34391AA7B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3" y="2474735"/>
            <a:ext cx="1459568" cy="14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69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68BE-23D5-4B11-A63A-7A0C1A2A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61B7-6C11-4EAB-995D-0C5E59748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4423" y="1116532"/>
            <a:ext cx="5127858" cy="349397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Stay muted for now.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have a question, click the “raise your hand” button and the facilitator will call on you. Unmute and activate your video and ask your question!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Additionally ask questions in the chat!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176DD-07AC-4563-94DA-E0DC81A73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811" y="988376"/>
            <a:ext cx="1579589" cy="37502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F52DD1-0A99-4E1A-B818-6F34A5579ECE}"/>
              </a:ext>
            </a:extLst>
          </p:cNvPr>
          <p:cNvCxnSpPr>
            <a:cxnSpLocks/>
          </p:cNvCxnSpPr>
          <p:nvPr/>
        </p:nvCxnSpPr>
        <p:spPr>
          <a:xfrm>
            <a:off x="6590211" y="2299063"/>
            <a:ext cx="1737360" cy="2240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E8F76F1-9EFE-4FDF-82F6-A45DA51C383A}"/>
              </a:ext>
            </a:extLst>
          </p:cNvPr>
          <p:cNvSpPr/>
          <p:nvPr/>
        </p:nvSpPr>
        <p:spPr>
          <a:xfrm>
            <a:off x="8033657" y="4502290"/>
            <a:ext cx="1110343" cy="300446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2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o Make a Check Icon">
            <a:extLst>
              <a:ext uri="{FF2B5EF4-FFF2-40B4-BE49-F238E27FC236}">
                <a16:creationId xmlns:a16="http://schemas.microsoft.com/office/drawing/2014/main" id="{D3869A06-4988-4E3C-BF80-1DDA8E4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" y="1724844"/>
            <a:ext cx="1126067" cy="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30853" y="956733"/>
            <a:ext cx="7403008" cy="3653769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b="1" dirty="0"/>
          </a:p>
          <a:p>
            <a:r>
              <a:rPr lang="en-US" b="1" dirty="0"/>
              <a:t>Revise and validate draft MEAL components using SMILER+ quality checks</a:t>
            </a:r>
          </a:p>
        </p:txBody>
      </p:sp>
      <p:pic>
        <p:nvPicPr>
          <p:cNvPr id="8" name="Picture 8" descr="Bandera de togo. ilustración de la bandera de togo ondeando. | Foto Premium">
            <a:extLst>
              <a:ext uri="{FF2B5EF4-FFF2-40B4-BE49-F238E27FC236}">
                <a16:creationId xmlns:a16="http://schemas.microsoft.com/office/drawing/2014/main" id="{58EBF72E-1D3E-4090-B94D-6746284F5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10" y="2572705"/>
            <a:ext cx="1902940" cy="12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2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o Make a Check Icon">
            <a:extLst>
              <a:ext uri="{FF2B5EF4-FFF2-40B4-BE49-F238E27FC236}">
                <a16:creationId xmlns:a16="http://schemas.microsoft.com/office/drawing/2014/main" id="{D3869A06-4988-4E3C-BF80-1DDA8E4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" y="1724844"/>
            <a:ext cx="1126067" cy="8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30853" y="956733"/>
            <a:ext cx="7403008" cy="3653769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b="1" dirty="0"/>
          </a:p>
          <a:p>
            <a:r>
              <a:rPr lang="en-US" b="1" dirty="0"/>
              <a:t>Plan for continuity of MEAL system development in action plan</a:t>
            </a:r>
          </a:p>
        </p:txBody>
      </p:sp>
      <p:pic>
        <p:nvPicPr>
          <p:cNvPr id="8" name="Picture 7" descr="Cameroon flag icon - country flags">
            <a:extLst>
              <a:ext uri="{FF2B5EF4-FFF2-40B4-BE49-F238E27FC236}">
                <a16:creationId xmlns:a16="http://schemas.microsoft.com/office/drawing/2014/main" id="{AFD21927-E406-4D14-B65B-5C6BA27B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89" y="2572705"/>
            <a:ext cx="1751251" cy="1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8AB8-2DCF-7E49-A2B9-9E1AAF13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www.ideal.events/humel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842DF-AE8C-4540-939E-4277F3577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BF738-71A0-BD42-B07E-67261250D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1952" y="2258716"/>
            <a:ext cx="8643257" cy="359876"/>
          </a:xfrm>
        </p:spPr>
        <p:txBody>
          <a:bodyPr/>
          <a:lstStyle/>
          <a:p>
            <a:r>
              <a:rPr lang="en-US" dirty="0"/>
              <a:t>Please take a moment to fill out our brief event evaluation</a:t>
            </a:r>
          </a:p>
        </p:txBody>
      </p:sp>
    </p:spTree>
    <p:extLst>
      <p:ext uri="{BB962C8B-B14F-4D97-AF65-F5344CB8AC3E}">
        <p14:creationId xmlns:p14="http://schemas.microsoft.com/office/powerpoint/2010/main" val="95013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View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Turn on “speaker view”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this from the “view” option on the top right corner of your zoom window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65" y="2973923"/>
            <a:ext cx="6690940" cy="12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7DE2F-1853-48F7-90AF-1CADA7ECD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95452" y="1087655"/>
            <a:ext cx="5734134" cy="344783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Hu</a:t>
            </a:r>
            <a:r>
              <a:rPr lang="en-US" dirty="0"/>
              <a:t>manitarian</a:t>
            </a:r>
            <a:endParaRPr lang="en-US" b="1" dirty="0"/>
          </a:p>
          <a:p>
            <a:r>
              <a:rPr lang="en-US" b="1" dirty="0"/>
              <a:t>M</a:t>
            </a:r>
            <a:r>
              <a:rPr lang="en-US" dirty="0"/>
              <a:t>onitoring</a:t>
            </a:r>
          </a:p>
          <a:p>
            <a:r>
              <a:rPr lang="en-US" b="1" dirty="0"/>
              <a:t>E</a:t>
            </a:r>
            <a:r>
              <a:rPr lang="en-US" dirty="0"/>
              <a:t>valuation &amp;</a:t>
            </a:r>
          </a:p>
          <a:p>
            <a:r>
              <a:rPr lang="en-US" b="1" dirty="0"/>
              <a:t>L</a:t>
            </a:r>
            <a:r>
              <a:rPr lang="en-US" dirty="0"/>
              <a:t>earning</a:t>
            </a:r>
          </a:p>
          <a:p>
            <a:endParaRPr lang="en-US" dirty="0"/>
          </a:p>
          <a:p>
            <a:r>
              <a:rPr lang="en-US" dirty="0"/>
              <a:t>Community meetings every quarter, hosted by implementers</a:t>
            </a:r>
          </a:p>
          <a:p>
            <a:endParaRPr lang="en-US" dirty="0"/>
          </a:p>
          <a:p>
            <a:r>
              <a:rPr lang="en-US" dirty="0"/>
              <a:t>Discourse.FSNnetwork.org </a:t>
            </a:r>
            <a:r>
              <a:rPr lang="en-US" dirty="0">
                <a:sym typeface="Wingdings" panose="05000000000000000000" pitchFamily="2" charset="2"/>
              </a:rPr>
              <a:t> Communities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33CD6-19C2-4464-B412-C07EDA7D3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HuMEL</a:t>
            </a:r>
            <a:r>
              <a:rPr lang="en-US" dirty="0"/>
              <a:t> Community</a:t>
            </a:r>
          </a:p>
        </p:txBody>
      </p:sp>
    </p:spTree>
    <p:extLst>
      <p:ext uri="{BB962C8B-B14F-4D97-AF65-F5344CB8AC3E}">
        <p14:creationId xmlns:p14="http://schemas.microsoft.com/office/powerpoint/2010/main" val="218639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SMILER+ Introduction and Overview 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425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SMILER+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Prioritizes information needs of key stakeholders in MEAL system development.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Maps the flow of monitoring data through collection, data management, analysis and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Develops feedback, complaints and response mechanisms which uphold (CRS and donor) Safeguarding Policies and contribute to adaptive management practices;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Clarifies the roles and responsibilities of MEAL and program staff in MEAL system implementation;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Focuses on data use for improved decision-making, accountability to stakeholders, reporting and communication and for project learning.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35" y="1015104"/>
            <a:ext cx="3995265" cy="56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541" y="1582081"/>
            <a:ext cx="2565559" cy="554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235" y="2174132"/>
            <a:ext cx="4795365" cy="530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266" y="3006996"/>
            <a:ext cx="2559634" cy="579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266" y="3592322"/>
            <a:ext cx="857834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" y="673768"/>
            <a:ext cx="8967431" cy="43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6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" y="673768"/>
            <a:ext cx="8967431" cy="4327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12B85-578C-42F3-92CC-836984EC7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939" y="3075944"/>
            <a:ext cx="2689321" cy="192531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523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31667-8C0E-42DA-B005-5EBE849328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534" y="408006"/>
            <a:ext cx="8967431" cy="432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9CD045-7BBB-472A-BBE3-EEA78C982078}"/>
              </a:ext>
            </a:extLst>
          </p:cNvPr>
          <p:cNvSpPr txBox="1"/>
          <p:nvPr/>
        </p:nvSpPr>
        <p:spPr>
          <a:xfrm>
            <a:off x="271463" y="4257675"/>
            <a:ext cx="56435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F7B15A-B728-4D5F-A59E-E965077266DF}"/>
                  </a:ext>
                </a:extLst>
              </p14:cNvPr>
              <p14:cNvContentPartPr/>
              <p14:nvPr/>
            </p14:nvContentPartPr>
            <p14:xfrm>
              <a:off x="-936579" y="1630654"/>
              <a:ext cx="270" cy="27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F7B15A-B728-4D5F-A59E-E965077266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77079" y="1549654"/>
                <a:ext cx="81000" cy="162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EB62C3D-34D1-4E0F-B074-B9CFA222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895" y="2453492"/>
            <a:ext cx="2724956" cy="1950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D751C-1378-4B1B-99E5-C66EAE1A7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924" y="694311"/>
            <a:ext cx="3030059" cy="17990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8DCE0-D02F-482B-8B3F-05FF91CA0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322" y="1216184"/>
            <a:ext cx="2166317" cy="2941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D6EB69-A2F7-442E-8965-AD450D0B85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923"/>
          <a:stretch/>
        </p:blipFill>
        <p:spPr>
          <a:xfrm>
            <a:off x="6123091" y="1584591"/>
            <a:ext cx="2783996" cy="171107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16988E-9308-484D-AA39-9EEA2BB107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631"/>
          <a:stretch/>
        </p:blipFill>
        <p:spPr>
          <a:xfrm>
            <a:off x="6157802" y="2745045"/>
            <a:ext cx="2749285" cy="15882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34F851-3B73-430C-9DB6-BF4161B262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1190" y="2571750"/>
            <a:ext cx="2920384" cy="3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46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EAL PPT">
      <a:dk1>
        <a:srgbClr val="000000"/>
      </a:dk1>
      <a:lt1>
        <a:srgbClr val="FFFFFF"/>
      </a:lt1>
      <a:dk2>
        <a:srgbClr val="028796"/>
      </a:dk2>
      <a:lt2>
        <a:srgbClr val="3F2F7A"/>
      </a:lt2>
      <a:accent1>
        <a:srgbClr val="04934A"/>
      </a:accent1>
      <a:accent2>
        <a:srgbClr val="008CCC"/>
      </a:accent2>
      <a:accent3>
        <a:srgbClr val="B6ADD3"/>
      </a:accent3>
      <a:accent4>
        <a:srgbClr val="80C5E4"/>
      </a:accent4>
      <a:accent5>
        <a:srgbClr val="EF463B"/>
      </a:accent5>
      <a:accent6>
        <a:srgbClr val="FCB53B"/>
      </a:accent6>
      <a:hlink>
        <a:srgbClr val="028796"/>
      </a:hlink>
      <a:folHlink>
        <a:srgbClr val="3F2F7A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AL_PPT_final_Compressed [Read-Only]" id="{8AC94356-1C09-4656-8777-78BEDCA04391}" vid="{E373E97B-5E43-4108-AE62-9D2ABB18EE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677951BB84DD41911AF8EE839CA5FA" ma:contentTypeVersion="12" ma:contentTypeDescription="Create a new document." ma:contentTypeScope="" ma:versionID="ead35b7d1a76eb5b521d4937af800864">
  <xsd:schema xmlns:xsd="http://www.w3.org/2001/XMLSchema" xmlns:xs="http://www.w3.org/2001/XMLSchema" xmlns:p="http://schemas.microsoft.com/office/2006/metadata/properties" xmlns:ns2="e074b9df-1650-444d-ba77-dbac629bdb45" xmlns:ns3="83993bf7-14a0-4a1a-b783-7a71ad5f81a8" targetNamespace="http://schemas.microsoft.com/office/2006/metadata/properties" ma:root="true" ma:fieldsID="8c12afe8f81e5e6a5471641034333de9" ns2:_="" ns3:_="">
    <xsd:import namespace="e074b9df-1650-444d-ba77-dbac629bdb45"/>
    <xsd:import namespace="83993bf7-14a0-4a1a-b783-7a71ad5f81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4b9df-1650-444d-ba77-dbac629bd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93bf7-14a0-4a1a-b783-7a71ad5f81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F520D9-0021-4380-B7C9-654582A7F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74b9df-1650-444d-ba77-dbac629bdb45"/>
    <ds:schemaRef ds:uri="83993bf7-14a0-4a1a-b783-7a71ad5f81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3993bf7-14a0-4a1a-b783-7a71ad5f81a8"/>
    <ds:schemaRef ds:uri="e074b9df-1650-444d-ba77-dbac629bdb45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IDEAL_PPT_final_Compressed (1)</Template>
  <TotalTime>232</TotalTime>
  <Words>305</Words>
  <Application>Microsoft Office PowerPoint</Application>
  <PresentationFormat>On-screen Show (16:9)</PresentationFormat>
  <Paragraphs>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Lato Semibold</vt:lpstr>
      <vt:lpstr>Ubuntu</vt:lpstr>
      <vt:lpstr>Calibri</vt:lpstr>
      <vt:lpstr>Arial</vt:lpstr>
      <vt:lpstr>Trebuchet MS</vt:lpstr>
      <vt:lpstr>Lato</vt:lpstr>
      <vt:lpstr>Office Theme</vt:lpstr>
      <vt:lpstr>PowerPoint Presentation</vt:lpstr>
      <vt:lpstr>Q&amp;A Instructions</vt:lpstr>
      <vt:lpstr>Zoom View Instruction</vt:lpstr>
      <vt:lpstr>PowerPoint Presentation</vt:lpstr>
      <vt:lpstr>SMILER+ Introduction and Overview </vt:lpstr>
      <vt:lpstr>SMILER+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from Virtual SMILER+ Workshops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www.ideal.events/humel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Senthilkumaran, Siddarth</dc:creator>
  <cp:lastModifiedBy>chris riggs</cp:lastModifiedBy>
  <cp:revision>24</cp:revision>
  <dcterms:created xsi:type="dcterms:W3CDTF">2020-09-28T15:12:37Z</dcterms:created>
  <dcterms:modified xsi:type="dcterms:W3CDTF">2020-09-29T12:18:45Z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0x010100CF677951BB84DD41911AF8EE839CA5FA</vt:lpwstr>
  </property>
  <property fmtid="{D5CDD505-2E9C-101B-9397-08002B2CF9AE}" pid="3" name="MSIP_Label_5eba510a-1496-44f5-b6ca-43167c5f293d_Enabled">
    <vt:lpwstr>True</vt:lpwstr>
  </property>
  <property fmtid="{D5CDD505-2E9C-101B-9397-08002B2CF9AE}" pid="4" name="MSIP_Label_5eba510a-1496-44f5-b6ca-43167c5f293d_SiteId">
    <vt:lpwstr>d1934b2d-792c-47cc-a2f5-fc634183cd2d</vt:lpwstr>
  </property>
  <property fmtid="{D5CDD505-2E9C-101B-9397-08002B2CF9AE}" pid="5" name="MSIP_Label_5eba510a-1496-44f5-b6ca-43167c5f293d_Owner">
    <vt:lpwstr>ssenthilkumaran@savechildren.org</vt:lpwstr>
  </property>
  <property fmtid="{D5CDD505-2E9C-101B-9397-08002B2CF9AE}" pid="6" name="MSIP_Label_5eba510a-1496-44f5-b6ca-43167c5f293d_SetDate">
    <vt:lpwstr>2020-09-28T18:34:39.3852495Z</vt:lpwstr>
  </property>
  <property fmtid="{D5CDD505-2E9C-101B-9397-08002B2CF9AE}" pid="7" name="MSIP_Label_5eba510a-1496-44f5-b6ca-43167c5f293d_Name">
    <vt:lpwstr>Public</vt:lpwstr>
  </property>
  <property fmtid="{D5CDD505-2E9C-101B-9397-08002B2CF9AE}" pid="8" name="MSIP_Label_5eba510a-1496-44f5-b6ca-43167c5f293d_Application">
    <vt:lpwstr>Microsoft Azure Information Protection</vt:lpwstr>
  </property>
  <property fmtid="{D5CDD505-2E9C-101B-9397-08002B2CF9AE}" pid="9" name="MSIP_Label_5eba510a-1496-44f5-b6ca-43167c5f293d_ActionId">
    <vt:lpwstr>cc4520f1-d3df-4366-8206-909b798fba3e</vt:lpwstr>
  </property>
  <property fmtid="{D5CDD505-2E9C-101B-9397-08002B2CF9AE}" pid="10" name="MSIP_Label_5eba510a-1496-44f5-b6ca-43167c5f293d_Extended_MSFT_Method">
    <vt:lpwstr>Manual</vt:lpwstr>
  </property>
  <property fmtid="{D5CDD505-2E9C-101B-9397-08002B2CF9AE}" pid="11" name="Sensitivity">
    <vt:lpwstr>Public</vt:lpwstr>
  </property>
</Properties>
</file>