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93455" r:id="rId4"/>
  </p:sldMasterIdLst>
  <p:notesMasterIdLst>
    <p:notesMasterId r:id="rId22"/>
  </p:notesMasterIdLst>
  <p:sldIdLst>
    <p:sldId id="256" r:id="rId5"/>
    <p:sldId id="323" r:id="rId6"/>
    <p:sldId id="321" r:id="rId7"/>
    <p:sldId id="324" r:id="rId8"/>
    <p:sldId id="322" r:id="rId9"/>
    <p:sldId id="325" r:id="rId10"/>
    <p:sldId id="327" r:id="rId11"/>
    <p:sldId id="329" r:id="rId12"/>
    <p:sldId id="328" r:id="rId13"/>
    <p:sldId id="268" r:id="rId14"/>
    <p:sldId id="275" r:id="rId15"/>
    <p:sldId id="316" r:id="rId16"/>
    <p:sldId id="317" r:id="rId17"/>
    <p:sldId id="318" r:id="rId18"/>
    <p:sldId id="319" r:id="rId19"/>
    <p:sldId id="320" r:id="rId20"/>
    <p:sldId id="274"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Lato Semibold" panose="020B0604020202020204"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
      <p:font typeface="Lato" panose="020F0502020204030203" pitchFamily="34" charset="0"/>
      <p:regular r:id="rId35"/>
      <p:bold r:id="rId36"/>
      <p:italic r:id="rId37"/>
      <p:boldItalic r:id="rId38"/>
    </p:embeddedFont>
    <p:embeddedFont>
      <p:font typeface="Ubuntu" panose="020B050403060203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896"/>
    <a:srgbClr val="C0C0C0"/>
    <a:srgbClr val="59B2BA"/>
    <a:srgbClr val="74C2CC"/>
    <a:srgbClr val="63B6C1"/>
    <a:srgbClr val="0493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2" autoAdjust="0"/>
    <p:restoredTop sz="44205" autoAdjust="0"/>
  </p:normalViewPr>
  <p:slideViewPr>
    <p:cSldViewPr snapToGrid="0" snapToObjects="1">
      <p:cViewPr varScale="1">
        <p:scale>
          <a:sx n="126" d="100"/>
          <a:sy n="126" d="100"/>
        </p:scale>
        <p:origin x="667" y="101"/>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3FF9A-5DCF-9A4C-B873-0D5469D97A9D}"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51AE6-46AA-1044-BD0E-F9BB33320C49}" type="slidenum">
              <a:rPr lang="en-US" smtClean="0"/>
              <a:t>‹#›</a:t>
            </a:fld>
            <a:endParaRPr lang="en-US"/>
          </a:p>
        </p:txBody>
      </p:sp>
    </p:spTree>
    <p:extLst>
      <p:ext uri="{BB962C8B-B14F-4D97-AF65-F5344CB8AC3E}">
        <p14:creationId xmlns:p14="http://schemas.microsoft.com/office/powerpoint/2010/main" val="70430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Modify to align to your organizational timeline. </a:t>
            </a:r>
          </a:p>
        </p:txBody>
      </p:sp>
      <p:sp>
        <p:nvSpPr>
          <p:cNvPr id="4" name="Slide Number Placeholder 3"/>
          <p:cNvSpPr>
            <a:spLocks noGrp="1"/>
          </p:cNvSpPr>
          <p:nvPr>
            <p:ph type="sldNum" sz="quarter" idx="10"/>
          </p:nvPr>
        </p:nvSpPr>
        <p:spPr/>
        <p:txBody>
          <a:bodyPr/>
          <a:lstStyle/>
          <a:p>
            <a:fld id="{D9751AE6-46AA-1044-BD0E-F9BB33320C49}" type="slidenum">
              <a:rPr lang="en-US" smtClean="0"/>
              <a:t>3</a:t>
            </a:fld>
            <a:endParaRPr lang="en-US"/>
          </a:p>
        </p:txBody>
      </p:sp>
    </p:spTree>
    <p:extLst>
      <p:ext uri="{BB962C8B-B14F-4D97-AF65-F5344CB8AC3E}">
        <p14:creationId xmlns:p14="http://schemas.microsoft.com/office/powerpoint/2010/main" val="159730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from</a:t>
            </a:r>
            <a:r>
              <a:rPr lang="en-US" baseline="0" dirty="0" smtClean="0"/>
              <a:t> FFP guidance:</a:t>
            </a:r>
          </a:p>
          <a:p>
            <a:r>
              <a:rPr lang="en-US" baseline="0" dirty="0" smtClean="0"/>
              <a:t>“narrative could describe prevailing opinions about the stability of critical conditions and describes trends that indicate growing or declining stability and the sources of risk”</a:t>
            </a:r>
          </a:p>
          <a:p>
            <a:r>
              <a:rPr lang="en-US" baseline="0" dirty="0" smtClean="0"/>
              <a:t>Can highlight the outcomes that are at greater or lesser risk if conditions change or the assumption fails. </a:t>
            </a:r>
          </a:p>
          <a:p>
            <a:r>
              <a:rPr lang="en-US" baseline="0" dirty="0" smtClean="0"/>
              <a:t>Describes how the activity will monitor conditions and act to mitigate the risks or effects of changes. </a:t>
            </a:r>
            <a:endParaRPr lang="en-US" dirty="0" smtClean="0"/>
          </a:p>
          <a:p>
            <a:endParaRPr lang="en-US" dirty="0" smtClean="0"/>
          </a:p>
          <a:p>
            <a:r>
              <a:rPr lang="en-US" b="1" dirty="0" smtClean="0"/>
              <a:t>Some</a:t>
            </a:r>
            <a:r>
              <a:rPr lang="en-US" b="1" baseline="0" dirty="0" smtClean="0"/>
              <a:t> partners elect to present complementary documentation in EXCEL, and for easy reference, include it in the same workbook that contains the TOC diagrams.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9751AE6-46AA-1044-BD0E-F9BB33320C49}" type="slidenum">
              <a:rPr lang="en-US" smtClean="0"/>
              <a:t>12</a:t>
            </a:fld>
            <a:endParaRPr lang="en-US"/>
          </a:p>
        </p:txBody>
      </p:sp>
    </p:spTree>
    <p:extLst>
      <p:ext uri="{BB962C8B-B14F-4D97-AF65-F5344CB8AC3E}">
        <p14:creationId xmlns:p14="http://schemas.microsoft.com/office/powerpoint/2010/main" val="267836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Make them succinct.  Use links to source. </a:t>
            </a:r>
          </a:p>
          <a:p>
            <a:endParaRPr lang="en-US" baseline="0" dirty="0" smtClean="0"/>
          </a:p>
        </p:txBody>
      </p:sp>
      <p:sp>
        <p:nvSpPr>
          <p:cNvPr id="4" name="Slide Number Placeholder 3"/>
          <p:cNvSpPr>
            <a:spLocks noGrp="1"/>
          </p:cNvSpPr>
          <p:nvPr>
            <p:ph type="sldNum" sz="quarter" idx="10"/>
          </p:nvPr>
        </p:nvSpPr>
        <p:spPr/>
        <p:txBody>
          <a:bodyPr/>
          <a:lstStyle/>
          <a:p>
            <a:fld id="{D9751AE6-46AA-1044-BD0E-F9BB33320C49}" type="slidenum">
              <a:rPr lang="en-US" smtClean="0"/>
              <a:t>13</a:t>
            </a:fld>
            <a:endParaRPr lang="en-US"/>
          </a:p>
        </p:txBody>
      </p:sp>
    </p:spTree>
    <p:extLst>
      <p:ext uri="{BB962C8B-B14F-4D97-AF65-F5344CB8AC3E}">
        <p14:creationId xmlns:p14="http://schemas.microsoft.com/office/powerpoint/2010/main" val="22378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Make statements succinct.  Use links to sources. </a:t>
            </a:r>
          </a:p>
          <a:p>
            <a:endParaRPr lang="en-US" baseline="0" dirty="0" smtClean="0"/>
          </a:p>
          <a:p>
            <a:r>
              <a:rPr lang="en-US" sz="1200" b="1" dirty="0" smtClean="0"/>
              <a:t>TOPS Matrix </a:t>
            </a:r>
            <a:r>
              <a:rPr lang="en-US" sz="1200" b="1" i="1" u="sng" dirty="0" smtClean="0"/>
              <a:t>samples</a:t>
            </a:r>
            <a:r>
              <a:rPr lang="en-US" sz="1200" b="1" dirty="0" smtClean="0"/>
              <a:t> can be altered as a partner sees fit.  The important thing is to provide FFP with the</a:t>
            </a:r>
            <a:r>
              <a:rPr lang="en-US" sz="1200" b="1" baseline="0" dirty="0" smtClean="0"/>
              <a:t> requested information. </a:t>
            </a:r>
            <a:endParaRPr lang="en-US" sz="1200" dirty="0" smtClean="0"/>
          </a:p>
          <a:p>
            <a:endParaRPr lang="en-US" dirty="0" smtClean="0"/>
          </a:p>
          <a:p>
            <a:r>
              <a:rPr lang="en-US" dirty="0" smtClean="0"/>
              <a:t>From FFP </a:t>
            </a:r>
            <a:r>
              <a:rPr lang="en-US" dirty="0" err="1" smtClean="0"/>
              <a:t>M&amp;E</a:t>
            </a:r>
            <a:r>
              <a:rPr lang="en-US" dirty="0" smtClean="0"/>
              <a:t> Guidance: </a:t>
            </a:r>
          </a:p>
          <a:p>
            <a:r>
              <a:rPr lang="en-US" dirty="0" smtClean="0"/>
              <a:t>“Identifies</a:t>
            </a:r>
            <a:r>
              <a:rPr lang="en-US" baseline="0" dirty="0" smtClean="0"/>
              <a:t> actors outside the activity who are intervening or will intervene to produce outcomes and outputs that are preconditions in a TOC pathway”</a:t>
            </a:r>
          </a:p>
          <a:p>
            <a:r>
              <a:rPr lang="en-US" baseline="0" dirty="0" smtClean="0"/>
              <a:t>Also describes:   the scale of their intervention relative to the activities coverage, a sense of the likelihood that the preconditions will be achieved by the time they are necessary to stimulate change in the pathway, and risks to the activity if they are not. </a:t>
            </a:r>
          </a:p>
          <a:p>
            <a:endParaRPr lang="en-US" baseline="0" dirty="0" smtClean="0"/>
          </a:p>
          <a:p>
            <a:r>
              <a:rPr lang="en-US" baseline="0" dirty="0" smtClean="0"/>
              <a:t>Describes activity’s level of collaboration with each actor, how that collaboration will better ensure the preconditions, and how the externally-produced outputs and outcomes will be monitored. </a:t>
            </a:r>
          </a:p>
          <a:p>
            <a:endParaRPr lang="en-US" baseline="0" dirty="0" smtClean="0"/>
          </a:p>
        </p:txBody>
      </p:sp>
      <p:sp>
        <p:nvSpPr>
          <p:cNvPr id="4" name="Slide Number Placeholder 3"/>
          <p:cNvSpPr>
            <a:spLocks noGrp="1"/>
          </p:cNvSpPr>
          <p:nvPr>
            <p:ph type="sldNum" sz="quarter" idx="10"/>
          </p:nvPr>
        </p:nvSpPr>
        <p:spPr/>
        <p:txBody>
          <a:bodyPr/>
          <a:lstStyle/>
          <a:p>
            <a:fld id="{D9751AE6-46AA-1044-BD0E-F9BB33320C49}" type="slidenum">
              <a:rPr lang="en-US" smtClean="0"/>
              <a:t>14</a:t>
            </a:fld>
            <a:endParaRPr lang="en-US"/>
          </a:p>
        </p:txBody>
      </p:sp>
    </p:spTree>
    <p:extLst>
      <p:ext uri="{BB962C8B-B14F-4D97-AF65-F5344CB8AC3E}">
        <p14:creationId xmlns:p14="http://schemas.microsoft.com/office/powerpoint/2010/main" val="395661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of Domains  ADS Chapter 205. Integrating Gender Equality and Female Empowerment in USAID’s Program Cycle.</a:t>
            </a:r>
          </a:p>
          <a:p>
            <a:r>
              <a:rPr lang="en-US" b="1" dirty="0" smtClean="0"/>
              <a:t>Laws, Policies, Regulations, and Institutional Practices that influence the context in which men and women act and make decisions:</a:t>
            </a:r>
          </a:p>
          <a:p>
            <a:r>
              <a:rPr lang="en-US" b="1" dirty="0" smtClean="0"/>
              <a:t>Cultural Norms and Beliefs: </a:t>
            </a:r>
          </a:p>
          <a:p>
            <a:r>
              <a:rPr lang="en-US" b="1" dirty="0" smtClean="0"/>
              <a:t>Gender Roles, Responsibilities, and Time Use:</a:t>
            </a:r>
          </a:p>
          <a:p>
            <a:r>
              <a:rPr lang="en-US" b="1" dirty="0" smtClean="0"/>
              <a:t>Access to and Control over Assets and Resources</a:t>
            </a:r>
          </a:p>
          <a:p>
            <a:r>
              <a:rPr lang="en-US" b="1" dirty="0" smtClean="0"/>
              <a:t>Patterns of Power and Decision-making:</a:t>
            </a:r>
          </a:p>
          <a:p>
            <a:endParaRPr lang="en-US" dirty="0" smtClean="0"/>
          </a:p>
          <a:p>
            <a:endParaRPr lang="en-US" dirty="0" smtClean="0"/>
          </a:p>
          <a:p>
            <a:r>
              <a:rPr lang="en-US" dirty="0" smtClean="0"/>
              <a:t>Examples of how gender and age dynamics and roles are considered in interventions and outcomes at key steps in the </a:t>
            </a:r>
            <a:r>
              <a:rPr lang="en-US" dirty="0" err="1" smtClean="0"/>
              <a:t>ToC</a:t>
            </a:r>
            <a:r>
              <a:rPr lang="en-US"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Use this to inform the Gender Analysis Summary: </a:t>
            </a:r>
            <a:r>
              <a:rPr lang="en-US" dirty="0" smtClean="0"/>
              <a:t>In the summary, the applicant should discuss illustrative points (three to four) along the proposed </a:t>
            </a:r>
            <a:r>
              <a:rPr lang="en-US" dirty="0" err="1" smtClean="0"/>
              <a:t>ToC</a:t>
            </a:r>
            <a:r>
              <a:rPr lang="en-US" dirty="0" smtClean="0"/>
              <a:t> where the applicant anticipates existing gender norms or gender relations could facilitate or impede progress towards results and provide examples of information that would be collected in order to clarify the issues identified. </a:t>
            </a:r>
          </a:p>
        </p:txBody>
      </p:sp>
      <p:sp>
        <p:nvSpPr>
          <p:cNvPr id="4" name="Slide Number Placeholder 3"/>
          <p:cNvSpPr>
            <a:spLocks noGrp="1"/>
          </p:cNvSpPr>
          <p:nvPr>
            <p:ph type="sldNum" sz="quarter" idx="10"/>
          </p:nvPr>
        </p:nvSpPr>
        <p:spPr/>
        <p:txBody>
          <a:bodyPr/>
          <a:lstStyle/>
          <a:p>
            <a:fld id="{D9751AE6-46AA-1044-BD0E-F9BB33320C49}" type="slidenum">
              <a:rPr lang="en-US" smtClean="0"/>
              <a:t>15</a:t>
            </a:fld>
            <a:endParaRPr lang="en-US"/>
          </a:p>
        </p:txBody>
      </p:sp>
    </p:spTree>
    <p:extLst>
      <p:ext uri="{BB962C8B-B14F-4D97-AF65-F5344CB8AC3E}">
        <p14:creationId xmlns:p14="http://schemas.microsoft.com/office/powerpoint/2010/main" val="231548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to consider: </a:t>
            </a:r>
          </a:p>
          <a:p>
            <a:endParaRPr lang="en-US" dirty="0" smtClean="0"/>
          </a:p>
          <a:p>
            <a:r>
              <a:rPr lang="en-US" sz="4000" dirty="0" smtClean="0">
                <a:solidFill>
                  <a:sysClr val="windowText" lastClr="000000"/>
                </a:solidFill>
              </a:rPr>
              <a:t>Do listed outputs demonstrate how the activity strengthens the capacity of individual participants to implement recommended practices or manage their resources?</a:t>
            </a:r>
          </a:p>
          <a:p>
            <a:endParaRPr lang="en-US" sz="4000" dirty="0" smtClean="0">
              <a:solidFill>
                <a:sysClr val="windowText" lastClr="000000"/>
              </a:solidFill>
            </a:endParaRPr>
          </a:p>
          <a:p>
            <a:r>
              <a:rPr lang="en-US" sz="4000" dirty="0" smtClean="0">
                <a:solidFill>
                  <a:sysClr val="windowText" lastClr="000000"/>
                </a:solidFill>
              </a:rPr>
              <a:t>Does the sequencing of outputs, or the pathways in the TOC demonstrate how individual participants will continue to have resources necessary to adopt and apply new practices ?  For example, i</a:t>
            </a:r>
            <a:r>
              <a:rPr lang="en-US" sz="3600" dirty="0" smtClean="0">
                <a:solidFill>
                  <a:sysClr val="windowText" lastClr="000000"/>
                </a:solidFill>
              </a:rPr>
              <a:t>ncome &amp; profits</a:t>
            </a:r>
          </a:p>
          <a:p>
            <a:pPr lvl="1"/>
            <a:endParaRPr lang="en-US" sz="3600" dirty="0" smtClean="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smtClean="0">
                <a:solidFill>
                  <a:sysClr val="windowText" lastClr="000000"/>
                </a:solidFill>
              </a:rPr>
              <a:t>Do listed outputs </a:t>
            </a:r>
            <a:r>
              <a:rPr lang="en-US" sz="4000" kern="1200" dirty="0" smtClean="0">
                <a:solidFill>
                  <a:sysClr val="windowText" lastClr="000000"/>
                </a:solidFill>
                <a:latin typeface="+mn-lt"/>
                <a:ea typeface="+mn-ea"/>
                <a:cs typeface="+mn-cs"/>
              </a:rPr>
              <a:t>demonstrate</a:t>
            </a:r>
            <a:r>
              <a:rPr lang="en-US" sz="3600" dirty="0" smtClean="0">
                <a:solidFill>
                  <a:sysClr val="windowText" lastClr="000000"/>
                </a:solidFill>
              </a:rPr>
              <a:t> how the activity collaborates with or strengthens the capacity of local service providers or resource management committees?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smtClean="0">
              <a:solidFill>
                <a:sysClr val="windowText" lastClr="000000"/>
              </a:solidFill>
            </a:endParaRPr>
          </a:p>
          <a:p>
            <a:r>
              <a:rPr lang="en-US" dirty="0" smtClean="0">
                <a:solidFill>
                  <a:sysClr val="windowText" lastClr="000000"/>
                </a:solidFill>
              </a:rPr>
              <a:t>How will you demonstrate a sustained source or resources for each input originally provided by the activity? </a:t>
            </a:r>
          </a:p>
          <a:p>
            <a:r>
              <a:rPr lang="en-US" dirty="0" smtClean="0">
                <a:solidFill>
                  <a:sysClr val="windowText" lastClr="000000"/>
                </a:solidFill>
              </a:rPr>
              <a:t>For example, how will the support and provision of resources to service providers transition to external parties (e.g. gov. ministries, local institutions; fee for service) before </a:t>
            </a:r>
            <a:r>
              <a:rPr lang="en-US" dirty="0" err="1" smtClean="0">
                <a:solidFill>
                  <a:sysClr val="windowText" lastClr="000000"/>
                </a:solidFill>
              </a:rPr>
              <a:t>EoA</a:t>
            </a:r>
            <a:r>
              <a:rPr lang="en-US" dirty="0" smtClean="0">
                <a:solidFill>
                  <a:sysClr val="windowText" lastClr="000000"/>
                </a:solidFill>
              </a:rPr>
              <a:t>? </a:t>
            </a:r>
          </a:p>
          <a:p>
            <a:pPr lvl="1"/>
            <a:r>
              <a:rPr lang="en-US" sz="2800" dirty="0" smtClean="0">
                <a:solidFill>
                  <a:sysClr val="windowText" lastClr="000000"/>
                </a:solidFill>
              </a:rPr>
              <a:t>Resources that service providers offer to beneficiaries?</a:t>
            </a:r>
          </a:p>
          <a:p>
            <a:pPr lvl="1"/>
            <a:r>
              <a:rPr lang="en-US" sz="2800" dirty="0" smtClean="0">
                <a:solidFill>
                  <a:sysClr val="windowText" lastClr="000000"/>
                </a:solidFill>
              </a:rPr>
              <a:t>Resources for their own service delivery improvements?</a:t>
            </a:r>
          </a:p>
          <a:p>
            <a:pPr lvl="1"/>
            <a:r>
              <a:rPr lang="en-US" sz="2800" dirty="0" smtClean="0">
                <a:solidFill>
                  <a:sysClr val="windowText" lastClr="000000"/>
                </a:solidFill>
              </a:rPr>
              <a:t>Technical support and training to ensure provider capacity is maintained? </a:t>
            </a:r>
          </a:p>
          <a:p>
            <a:pPr lvl="1"/>
            <a:r>
              <a:rPr lang="en-US" sz="2800" dirty="0" smtClean="0">
                <a:solidFill>
                  <a:sysClr val="windowText" lastClr="000000"/>
                </a:solidFill>
              </a:rPr>
              <a:t>Financial incentives or in-kind benefits?</a:t>
            </a:r>
            <a:endParaRPr lang="en-US" sz="3600" dirty="0" smtClean="0">
              <a:solidFill>
                <a:sysClr val="windowText" lastClr="000000"/>
              </a:solidFill>
            </a:endParaRPr>
          </a:p>
          <a:p>
            <a:pPr lvl="1"/>
            <a:endParaRPr lang="en-US" sz="3600" dirty="0" smtClean="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Does the sequencing of listed outputs demonstrate how responsibility of interventions will phase over to CBOs, individuals, or existing institutions (government, NGOs, private sector,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ysClr val="windowText" lastClr="000000"/>
              </a:solidFill>
            </a:endParaRPr>
          </a:p>
          <a:p>
            <a:r>
              <a:rPr lang="en-US" b="1" dirty="0" smtClean="0">
                <a:solidFill>
                  <a:sysClr val="windowText" lastClr="000000"/>
                </a:solidFill>
              </a:rPr>
              <a:t>In the complementary documentation</a:t>
            </a:r>
            <a:r>
              <a:rPr lang="en-US" b="1" baseline="0" dirty="0" smtClean="0">
                <a:solidFill>
                  <a:sysClr val="windowText" lastClr="000000"/>
                </a:solidFill>
              </a:rPr>
              <a:t> </a:t>
            </a:r>
            <a:r>
              <a:rPr lang="en-US" b="1" dirty="0" smtClean="0">
                <a:solidFill>
                  <a:sysClr val="windowText" lastClr="000000"/>
                </a:solidFill>
              </a:rPr>
              <a:t>discuss:  </a:t>
            </a:r>
            <a:r>
              <a:rPr lang="en-US" dirty="0" smtClean="0">
                <a:solidFill>
                  <a:sysClr val="windowText" lastClr="000000"/>
                </a:solidFill>
              </a:rPr>
              <a:t>what will motivate service providers  to continue providing services after the EOA and what will motivate participants to continue applying newly adopted practices after the </a:t>
            </a:r>
            <a:r>
              <a:rPr lang="en-US" dirty="0" err="1" smtClean="0">
                <a:solidFill>
                  <a:sysClr val="windowText" lastClr="000000"/>
                </a:solidFill>
              </a:rPr>
              <a:t>EoA</a:t>
            </a:r>
            <a:r>
              <a:rPr lang="en-US" dirty="0" smtClean="0">
                <a:solidFill>
                  <a:sysClr val="windowText" lastClr="000000"/>
                </a:solidFill>
              </a:rPr>
              <a:t>.  Example, financial incentives</a:t>
            </a:r>
            <a:r>
              <a:rPr lang="en-US" baseline="0" dirty="0" smtClean="0">
                <a:solidFill>
                  <a:sysClr val="windowText" lastClr="000000"/>
                </a:solidFill>
              </a:rPr>
              <a:t> or in-kind benefits for service providers.  Tangible and immediate results for project participants. </a:t>
            </a:r>
            <a:endParaRPr lang="en-US" dirty="0" smtClean="0">
              <a:solidFill>
                <a:sysClr val="windowText" lastClr="000000"/>
              </a:solidFill>
            </a:endParaRPr>
          </a:p>
        </p:txBody>
      </p:sp>
      <p:sp>
        <p:nvSpPr>
          <p:cNvPr id="4" name="Slide Number Placeholder 3"/>
          <p:cNvSpPr>
            <a:spLocks noGrp="1"/>
          </p:cNvSpPr>
          <p:nvPr>
            <p:ph type="sldNum" sz="quarter" idx="10"/>
          </p:nvPr>
        </p:nvSpPr>
        <p:spPr/>
        <p:txBody>
          <a:bodyPr/>
          <a:lstStyle/>
          <a:p>
            <a:fld id="{D9751AE6-46AA-1044-BD0E-F9BB33320C49}" type="slidenum">
              <a:rPr lang="en-US" smtClean="0"/>
              <a:t>16</a:t>
            </a:fld>
            <a:endParaRPr lang="en-US"/>
          </a:p>
        </p:txBody>
      </p:sp>
    </p:spTree>
    <p:extLst>
      <p:ext uri="{BB962C8B-B14F-4D97-AF65-F5344CB8AC3E}">
        <p14:creationId xmlns:p14="http://schemas.microsoft.com/office/powerpoint/2010/main" val="167967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dates in top row.</a:t>
            </a:r>
            <a:r>
              <a:rPr lang="en-US" baseline="0" dirty="0" smtClean="0"/>
              <a:t> </a:t>
            </a:r>
          </a:p>
          <a:p>
            <a:r>
              <a:rPr lang="en-US" baseline="0" dirty="0" smtClean="0"/>
              <a:t>Fill in appropriate staff. </a:t>
            </a:r>
          </a:p>
          <a:p>
            <a:endParaRPr lang="en-US" baseline="0" dirty="0" smtClean="0"/>
          </a:p>
          <a:p>
            <a:r>
              <a:rPr lang="en-US" baseline="0" dirty="0" smtClean="0"/>
              <a:t>Why  is this process iterative?  Why not just wait until the TOC and complementary documentation are complete to do the quality check? </a:t>
            </a:r>
          </a:p>
          <a:p>
            <a:r>
              <a:rPr lang="en-US" baseline="0" dirty="0" smtClean="0"/>
              <a:t>Answer:  Need time to make necessary adjustments.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4</a:t>
            </a:fld>
            <a:endParaRPr lang="en-US"/>
          </a:p>
        </p:txBody>
      </p:sp>
    </p:spTree>
    <p:extLst>
      <p:ext uri="{BB962C8B-B14F-4D97-AF65-F5344CB8AC3E}">
        <p14:creationId xmlns:p14="http://schemas.microsoft.com/office/powerpoint/2010/main" val="395164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change demonstrated in the diagram must be: </a:t>
            </a:r>
          </a:p>
          <a:p>
            <a:pPr lvl="2"/>
            <a:r>
              <a:rPr lang="en-US" sz="1200" b="1" kern="1200" dirty="0" smtClean="0">
                <a:solidFill>
                  <a:schemeClr val="tx1"/>
                </a:solidFill>
                <a:effectLst/>
                <a:latin typeface="+mn-lt"/>
                <a:ea typeface="+mn-ea"/>
                <a:cs typeface="+mn-cs"/>
              </a:rPr>
              <a:t>Plausible: </a:t>
            </a:r>
            <a:r>
              <a:rPr lang="en-US" sz="1200" kern="1200" dirty="0" smtClean="0">
                <a:solidFill>
                  <a:schemeClr val="tx1"/>
                </a:solidFill>
                <a:effectLst/>
                <a:latin typeface="+mn-lt"/>
                <a:ea typeface="+mn-ea"/>
                <a:cs typeface="+mn-cs"/>
              </a:rPr>
              <a:t>Offers logical evidence-based pathways that demonstrate how we expect change to occur</a:t>
            </a:r>
          </a:p>
          <a:p>
            <a:pPr lvl="2"/>
            <a:r>
              <a:rPr lang="en-US" sz="1200" b="1" kern="1200" dirty="0" smtClean="0">
                <a:solidFill>
                  <a:schemeClr val="tx1"/>
                </a:solidFill>
                <a:effectLst/>
                <a:latin typeface="+mn-lt"/>
                <a:ea typeface="+mn-ea"/>
                <a:cs typeface="+mn-cs"/>
              </a:rPr>
              <a:t>Feasible:</a:t>
            </a:r>
            <a:r>
              <a:rPr lang="en-US" sz="1200" kern="1200" dirty="0" smtClean="0">
                <a:solidFill>
                  <a:schemeClr val="tx1"/>
                </a:solidFill>
                <a:effectLst/>
                <a:latin typeface="+mn-lt"/>
                <a:ea typeface="+mn-ea"/>
                <a:cs typeface="+mn-cs"/>
              </a:rPr>
              <a:t> Identifies realistic means of initiating change.</a:t>
            </a:r>
          </a:p>
          <a:p>
            <a:pPr lvl="2"/>
            <a:r>
              <a:rPr lang="en-US" sz="1200" b="1" kern="1200" dirty="0" smtClean="0">
                <a:solidFill>
                  <a:schemeClr val="tx1"/>
                </a:solidFill>
                <a:effectLst/>
                <a:latin typeface="+mn-lt"/>
                <a:ea typeface="+mn-ea"/>
                <a:cs typeface="+mn-cs"/>
              </a:rPr>
              <a:t>Testable:</a:t>
            </a:r>
            <a:r>
              <a:rPr lang="en-US" sz="1200" kern="1200" dirty="0" smtClean="0">
                <a:solidFill>
                  <a:schemeClr val="tx1"/>
                </a:solidFill>
                <a:effectLst/>
                <a:latin typeface="+mn-lt"/>
                <a:ea typeface="+mn-ea"/>
                <a:cs typeface="+mn-cs"/>
              </a:rPr>
              <a:t> Clearly outlines how to measure change </a:t>
            </a:r>
          </a:p>
        </p:txBody>
      </p:sp>
      <p:sp>
        <p:nvSpPr>
          <p:cNvPr id="4" name="Slide Number Placeholder 3"/>
          <p:cNvSpPr>
            <a:spLocks noGrp="1"/>
          </p:cNvSpPr>
          <p:nvPr>
            <p:ph type="sldNum" sz="quarter" idx="10"/>
          </p:nvPr>
        </p:nvSpPr>
        <p:spPr/>
        <p:txBody>
          <a:bodyPr/>
          <a:lstStyle/>
          <a:p>
            <a:fld id="{D9751AE6-46AA-1044-BD0E-F9BB33320C49}" type="slidenum">
              <a:rPr lang="en-US" smtClean="0"/>
              <a:t>5</a:t>
            </a:fld>
            <a:endParaRPr lang="en-US"/>
          </a:p>
        </p:txBody>
      </p:sp>
    </p:spTree>
    <p:extLst>
      <p:ext uri="{BB962C8B-B14F-4D97-AF65-F5344CB8AC3E}">
        <p14:creationId xmlns:p14="http://schemas.microsoft.com/office/powerpoint/2010/main" val="147954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2017, The TOPS Program and FFP collaborated to develop the TOC Checklist, a tool that allows TOC developers and reviewers to ascertain the quality and thoroughness of the diagrams and narrative. The checklist is a summary of FFP criteria outlined in document “USAID’S Office of Food for Peace Policy and Guidance for Monitoring, Evaluation, and Reporting for Development Food Security Activities”, and explained in detail in the TOPS TOC training materials.  You can access the checklist in English and French at www.fsnnetwork.org/theory-change-training-curriculum</a:t>
            </a:r>
          </a:p>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6</a:t>
            </a:fld>
            <a:endParaRPr lang="en-US"/>
          </a:p>
        </p:txBody>
      </p:sp>
    </p:spTree>
    <p:extLst>
      <p:ext uri="{BB962C8B-B14F-4D97-AF65-F5344CB8AC3E}">
        <p14:creationId xmlns:p14="http://schemas.microsoft.com/office/powerpoint/2010/main" val="302897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7</a:t>
            </a:fld>
            <a:endParaRPr lang="en-US"/>
          </a:p>
        </p:txBody>
      </p:sp>
    </p:spTree>
    <p:extLst>
      <p:ext uri="{BB962C8B-B14F-4D97-AF65-F5344CB8AC3E}">
        <p14:creationId xmlns:p14="http://schemas.microsoft.com/office/powerpoint/2010/main" val="80154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8</a:t>
            </a:fld>
            <a:endParaRPr lang="en-US"/>
          </a:p>
        </p:txBody>
      </p:sp>
    </p:spTree>
    <p:extLst>
      <p:ext uri="{BB962C8B-B14F-4D97-AF65-F5344CB8AC3E}">
        <p14:creationId xmlns:p14="http://schemas.microsoft.com/office/powerpoint/2010/main" val="299563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9</a:t>
            </a:fld>
            <a:endParaRPr lang="en-US"/>
          </a:p>
        </p:txBody>
      </p:sp>
    </p:spTree>
    <p:extLst>
      <p:ext uri="{BB962C8B-B14F-4D97-AF65-F5344CB8AC3E}">
        <p14:creationId xmlns:p14="http://schemas.microsoft.com/office/powerpoint/2010/main" val="355231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sz="1200" kern="1200" dirty="0" smtClean="0">
                <a:solidFill>
                  <a:schemeClr val="tx1"/>
                </a:solidFill>
                <a:effectLst/>
                <a:latin typeface="+mn-lt"/>
                <a:ea typeface="+mn-ea"/>
                <a:cs typeface="+mn-cs"/>
              </a:rPr>
              <a:t>USAID Bureau of Democracy, Conflict, and Humanitarian Assistance Office of Food for Peace. 2016. </a:t>
            </a:r>
            <a:r>
              <a:rPr lang="en-US" sz="1200" i="1" kern="1200" dirty="0" smtClean="0">
                <a:solidFill>
                  <a:schemeClr val="tx1"/>
                </a:solidFill>
                <a:effectLst/>
                <a:latin typeface="+mn-lt"/>
                <a:ea typeface="+mn-ea"/>
                <a:cs typeface="+mn-cs"/>
              </a:rPr>
              <a:t>Technical Reference for FFP Development Food Assistance Projects. </a:t>
            </a:r>
            <a:r>
              <a:rPr lang="en-US" sz="1200" kern="1200" dirty="0" smtClean="0">
                <a:solidFill>
                  <a:schemeClr val="tx1"/>
                </a:solidFill>
                <a:effectLst/>
                <a:latin typeface="+mn-lt"/>
                <a:ea typeface="+mn-ea"/>
                <a:cs typeface="+mn-cs"/>
              </a:rPr>
              <a:t>Chapter II Mandatory Program Design Elements, pages 10-12.</a:t>
            </a: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not repeat </a:t>
            </a:r>
            <a:r>
              <a:rPr lang="en-US" sz="1200" u="sng" kern="1200" dirty="0" smtClean="0">
                <a:solidFill>
                  <a:schemeClr val="tx1"/>
                </a:solidFill>
                <a:effectLst/>
                <a:latin typeface="+mn-lt"/>
                <a:ea typeface="+mn-ea"/>
                <a:cs typeface="+mn-cs"/>
              </a:rPr>
              <a:t>anything</a:t>
            </a:r>
            <a:r>
              <a:rPr lang="en-US" sz="1200" kern="1200" dirty="0" smtClean="0">
                <a:solidFill>
                  <a:schemeClr val="tx1"/>
                </a:solidFill>
                <a:effectLst/>
                <a:latin typeface="+mn-lt"/>
                <a:ea typeface="+mn-ea"/>
                <a:cs typeface="+mn-cs"/>
              </a:rPr>
              <a:t> that is already clearly presented in the TOC diagrams. (It does not begin with a summary of the TOC.)</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not present the problem analysis. (This should be presented in the proposal or other activity documents).</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9751AE6-46AA-1044-BD0E-F9BB33320C49}" type="slidenum">
              <a:rPr lang="en-US" smtClean="0"/>
              <a:t>10</a:t>
            </a:fld>
            <a:endParaRPr lang="en-US"/>
          </a:p>
        </p:txBody>
      </p:sp>
    </p:spTree>
    <p:extLst>
      <p:ext uri="{BB962C8B-B14F-4D97-AF65-F5344CB8AC3E}">
        <p14:creationId xmlns:p14="http://schemas.microsoft.com/office/powerpoint/2010/main" val="147607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 TO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M&amp;E Policy and Guidance  Section 2.1.4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December</a:t>
            </a:r>
            <a:r>
              <a:rPr lang="en-US" sz="1200" kern="1200" baseline="0" dirty="0" smtClean="0">
                <a:solidFill>
                  <a:schemeClr val="tx1"/>
                </a:solidFill>
                <a:effectLst/>
                <a:latin typeface="+mn-lt"/>
                <a:ea typeface="+mn-ea"/>
                <a:cs typeface="+mn-cs"/>
              </a:rPr>
              <a:t> 2016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A number of practitioners find that it is most efficient to use matrices to convey this information, but it is also possible to share the text, web links, and references in paragraph form.  FFP has no preference on how you convey the information as long as it is conveyed clearly. </a:t>
            </a:r>
          </a:p>
          <a:p>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set of slides offers examples.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TOPS matrix </a:t>
            </a:r>
            <a:r>
              <a:rPr lang="en-US" sz="1200" b="1" i="1" u="sng" dirty="0" smtClean="0"/>
              <a:t>samples</a:t>
            </a:r>
            <a:r>
              <a:rPr lang="en-US" sz="1200" b="1" dirty="0" smtClean="0"/>
              <a:t> can be altered as a partner sees fit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9751AE6-46AA-1044-BD0E-F9BB33320C49}" type="slidenum">
              <a:rPr lang="en-US" smtClean="0"/>
              <a:t>11</a:t>
            </a:fld>
            <a:endParaRPr lang="en-US"/>
          </a:p>
        </p:txBody>
      </p:sp>
    </p:spTree>
    <p:extLst>
      <p:ext uri="{BB962C8B-B14F-4D97-AF65-F5344CB8AC3E}">
        <p14:creationId xmlns:p14="http://schemas.microsoft.com/office/powerpoint/2010/main" val="1033636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14EFDF-EDCB-4547-B027-D8B642B18491}"/>
              </a:ext>
            </a:extLst>
          </p:cNvPr>
          <p:cNvSpPr>
            <a:spLocks noGrp="1"/>
          </p:cNvSpPr>
          <p:nvPr>
            <p:ph type="body" sz="quarter" idx="11"/>
          </p:nvPr>
        </p:nvSpPr>
        <p:spPr>
          <a:xfrm>
            <a:off x="1500188" y="1653961"/>
            <a:ext cx="6996112" cy="1243351"/>
          </a:xfrm>
        </p:spPr>
        <p:txBody>
          <a:bodyPr anchor="b"/>
          <a:lstStyle>
            <a:lvl1pPr marL="0" indent="0" algn="l">
              <a:buNone/>
              <a:defRPr b="1">
                <a:solidFill>
                  <a:schemeClr val="bg2"/>
                </a:solidFill>
              </a:defRPr>
            </a:lvl1pPr>
          </a:lstStyle>
          <a:p>
            <a:pPr lvl="0"/>
            <a:r>
              <a:rPr lang="en-US" smtClean="0"/>
              <a:t>Edit Master text styles</a:t>
            </a:r>
          </a:p>
        </p:txBody>
      </p:sp>
      <p:sp>
        <p:nvSpPr>
          <p:cNvPr id="8" name="Text Placeholder 7">
            <a:extLst>
              <a:ext uri="{FF2B5EF4-FFF2-40B4-BE49-F238E27FC236}">
                <a16:creationId xmlns:a16="http://schemas.microsoft.com/office/drawing/2014/main" id="{EB55070F-E82F-4642-968F-94AA131119E3}"/>
              </a:ext>
            </a:extLst>
          </p:cNvPr>
          <p:cNvSpPr>
            <a:spLocks noGrp="1"/>
          </p:cNvSpPr>
          <p:nvPr>
            <p:ph type="body" sz="quarter" idx="12"/>
          </p:nvPr>
        </p:nvSpPr>
        <p:spPr>
          <a:xfrm>
            <a:off x="1500188" y="2948344"/>
            <a:ext cx="6996112" cy="1562100"/>
          </a:xfrm>
        </p:spPr>
        <p:txBody>
          <a:bodyPr>
            <a:normAutofit/>
          </a:bodyPr>
          <a:lstStyle>
            <a:lvl1pPr marL="0" indent="0">
              <a:buNone/>
              <a:defRPr sz="2200">
                <a:solidFill>
                  <a:schemeClr val="bg2"/>
                </a:solidFill>
              </a:defRPr>
            </a:lvl1pPr>
          </a:lstStyle>
          <a:p>
            <a:pPr lvl="0"/>
            <a:r>
              <a:rPr lang="en-US" smtClean="0"/>
              <a:t>Edit Master text styles</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ith tw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D9F359-FAE8-3C44-992A-E68EDC179D2C}"/>
              </a:ext>
            </a:extLst>
          </p:cNvPr>
          <p:cNvSpPr>
            <a:spLocks noGrp="1"/>
          </p:cNvSpPr>
          <p:nvPr>
            <p:ph type="pic" sz="quarter" idx="13"/>
          </p:nvPr>
        </p:nvSpPr>
        <p:spPr>
          <a:xfrm>
            <a:off x="1187116" y="981075"/>
            <a:ext cx="3195638" cy="3195638"/>
          </a:xfrm>
          <a:prstGeom prst="ellipse">
            <a:avLst/>
          </a:prstGeom>
          <a:blipFill>
            <a:blip r:embed="rId3"/>
            <a:stretch>
              <a:fillRect l="-52153" t="-4797" r="-12093" b="-4797"/>
            </a:stretch>
          </a:blipFill>
        </p:spPr>
        <p:txBody>
          <a:bodyPr/>
          <a:lstStyle/>
          <a:p>
            <a:r>
              <a:rPr lang="en-US" smtClean="0"/>
              <a:t>Click icon to add picture</a:t>
            </a:r>
            <a:endParaRPr lang="en-US"/>
          </a:p>
        </p:txBody>
      </p:sp>
      <p:sp>
        <p:nvSpPr>
          <p:cNvPr id="8" name="Picture Placeholder 4">
            <a:extLst>
              <a:ext uri="{FF2B5EF4-FFF2-40B4-BE49-F238E27FC236}">
                <a16:creationId xmlns:a16="http://schemas.microsoft.com/office/drawing/2014/main" id="{9DF9E97F-2D4E-5B4E-96C9-AA012FFA01FA}"/>
              </a:ext>
            </a:extLst>
          </p:cNvPr>
          <p:cNvSpPr>
            <a:spLocks noGrp="1"/>
          </p:cNvSpPr>
          <p:nvPr>
            <p:ph type="pic" sz="quarter" idx="14"/>
          </p:nvPr>
        </p:nvSpPr>
        <p:spPr>
          <a:xfrm>
            <a:off x="4572000" y="981075"/>
            <a:ext cx="3195638" cy="3195638"/>
          </a:xfrm>
          <a:prstGeom prst="ellipse">
            <a:avLst/>
          </a:prstGeom>
          <a:blipFill>
            <a:blip r:embed="rId4"/>
            <a:stretch>
              <a:fillRect l="-52153" t="-4797" r="-12093" b="-4797"/>
            </a:stretch>
          </a:blipFill>
        </p:spPr>
        <p:txBody>
          <a:bodyPr/>
          <a:lstStyle/>
          <a:p>
            <a:r>
              <a:rPr lang="en-US" smtClean="0"/>
              <a:t>Click icon to add picture</a:t>
            </a:r>
            <a:endParaRPr lang="en-US"/>
          </a:p>
        </p:txBody>
      </p:sp>
    </p:spTree>
    <p:extLst>
      <p:ext uri="{BB962C8B-B14F-4D97-AF65-F5344CB8AC3E}">
        <p14:creationId xmlns:p14="http://schemas.microsoft.com/office/powerpoint/2010/main" val="22096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ext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423" y="157854"/>
            <a:ext cx="6944627" cy="857250"/>
          </a:xfrm>
        </p:spPr>
        <p:txBody>
          <a:bodyPr>
            <a:normAutofit/>
          </a:bodyPr>
          <a:lstStyle>
            <a:lvl1pPr algn="l">
              <a:defRPr sz="3200">
                <a:solidFill>
                  <a:schemeClr val="bg1"/>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1684423" y="1116532"/>
            <a:ext cx="3378466"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
        <p:nvSpPr>
          <p:cNvPr id="15" name="Content Placeholder 3">
            <a:extLst>
              <a:ext uri="{FF2B5EF4-FFF2-40B4-BE49-F238E27FC236}">
                <a16:creationId xmlns:a16="http://schemas.microsoft.com/office/drawing/2014/main" id="{6BAFEEC1-879F-6341-9A27-9BE8CAC4E64A}"/>
              </a:ext>
            </a:extLst>
          </p:cNvPr>
          <p:cNvSpPr>
            <a:spLocks noGrp="1"/>
          </p:cNvSpPr>
          <p:nvPr>
            <p:ph sz="half" idx="14"/>
          </p:nvPr>
        </p:nvSpPr>
        <p:spPr>
          <a:xfrm>
            <a:off x="5255396" y="1116532"/>
            <a:ext cx="3378466" cy="3493970"/>
          </a:xfrm>
        </p:spPr>
        <p:txBody>
          <a:bodyPr/>
          <a:lstStyle>
            <a:lvl1pPr>
              <a:defRPr sz="22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and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423" y="157854"/>
            <a:ext cx="6944627" cy="857250"/>
          </a:xfrm>
        </p:spPr>
        <p:txBody>
          <a:bodyPr>
            <a:normAutofit/>
          </a:bodyPr>
          <a:lstStyle>
            <a:lvl1pPr algn="l">
              <a:defRPr sz="3200">
                <a:solidFill>
                  <a:schemeClr val="bg1"/>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1684423" y="1116532"/>
            <a:ext cx="3378466"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
        <p:nvSpPr>
          <p:cNvPr id="9" name="Picture Placeholder 13">
            <a:extLst>
              <a:ext uri="{FF2B5EF4-FFF2-40B4-BE49-F238E27FC236}">
                <a16:creationId xmlns:a16="http://schemas.microsoft.com/office/drawing/2014/main" id="{4EE9D2A0-0B39-364B-84F3-12D5C1202F28}"/>
              </a:ext>
            </a:extLst>
          </p:cNvPr>
          <p:cNvSpPr>
            <a:spLocks noGrp="1"/>
          </p:cNvSpPr>
          <p:nvPr>
            <p:ph type="pic" sz="quarter" idx="13"/>
          </p:nvPr>
        </p:nvSpPr>
        <p:spPr>
          <a:xfrm>
            <a:off x="5310741" y="1191983"/>
            <a:ext cx="3852510" cy="3302151"/>
          </a:xfrm>
          <a:blipFill>
            <a:blip r:embed="rId3"/>
            <a:stretch>
              <a:fillRect l="-1144" t="-1135" r="-96084" b="-1135"/>
            </a:stretch>
          </a:blipFill>
        </p:spPr>
        <p:txBody>
          <a:bodyPr/>
          <a:lstStyle/>
          <a:p>
            <a:r>
              <a:rPr lang="en-US" smtClean="0"/>
              <a:t>Click icon to add picture</a:t>
            </a:r>
            <a:endParaRPr lang="en-US"/>
          </a:p>
        </p:txBody>
      </p:sp>
    </p:spTree>
    <p:extLst>
      <p:ext uri="{BB962C8B-B14F-4D97-AF65-F5344CB8AC3E}">
        <p14:creationId xmlns:p14="http://schemas.microsoft.com/office/powerpoint/2010/main" val="2293508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singl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423" y="157854"/>
            <a:ext cx="6944627" cy="857250"/>
          </a:xfrm>
        </p:spPr>
        <p:txBody>
          <a:bodyPr>
            <a:normAutofit/>
          </a:bodyPr>
          <a:lstStyle>
            <a:lvl1pPr algn="l">
              <a:defRPr sz="3200">
                <a:solidFill>
                  <a:schemeClr val="bg1"/>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1684422" y="1116532"/>
            <a:ext cx="6944627"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Tree>
    <p:extLst>
      <p:ext uri="{BB962C8B-B14F-4D97-AF65-F5344CB8AC3E}">
        <p14:creationId xmlns:p14="http://schemas.microsoft.com/office/powerpoint/2010/main" val="74918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text single column, logo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423" y="157854"/>
            <a:ext cx="6944627" cy="857250"/>
          </a:xfrm>
        </p:spPr>
        <p:txBody>
          <a:bodyPr>
            <a:normAutofit/>
          </a:bodyPr>
          <a:lstStyle>
            <a:lvl1pPr algn="l">
              <a:defRPr sz="3200">
                <a:solidFill>
                  <a:schemeClr val="bg1"/>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1684422" y="1116532"/>
            <a:ext cx="6944627"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Tree>
    <p:extLst>
      <p:ext uri="{BB962C8B-B14F-4D97-AF65-F5344CB8AC3E}">
        <p14:creationId xmlns:p14="http://schemas.microsoft.com/office/powerpoint/2010/main" val="68010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ext two column, no dialog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267" y="157854"/>
            <a:ext cx="7993783" cy="857250"/>
          </a:xfrm>
        </p:spPr>
        <p:txBody>
          <a:bodyPr>
            <a:normAutofit/>
          </a:bodyPr>
          <a:lstStyle>
            <a:lvl1pPr algn="l">
              <a:defRPr sz="3200">
                <a:solidFill>
                  <a:schemeClr val="bg1"/>
                </a:solidFill>
              </a:defRPr>
            </a:lvl1pPr>
          </a:lstStyle>
          <a:p>
            <a:r>
              <a:rPr lang="en-US" smtClean="0"/>
              <a:t>Click to edit Master title style</a:t>
            </a:r>
            <a:endParaRPr lang="en-US"/>
          </a:p>
        </p:txBody>
      </p:sp>
      <p:sp>
        <p:nvSpPr>
          <p:cNvPr id="4" name="Content Placeholder 3"/>
          <p:cNvSpPr>
            <a:spLocks noGrp="1"/>
          </p:cNvSpPr>
          <p:nvPr>
            <p:ph sz="half" idx="2"/>
          </p:nvPr>
        </p:nvSpPr>
        <p:spPr>
          <a:xfrm>
            <a:off x="635267" y="1116532"/>
            <a:ext cx="3893418" cy="3493970"/>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
        <p:nvSpPr>
          <p:cNvPr id="15" name="Content Placeholder 3">
            <a:extLst>
              <a:ext uri="{FF2B5EF4-FFF2-40B4-BE49-F238E27FC236}">
                <a16:creationId xmlns:a16="http://schemas.microsoft.com/office/drawing/2014/main" id="{6BAFEEC1-879F-6341-9A27-9BE8CAC4E64A}"/>
              </a:ext>
            </a:extLst>
          </p:cNvPr>
          <p:cNvSpPr>
            <a:spLocks noGrp="1"/>
          </p:cNvSpPr>
          <p:nvPr>
            <p:ph sz="half" idx="14"/>
          </p:nvPr>
        </p:nvSpPr>
        <p:spPr>
          <a:xfrm>
            <a:off x="4735630" y="1116532"/>
            <a:ext cx="3893419" cy="3493970"/>
          </a:xfrm>
        </p:spPr>
        <p:txBody>
          <a:bodyPr/>
          <a:lstStyle>
            <a:lvl1pPr>
              <a:defRPr sz="22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801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xt single column, minim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AD0EC322-2DC9-9147-BFBA-89B140D50074}"/>
              </a:ext>
            </a:extLst>
          </p:cNvPr>
          <p:cNvSpPr>
            <a:spLocks noGrp="1"/>
          </p:cNvSpPr>
          <p:nvPr>
            <p:ph sz="half" idx="2"/>
          </p:nvPr>
        </p:nvSpPr>
        <p:spPr>
          <a:xfrm>
            <a:off x="635266" y="673768"/>
            <a:ext cx="7998595" cy="3936734"/>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spTree>
    <p:extLst>
      <p:ext uri="{BB962C8B-B14F-4D97-AF65-F5344CB8AC3E}">
        <p14:creationId xmlns:p14="http://schemas.microsoft.com/office/powerpoint/2010/main" val="421998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38BD8D-3556-EA4D-9618-75E6B1BF39B7}"/>
              </a:ext>
            </a:extLst>
          </p:cNvPr>
          <p:cNvSpPr/>
          <p:nvPr userDrawn="1"/>
        </p:nvSpPr>
        <p:spPr>
          <a:xfrm>
            <a:off x="-10274" y="-105598"/>
            <a:ext cx="9154274" cy="1035743"/>
          </a:xfrm>
          <a:prstGeom prst="rect">
            <a:avLst/>
          </a:prstGeom>
          <a:solidFill>
            <a:srgbClr val="0288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52BC2A7-AA21-994C-B2D9-207EF1A18603}"/>
              </a:ext>
            </a:extLst>
          </p:cNvPr>
          <p:cNvSpPr>
            <a:spLocks noGrp="1"/>
          </p:cNvSpPr>
          <p:nvPr>
            <p:ph type="title"/>
          </p:nvPr>
        </p:nvSpPr>
        <p:spPr>
          <a:xfrm>
            <a:off x="462013" y="157854"/>
            <a:ext cx="8224787" cy="857250"/>
          </a:xfrm>
        </p:spPr>
        <p:txBody>
          <a:bodyPr>
            <a:normAutofit/>
          </a:bodyPr>
          <a:lstStyle>
            <a:lvl1pPr algn="ctr">
              <a:defRPr sz="3200">
                <a:solidFill>
                  <a:schemeClr val="bg1"/>
                </a:solidFill>
              </a:defRPr>
            </a:lvl1pPr>
          </a:lstStyle>
          <a:p>
            <a:r>
              <a:rPr lang="en-US" smtClean="0"/>
              <a:t>Click to edit Master title style</a:t>
            </a:r>
            <a:endParaRPr lang="en-US"/>
          </a:p>
        </p:txBody>
      </p:sp>
      <p:sp>
        <p:nvSpPr>
          <p:cNvPr id="14" name="Picture Placeholder 13">
            <a:extLst>
              <a:ext uri="{FF2B5EF4-FFF2-40B4-BE49-F238E27FC236}">
                <a16:creationId xmlns:a16="http://schemas.microsoft.com/office/drawing/2014/main" id="{B05F66E1-5649-744F-A69C-98F6A6482163}"/>
              </a:ext>
            </a:extLst>
          </p:cNvPr>
          <p:cNvSpPr>
            <a:spLocks noGrp="1"/>
          </p:cNvSpPr>
          <p:nvPr>
            <p:ph type="pic" sz="quarter" idx="10"/>
          </p:nvPr>
        </p:nvSpPr>
        <p:spPr>
          <a:xfrm>
            <a:off x="0" y="943276"/>
            <a:ext cx="9144000" cy="4206240"/>
          </a:xfrm>
          <a:blipFill>
            <a:blip r:embed="rId2"/>
            <a:stretch>
              <a:fillRect l="-34378" t="-14135" r="-16378" b="-31527"/>
            </a:stretch>
          </a:blipFill>
        </p:spPr>
        <p:txBody>
          <a:bodyPr/>
          <a:lstStyle/>
          <a:p>
            <a:r>
              <a:rPr lang="en-US" smtClean="0"/>
              <a:t>Click icon to add picture</a:t>
            </a:r>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663FB1-7CB3-4344-9A6A-AF25F393FB18}"/>
              </a:ext>
            </a:extLst>
          </p:cNvPr>
          <p:cNvSpPr/>
          <p:nvPr userDrawn="1"/>
        </p:nvSpPr>
        <p:spPr>
          <a:xfrm>
            <a:off x="-10274" y="0"/>
            <a:ext cx="9154274" cy="285730"/>
          </a:xfrm>
          <a:prstGeom prst="rect">
            <a:avLst/>
          </a:prstGeom>
          <a:solidFill>
            <a:srgbClr val="0288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13">
            <a:extLst>
              <a:ext uri="{FF2B5EF4-FFF2-40B4-BE49-F238E27FC236}">
                <a16:creationId xmlns:a16="http://schemas.microsoft.com/office/drawing/2014/main" id="{B9A3FC6B-52AB-0341-8CB6-AD60C726D8EC}"/>
              </a:ext>
            </a:extLst>
          </p:cNvPr>
          <p:cNvSpPr>
            <a:spLocks noGrp="1"/>
          </p:cNvSpPr>
          <p:nvPr>
            <p:ph type="pic" sz="quarter" idx="10"/>
          </p:nvPr>
        </p:nvSpPr>
        <p:spPr>
          <a:xfrm>
            <a:off x="0" y="340495"/>
            <a:ext cx="9144000" cy="4846320"/>
          </a:xfrm>
          <a:blipFill>
            <a:blip r:embed="rId3"/>
            <a:stretch>
              <a:fillRect l="-34378" t="-12269" r="-16378" b="-14155"/>
            </a:stretch>
          </a:blipFill>
        </p:spPr>
        <p:txBody>
          <a:bodyPr/>
          <a:lstStyle/>
          <a:p>
            <a:r>
              <a:rPr lang="en-US" smtClean="0"/>
              <a:t>Click icon to add picture</a:t>
            </a:r>
            <a:endParaRPr lang="en-US" dirty="0"/>
          </a:p>
        </p:txBody>
      </p:sp>
      <p:sp>
        <p:nvSpPr>
          <p:cNvPr id="11" name="Text Placeholder 10">
            <a:extLst>
              <a:ext uri="{FF2B5EF4-FFF2-40B4-BE49-F238E27FC236}">
                <a16:creationId xmlns:a16="http://schemas.microsoft.com/office/drawing/2014/main" id="{DDFFD408-C109-2E49-AD4D-C9B4C907EAA2}"/>
              </a:ext>
            </a:extLst>
          </p:cNvPr>
          <p:cNvSpPr>
            <a:spLocks noGrp="1"/>
          </p:cNvSpPr>
          <p:nvPr>
            <p:ph type="body" sz="quarter" idx="11"/>
          </p:nvPr>
        </p:nvSpPr>
        <p:spPr>
          <a:xfrm>
            <a:off x="1" y="4555873"/>
            <a:ext cx="9144000" cy="630942"/>
          </a:xfrm>
          <a:solidFill>
            <a:srgbClr val="028896">
              <a:alpha val="45000"/>
            </a:srgbClr>
          </a:solidFill>
          <a:ln>
            <a:noFill/>
          </a:ln>
        </p:spPr>
        <p:txBody>
          <a:bodyPr lIns="914400" tIns="91440" rIns="914400" bIns="274320" anchor="b">
            <a:spAutoFit/>
          </a:bodyPr>
          <a:lstStyle>
            <a:lvl1pPr marL="0" indent="0" algn="ctr">
              <a:buNone/>
              <a:defRPr sz="170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249224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9754260-3ACC-014E-A1F9-342322381DA9}"/>
              </a:ext>
            </a:extLst>
          </p:cNvPr>
          <p:cNvSpPr txBox="1">
            <a:spLocks/>
          </p:cNvSpPr>
          <p:nvPr userDrawn="1"/>
        </p:nvSpPr>
        <p:spPr>
          <a:xfrm>
            <a:off x="755583" y="4215015"/>
            <a:ext cx="7632834" cy="552248"/>
          </a:xfrm>
          <a:prstGeom prst="rect">
            <a:avLst/>
          </a:prstGeom>
        </p:spPr>
        <p:txBody>
          <a:bodyPr>
            <a:normAutofit/>
          </a:bodyPr>
          <a:lstStyle>
            <a:lvl1pPr marL="0" indent="0" algn="ctr" defTabSz="457200" rtl="0" eaLnBrk="1" latinLnBrk="0" hangingPunct="1">
              <a:spcBef>
                <a:spcPct val="20000"/>
              </a:spcBef>
              <a:buFont typeface="Arial"/>
              <a:buNone/>
              <a:defRPr sz="1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0" i="0" dirty="0">
                <a:latin typeface="Ubuntu" panose="020B0504030602030204" pitchFamily="34" charset="0"/>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p>
        </p:txBody>
      </p:sp>
      <p:sp>
        <p:nvSpPr>
          <p:cNvPr id="5" name="Title 1">
            <a:extLst>
              <a:ext uri="{FF2B5EF4-FFF2-40B4-BE49-F238E27FC236}">
                <a16:creationId xmlns:a16="http://schemas.microsoft.com/office/drawing/2014/main" id="{F3DBC1B1-9125-DC45-BFDD-196B37D970E0}"/>
              </a:ext>
            </a:extLst>
          </p:cNvPr>
          <p:cNvSpPr>
            <a:spLocks noGrp="1"/>
          </p:cNvSpPr>
          <p:nvPr>
            <p:ph type="title"/>
          </p:nvPr>
        </p:nvSpPr>
        <p:spPr>
          <a:xfrm>
            <a:off x="1366787" y="2429941"/>
            <a:ext cx="6314173" cy="1680046"/>
          </a:xfrm>
        </p:spPr>
        <p:txBody>
          <a:bodyPr anchor="t">
            <a:normAutofit/>
          </a:bodyPr>
          <a:lstStyle>
            <a:lvl1pPr algn="ctr">
              <a:defRPr sz="2200" b="0" i="0" cap="none" baseline="0">
                <a:solidFill>
                  <a:schemeClr val="tx1"/>
                </a:solidFill>
                <a:latin typeface="Ubuntu" panose="020B0504030602030204" pitchFamily="34" charset="0"/>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15CDD7FC-D8C1-064C-BC3C-00A126F67671}"/>
              </a:ext>
            </a:extLst>
          </p:cNvPr>
          <p:cNvSpPr>
            <a:spLocks noGrp="1"/>
          </p:cNvSpPr>
          <p:nvPr>
            <p:ph type="body" sz="quarter" idx="11"/>
          </p:nvPr>
        </p:nvSpPr>
        <p:spPr>
          <a:xfrm>
            <a:off x="1366838" y="1348919"/>
            <a:ext cx="6313487" cy="549624"/>
          </a:xfrm>
        </p:spPr>
        <p:txBody>
          <a:bodyPr/>
          <a:lstStyle>
            <a:lvl1pPr marL="0" indent="0" algn="ctr">
              <a:buNone/>
              <a:defRPr b="1" i="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lvl="0"/>
            <a:r>
              <a:rPr lang="en-US" smtClean="0"/>
              <a:t>Edit Master text styles</a:t>
            </a:r>
          </a:p>
        </p:txBody>
      </p:sp>
      <p:sp>
        <p:nvSpPr>
          <p:cNvPr id="12" name="Text Placeholder 11">
            <a:extLst>
              <a:ext uri="{FF2B5EF4-FFF2-40B4-BE49-F238E27FC236}">
                <a16:creationId xmlns:a16="http://schemas.microsoft.com/office/drawing/2014/main" id="{611DE50E-7565-EA4A-A7EF-75F398B707E6}"/>
              </a:ext>
            </a:extLst>
          </p:cNvPr>
          <p:cNvSpPr>
            <a:spLocks noGrp="1"/>
          </p:cNvSpPr>
          <p:nvPr>
            <p:ph type="body" sz="quarter" idx="12"/>
          </p:nvPr>
        </p:nvSpPr>
        <p:spPr>
          <a:xfrm>
            <a:off x="1366838" y="1849494"/>
            <a:ext cx="6313487" cy="411163"/>
          </a:xfrm>
        </p:spPr>
        <p:txBody>
          <a:bodyPr>
            <a:noAutofit/>
          </a:bodyPr>
          <a:lstStyle>
            <a:lvl1pPr marL="0" indent="0" algn="ctr">
              <a:buNone/>
              <a:defRPr sz="2400" b="1" i="0">
                <a:solidFill>
                  <a:schemeClr val="bg2"/>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smtClean="0"/>
              <a:t>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FD3964-BF30-D248-966D-35DA5BDB71B4}"/>
              </a:ext>
            </a:extLst>
          </p:cNvPr>
          <p:cNvSpPr txBox="1"/>
          <p:nvPr userDrawn="1"/>
        </p:nvSpPr>
        <p:spPr>
          <a:xfrm>
            <a:off x="2993456" y="286529"/>
            <a:ext cx="5536129" cy="584775"/>
          </a:xfrm>
          <a:prstGeom prst="rect">
            <a:avLst/>
          </a:prstGeom>
          <a:noFill/>
        </p:spPr>
        <p:txBody>
          <a:bodyPr wrap="square" rtlCol="0">
            <a:spAutoFit/>
          </a:bodyPr>
          <a:lstStyle/>
          <a:p>
            <a:r>
              <a:rPr lang="en-US" sz="3200" b="1" i="0" dirty="0">
                <a:solidFill>
                  <a:schemeClr val="bg2"/>
                </a:solidFill>
                <a:latin typeface="Lato" panose="020F0502020204030203" pitchFamily="34" charset="0"/>
                <a:ea typeface="Lato" panose="020F0502020204030203" pitchFamily="34" charset="0"/>
                <a:cs typeface="Lato" panose="020F0502020204030203" pitchFamily="34" charset="0"/>
              </a:rPr>
              <a:t>Agenda</a:t>
            </a:r>
          </a:p>
        </p:txBody>
      </p:sp>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1FB4AD2-4905-D940-B646-A3D6CCDC4570}"/>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Shashank Shrestha/Save the Children</a:t>
            </a:r>
            <a:endParaRPr lang="en-US" sz="850" b="0" i="0" dirty="0">
              <a:solidFill>
                <a:srgbClr val="74C2CC"/>
              </a:solidFill>
              <a:latin typeface="Ubuntu" panose="020B0504030602030204" pitchFamily="34" charset="0"/>
            </a:endParaRPr>
          </a:p>
        </p:txBody>
      </p:sp>
    </p:spTree>
    <p:extLst>
      <p:ext uri="{BB962C8B-B14F-4D97-AF65-F5344CB8AC3E}">
        <p14:creationId xmlns:p14="http://schemas.microsoft.com/office/powerpoint/2010/main" val="346008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1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A0AC946C-E343-154D-93DA-4B9E32872CEB}"/>
              </a:ext>
            </a:extLst>
          </p:cNvPr>
          <p:cNvSpPr>
            <a:spLocks noGrp="1"/>
          </p:cNvSpPr>
          <p:nvPr>
            <p:ph type="body" sz="quarter" idx="11" hasCustomPrompt="1"/>
          </p:nvPr>
        </p:nvSpPr>
        <p:spPr>
          <a:xfrm>
            <a:off x="2993456" y="285750"/>
            <a:ext cx="5449888" cy="430213"/>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3200" b="1" i="0" smtClean="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b="1" dirty="0">
                <a:solidFill>
                  <a:schemeClr val="bg2"/>
                </a:solidFill>
                <a:latin typeface="+mj-lt"/>
              </a:rPr>
              <a:t>Click to add title</a:t>
            </a:r>
          </a:p>
        </p:txBody>
      </p:sp>
      <p:sp>
        <p:nvSpPr>
          <p:cNvPr id="10" name="TextBox 9">
            <a:extLst>
              <a:ext uri="{FF2B5EF4-FFF2-40B4-BE49-F238E27FC236}">
                <a16:creationId xmlns:a16="http://schemas.microsoft.com/office/drawing/2014/main" id="{C8BDCA3F-20D0-E64F-B6AA-C48D8DCF71DD}"/>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Shashank Shrestha/Save the Children</a:t>
            </a:r>
            <a:endParaRPr lang="en-US" sz="850" b="0" i="0" dirty="0">
              <a:solidFill>
                <a:srgbClr val="74C2CC"/>
              </a:solidFill>
              <a:latin typeface="Ubuntu" panose="020B0504030602030204" pitchFamily="34" charset="0"/>
            </a:endParaRPr>
          </a:p>
        </p:txBody>
      </p:sp>
    </p:spTree>
    <p:extLst>
      <p:ext uri="{BB962C8B-B14F-4D97-AF65-F5344CB8AC3E}">
        <p14:creationId xmlns:p14="http://schemas.microsoft.com/office/powerpoint/2010/main" val="243052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FD3964-BF30-D248-966D-35DA5BDB71B4}"/>
              </a:ext>
            </a:extLst>
          </p:cNvPr>
          <p:cNvSpPr txBox="1"/>
          <p:nvPr userDrawn="1"/>
        </p:nvSpPr>
        <p:spPr>
          <a:xfrm>
            <a:off x="2993456" y="286529"/>
            <a:ext cx="5536129" cy="584775"/>
          </a:xfrm>
          <a:prstGeom prst="rect">
            <a:avLst/>
          </a:prstGeom>
          <a:noFill/>
        </p:spPr>
        <p:txBody>
          <a:bodyPr wrap="square" rtlCol="0">
            <a:spAutoFit/>
          </a:bodyPr>
          <a:lstStyle/>
          <a:p>
            <a:r>
              <a:rPr lang="en-US" sz="3200" b="1" i="0" dirty="0">
                <a:solidFill>
                  <a:schemeClr val="bg2"/>
                </a:solidFill>
                <a:latin typeface="Lato" panose="020F0502020204030203" pitchFamily="34" charset="0"/>
                <a:ea typeface="Lato" panose="020F0502020204030203" pitchFamily="34" charset="0"/>
                <a:cs typeface="Lato" panose="020F0502020204030203" pitchFamily="34" charset="0"/>
              </a:rPr>
              <a:t>Agenda</a:t>
            </a:r>
          </a:p>
        </p:txBody>
      </p:sp>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7359-22C5-C649-B1CC-02F5971D8387}"/>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Kelley Lynch</a:t>
            </a:r>
            <a:endParaRPr lang="en-US" sz="850" b="0" i="0" dirty="0">
              <a:solidFill>
                <a:srgbClr val="74C2CC"/>
              </a:solidFill>
              <a:latin typeface="Ubuntu" panose="020B0504030602030204" pitchFamily="34" charset="0"/>
            </a:endParaRPr>
          </a:p>
        </p:txBody>
      </p:sp>
    </p:spTree>
    <p:extLst>
      <p:ext uri="{BB962C8B-B14F-4D97-AF65-F5344CB8AC3E}">
        <p14:creationId xmlns:p14="http://schemas.microsoft.com/office/powerpoint/2010/main" val="384682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745ECED-765B-D04F-B589-F896BFF89B77}"/>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Kelley Lynch</a:t>
            </a:r>
            <a:endParaRPr lang="en-US" sz="850" b="0" i="0" dirty="0">
              <a:solidFill>
                <a:srgbClr val="74C2CC"/>
              </a:solidFill>
              <a:latin typeface="Ubuntu" panose="020B0504030602030204" pitchFamily="34" charset="0"/>
            </a:endParaRPr>
          </a:p>
        </p:txBody>
      </p:sp>
      <p:sp>
        <p:nvSpPr>
          <p:cNvPr id="11" name="Text Placeholder 5">
            <a:extLst>
              <a:ext uri="{FF2B5EF4-FFF2-40B4-BE49-F238E27FC236}">
                <a16:creationId xmlns:a16="http://schemas.microsoft.com/office/drawing/2014/main" id="{FE2059E3-9241-034F-A6E2-590BF2D599F9}"/>
              </a:ext>
            </a:extLst>
          </p:cNvPr>
          <p:cNvSpPr>
            <a:spLocks noGrp="1"/>
          </p:cNvSpPr>
          <p:nvPr>
            <p:ph type="body" sz="quarter" idx="11" hasCustomPrompt="1"/>
          </p:nvPr>
        </p:nvSpPr>
        <p:spPr>
          <a:xfrm>
            <a:off x="2993456" y="285750"/>
            <a:ext cx="5449888" cy="430213"/>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3200" b="1" i="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b="1" dirty="0">
                <a:solidFill>
                  <a:schemeClr val="bg2"/>
                </a:solidFill>
                <a:latin typeface="+mj-lt"/>
              </a:rPr>
              <a:t>Click to add title</a:t>
            </a:r>
          </a:p>
        </p:txBody>
      </p:sp>
    </p:spTree>
    <p:extLst>
      <p:ext uri="{BB962C8B-B14F-4D97-AF65-F5344CB8AC3E}">
        <p14:creationId xmlns:p14="http://schemas.microsoft.com/office/powerpoint/2010/main" val="327660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FD3964-BF30-D248-966D-35DA5BDB71B4}"/>
              </a:ext>
            </a:extLst>
          </p:cNvPr>
          <p:cNvSpPr txBox="1"/>
          <p:nvPr userDrawn="1"/>
        </p:nvSpPr>
        <p:spPr>
          <a:xfrm>
            <a:off x="2993456" y="286529"/>
            <a:ext cx="5536129" cy="584775"/>
          </a:xfrm>
          <a:prstGeom prst="rect">
            <a:avLst/>
          </a:prstGeom>
          <a:noFill/>
        </p:spPr>
        <p:txBody>
          <a:bodyPr wrap="square" rtlCol="0">
            <a:spAutoFit/>
          </a:bodyPr>
          <a:lstStyle/>
          <a:p>
            <a:r>
              <a:rPr lang="en-US" sz="3200" b="1" i="0" dirty="0">
                <a:solidFill>
                  <a:schemeClr val="bg2"/>
                </a:solidFill>
                <a:latin typeface="Lato" panose="020F0502020204030203" pitchFamily="34" charset="0"/>
                <a:ea typeface="Lato" panose="020F0502020204030203" pitchFamily="34" charset="0"/>
                <a:cs typeface="Lato" panose="020F0502020204030203" pitchFamily="34" charset="0"/>
              </a:rPr>
              <a:t>Agenda</a:t>
            </a:r>
          </a:p>
        </p:txBody>
      </p:sp>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F76228D-75A3-7E40-A4C7-678B12152C1F}"/>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Jonathan </a:t>
            </a:r>
            <a:r>
              <a:rPr lang="en-US" sz="850" b="0" i="0" u="none" strike="noStrike" kern="1200" dirty="0" err="1">
                <a:solidFill>
                  <a:srgbClr val="74C2CC"/>
                </a:solidFill>
                <a:effectLst/>
                <a:latin typeface="Ubuntu" panose="020B0504030602030204" pitchFamily="34" charset="0"/>
                <a:ea typeface="+mn-ea"/>
                <a:cs typeface="+mn-cs"/>
              </a:rPr>
              <a:t>Hyams</a:t>
            </a:r>
            <a:r>
              <a:rPr lang="en-US" sz="850" b="0" i="0" u="none" strike="noStrike" kern="1200" dirty="0">
                <a:solidFill>
                  <a:srgbClr val="74C2CC"/>
                </a:solidFill>
                <a:effectLst/>
                <a:latin typeface="Ubuntu" panose="020B0504030602030204" pitchFamily="34" charset="0"/>
                <a:ea typeface="+mn-ea"/>
                <a:cs typeface="+mn-cs"/>
              </a:rPr>
              <a:t>/Save the Children</a:t>
            </a:r>
            <a:endParaRPr lang="en-US" sz="850" b="0" i="0" dirty="0">
              <a:solidFill>
                <a:srgbClr val="74C2CC"/>
              </a:solidFill>
              <a:latin typeface="Ubuntu" panose="020B0504030602030204" pitchFamily="34" charset="0"/>
            </a:endParaRPr>
          </a:p>
        </p:txBody>
      </p:sp>
    </p:spTree>
    <p:extLst>
      <p:ext uri="{BB962C8B-B14F-4D97-AF65-F5344CB8AC3E}">
        <p14:creationId xmlns:p14="http://schemas.microsoft.com/office/powerpoint/2010/main" val="133958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3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8B55E3-95B1-9749-A17A-758DB6908A04}"/>
              </a:ext>
            </a:extLst>
          </p:cNvPr>
          <p:cNvSpPr>
            <a:spLocks noGrp="1"/>
          </p:cNvSpPr>
          <p:nvPr>
            <p:ph sz="half" idx="2"/>
          </p:nvPr>
        </p:nvSpPr>
        <p:spPr>
          <a:xfrm>
            <a:off x="2993456" y="1087655"/>
            <a:ext cx="5536129" cy="3447836"/>
          </a:xfrm>
        </p:spPr>
        <p:txBody>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p:txBody>
      </p:sp>
      <p:cxnSp>
        <p:nvCxnSpPr>
          <p:cNvPr id="9" name="Straight Connector 8">
            <a:extLst>
              <a:ext uri="{FF2B5EF4-FFF2-40B4-BE49-F238E27FC236}">
                <a16:creationId xmlns:a16="http://schemas.microsoft.com/office/drawing/2014/main" id="{2BE0955C-2C26-DE49-A4C9-8B79F74B95CF}"/>
              </a:ext>
            </a:extLst>
          </p:cNvPr>
          <p:cNvCxnSpPr/>
          <p:nvPr userDrawn="1"/>
        </p:nvCxnSpPr>
        <p:spPr>
          <a:xfrm>
            <a:off x="3080084" y="857874"/>
            <a:ext cx="5439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F76228D-75A3-7E40-A4C7-678B12152C1F}"/>
              </a:ext>
            </a:extLst>
          </p:cNvPr>
          <p:cNvSpPr txBox="1"/>
          <p:nvPr userDrawn="1"/>
        </p:nvSpPr>
        <p:spPr>
          <a:xfrm>
            <a:off x="6270210" y="4796999"/>
            <a:ext cx="2753474" cy="223138"/>
          </a:xfrm>
          <a:prstGeom prst="rect">
            <a:avLst/>
          </a:prstGeom>
          <a:noFill/>
        </p:spPr>
        <p:txBody>
          <a:bodyPr wrap="square" rtlCol="0">
            <a:spAutoFit/>
          </a:bodyPr>
          <a:lstStyle/>
          <a:p>
            <a:pPr algn="r"/>
            <a:r>
              <a:rPr lang="en-US" sz="850" b="0" i="0" u="none" strike="noStrike" kern="1200" dirty="0">
                <a:solidFill>
                  <a:srgbClr val="74C2CC"/>
                </a:solidFill>
                <a:effectLst/>
                <a:latin typeface="Ubuntu" panose="020B0504030602030204" pitchFamily="34" charset="0"/>
                <a:ea typeface="+mn-ea"/>
                <a:cs typeface="+mn-cs"/>
              </a:rPr>
              <a:t>Photo Credit Jonathan </a:t>
            </a:r>
            <a:r>
              <a:rPr lang="en-US" sz="850" b="0" i="0" u="none" strike="noStrike" kern="1200" dirty="0" err="1">
                <a:solidFill>
                  <a:srgbClr val="74C2CC"/>
                </a:solidFill>
                <a:effectLst/>
                <a:latin typeface="Ubuntu" panose="020B0504030602030204" pitchFamily="34" charset="0"/>
                <a:ea typeface="+mn-ea"/>
                <a:cs typeface="+mn-cs"/>
              </a:rPr>
              <a:t>Hyams</a:t>
            </a:r>
            <a:r>
              <a:rPr lang="en-US" sz="850" b="0" i="0" u="none" strike="noStrike" kern="1200" dirty="0">
                <a:solidFill>
                  <a:srgbClr val="74C2CC"/>
                </a:solidFill>
                <a:effectLst/>
                <a:latin typeface="Ubuntu" panose="020B0504030602030204" pitchFamily="34" charset="0"/>
                <a:ea typeface="+mn-ea"/>
                <a:cs typeface="+mn-cs"/>
              </a:rPr>
              <a:t>/Save the Children</a:t>
            </a:r>
            <a:endParaRPr lang="en-US" sz="850" b="0" i="0" dirty="0">
              <a:solidFill>
                <a:srgbClr val="74C2CC"/>
              </a:solidFill>
              <a:latin typeface="Ubuntu" panose="020B0504030602030204" pitchFamily="34" charset="0"/>
            </a:endParaRPr>
          </a:p>
        </p:txBody>
      </p:sp>
      <p:sp>
        <p:nvSpPr>
          <p:cNvPr id="11" name="Text Placeholder 5">
            <a:extLst>
              <a:ext uri="{FF2B5EF4-FFF2-40B4-BE49-F238E27FC236}">
                <a16:creationId xmlns:a16="http://schemas.microsoft.com/office/drawing/2014/main" id="{004528C8-A702-8A4A-BDB8-6BF2EC7B4F16}"/>
              </a:ext>
            </a:extLst>
          </p:cNvPr>
          <p:cNvSpPr>
            <a:spLocks noGrp="1"/>
          </p:cNvSpPr>
          <p:nvPr>
            <p:ph type="body" sz="quarter" idx="11" hasCustomPrompt="1"/>
          </p:nvPr>
        </p:nvSpPr>
        <p:spPr>
          <a:xfrm>
            <a:off x="2993456" y="285750"/>
            <a:ext cx="5449888" cy="430213"/>
          </a:xfrm>
        </p:spPr>
        <p:txBody>
          <a:bodyP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3200" b="1" i="0">
                <a:solidFill>
                  <a:schemeClr val="bg2"/>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b="1" dirty="0">
                <a:solidFill>
                  <a:schemeClr val="bg2"/>
                </a:solidFill>
                <a:latin typeface="+mj-lt"/>
              </a:rPr>
              <a:t>Click to add title</a:t>
            </a:r>
          </a:p>
        </p:txBody>
      </p:sp>
    </p:spTree>
    <p:extLst>
      <p:ext uri="{BB962C8B-B14F-4D97-AF65-F5344CB8AC3E}">
        <p14:creationId xmlns:p14="http://schemas.microsoft.com/office/powerpoint/2010/main" val="231213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with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5137" y="972152"/>
            <a:ext cx="2675823" cy="3205213"/>
          </a:xfrm>
        </p:spPr>
        <p:txBody>
          <a:bodyPr anchor="ctr">
            <a:normAutofit/>
          </a:bodyPr>
          <a:lstStyle>
            <a:lvl1pPr algn="l">
              <a:defRPr sz="2400" b="1" cap="none" baseline="0">
                <a:solidFill>
                  <a:schemeClr val="bg1"/>
                </a:solidFill>
              </a:defRPr>
            </a:lvl1pPr>
          </a:lstStyle>
          <a:p>
            <a:r>
              <a:rPr lang="en-US" smtClean="0"/>
              <a:t>Click to edit Master title style</a:t>
            </a:r>
            <a:endParaRPr lang="en-US" dirty="0"/>
          </a:p>
        </p:txBody>
      </p:sp>
      <p:sp>
        <p:nvSpPr>
          <p:cNvPr id="5" name="Picture Placeholder 4">
            <a:extLst>
              <a:ext uri="{FF2B5EF4-FFF2-40B4-BE49-F238E27FC236}">
                <a16:creationId xmlns:a16="http://schemas.microsoft.com/office/drawing/2014/main" id="{1CD9F359-FAE8-3C44-992A-E68EDC179D2C}"/>
              </a:ext>
            </a:extLst>
          </p:cNvPr>
          <p:cNvSpPr>
            <a:spLocks noGrp="1"/>
          </p:cNvSpPr>
          <p:nvPr>
            <p:ph type="pic" sz="quarter" idx="13"/>
          </p:nvPr>
        </p:nvSpPr>
        <p:spPr>
          <a:xfrm>
            <a:off x="1187116" y="981075"/>
            <a:ext cx="3195638" cy="3195638"/>
          </a:xfrm>
          <a:prstGeom prst="ellipse">
            <a:avLst/>
          </a:prstGeom>
          <a:blipFill>
            <a:blip r:embed="rId3"/>
            <a:stretch>
              <a:fillRect l="-52153" t="-4797" r="-12093" b="-4797"/>
            </a:stretch>
          </a:blipFill>
        </p:spPr>
        <p:txBody>
          <a:bodyPr/>
          <a:lstStyle/>
          <a:p>
            <a:r>
              <a:rPr lang="en-US" smtClean="0"/>
              <a:t>Click icon to add picture</a:t>
            </a:r>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362695-20A2-5146-9676-D37BBDB80358}"/>
              </a:ext>
            </a:extLst>
          </p:cNvPr>
          <p:cNvSpPr>
            <a:spLocks noGrp="1"/>
          </p:cNvSpPr>
          <p:nvPr>
            <p:ph type="title"/>
          </p:nvPr>
        </p:nvSpPr>
        <p:spPr>
          <a:xfrm>
            <a:off x="1366787" y="972152"/>
            <a:ext cx="6314173" cy="3205213"/>
          </a:xfrm>
        </p:spPr>
        <p:txBody>
          <a:bodyPr anchor="ctr">
            <a:normAutofit/>
          </a:bodyPr>
          <a:lstStyle>
            <a:lvl1pPr algn="ctr">
              <a:defRPr sz="2400" b="1" cap="none"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6059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0" r:id="rId2"/>
    <p:sldLayoutId id="2147493475" r:id="rId3"/>
    <p:sldLayoutId id="2147493472" r:id="rId4"/>
    <p:sldLayoutId id="2147493476" r:id="rId5"/>
    <p:sldLayoutId id="2147493473" r:id="rId6"/>
    <p:sldLayoutId id="2147493477" r:id="rId7"/>
    <p:sldLayoutId id="2147493458" r:id="rId8"/>
    <p:sldLayoutId id="2147493459" r:id="rId9"/>
    <p:sldLayoutId id="2147493471" r:id="rId10"/>
    <p:sldLayoutId id="2147493460" r:id="rId11"/>
    <p:sldLayoutId id="2147493464" r:id="rId12"/>
    <p:sldLayoutId id="2147493465" r:id="rId13"/>
    <p:sldLayoutId id="2147493474" r:id="rId14"/>
    <p:sldLayoutId id="2147493468" r:id="rId15"/>
    <p:sldLayoutId id="2147493469" r:id="rId16"/>
    <p:sldLayoutId id="2147493461" r:id="rId17"/>
    <p:sldLayoutId id="2147493462" r:id="rId18"/>
    <p:sldLayoutId id="2147493463" r:id="rId19"/>
  </p:sldLayoutIdLst>
  <p:hf sldNum="0" hdr="0" ftr="0" dt="0"/>
  <p:txStyles>
    <p:titleStyle>
      <a:lvl1pPr algn="ctr" defTabSz="457200" rtl="0" eaLnBrk="1" latinLnBrk="0" hangingPunct="1">
        <a:spcBef>
          <a:spcPct val="0"/>
        </a:spcBef>
        <a:buNone/>
        <a:defRPr sz="4400" b="1"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Ubuntu" panose="020B0504030602030204" pitchFamily="34"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Ubuntu" panose="020B0504030602030204" pitchFamily="34"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Ubuntu" panose="020B0504030602030204" pitchFamily="34"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Ubuntu" panose="020B0504030602030204" pitchFamily="34"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Ubuntu" panose="020B0504030602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shs.gov.np/site/contact.html"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inser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3EE408-75A9-7D49-A031-FC414557AF43}"/>
              </a:ext>
            </a:extLst>
          </p:cNvPr>
          <p:cNvSpPr>
            <a:spLocks noGrp="1"/>
          </p:cNvSpPr>
          <p:nvPr>
            <p:ph type="body" sz="quarter" idx="11"/>
          </p:nvPr>
        </p:nvSpPr>
        <p:spPr/>
        <p:txBody>
          <a:bodyPr/>
          <a:lstStyle/>
          <a:p>
            <a:r>
              <a:rPr lang="en-US" dirty="0" smtClean="0">
                <a:latin typeface="Lato" panose="020F0502020204030203" pitchFamily="34" charset="0"/>
                <a:ea typeface="Lato" panose="020F0502020204030203" pitchFamily="34" charset="0"/>
                <a:cs typeface="Lato" panose="020F0502020204030203" pitchFamily="34" charset="0"/>
              </a:rPr>
              <a:t>TOC Checklist: </a:t>
            </a:r>
            <a:r>
              <a:rPr lang="en-US" dirty="0" smtClean="0">
                <a:latin typeface="Lato" panose="020F0502020204030203" pitchFamily="34" charset="0"/>
                <a:ea typeface="Lato" panose="020F0502020204030203" pitchFamily="34" charset="0"/>
                <a:cs typeface="Lato" panose="020F0502020204030203" pitchFamily="34" charset="0"/>
              </a:rPr>
              <a:t>Quality </a:t>
            </a:r>
            <a:r>
              <a:rPr lang="en-US" dirty="0" smtClean="0">
                <a:latin typeface="Lato" panose="020F0502020204030203" pitchFamily="34" charset="0"/>
                <a:ea typeface="Lato" panose="020F0502020204030203" pitchFamily="34" charset="0"/>
                <a:cs typeface="Lato" panose="020F0502020204030203" pitchFamily="34" charset="0"/>
              </a:rPr>
              <a:t>and </a:t>
            </a:r>
            <a:r>
              <a:rPr lang="en-US" dirty="0" smtClean="0">
                <a:latin typeface="Lato" panose="020F0502020204030203" pitchFamily="34" charset="0"/>
                <a:ea typeface="Lato" panose="020F0502020204030203" pitchFamily="34" charset="0"/>
                <a:cs typeface="Lato" panose="020F0502020204030203" pitchFamily="34" charset="0"/>
              </a:rPr>
              <a:t>Completeness </a:t>
            </a:r>
            <a:r>
              <a:rPr lang="en-US" dirty="0">
                <a:latin typeface="Lato" panose="020F0502020204030203" pitchFamily="34" charset="0"/>
                <a:ea typeface="Lato" panose="020F0502020204030203" pitchFamily="34" charset="0"/>
                <a:cs typeface="Lato" panose="020F0502020204030203" pitchFamily="34" charset="0"/>
              </a:rPr>
              <a:t>R</a:t>
            </a:r>
            <a:r>
              <a:rPr lang="en-US" dirty="0" smtClean="0">
                <a:latin typeface="Lato" panose="020F0502020204030203" pitchFamily="34" charset="0"/>
                <a:ea typeface="Lato" panose="020F0502020204030203" pitchFamily="34" charset="0"/>
                <a:cs typeface="Lato" panose="020F0502020204030203" pitchFamily="34" charset="0"/>
              </a:rPr>
              <a:t>eview</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EBF5BFA4-1A6C-FF48-8033-4C2D7CEF4E66}"/>
              </a:ext>
            </a:extLst>
          </p:cNvPr>
          <p:cNvSpPr>
            <a:spLocks noGrp="1"/>
          </p:cNvSpPr>
          <p:nvPr>
            <p:ph type="body" sz="quarter" idx="12"/>
          </p:nvPr>
        </p:nvSpPr>
        <p:spPr/>
        <p:txBody>
          <a:bodyPr/>
          <a:lstStyle/>
          <a:p>
            <a:r>
              <a:rPr lang="en-US" dirty="0" smtClean="0">
                <a:latin typeface="Lato" panose="020F0502020204030203" pitchFamily="34" charset="0"/>
                <a:ea typeface="Lato" panose="020F0502020204030203" pitchFamily="34" charset="0"/>
                <a:cs typeface="Lato" panose="020F0502020204030203" pitchFamily="34" charset="0"/>
              </a:rPr>
              <a:t>[include date here]</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45427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6F32-A8CE-8546-8601-67BEF4DD5B23}"/>
              </a:ext>
            </a:extLst>
          </p:cNvPr>
          <p:cNvSpPr>
            <a:spLocks noGrp="1"/>
          </p:cNvSpPr>
          <p:nvPr>
            <p:ph type="title"/>
          </p:nvPr>
        </p:nvSpPr>
        <p:spPr>
          <a:xfrm>
            <a:off x="1684423" y="157854"/>
            <a:ext cx="7188644" cy="857250"/>
          </a:xfrm>
        </p:spPr>
        <p:txBody>
          <a:bodyPr>
            <a:noAutofit/>
          </a:bodyPr>
          <a:lstStyle/>
          <a:p>
            <a:r>
              <a:rPr lang="en-US" sz="2000" dirty="0"/>
              <a:t>What is the </a:t>
            </a:r>
            <a:r>
              <a:rPr lang="en-US" sz="2000" dirty="0" smtClean="0"/>
              <a:t>purpose </a:t>
            </a:r>
            <a:r>
              <a:rPr lang="en-US" sz="2000" dirty="0"/>
              <a:t>of the TOC </a:t>
            </a:r>
            <a:r>
              <a:rPr lang="en-US" sz="2000" dirty="0" smtClean="0"/>
              <a:t>complementary documentation</a:t>
            </a:r>
            <a:r>
              <a:rPr lang="en-US" sz="2000" dirty="0"/>
              <a:t>? </a:t>
            </a:r>
          </a:p>
        </p:txBody>
      </p:sp>
      <p:sp>
        <p:nvSpPr>
          <p:cNvPr id="3" name="Content Placeholder 2">
            <a:extLst>
              <a:ext uri="{FF2B5EF4-FFF2-40B4-BE49-F238E27FC236}">
                <a16:creationId xmlns:a16="http://schemas.microsoft.com/office/drawing/2014/main" id="{65DF5429-A314-3C4D-9D51-3193716B6A48}"/>
              </a:ext>
            </a:extLst>
          </p:cNvPr>
          <p:cNvSpPr>
            <a:spLocks noGrp="1"/>
          </p:cNvSpPr>
          <p:nvPr>
            <p:ph sz="half" idx="2"/>
          </p:nvPr>
        </p:nvSpPr>
        <p:spPr>
          <a:xfrm>
            <a:off x="1684423" y="1116532"/>
            <a:ext cx="7312821" cy="3861868"/>
          </a:xfrm>
        </p:spPr>
        <p:txBody>
          <a:bodyPr>
            <a:normAutofit/>
          </a:bodyPr>
          <a:lstStyle/>
          <a:p>
            <a:pPr marL="342900" indent="-342900">
              <a:buFont typeface="Arial" panose="020B0604020202020204" pitchFamily="34" charset="0"/>
              <a:buChar char="•"/>
            </a:pPr>
            <a:r>
              <a:rPr lang="en-US" dirty="0"/>
              <a:t>To add information not easily communicated graphically</a:t>
            </a:r>
          </a:p>
          <a:p>
            <a:pPr marL="342900" indent="-342900">
              <a:buFont typeface="Arial" panose="020B0604020202020204" pitchFamily="34" charset="0"/>
              <a:buChar char="•"/>
            </a:pPr>
            <a:r>
              <a:rPr lang="en-US" dirty="0"/>
              <a:t>To convey the degree of certainty that the pathways portrayed in the diagrams will occur </a:t>
            </a:r>
          </a:p>
          <a:p>
            <a:pPr marL="342900" indent="-342900">
              <a:buFont typeface="Arial" panose="020B0604020202020204" pitchFamily="34" charset="0"/>
              <a:buChar char="•"/>
            </a:pPr>
            <a:r>
              <a:rPr lang="en-US" dirty="0"/>
              <a:t>To outline conditions that could threaten progress along the </a:t>
            </a:r>
            <a:r>
              <a:rPr lang="en-US" dirty="0" smtClean="0"/>
              <a:t>pathways</a:t>
            </a:r>
            <a:endParaRPr lang="en-US" dirty="0"/>
          </a:p>
          <a:p>
            <a:pPr marL="342900" indent="-342900">
              <a:buFont typeface="Arial" panose="020B0604020202020204" pitchFamily="34" charset="0"/>
              <a:buChar char="•"/>
            </a:pPr>
            <a:r>
              <a:rPr lang="en-US" dirty="0"/>
              <a:t>Is not a stand-alone document</a:t>
            </a:r>
          </a:p>
          <a:p>
            <a:pPr marL="342900" indent="-342900">
              <a:buFont typeface="Arial" panose="020B0604020202020204" pitchFamily="34" charset="0"/>
              <a:buChar char="•"/>
            </a:pPr>
            <a:r>
              <a:rPr lang="en-US" dirty="0"/>
              <a:t>DO NOT use the TOC complementary documentation to summarize what is obvious in the TOC </a:t>
            </a:r>
            <a:r>
              <a:rPr lang="en-US" dirty="0" smtClean="0"/>
              <a:t>diagram (e.g., the problem analysis)</a:t>
            </a:r>
            <a:endParaRPr lang="en-US" dirty="0"/>
          </a:p>
          <a:p>
            <a:endParaRPr lang="en-US" dirty="0"/>
          </a:p>
        </p:txBody>
      </p:sp>
    </p:spTree>
    <p:extLst>
      <p:ext uri="{BB962C8B-B14F-4D97-AF65-F5344CB8AC3E}">
        <p14:creationId xmlns:p14="http://schemas.microsoft.com/office/powerpoint/2010/main" val="4131905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6F32-A8CE-8546-8601-67BEF4DD5B23}"/>
              </a:ext>
            </a:extLst>
          </p:cNvPr>
          <p:cNvSpPr>
            <a:spLocks noGrp="1"/>
          </p:cNvSpPr>
          <p:nvPr>
            <p:ph type="title"/>
          </p:nvPr>
        </p:nvSpPr>
        <p:spPr>
          <a:xfrm>
            <a:off x="1684423" y="180241"/>
            <a:ext cx="7351204" cy="857250"/>
          </a:xfrm>
        </p:spPr>
        <p:txBody>
          <a:bodyPr>
            <a:noAutofit/>
          </a:bodyPr>
          <a:lstStyle/>
          <a:p>
            <a:r>
              <a:rPr lang="en-US" sz="2400" dirty="0"/>
              <a:t>What to include in the </a:t>
            </a:r>
            <a:r>
              <a:rPr lang="en-US" sz="2400" dirty="0" smtClean="0"/>
              <a:t>TOC complementary documentation</a:t>
            </a: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id="{65DF5429-A314-3C4D-9D51-3193716B6A48}"/>
              </a:ext>
            </a:extLst>
          </p:cNvPr>
          <p:cNvSpPr>
            <a:spLocks noGrp="1"/>
          </p:cNvSpPr>
          <p:nvPr>
            <p:ph sz="half" idx="2"/>
          </p:nvPr>
        </p:nvSpPr>
        <p:spPr>
          <a:xfrm>
            <a:off x="1684422" y="1116531"/>
            <a:ext cx="6944627" cy="3850579"/>
          </a:xfrm>
        </p:spPr>
        <p:txBody>
          <a:bodyPr>
            <a:normAutofit/>
          </a:bodyPr>
          <a:lstStyle/>
          <a:p>
            <a:pPr marL="342900" indent="-342900">
              <a:buFont typeface="Arial" panose="020B0604020202020204" pitchFamily="34" charset="0"/>
              <a:buChar char="•"/>
            </a:pPr>
            <a:r>
              <a:rPr lang="en-US" dirty="0"/>
              <a:t>Details related to external assumptions</a:t>
            </a:r>
          </a:p>
          <a:p>
            <a:pPr marL="342900" indent="-342900">
              <a:buFont typeface="Arial" panose="020B0604020202020204" pitchFamily="34" charset="0"/>
              <a:buChar char="•"/>
            </a:pPr>
            <a:r>
              <a:rPr lang="en-US" dirty="0"/>
              <a:t>Articulation of and supporting evidence for rationales </a:t>
            </a:r>
          </a:p>
          <a:p>
            <a:pPr marL="342900" indent="-342900">
              <a:buFont typeface="Arial" panose="020B0604020202020204" pitchFamily="34" charset="0"/>
              <a:buChar char="•"/>
            </a:pPr>
            <a:r>
              <a:rPr lang="en-US" dirty="0"/>
              <a:t>Details on the efforts of external actors</a:t>
            </a:r>
          </a:p>
          <a:p>
            <a:pPr marL="342900" indent="-342900">
              <a:buFont typeface="Arial" panose="020B0604020202020204" pitchFamily="34" charset="0"/>
              <a:buChar char="•"/>
            </a:pPr>
            <a:r>
              <a:rPr lang="en-US" dirty="0"/>
              <a:t>Explanation of how the activity addresses cross-cutting areas  </a:t>
            </a:r>
          </a:p>
          <a:p>
            <a:pPr marL="342900" indent="-342900">
              <a:buFont typeface="Arial" panose="020B0604020202020204" pitchFamily="34" charset="0"/>
              <a:buChar char="•"/>
            </a:pPr>
            <a:r>
              <a:rPr lang="en-US" dirty="0"/>
              <a:t>Explanation of how the activity will result in population-level change</a:t>
            </a:r>
          </a:p>
          <a:p>
            <a:endParaRPr lang="en-US" dirty="0"/>
          </a:p>
        </p:txBody>
      </p:sp>
    </p:spTree>
    <p:extLst>
      <p:ext uri="{BB962C8B-B14F-4D97-AF65-F5344CB8AC3E}">
        <p14:creationId xmlns:p14="http://schemas.microsoft.com/office/powerpoint/2010/main" val="2534134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400" dirty="0"/>
              <a:t>Complementary Documentation</a:t>
            </a:r>
            <a:br>
              <a:rPr lang="en-US" sz="2400" dirty="0"/>
            </a:br>
            <a:r>
              <a:rPr lang="en-US" sz="2400" b="0" dirty="0"/>
              <a:t>Sample Assumptions Matrix</a:t>
            </a:r>
          </a:p>
        </p:txBody>
      </p:sp>
      <p:graphicFrame>
        <p:nvGraphicFramePr>
          <p:cNvPr id="5" name="Table Placeholder 7"/>
          <p:cNvGraphicFramePr>
            <a:graphicFrameLocks/>
          </p:cNvGraphicFramePr>
          <p:nvPr>
            <p:extLst>
              <p:ext uri="{D42A27DB-BD31-4B8C-83A1-F6EECF244321}">
                <p14:modId xmlns:p14="http://schemas.microsoft.com/office/powerpoint/2010/main" val="3366330682"/>
              </p:ext>
            </p:extLst>
          </p:nvPr>
        </p:nvGraphicFramePr>
        <p:xfrm>
          <a:off x="635267" y="1038578"/>
          <a:ext cx="8249091" cy="3640849"/>
        </p:xfrm>
        <a:graphic>
          <a:graphicData uri="http://schemas.openxmlformats.org/drawingml/2006/table">
            <a:tbl>
              <a:tblPr firstRow="1" firstCol="1" bandRow="1">
                <a:tableStyleId>{F5AB1C69-6EDB-4FF4-983F-18BD219EF322}</a:tableStyleId>
              </a:tblPr>
              <a:tblGrid>
                <a:gridCol w="1212618">
                  <a:extLst>
                    <a:ext uri="{9D8B030D-6E8A-4147-A177-3AD203B41FA5}">
                      <a16:colId xmlns:a16="http://schemas.microsoft.com/office/drawing/2014/main" val="20000"/>
                    </a:ext>
                  </a:extLst>
                </a:gridCol>
                <a:gridCol w="2756847">
                  <a:extLst>
                    <a:ext uri="{9D8B030D-6E8A-4147-A177-3AD203B41FA5}">
                      <a16:colId xmlns:a16="http://schemas.microsoft.com/office/drawing/2014/main" val="20001"/>
                    </a:ext>
                  </a:extLst>
                </a:gridCol>
                <a:gridCol w="2139813">
                  <a:extLst>
                    <a:ext uri="{9D8B030D-6E8A-4147-A177-3AD203B41FA5}">
                      <a16:colId xmlns:a16="http://schemas.microsoft.com/office/drawing/2014/main" val="20002"/>
                    </a:ext>
                  </a:extLst>
                </a:gridCol>
                <a:gridCol w="2139813">
                  <a:extLst>
                    <a:ext uri="{9D8B030D-6E8A-4147-A177-3AD203B41FA5}">
                      <a16:colId xmlns:a16="http://schemas.microsoft.com/office/drawing/2014/main" val="20003"/>
                    </a:ext>
                  </a:extLst>
                </a:gridCol>
              </a:tblGrid>
              <a:tr h="718502">
                <a:tc>
                  <a:txBody>
                    <a:bodyPr/>
                    <a:lstStyle/>
                    <a:p>
                      <a:pPr marL="0" marR="0" algn="l">
                        <a:lnSpc>
                          <a:spcPct val="115000"/>
                        </a:lnSpc>
                        <a:spcBef>
                          <a:spcPts val="0"/>
                        </a:spcBef>
                        <a:spcAft>
                          <a:spcPts val="0"/>
                        </a:spcAft>
                      </a:pPr>
                      <a:r>
                        <a:rPr lang="en-US" sz="1100" dirty="0">
                          <a:effectLst/>
                        </a:rPr>
                        <a:t>Assumption </a:t>
                      </a:r>
                    </a:p>
                    <a:p>
                      <a:pPr marL="0" marR="0" algn="l">
                        <a:lnSpc>
                          <a:spcPct val="115000"/>
                        </a:lnSpc>
                        <a:spcBef>
                          <a:spcPts val="0"/>
                        </a:spcBef>
                        <a:spcAft>
                          <a:spcPts val="0"/>
                        </a:spcAft>
                        <a:tabLst>
                          <a:tab pos="1057275" algn="l"/>
                        </a:tabLst>
                      </a:pPr>
                      <a:r>
                        <a:rPr lang="en-US" sz="1100" dirty="0">
                          <a:effectLst/>
                        </a:rPr>
                        <a:t>	</a:t>
                      </a:r>
                      <a:endParaRPr lang="en-US" sz="1100" dirty="0">
                        <a:solidFill>
                          <a:schemeClr val="tx1"/>
                        </a:solidFill>
                        <a:effectLst/>
                        <a:latin typeface="Calibri"/>
                        <a:ea typeface="Calibri"/>
                        <a:cs typeface="Times New Roman"/>
                      </a:endParaRPr>
                    </a:p>
                  </a:txBody>
                  <a:tcPr marL="45719" marR="45719" marT="0" marB="0"/>
                </a:tc>
                <a:tc>
                  <a:txBody>
                    <a:bodyPr/>
                    <a:lstStyle/>
                    <a:p>
                      <a:pPr marL="0" marR="0" algn="l">
                        <a:lnSpc>
                          <a:spcPct val="115000"/>
                        </a:lnSpc>
                        <a:spcBef>
                          <a:spcPts val="0"/>
                        </a:spcBef>
                        <a:spcAft>
                          <a:spcPts val="0"/>
                        </a:spcAft>
                      </a:pPr>
                      <a:r>
                        <a:rPr lang="en-US" sz="1100" dirty="0">
                          <a:effectLst/>
                        </a:rPr>
                        <a:t>Likelihood assumption will hold through the </a:t>
                      </a:r>
                      <a:r>
                        <a:rPr lang="en-US" sz="1100" dirty="0" smtClean="0">
                          <a:effectLst/>
                        </a:rPr>
                        <a:t>LOA</a:t>
                      </a:r>
                      <a:r>
                        <a:rPr lang="en-US" sz="1100" baseline="0" dirty="0" smtClean="0">
                          <a:effectLst/>
                        </a:rPr>
                        <a:t> </a:t>
                      </a:r>
                      <a:r>
                        <a:rPr lang="en-US" sz="1100" dirty="0" smtClean="0">
                          <a:effectLst/>
                        </a:rPr>
                        <a:t>and </a:t>
                      </a:r>
                      <a:r>
                        <a:rPr lang="en-US" sz="1100" dirty="0">
                          <a:effectLst/>
                        </a:rPr>
                        <a:t>evidence base</a:t>
                      </a:r>
                      <a:endParaRPr lang="en-US" sz="1100" dirty="0">
                        <a:solidFill>
                          <a:schemeClr val="tx1"/>
                        </a:solidFill>
                        <a:effectLst/>
                        <a:latin typeface="Calibri"/>
                        <a:ea typeface="Calibri"/>
                        <a:cs typeface="Times New Roman"/>
                      </a:endParaRPr>
                    </a:p>
                  </a:txBody>
                  <a:tcPr marL="45719" marR="45719" marT="0" marB="0"/>
                </a:tc>
                <a:tc>
                  <a:txBody>
                    <a:bodyPr/>
                    <a:lstStyle/>
                    <a:p>
                      <a:pPr marL="0" marR="0" algn="l">
                        <a:lnSpc>
                          <a:spcPct val="115000"/>
                        </a:lnSpc>
                        <a:spcBef>
                          <a:spcPts val="0"/>
                        </a:spcBef>
                        <a:spcAft>
                          <a:spcPts val="0"/>
                        </a:spcAft>
                      </a:pPr>
                      <a:r>
                        <a:rPr lang="en-US" sz="1100" dirty="0">
                          <a:effectLst/>
                        </a:rPr>
                        <a:t>Risk to </a:t>
                      </a:r>
                      <a:r>
                        <a:rPr lang="en-US" sz="1100" dirty="0" smtClean="0">
                          <a:effectLst/>
                        </a:rPr>
                        <a:t>activity if </a:t>
                      </a:r>
                      <a:r>
                        <a:rPr lang="en-US" sz="1100" dirty="0">
                          <a:effectLst/>
                        </a:rPr>
                        <a:t>assumption does not hold; if risk is high, what contingency measures will be taken </a:t>
                      </a:r>
                      <a:r>
                        <a:rPr lang="en-US" sz="1100" dirty="0" smtClean="0">
                          <a:effectLst/>
                        </a:rPr>
                        <a:t>?</a:t>
                      </a:r>
                      <a:endParaRPr lang="en-US" sz="1100" dirty="0">
                        <a:solidFill>
                          <a:schemeClr val="tx1"/>
                        </a:solidFill>
                        <a:effectLst/>
                        <a:latin typeface="Calibri"/>
                        <a:ea typeface="Calibri"/>
                        <a:cs typeface="Times New Roman"/>
                      </a:endParaRPr>
                    </a:p>
                  </a:txBody>
                  <a:tcPr marL="45719" marR="45719" marT="0" marB="0"/>
                </a:tc>
                <a:tc>
                  <a:txBody>
                    <a:bodyPr/>
                    <a:lstStyle/>
                    <a:p>
                      <a:pPr marL="0" marR="0" algn="l">
                        <a:lnSpc>
                          <a:spcPct val="115000"/>
                        </a:lnSpc>
                        <a:spcBef>
                          <a:spcPts val="0"/>
                        </a:spcBef>
                        <a:spcAft>
                          <a:spcPts val="0"/>
                        </a:spcAft>
                      </a:pPr>
                      <a:r>
                        <a:rPr lang="en-US" sz="1100" dirty="0">
                          <a:effectLst/>
                        </a:rPr>
                        <a:t>How will </a:t>
                      </a:r>
                      <a:r>
                        <a:rPr lang="en-US" sz="1100" dirty="0" smtClean="0">
                          <a:effectLst/>
                        </a:rPr>
                        <a:t>activity monitor </a:t>
                      </a:r>
                      <a:r>
                        <a:rPr lang="en-US" sz="1100" dirty="0">
                          <a:effectLst/>
                        </a:rPr>
                        <a:t>assumption? </a:t>
                      </a:r>
                      <a:endParaRPr lang="en-US" sz="1100" dirty="0">
                        <a:solidFill>
                          <a:schemeClr val="tx1"/>
                        </a:solidFill>
                        <a:effectLst/>
                        <a:latin typeface="Calibri"/>
                        <a:ea typeface="Calibri"/>
                        <a:cs typeface="Times New Roman"/>
                      </a:endParaRPr>
                    </a:p>
                  </a:txBody>
                  <a:tcPr marL="45719" marR="45719" marT="0" marB="0"/>
                </a:tc>
                <a:extLst>
                  <a:ext uri="{0D108BD9-81ED-4DB2-BD59-A6C34878D82A}">
                    <a16:rowId xmlns:a16="http://schemas.microsoft.com/office/drawing/2014/main" val="10000"/>
                  </a:ext>
                </a:extLst>
              </a:tr>
              <a:tr h="2601744">
                <a:tc>
                  <a:txBody>
                    <a:bodyPr/>
                    <a:lstStyle/>
                    <a:p>
                      <a:pPr marL="0" marR="0" algn="l">
                        <a:lnSpc>
                          <a:spcPct val="115000"/>
                        </a:lnSpc>
                        <a:spcBef>
                          <a:spcPts val="0"/>
                        </a:spcBef>
                        <a:spcAft>
                          <a:spcPts val="0"/>
                        </a:spcAft>
                      </a:pPr>
                      <a:r>
                        <a:rPr lang="en-US" sz="1100" dirty="0">
                          <a:effectLst/>
                        </a:rPr>
                        <a:t>Example:  </a:t>
                      </a:r>
                      <a:r>
                        <a:rPr lang="en-US" sz="1100" dirty="0" err="1" smtClean="0">
                          <a:effectLst/>
                        </a:rPr>
                        <a:t>GoN</a:t>
                      </a:r>
                      <a:r>
                        <a:rPr lang="en-US" sz="1100" baseline="0" dirty="0" smtClean="0">
                          <a:effectLst/>
                        </a:rPr>
                        <a:t> </a:t>
                      </a:r>
                      <a:r>
                        <a:rPr lang="en-US" sz="1100" dirty="0" smtClean="0">
                          <a:effectLst/>
                        </a:rPr>
                        <a:t>will </a:t>
                      </a:r>
                      <a:r>
                        <a:rPr lang="en-US" sz="1100" dirty="0">
                          <a:effectLst/>
                        </a:rPr>
                        <a:t>continue to support expansion of micro health insurance</a:t>
                      </a:r>
                      <a:endParaRPr lang="en-US" sz="1100" dirty="0">
                        <a:solidFill>
                          <a:schemeClr val="tx1"/>
                        </a:solidFill>
                        <a:effectLst/>
                        <a:latin typeface="Calibri"/>
                        <a:ea typeface="Calibri"/>
                        <a:cs typeface="Times New Roman"/>
                      </a:endParaRPr>
                    </a:p>
                  </a:txBody>
                  <a:tcPr marL="45719" marR="45719" marT="0" marB="0" anchor="ctr"/>
                </a:tc>
                <a:tc>
                  <a:txBody>
                    <a:bodyPr/>
                    <a:lstStyle/>
                    <a:p>
                      <a:pPr marL="0" marR="0" algn="l">
                        <a:lnSpc>
                          <a:spcPct val="115000"/>
                        </a:lnSpc>
                        <a:spcBef>
                          <a:spcPts val="0"/>
                        </a:spcBef>
                        <a:spcAft>
                          <a:spcPts val="0"/>
                        </a:spcAft>
                      </a:pPr>
                      <a:r>
                        <a:rPr lang="en-US" sz="1000" dirty="0">
                          <a:effectLst/>
                        </a:rPr>
                        <a:t>Example: The likelihood of this assumption holding is HIGH. Micro-health insurance has been piloted in two districts and it is planned to expand all over the country as a priority activity for the next 7 years. </a:t>
                      </a:r>
                      <a:r>
                        <a:rPr lang="en-US" sz="1000" dirty="0" err="1">
                          <a:effectLst/>
                        </a:rPr>
                        <a:t>GoN</a:t>
                      </a:r>
                      <a:r>
                        <a:rPr lang="en-US" sz="1000" dirty="0">
                          <a:effectLst/>
                        </a:rPr>
                        <a:t> has already allocated the budget for running the program.</a:t>
                      </a:r>
                    </a:p>
                    <a:p>
                      <a:pPr marL="0" marR="0" algn="l">
                        <a:lnSpc>
                          <a:spcPct val="115000"/>
                        </a:lnSpc>
                        <a:spcBef>
                          <a:spcPts val="0"/>
                        </a:spcBef>
                        <a:spcAft>
                          <a:spcPts val="0"/>
                        </a:spcAft>
                      </a:pPr>
                      <a:r>
                        <a:rPr lang="en-US" sz="1000" dirty="0">
                          <a:effectLst/>
                        </a:rPr>
                        <a:t> </a:t>
                      </a:r>
                    </a:p>
                    <a:p>
                      <a:pPr marL="0" marR="0" algn="l">
                        <a:lnSpc>
                          <a:spcPct val="115000"/>
                        </a:lnSpc>
                        <a:spcBef>
                          <a:spcPts val="0"/>
                        </a:spcBef>
                        <a:spcAft>
                          <a:spcPts val="0"/>
                        </a:spcAft>
                      </a:pPr>
                      <a:r>
                        <a:rPr lang="en-US" sz="1000" dirty="0">
                          <a:effectLst/>
                        </a:rPr>
                        <a:t>Social health security policy Country X: Program</a:t>
                      </a:r>
                    </a:p>
                    <a:p>
                      <a:pPr marL="0" marR="0" algn="l">
                        <a:lnSpc>
                          <a:spcPct val="115000"/>
                        </a:lnSpc>
                        <a:spcBef>
                          <a:spcPts val="0"/>
                        </a:spcBef>
                        <a:spcAft>
                          <a:spcPts val="0"/>
                        </a:spcAft>
                      </a:pPr>
                      <a:r>
                        <a:rPr lang="en-US" sz="1000" u="sng" dirty="0">
                          <a:effectLst/>
                          <a:hlinkClick r:id="rId3"/>
                        </a:rPr>
                        <a:t>http:</a:t>
                      </a:r>
                      <a:r>
                        <a:rPr lang="en-US" sz="1000" u="sng" dirty="0">
                          <a:effectLst/>
                        </a:rPr>
                        <a:t> </a:t>
                      </a:r>
                      <a:r>
                        <a:rPr lang="en-US" sz="1000" u="sng" dirty="0" smtClean="0">
                          <a:effectLst/>
                        </a:rPr>
                        <a:t>[insert </a:t>
                      </a:r>
                      <a:r>
                        <a:rPr lang="en-US" sz="1000" u="sng" dirty="0">
                          <a:effectLst/>
                        </a:rPr>
                        <a:t>link]</a:t>
                      </a:r>
                      <a:endParaRPr lang="en-US" sz="1000" dirty="0">
                        <a:effectLst/>
                      </a:endParaRPr>
                    </a:p>
                    <a:p>
                      <a:pPr marL="0" marR="0" algn="l">
                        <a:lnSpc>
                          <a:spcPct val="115000"/>
                        </a:lnSpc>
                        <a:spcBef>
                          <a:spcPts val="0"/>
                        </a:spcBef>
                        <a:spcAft>
                          <a:spcPts val="0"/>
                        </a:spcAft>
                      </a:pPr>
                      <a:r>
                        <a:rPr lang="en-US" sz="1000" dirty="0">
                          <a:effectLst/>
                        </a:rPr>
                        <a:t>Report of Ministry of Labor and Employment of Country X </a:t>
                      </a:r>
                    </a:p>
                    <a:p>
                      <a:pPr marL="0" marR="0" algn="l">
                        <a:lnSpc>
                          <a:spcPct val="115000"/>
                        </a:lnSpc>
                        <a:spcBef>
                          <a:spcPts val="0"/>
                        </a:spcBef>
                        <a:spcAft>
                          <a:spcPts val="0"/>
                        </a:spcAft>
                      </a:pPr>
                      <a:r>
                        <a:rPr lang="en-US" sz="1000" u="sng" dirty="0">
                          <a:effectLst/>
                          <a:hlinkClick r:id="rId4"/>
                        </a:rPr>
                        <a:t>http://[insert</a:t>
                      </a:r>
                      <a:r>
                        <a:rPr lang="en-US" sz="1000" u="sng" dirty="0">
                          <a:effectLst/>
                        </a:rPr>
                        <a:t> link]</a:t>
                      </a:r>
                      <a:endParaRPr lang="en-US" sz="1000" dirty="0">
                        <a:effectLst/>
                      </a:endParaRPr>
                    </a:p>
                    <a:p>
                      <a:pPr marL="0" marR="0" algn="l">
                        <a:lnSpc>
                          <a:spcPct val="115000"/>
                        </a:lnSpc>
                        <a:spcBef>
                          <a:spcPts val="0"/>
                        </a:spcBef>
                        <a:spcAft>
                          <a:spcPts val="0"/>
                        </a:spcAft>
                      </a:pPr>
                      <a:r>
                        <a:rPr lang="en-US" sz="1000" dirty="0">
                          <a:effectLst/>
                        </a:rPr>
                        <a:t>Ministry of Health</a:t>
                      </a:r>
                    </a:p>
                    <a:p>
                      <a:pPr marL="0" marR="0" algn="l">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45719" marR="45719" marT="0" marB="0"/>
                </a:tc>
                <a:tc>
                  <a:txBody>
                    <a:bodyPr/>
                    <a:lstStyle/>
                    <a:p>
                      <a:pPr marL="0" marR="0" algn="l">
                        <a:lnSpc>
                          <a:spcPct val="115000"/>
                        </a:lnSpc>
                        <a:spcBef>
                          <a:spcPts val="0"/>
                        </a:spcBef>
                        <a:spcAft>
                          <a:spcPts val="0"/>
                        </a:spcAft>
                      </a:pPr>
                      <a:r>
                        <a:rPr lang="en-US" sz="1000" dirty="0">
                          <a:effectLst/>
                        </a:rPr>
                        <a:t>Medium risk: HHs will be deprived from the </a:t>
                      </a:r>
                      <a:r>
                        <a:rPr lang="en-US" sz="1000" dirty="0" smtClean="0">
                          <a:effectLst/>
                        </a:rPr>
                        <a:t>effective </a:t>
                      </a:r>
                      <a:r>
                        <a:rPr lang="en-US" sz="1000" dirty="0">
                          <a:effectLst/>
                        </a:rPr>
                        <a:t>insurance schemes, which may make them more economically vulnerable to managing health risks.  However, because of the integration of efforts to improve HH income,  and to develop informal safety nets,  it is expected that HH will have alternative coping strategies to manage health risk. </a:t>
                      </a:r>
                      <a:endParaRPr lang="en-US" sz="1000" dirty="0">
                        <a:effectLst/>
                        <a:latin typeface="Calibri"/>
                        <a:ea typeface="Calibri"/>
                        <a:cs typeface="Times New Roman"/>
                      </a:endParaRPr>
                    </a:p>
                  </a:txBody>
                  <a:tcPr marL="45719" marR="45719" marT="0" marB="0"/>
                </a:tc>
                <a:tc>
                  <a:txBody>
                    <a:bodyPr/>
                    <a:lstStyle/>
                    <a:p>
                      <a:pPr marL="0" marR="0" algn="l">
                        <a:lnSpc>
                          <a:spcPct val="115000"/>
                        </a:lnSpc>
                        <a:spcBef>
                          <a:spcPts val="0"/>
                        </a:spcBef>
                        <a:spcAft>
                          <a:spcPts val="0"/>
                        </a:spcAft>
                      </a:pPr>
                      <a:r>
                        <a:rPr lang="en-US" sz="1000" dirty="0" smtClean="0">
                          <a:effectLst/>
                        </a:rPr>
                        <a:t>Activity  </a:t>
                      </a:r>
                      <a:r>
                        <a:rPr lang="en-US" sz="1000" dirty="0">
                          <a:effectLst/>
                        </a:rPr>
                        <a:t>will routinely stay abreast of MLE and </a:t>
                      </a:r>
                      <a:r>
                        <a:rPr lang="en-US" sz="1000" dirty="0" err="1">
                          <a:effectLst/>
                        </a:rPr>
                        <a:t>MoH</a:t>
                      </a:r>
                      <a:r>
                        <a:rPr lang="en-US" sz="1000" dirty="0">
                          <a:effectLst/>
                        </a:rPr>
                        <a:t> </a:t>
                      </a:r>
                      <a:r>
                        <a:rPr lang="en-US" sz="1000" dirty="0" err="1">
                          <a:effectLst/>
                        </a:rPr>
                        <a:t>workplans</a:t>
                      </a:r>
                      <a:r>
                        <a:rPr lang="en-US" sz="1000" dirty="0">
                          <a:effectLst/>
                        </a:rPr>
                        <a:t> and budgets </a:t>
                      </a:r>
                      <a:r>
                        <a:rPr lang="en-US" sz="1000" dirty="0" smtClean="0">
                          <a:effectLst/>
                        </a:rPr>
                        <a:t>via Ministry</a:t>
                      </a:r>
                      <a:r>
                        <a:rPr lang="en-US" sz="1000" baseline="0" dirty="0" smtClean="0">
                          <a:effectLst/>
                        </a:rPr>
                        <a:t> </a:t>
                      </a:r>
                      <a:r>
                        <a:rPr lang="en-US" sz="1000" dirty="0" smtClean="0">
                          <a:effectLst/>
                        </a:rPr>
                        <a:t>annual reports [insert </a:t>
                      </a:r>
                      <a:r>
                        <a:rPr lang="en-US" sz="1000" dirty="0">
                          <a:effectLst/>
                        </a:rPr>
                        <a:t>link].  </a:t>
                      </a:r>
                      <a:endParaRPr lang="en-US" sz="1000" dirty="0" smtClean="0">
                        <a:effectLst/>
                      </a:endParaRPr>
                    </a:p>
                    <a:p>
                      <a:pPr marL="0" marR="0" algn="l">
                        <a:lnSpc>
                          <a:spcPct val="115000"/>
                        </a:lnSpc>
                        <a:spcBef>
                          <a:spcPts val="0"/>
                        </a:spcBef>
                        <a:spcAft>
                          <a:spcPts val="0"/>
                        </a:spcAft>
                      </a:pPr>
                      <a:endParaRPr lang="en-US" sz="1000" dirty="0">
                        <a:effectLst/>
                      </a:endParaRPr>
                    </a:p>
                    <a:p>
                      <a:pPr marL="0" marR="0" algn="l">
                        <a:lnSpc>
                          <a:spcPct val="115000"/>
                        </a:lnSpc>
                        <a:spcBef>
                          <a:spcPts val="0"/>
                        </a:spcBef>
                        <a:spcAft>
                          <a:spcPts val="0"/>
                        </a:spcAft>
                      </a:pPr>
                      <a:r>
                        <a:rPr lang="en-US" sz="1000" dirty="0" smtClean="0">
                          <a:effectLst/>
                        </a:rPr>
                        <a:t>Staff </a:t>
                      </a:r>
                      <a:r>
                        <a:rPr lang="en-US" sz="1000" dirty="0">
                          <a:effectLst/>
                        </a:rPr>
                        <a:t>will dialogue with key informants twice a year at national health forums</a:t>
                      </a:r>
                      <a:r>
                        <a:rPr lang="en-US" sz="900" dirty="0">
                          <a:effectLst/>
                        </a:rPr>
                        <a:t>. </a:t>
                      </a:r>
                      <a:endParaRPr lang="en-US" sz="900" dirty="0">
                        <a:effectLst/>
                        <a:latin typeface="Calibri"/>
                        <a:ea typeface="Calibri"/>
                        <a:cs typeface="Times New Roman"/>
                      </a:endParaRPr>
                    </a:p>
                  </a:txBody>
                  <a:tcPr marL="45719" marR="45719" marT="0" marB="0"/>
                </a:tc>
                <a:extLst>
                  <a:ext uri="{0D108BD9-81ED-4DB2-BD59-A6C34878D82A}">
                    <a16:rowId xmlns:a16="http://schemas.microsoft.com/office/drawing/2014/main" val="10001"/>
                  </a:ext>
                </a:extLst>
              </a:tr>
              <a:tr h="258331">
                <a:tc>
                  <a:txBody>
                    <a:bodyPr/>
                    <a:lstStyle/>
                    <a:p>
                      <a:pPr marL="0" marR="0" algn="l">
                        <a:lnSpc>
                          <a:spcPct val="115000"/>
                        </a:lnSpc>
                        <a:spcBef>
                          <a:spcPts val="0"/>
                        </a:spcBef>
                        <a:spcAft>
                          <a:spcPts val="0"/>
                        </a:spcAft>
                      </a:pPr>
                      <a:r>
                        <a:rPr lang="en-US" sz="1100" dirty="0">
                          <a:effectLst/>
                        </a:rPr>
                        <a:t>A1</a:t>
                      </a:r>
                      <a:endParaRPr lang="en-US" sz="1100" dirty="0">
                        <a:effectLst/>
                        <a:latin typeface="Calibri"/>
                        <a:ea typeface="Calibri"/>
                        <a:cs typeface="Times New Roman"/>
                      </a:endParaRPr>
                    </a:p>
                  </a:txBody>
                  <a:tcPr marL="45719" marR="45719" marT="0" marB="0"/>
                </a:tc>
                <a:tc>
                  <a:txBody>
                    <a:bodyPr/>
                    <a:lstStyle/>
                    <a:p>
                      <a:pPr marL="0" marR="0" algn="l">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45719" marR="45719" marT="0" marB="0"/>
                </a:tc>
                <a:tc>
                  <a:txBody>
                    <a:bodyPr/>
                    <a:lstStyle/>
                    <a:p>
                      <a:pPr marL="0" marR="0" algn="l">
                        <a:lnSpc>
                          <a:spcPct val="115000"/>
                        </a:lnSpc>
                        <a:spcBef>
                          <a:spcPts val="0"/>
                        </a:spcBef>
                        <a:spcAft>
                          <a:spcPts val="0"/>
                        </a:spcAft>
                      </a:pPr>
                      <a:r>
                        <a:rPr lang="en-US" sz="900">
                          <a:effectLst/>
                        </a:rPr>
                        <a:t> </a:t>
                      </a:r>
                      <a:endParaRPr lang="en-US" sz="900">
                        <a:effectLst/>
                        <a:latin typeface="Calibri"/>
                        <a:ea typeface="Calibri"/>
                        <a:cs typeface="Times New Roman"/>
                      </a:endParaRPr>
                    </a:p>
                  </a:txBody>
                  <a:tcPr marL="45719" marR="45719" marT="0" marB="0"/>
                </a:tc>
                <a:tc>
                  <a:txBody>
                    <a:bodyPr/>
                    <a:lstStyle/>
                    <a:p>
                      <a:pPr marL="0" marR="0" algn="l">
                        <a:lnSpc>
                          <a:spcPct val="115000"/>
                        </a:lnSpc>
                        <a:spcBef>
                          <a:spcPts val="0"/>
                        </a:spcBef>
                        <a:spcAft>
                          <a:spcPts val="0"/>
                        </a:spcAft>
                      </a:pPr>
                      <a:r>
                        <a:rPr lang="en-US" sz="900" dirty="0">
                          <a:effectLst/>
                        </a:rPr>
                        <a:t> </a:t>
                      </a:r>
                      <a:endParaRPr lang="en-US" sz="900" dirty="0">
                        <a:effectLst/>
                        <a:latin typeface="Calibri"/>
                        <a:ea typeface="Calibri"/>
                        <a:cs typeface="Times New Roman"/>
                      </a:endParaRPr>
                    </a:p>
                  </a:txBody>
                  <a:tcPr marL="45719" marR="45719" marT="0" marB="0"/>
                </a:tc>
                <a:extLst>
                  <a:ext uri="{0D108BD9-81ED-4DB2-BD59-A6C34878D82A}">
                    <a16:rowId xmlns:a16="http://schemas.microsoft.com/office/drawing/2014/main" val="10002"/>
                  </a:ext>
                </a:extLst>
              </a:tr>
            </a:tbl>
          </a:graphicData>
        </a:graphic>
      </p:graphicFrame>
      <p:sp>
        <p:nvSpPr>
          <p:cNvPr id="6" name="TextBox 5"/>
          <p:cNvSpPr txBox="1"/>
          <p:nvPr/>
        </p:nvSpPr>
        <p:spPr>
          <a:xfrm>
            <a:off x="635267" y="4789003"/>
            <a:ext cx="7315200" cy="307777"/>
          </a:xfrm>
          <a:prstGeom prst="rect">
            <a:avLst/>
          </a:prstGeom>
          <a:noFill/>
        </p:spPr>
        <p:txBody>
          <a:bodyPr wrap="square" rtlCol="0">
            <a:spAutoFit/>
          </a:bodyPr>
          <a:lstStyle/>
          <a:p>
            <a:r>
              <a:rPr lang="en-US" sz="1400" b="1" dirty="0">
                <a:solidFill>
                  <a:schemeClr val="accent5"/>
                </a:solidFill>
              </a:rPr>
              <a:t>Assumptions related to External Actors are not included in this matrix.   </a:t>
            </a:r>
          </a:p>
        </p:txBody>
      </p:sp>
    </p:spTree>
    <p:extLst>
      <p:ext uri="{BB962C8B-B14F-4D97-AF65-F5344CB8AC3E}">
        <p14:creationId xmlns:p14="http://schemas.microsoft.com/office/powerpoint/2010/main" val="1138392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400" dirty="0"/>
              <a:t>Complementary Documentation</a:t>
            </a:r>
            <a:br>
              <a:rPr lang="en-US" sz="2400" dirty="0"/>
            </a:br>
            <a:r>
              <a:rPr lang="en-US" sz="2400" b="0" dirty="0"/>
              <a:t>Sample rationale matrices</a:t>
            </a:r>
          </a:p>
        </p:txBody>
      </p:sp>
      <p:pic>
        <p:nvPicPr>
          <p:cNvPr id="7" name="Content Placeholder 4"/>
          <p:cNvPicPr>
            <a:picLocks noGrp="1" noChangeAspect="1"/>
          </p:cNvPicPr>
          <p:nvPr>
            <p:ph idx="4294967295"/>
          </p:nvPr>
        </p:nvPicPr>
        <p:blipFill>
          <a:blip r:embed="rId3"/>
          <a:stretch>
            <a:fillRect/>
          </a:stretch>
        </p:blipFill>
        <p:spPr>
          <a:xfrm>
            <a:off x="1339849" y="1031570"/>
            <a:ext cx="6833307" cy="214564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961948349"/>
              </p:ext>
            </p:extLst>
          </p:nvPr>
        </p:nvGraphicFramePr>
        <p:xfrm>
          <a:off x="1339851" y="3324313"/>
          <a:ext cx="6833305" cy="1715346"/>
        </p:xfrm>
        <a:graphic>
          <a:graphicData uri="http://schemas.openxmlformats.org/drawingml/2006/table">
            <a:tbl>
              <a:tblPr firstRow="1" bandRow="1">
                <a:tableStyleId>{5C22544A-7EE6-4342-B048-85BDC9FD1C3A}</a:tableStyleId>
              </a:tblPr>
              <a:tblGrid>
                <a:gridCol w="699081">
                  <a:extLst>
                    <a:ext uri="{9D8B030D-6E8A-4147-A177-3AD203B41FA5}">
                      <a16:colId xmlns:a16="http://schemas.microsoft.com/office/drawing/2014/main" val="3202624613"/>
                    </a:ext>
                  </a:extLst>
                </a:gridCol>
                <a:gridCol w="6134224">
                  <a:extLst>
                    <a:ext uri="{9D8B030D-6E8A-4147-A177-3AD203B41FA5}">
                      <a16:colId xmlns:a16="http://schemas.microsoft.com/office/drawing/2014/main" val="1283916093"/>
                    </a:ext>
                  </a:extLst>
                </a:gridCol>
              </a:tblGrid>
              <a:tr h="1030456">
                <a:tc>
                  <a:txBody>
                    <a:bodyPr/>
                    <a:lstStyle/>
                    <a:p>
                      <a:r>
                        <a:rPr lang="en-US" sz="1600" b="1" dirty="0" smtClean="0">
                          <a:solidFill>
                            <a:schemeClr val="tx1"/>
                          </a:solidFill>
                        </a:rPr>
                        <a:t>R1</a:t>
                      </a:r>
                      <a:endParaRPr lang="en-US" sz="1600" b="1" dirty="0">
                        <a:solidFill>
                          <a:schemeClr val="tx1"/>
                        </a:solidFill>
                      </a:endParaRPr>
                    </a:p>
                  </a:txBody>
                  <a:tcPr marL="79266" marR="79266" marT="39633" marB="396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b="1" dirty="0" smtClean="0">
                          <a:solidFill>
                            <a:schemeClr val="tx1"/>
                          </a:solidFill>
                        </a:rPr>
                        <a:t>Focus groups conducted for previous project</a:t>
                      </a:r>
                      <a:r>
                        <a:rPr lang="en-US" sz="1600" b="1" baseline="0" dirty="0" smtClean="0">
                          <a:solidFill>
                            <a:schemeClr val="tx1"/>
                          </a:solidFill>
                        </a:rPr>
                        <a:t> gender analysis demonstrate that women are reluctant to attend healthcare centers because the majority of providers are male [ insert citation and link, if available, to gender analysis]</a:t>
                      </a:r>
                      <a:endParaRPr lang="en-US" sz="1600" b="1" dirty="0">
                        <a:solidFill>
                          <a:schemeClr val="tx1"/>
                        </a:solidFill>
                      </a:endParaRPr>
                    </a:p>
                  </a:txBody>
                  <a:tcPr marL="79266" marR="79266" marT="39633" marB="39633">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533969064"/>
                  </a:ext>
                </a:extLst>
              </a:tr>
              <a:tr h="337614">
                <a:tc>
                  <a:txBody>
                    <a:bodyPr/>
                    <a:lstStyle/>
                    <a:p>
                      <a:r>
                        <a:rPr lang="en-US" sz="1600" b="1" dirty="0" smtClean="0">
                          <a:solidFill>
                            <a:schemeClr val="tx1"/>
                          </a:solidFill>
                        </a:rPr>
                        <a:t>R2</a:t>
                      </a:r>
                      <a:endParaRPr lang="en-US" sz="1600" b="1" dirty="0">
                        <a:solidFill>
                          <a:schemeClr val="tx1"/>
                        </a:solidFill>
                      </a:endParaRPr>
                    </a:p>
                  </a:txBody>
                  <a:tcPr marL="79266" marR="79266" marT="39633" marB="396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dirty="0"/>
                    </a:p>
                  </a:txBody>
                  <a:tcPr marL="79266" marR="79266" marT="39633" marB="39633">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236009112"/>
                  </a:ext>
                </a:extLst>
              </a:tr>
              <a:tr h="317063">
                <a:tc>
                  <a:txBody>
                    <a:bodyPr/>
                    <a:lstStyle/>
                    <a:p>
                      <a:r>
                        <a:rPr lang="en-US" sz="1600" b="1" dirty="0" smtClean="0">
                          <a:solidFill>
                            <a:schemeClr val="tx1"/>
                          </a:solidFill>
                        </a:rPr>
                        <a:t>R3</a:t>
                      </a:r>
                      <a:endParaRPr lang="en-US" sz="1600" b="1" dirty="0">
                        <a:solidFill>
                          <a:schemeClr val="tx1"/>
                        </a:solidFill>
                      </a:endParaRPr>
                    </a:p>
                  </a:txBody>
                  <a:tcPr marL="79266" marR="79266" marT="39633" marB="396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600" dirty="0"/>
                    </a:p>
                  </a:txBody>
                  <a:tcPr marL="79266" marR="79266" marT="39633" marB="39633">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733111234"/>
                  </a:ext>
                </a:extLst>
              </a:tr>
            </a:tbl>
          </a:graphicData>
        </a:graphic>
      </p:graphicFrame>
    </p:spTree>
    <p:extLst>
      <p:ext uri="{BB962C8B-B14F-4D97-AF65-F5344CB8AC3E}">
        <p14:creationId xmlns:p14="http://schemas.microsoft.com/office/powerpoint/2010/main" val="495158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400" dirty="0"/>
              <a:t>Complementary Documentation</a:t>
            </a:r>
            <a:br>
              <a:rPr lang="en-US" sz="2400" dirty="0"/>
            </a:br>
            <a:r>
              <a:rPr lang="en-US" sz="2400" b="0" dirty="0"/>
              <a:t>Sample External Actor Matrix</a:t>
            </a:r>
          </a:p>
        </p:txBody>
      </p:sp>
      <p:pic>
        <p:nvPicPr>
          <p:cNvPr id="5" name="Content Placeholder 4"/>
          <p:cNvPicPr>
            <a:picLocks noGrp="1" noChangeAspect="1"/>
          </p:cNvPicPr>
          <p:nvPr>
            <p:ph idx="4294967295"/>
          </p:nvPr>
        </p:nvPicPr>
        <p:blipFill>
          <a:blip r:embed="rId3"/>
          <a:stretch>
            <a:fillRect/>
          </a:stretch>
        </p:blipFill>
        <p:spPr>
          <a:xfrm>
            <a:off x="1081017" y="1064403"/>
            <a:ext cx="7442094" cy="2585490"/>
          </a:xfrm>
          <a:prstGeom prst="rect">
            <a:avLst/>
          </a:prstGeom>
        </p:spPr>
      </p:pic>
      <p:sp>
        <p:nvSpPr>
          <p:cNvPr id="6" name="TextBox 5"/>
          <p:cNvSpPr txBox="1"/>
          <p:nvPr/>
        </p:nvSpPr>
        <p:spPr>
          <a:xfrm>
            <a:off x="1081017" y="3829821"/>
            <a:ext cx="6800850" cy="1169551"/>
          </a:xfrm>
          <a:prstGeom prst="rect">
            <a:avLst/>
          </a:prstGeom>
          <a:noFill/>
        </p:spPr>
        <p:txBody>
          <a:bodyPr wrap="square" rtlCol="0">
            <a:spAutoFit/>
          </a:bodyPr>
          <a:lstStyle/>
          <a:p>
            <a:r>
              <a:rPr lang="en-US" sz="1400" b="1" dirty="0"/>
              <a:t>Even though we add assumptions related to the efforts of external actors to the </a:t>
            </a:r>
            <a:r>
              <a:rPr lang="en-US" sz="1400" b="1" dirty="0" smtClean="0"/>
              <a:t>Log frame assumptions column</a:t>
            </a:r>
            <a:r>
              <a:rPr lang="en-US" sz="1400" b="1" dirty="0"/>
              <a:t>, the information required in the </a:t>
            </a:r>
            <a:r>
              <a:rPr lang="en-US" sz="1400" b="1" dirty="0" smtClean="0"/>
              <a:t>Complementary Documentation about external </a:t>
            </a:r>
            <a:r>
              <a:rPr lang="en-US" sz="1400" b="1" dirty="0"/>
              <a:t>actors is distinct from that of assumptions.  </a:t>
            </a:r>
            <a:endParaRPr lang="en-US" sz="1400" b="1" dirty="0" smtClean="0"/>
          </a:p>
          <a:p>
            <a:r>
              <a:rPr lang="en-US" sz="1400" b="1" dirty="0" smtClean="0">
                <a:solidFill>
                  <a:schemeClr val="accent5"/>
                </a:solidFill>
              </a:rPr>
              <a:t>DO </a:t>
            </a:r>
            <a:r>
              <a:rPr lang="en-US" sz="1400" b="1" dirty="0">
                <a:solidFill>
                  <a:schemeClr val="accent5"/>
                </a:solidFill>
              </a:rPr>
              <a:t>NOT use the Assumptions Matrix for external actors. </a:t>
            </a:r>
          </a:p>
        </p:txBody>
      </p:sp>
    </p:spTree>
    <p:extLst>
      <p:ext uri="{BB962C8B-B14F-4D97-AF65-F5344CB8AC3E}">
        <p14:creationId xmlns:p14="http://schemas.microsoft.com/office/powerpoint/2010/main" val="1429739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000" dirty="0"/>
              <a:t>Explanation of how the activity addresses cross-cutting areas </a:t>
            </a:r>
            <a:r>
              <a:rPr lang="en-US" sz="2000" dirty="0" smtClean="0"/>
              <a:t> </a:t>
            </a:r>
            <a:br>
              <a:rPr lang="en-US" sz="2000" dirty="0" smtClean="0"/>
            </a:br>
            <a:r>
              <a:rPr lang="en-US" sz="2000" b="0" dirty="0" smtClean="0"/>
              <a:t>Sample </a:t>
            </a:r>
            <a:r>
              <a:rPr lang="en-US" sz="2000" b="0" dirty="0"/>
              <a:t>gender </a:t>
            </a:r>
            <a:r>
              <a:rPr lang="en-US" sz="2000" b="0" dirty="0" smtClean="0"/>
              <a:t>matrix</a:t>
            </a:r>
            <a:endParaRPr lang="en-US" sz="2400" b="0" dirty="0"/>
          </a:p>
        </p:txBody>
      </p:sp>
      <p:graphicFrame>
        <p:nvGraphicFramePr>
          <p:cNvPr id="7" name="Content Placeholder 4"/>
          <p:cNvGraphicFramePr>
            <a:graphicFrameLocks noGrp="1"/>
          </p:cNvGraphicFramePr>
          <p:nvPr>
            <p:ph idx="4294967295"/>
            <p:extLst>
              <p:ext uri="{D42A27DB-BD31-4B8C-83A1-F6EECF244321}">
                <p14:modId xmlns:p14="http://schemas.microsoft.com/office/powerpoint/2010/main" val="366132695"/>
              </p:ext>
            </p:extLst>
          </p:nvPr>
        </p:nvGraphicFramePr>
        <p:xfrm>
          <a:off x="1014083" y="1032815"/>
          <a:ext cx="7236150" cy="3961833"/>
        </p:xfrm>
        <a:graphic>
          <a:graphicData uri="http://schemas.openxmlformats.org/drawingml/2006/table">
            <a:tbl>
              <a:tblPr firstRow="1" bandRow="1">
                <a:tableStyleId>{F5AB1C69-6EDB-4FF4-983F-18BD219EF322}</a:tableStyleId>
              </a:tblPr>
              <a:tblGrid>
                <a:gridCol w="617888">
                  <a:extLst>
                    <a:ext uri="{9D8B030D-6E8A-4147-A177-3AD203B41FA5}">
                      <a16:colId xmlns:a16="http://schemas.microsoft.com/office/drawing/2014/main" val="394658227"/>
                    </a:ext>
                  </a:extLst>
                </a:gridCol>
                <a:gridCol w="1414276">
                  <a:extLst>
                    <a:ext uri="{9D8B030D-6E8A-4147-A177-3AD203B41FA5}">
                      <a16:colId xmlns:a16="http://schemas.microsoft.com/office/drawing/2014/main" val="416280176"/>
                    </a:ext>
                  </a:extLst>
                </a:gridCol>
                <a:gridCol w="2016320">
                  <a:extLst>
                    <a:ext uri="{9D8B030D-6E8A-4147-A177-3AD203B41FA5}">
                      <a16:colId xmlns:a16="http://schemas.microsoft.com/office/drawing/2014/main" val="3132140586"/>
                    </a:ext>
                  </a:extLst>
                </a:gridCol>
                <a:gridCol w="3187666">
                  <a:extLst>
                    <a:ext uri="{9D8B030D-6E8A-4147-A177-3AD203B41FA5}">
                      <a16:colId xmlns:a16="http://schemas.microsoft.com/office/drawing/2014/main" val="1902700030"/>
                    </a:ext>
                  </a:extLst>
                </a:gridCol>
              </a:tblGrid>
              <a:tr h="529630">
                <a:tc>
                  <a:txBody>
                    <a:bodyPr/>
                    <a:lstStyle/>
                    <a:p>
                      <a:r>
                        <a:rPr lang="en-US" sz="1500" dirty="0" smtClean="0"/>
                        <a:t>#</a:t>
                      </a:r>
                      <a:endParaRPr lang="en-US" sz="1500" dirty="0"/>
                    </a:p>
                  </a:txBody>
                  <a:tcPr marL="75519" marR="75519" marT="37760" marB="37760"/>
                </a:tc>
                <a:tc>
                  <a:txBody>
                    <a:bodyPr/>
                    <a:lstStyle/>
                    <a:p>
                      <a:r>
                        <a:rPr lang="en-US" sz="1500" dirty="0" smtClean="0"/>
                        <a:t>Outcome</a:t>
                      </a:r>
                      <a:r>
                        <a:rPr lang="en-US" sz="1500" baseline="0" dirty="0" smtClean="0"/>
                        <a:t> or Output </a:t>
                      </a:r>
                      <a:endParaRPr lang="en-US" sz="1500" dirty="0"/>
                    </a:p>
                  </a:txBody>
                  <a:tcPr marL="75519" marR="75519" marT="37760" marB="37760"/>
                </a:tc>
                <a:tc>
                  <a:txBody>
                    <a:bodyPr/>
                    <a:lstStyle/>
                    <a:p>
                      <a:r>
                        <a:rPr lang="en-US" sz="1500" dirty="0" smtClean="0"/>
                        <a:t>USAID Gender Domain</a:t>
                      </a:r>
                      <a:r>
                        <a:rPr lang="en-US" sz="1500" baseline="0" dirty="0" smtClean="0"/>
                        <a:t> influenced </a:t>
                      </a:r>
                      <a:endParaRPr lang="en-US" sz="1500" dirty="0"/>
                    </a:p>
                  </a:txBody>
                  <a:tcPr marL="75519" marR="75519" marT="37760" marB="37760"/>
                </a:tc>
                <a:tc>
                  <a:txBody>
                    <a:bodyPr/>
                    <a:lstStyle/>
                    <a:p>
                      <a:r>
                        <a:rPr lang="en-US" sz="1500" dirty="0" smtClean="0"/>
                        <a:t>How activity will address gender considerations</a:t>
                      </a:r>
                      <a:endParaRPr lang="en-US" sz="1500" dirty="0"/>
                    </a:p>
                  </a:txBody>
                  <a:tcPr marL="75519" marR="75519" marT="37760" marB="37760"/>
                </a:tc>
                <a:extLst>
                  <a:ext uri="{0D108BD9-81ED-4DB2-BD59-A6C34878D82A}">
                    <a16:rowId xmlns:a16="http://schemas.microsoft.com/office/drawing/2014/main" val="1087656375"/>
                  </a:ext>
                </a:extLst>
              </a:tr>
              <a:tr h="1210796">
                <a:tc>
                  <a:txBody>
                    <a:bodyPr/>
                    <a:lstStyle/>
                    <a:p>
                      <a:r>
                        <a:rPr lang="en-US" sz="1500" dirty="0" smtClean="0"/>
                        <a:t>2.3.1 </a:t>
                      </a:r>
                      <a:endParaRPr lang="en-US" sz="1500" dirty="0"/>
                    </a:p>
                  </a:txBody>
                  <a:tcPr marL="75519" marR="75519" marT="37760" marB="37760"/>
                </a:tc>
                <a:tc>
                  <a:txBody>
                    <a:bodyPr/>
                    <a:lstStyle/>
                    <a:p>
                      <a:r>
                        <a:rPr lang="en-US" sz="1500" dirty="0" smtClean="0"/>
                        <a:t>Small farmer knowledge and skills on CSA</a:t>
                      </a:r>
                      <a:r>
                        <a:rPr lang="en-US" sz="1500" baseline="0" dirty="0" smtClean="0"/>
                        <a:t> practices improved</a:t>
                      </a:r>
                      <a:endParaRPr lang="en-US" sz="1500" dirty="0"/>
                    </a:p>
                  </a:txBody>
                  <a:tcPr marL="75519" marR="75519" marT="37760" marB="3776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t>Access to and control over assets and resources; </a:t>
                      </a:r>
                    </a:p>
                    <a:p>
                      <a:pPr marL="285750" indent="-285750">
                        <a:buFont typeface="Arial" panose="020B0604020202020204" pitchFamily="34" charset="0"/>
                        <a:buChar char="•"/>
                      </a:pPr>
                      <a:endParaRPr lang="en-US" sz="1500" dirty="0"/>
                    </a:p>
                  </a:txBody>
                  <a:tcPr marL="75519" marR="75519" marT="37760" marB="3776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t>Ensure equitable participation in farmer’s groups (portal for training)  for men and women.</a:t>
                      </a:r>
                      <a:r>
                        <a:rPr lang="en-US" sz="1500" baseline="0" dirty="0" smtClean="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smtClean="0"/>
                        <a:t>Childcare provided during training activity</a:t>
                      </a:r>
                      <a:endParaRPr lang="en-US" sz="1500" dirty="0"/>
                    </a:p>
                  </a:txBody>
                  <a:tcPr marL="75519" marR="75519" marT="37760" marB="37760"/>
                </a:tc>
                <a:extLst>
                  <a:ext uri="{0D108BD9-81ED-4DB2-BD59-A6C34878D82A}">
                    <a16:rowId xmlns:a16="http://schemas.microsoft.com/office/drawing/2014/main" val="2453592171"/>
                  </a:ext>
                </a:extLst>
              </a:tr>
              <a:tr h="1891963">
                <a:tc>
                  <a:txBody>
                    <a:bodyPr/>
                    <a:lstStyle/>
                    <a:p>
                      <a:r>
                        <a:rPr lang="en-US" sz="1500" dirty="0" smtClean="0"/>
                        <a:t>2.3.2</a:t>
                      </a:r>
                      <a:endParaRPr lang="en-US" sz="1500" dirty="0"/>
                    </a:p>
                  </a:txBody>
                  <a:tcPr marL="75519" marR="75519" marT="37760" marB="37760"/>
                </a:tc>
                <a:tc>
                  <a:txBody>
                    <a:bodyPr/>
                    <a:lstStyle/>
                    <a:p>
                      <a:r>
                        <a:rPr lang="en-US" sz="1500" dirty="0" smtClean="0"/>
                        <a:t>Increased HH access to agriculture technology &amp; climate smart inputs</a:t>
                      </a:r>
                      <a:endParaRPr lang="en-US" sz="1500" dirty="0"/>
                    </a:p>
                  </a:txBody>
                  <a:tcPr marL="75519" marR="75519" marT="37760" marB="37760"/>
                </a:tc>
                <a:tc>
                  <a:txBody>
                    <a:bodyPr/>
                    <a:lstStyle/>
                    <a:p>
                      <a:pPr marL="285750" indent="-285750">
                        <a:buFont typeface="Arial" panose="020B0604020202020204" pitchFamily="34" charset="0"/>
                        <a:buChar char="•"/>
                      </a:pPr>
                      <a:r>
                        <a:rPr lang="en-US" sz="1500" dirty="0" smtClean="0"/>
                        <a:t>Access to and control over assets and resources; </a:t>
                      </a:r>
                    </a:p>
                    <a:p>
                      <a:pPr marL="285750" indent="-285750">
                        <a:buFont typeface="Arial" panose="020B0604020202020204" pitchFamily="34" charset="0"/>
                        <a:buChar char="•"/>
                      </a:pPr>
                      <a:r>
                        <a:rPr lang="en-US" sz="1500" dirty="0" smtClean="0"/>
                        <a:t>Gender roles, responsibilities and time use</a:t>
                      </a:r>
                      <a:endParaRPr lang="en-US" sz="1500" dirty="0"/>
                    </a:p>
                  </a:txBody>
                  <a:tcPr marL="75519" marR="75519" marT="37760" marB="37760"/>
                </a:tc>
                <a:tc>
                  <a:txBody>
                    <a:bodyPr/>
                    <a:lstStyle/>
                    <a:p>
                      <a:pPr marL="285750" indent="-285750">
                        <a:buFont typeface="Arial" panose="020B0604020202020204" pitchFamily="34" charset="0"/>
                        <a:buChar char="•"/>
                      </a:pPr>
                      <a:r>
                        <a:rPr lang="en-US" sz="1500" dirty="0" smtClean="0"/>
                        <a:t>Promoted technology [specify]</a:t>
                      </a:r>
                      <a:r>
                        <a:rPr lang="en-US" sz="1500" baseline="0" dirty="0" smtClean="0"/>
                        <a:t> shows  promising contributions to a</a:t>
                      </a:r>
                      <a:r>
                        <a:rPr lang="en-US" sz="1500" dirty="0" smtClean="0"/>
                        <a:t> decrease in women’s time burden.</a:t>
                      </a:r>
                    </a:p>
                    <a:p>
                      <a:pPr marL="285750" indent="-285750">
                        <a:buFont typeface="Arial" panose="020B0604020202020204" pitchFamily="34" charset="0"/>
                        <a:buChar char="•"/>
                      </a:pPr>
                      <a:r>
                        <a:rPr lang="en-US" sz="1500" kern="1200" dirty="0" smtClean="0">
                          <a:effectLst/>
                        </a:rPr>
                        <a:t>Promoted technologies are adapted to rural women’s needs and constraints.</a:t>
                      </a:r>
                      <a:endParaRPr lang="en-US" sz="1500" dirty="0" smtClean="0"/>
                    </a:p>
                    <a:p>
                      <a:pPr marL="285750" indent="-285750">
                        <a:buFont typeface="Arial" panose="020B0604020202020204" pitchFamily="34" charset="0"/>
                        <a:buChar char="•"/>
                      </a:pPr>
                      <a:endParaRPr lang="en-US" sz="1500" dirty="0"/>
                    </a:p>
                  </a:txBody>
                  <a:tcPr marL="75519" marR="75519" marT="37760" marB="37760"/>
                </a:tc>
                <a:extLst>
                  <a:ext uri="{0D108BD9-81ED-4DB2-BD59-A6C34878D82A}">
                    <a16:rowId xmlns:a16="http://schemas.microsoft.com/office/drawing/2014/main" val="2637204308"/>
                  </a:ext>
                </a:extLst>
              </a:tr>
              <a:tr h="306273">
                <a:tc>
                  <a:txBody>
                    <a:bodyPr/>
                    <a:lstStyle/>
                    <a:p>
                      <a:endParaRPr lang="en-US" sz="1500"/>
                    </a:p>
                  </a:txBody>
                  <a:tcPr marL="75519" marR="75519" marT="37760" marB="37760"/>
                </a:tc>
                <a:tc>
                  <a:txBody>
                    <a:bodyPr/>
                    <a:lstStyle/>
                    <a:p>
                      <a:endParaRPr lang="en-US" sz="1500" dirty="0"/>
                    </a:p>
                  </a:txBody>
                  <a:tcPr marL="75519" marR="75519" marT="37760" marB="37760"/>
                </a:tc>
                <a:tc>
                  <a:txBody>
                    <a:bodyPr/>
                    <a:lstStyle/>
                    <a:p>
                      <a:endParaRPr lang="en-US" sz="1500"/>
                    </a:p>
                  </a:txBody>
                  <a:tcPr marL="75519" marR="75519" marT="37760" marB="37760"/>
                </a:tc>
                <a:tc>
                  <a:txBody>
                    <a:bodyPr/>
                    <a:lstStyle/>
                    <a:p>
                      <a:endParaRPr lang="en-US" sz="1500" dirty="0"/>
                    </a:p>
                  </a:txBody>
                  <a:tcPr marL="75519" marR="75519" marT="37760" marB="37760"/>
                </a:tc>
                <a:extLst>
                  <a:ext uri="{0D108BD9-81ED-4DB2-BD59-A6C34878D82A}">
                    <a16:rowId xmlns:a16="http://schemas.microsoft.com/office/drawing/2014/main" val="2396039693"/>
                  </a:ext>
                </a:extLst>
              </a:tr>
            </a:tbl>
          </a:graphicData>
        </a:graphic>
      </p:graphicFrame>
    </p:spTree>
    <p:extLst>
      <p:ext uri="{BB962C8B-B14F-4D97-AF65-F5344CB8AC3E}">
        <p14:creationId xmlns:p14="http://schemas.microsoft.com/office/powerpoint/2010/main" val="2309962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6F32-A8CE-8546-8601-67BEF4DD5B23}"/>
              </a:ext>
            </a:extLst>
          </p:cNvPr>
          <p:cNvSpPr>
            <a:spLocks noGrp="1"/>
          </p:cNvSpPr>
          <p:nvPr>
            <p:ph type="title"/>
          </p:nvPr>
        </p:nvSpPr>
        <p:spPr>
          <a:xfrm>
            <a:off x="1684423" y="180241"/>
            <a:ext cx="7351204" cy="857250"/>
          </a:xfrm>
        </p:spPr>
        <p:txBody>
          <a:bodyPr>
            <a:noAutofit/>
          </a:bodyPr>
          <a:lstStyle/>
          <a:p>
            <a:r>
              <a:rPr lang="en-US" sz="2400" dirty="0"/>
              <a:t>Complementary Documentation</a:t>
            </a:r>
            <a:br>
              <a:rPr lang="en-US" sz="2400" dirty="0"/>
            </a:br>
            <a:r>
              <a:rPr lang="en-US" sz="2400" b="0" dirty="0"/>
              <a:t>Population-based changes</a:t>
            </a: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id="{65DF5429-A314-3C4D-9D51-3193716B6A48}"/>
              </a:ext>
            </a:extLst>
          </p:cNvPr>
          <p:cNvSpPr>
            <a:spLocks noGrp="1"/>
          </p:cNvSpPr>
          <p:nvPr>
            <p:ph sz="half" idx="2"/>
          </p:nvPr>
        </p:nvSpPr>
        <p:spPr>
          <a:xfrm>
            <a:off x="1684422" y="1116531"/>
            <a:ext cx="6944627" cy="3850579"/>
          </a:xfrm>
        </p:spPr>
        <p:txBody>
          <a:bodyPr>
            <a:normAutofit fontScale="92500"/>
          </a:bodyPr>
          <a:lstStyle/>
          <a:p>
            <a:pPr marL="342900" indent="-342900">
              <a:buFont typeface="Arial" panose="020B0604020202020204" pitchFamily="34" charset="0"/>
              <a:buChar char="•"/>
            </a:pPr>
            <a:r>
              <a:rPr lang="en-US" dirty="0"/>
              <a:t>Provide an explanation of how the about how targeting a limited number of direct participants will result in population-level changes</a:t>
            </a:r>
            <a:r>
              <a:rPr lang="en-US" dirty="0" smtClean="0"/>
              <a:t>.</a:t>
            </a:r>
            <a:endParaRPr lang="en-US" dirty="0"/>
          </a:p>
          <a:p>
            <a:r>
              <a:rPr lang="en-US" dirty="0"/>
              <a:t>Examples: </a:t>
            </a:r>
          </a:p>
          <a:p>
            <a:pPr marL="342900" indent="-342900">
              <a:buFont typeface="Arial" panose="020B0604020202020204" pitchFamily="34" charset="0"/>
              <a:buChar char="•"/>
            </a:pPr>
            <a:r>
              <a:rPr lang="en-US" dirty="0"/>
              <a:t>Developing interventions that will self-replicate</a:t>
            </a:r>
          </a:p>
          <a:p>
            <a:pPr marL="1085850" lvl="1" indent="-342900">
              <a:buFont typeface="Arial" panose="020B0604020202020204" pitchFamily="34" charset="0"/>
              <a:buChar char="•"/>
            </a:pPr>
            <a:r>
              <a:rPr lang="en-US" dirty="0"/>
              <a:t>Focusing on local service </a:t>
            </a:r>
            <a:r>
              <a:rPr lang="en-US" dirty="0" smtClean="0"/>
              <a:t>providers (linkages </a:t>
            </a:r>
            <a:r>
              <a:rPr lang="en-US" dirty="0"/>
              <a:t>to institutions so LSPs can access resources after </a:t>
            </a:r>
            <a:r>
              <a:rPr lang="en-US" dirty="0" smtClean="0"/>
              <a:t>LOA)</a:t>
            </a:r>
            <a:endParaRPr lang="en-US" dirty="0"/>
          </a:p>
          <a:p>
            <a:pPr marL="1085850" lvl="1" indent="-342900">
              <a:buFont typeface="Arial" panose="020B0604020202020204" pitchFamily="34" charset="0"/>
              <a:buChar char="•"/>
            </a:pPr>
            <a:r>
              <a:rPr lang="en-US" dirty="0"/>
              <a:t>Strengthening and coordinating with local networks </a:t>
            </a:r>
          </a:p>
          <a:p>
            <a:pPr marL="342900" indent="-342900">
              <a:buFont typeface="Arial" panose="020B0604020202020204" pitchFamily="34" charset="0"/>
              <a:buChar char="•"/>
            </a:pPr>
            <a:r>
              <a:rPr lang="en-US" dirty="0"/>
              <a:t>Broadcasting knowledge across the whole population</a:t>
            </a:r>
          </a:p>
          <a:p>
            <a:pPr marL="342900" indent="-342900">
              <a:buFont typeface="Arial" panose="020B0604020202020204" pitchFamily="34" charset="0"/>
              <a:buChar char="•"/>
            </a:pPr>
            <a:r>
              <a:rPr lang="en-US" dirty="0"/>
              <a:t>Using participants as agents of change</a:t>
            </a:r>
          </a:p>
          <a:p>
            <a:endParaRPr lang="en-US" dirty="0"/>
          </a:p>
        </p:txBody>
      </p:sp>
    </p:spTree>
    <p:extLst>
      <p:ext uri="{BB962C8B-B14F-4D97-AF65-F5344CB8AC3E}">
        <p14:creationId xmlns:p14="http://schemas.microsoft.com/office/powerpoint/2010/main" val="3308346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E842DF-AE8C-4540-939E-4277F3577C1E}"/>
              </a:ext>
            </a:extLst>
          </p:cNvPr>
          <p:cNvSpPr>
            <a:spLocks noGrp="1"/>
          </p:cNvSpPr>
          <p:nvPr>
            <p:ph type="body" sz="quarter" idx="11"/>
          </p:nvPr>
        </p:nvSpPr>
        <p:spPr>
          <a:xfrm>
            <a:off x="1366838" y="2002061"/>
            <a:ext cx="6313487" cy="1089481"/>
          </a:xfrm>
        </p:spPr>
        <p:txBody>
          <a:bodyPr>
            <a:noAutofit/>
          </a:bodyPr>
          <a:lstStyle/>
          <a:p>
            <a:r>
              <a:rPr lang="en-US" sz="6000" dirty="0" smtClean="0"/>
              <a:t>Thank you!</a:t>
            </a:r>
            <a:endParaRPr lang="en-US" sz="6000" dirty="0"/>
          </a:p>
        </p:txBody>
      </p:sp>
    </p:spTree>
    <p:extLst>
      <p:ext uri="{BB962C8B-B14F-4D97-AF65-F5344CB8AC3E}">
        <p14:creationId xmlns:p14="http://schemas.microsoft.com/office/powerpoint/2010/main" val="95013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6F32-A8CE-8546-8601-67BEF4DD5B23}"/>
              </a:ext>
            </a:extLst>
          </p:cNvPr>
          <p:cNvSpPr>
            <a:spLocks noGrp="1"/>
          </p:cNvSpPr>
          <p:nvPr>
            <p:ph type="title"/>
          </p:nvPr>
        </p:nvSpPr>
        <p:spPr/>
        <p:txBody>
          <a:bodyPr/>
          <a:lstStyle/>
          <a:p>
            <a:r>
              <a:rPr lang="en-US" dirty="0"/>
              <a:t>Session Objectives </a:t>
            </a:r>
          </a:p>
        </p:txBody>
      </p:sp>
      <p:sp>
        <p:nvSpPr>
          <p:cNvPr id="3" name="Content Placeholder 2">
            <a:extLst>
              <a:ext uri="{FF2B5EF4-FFF2-40B4-BE49-F238E27FC236}">
                <a16:creationId xmlns:a16="http://schemas.microsoft.com/office/drawing/2014/main" id="{65DF5429-A314-3C4D-9D51-3193716B6A48}"/>
              </a:ext>
            </a:extLst>
          </p:cNvPr>
          <p:cNvSpPr>
            <a:spLocks noGrp="1"/>
          </p:cNvSpPr>
          <p:nvPr>
            <p:ph sz="half" idx="2"/>
          </p:nvPr>
        </p:nvSpPr>
        <p:spPr/>
        <p:txBody>
          <a:bodyPr>
            <a:normAutofit/>
          </a:bodyPr>
          <a:lstStyle/>
          <a:p>
            <a:pPr marL="342900" indent="-342900">
              <a:buFont typeface="Arial" panose="020B0604020202020204" pitchFamily="34" charset="0"/>
              <a:buChar char="•"/>
            </a:pPr>
            <a:r>
              <a:rPr lang="en-US" dirty="0" smtClean="0"/>
              <a:t>To </a:t>
            </a:r>
            <a:r>
              <a:rPr lang="en-US" dirty="0"/>
              <a:t>understand how </a:t>
            </a:r>
            <a:r>
              <a:rPr lang="en-US" dirty="0" smtClean="0"/>
              <a:t>we will </a:t>
            </a:r>
            <a:r>
              <a:rPr lang="en-US" dirty="0"/>
              <a:t>ascertain the quality and </a:t>
            </a:r>
            <a:r>
              <a:rPr lang="en-US" dirty="0" smtClean="0"/>
              <a:t>completeness </a:t>
            </a:r>
            <a:r>
              <a:rPr lang="en-US" dirty="0"/>
              <a:t>of </a:t>
            </a:r>
            <a:r>
              <a:rPr lang="en-US" dirty="0" smtClean="0"/>
              <a:t>the TOC </a:t>
            </a:r>
            <a:r>
              <a:rPr lang="en-US" dirty="0"/>
              <a:t>diagrams and </a:t>
            </a:r>
            <a:r>
              <a:rPr lang="en-US" dirty="0" smtClean="0"/>
              <a:t>complementary documentation </a:t>
            </a:r>
            <a:r>
              <a:rPr lang="en-US" dirty="0"/>
              <a:t>using the same criteria as donor reviewers.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3279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p:txBody>
          <a:bodyPr/>
          <a:lstStyle/>
          <a:p>
            <a:r>
              <a:rPr lang="en-US" dirty="0" smtClean="0"/>
              <a:t>TOC Process </a:t>
            </a:r>
            <a:r>
              <a:rPr lang="en-US" smtClean="0"/>
              <a:t>and Timeline</a:t>
            </a:r>
            <a:endParaRPr lang="en-US" dirty="0"/>
          </a:p>
        </p:txBody>
      </p:sp>
      <p:graphicFrame>
        <p:nvGraphicFramePr>
          <p:cNvPr id="6" name="Content Placeholder 2"/>
          <p:cNvGraphicFramePr>
            <a:graphicFrameLocks noGrp="1"/>
          </p:cNvGraphicFramePr>
          <p:nvPr>
            <p:ph sz="half" idx="2"/>
            <p:extLst>
              <p:ext uri="{D42A27DB-BD31-4B8C-83A1-F6EECF244321}">
                <p14:modId xmlns:p14="http://schemas.microsoft.com/office/powerpoint/2010/main" val="652401988"/>
              </p:ext>
            </p:extLst>
          </p:nvPr>
        </p:nvGraphicFramePr>
        <p:xfrm>
          <a:off x="635267" y="1071631"/>
          <a:ext cx="8345698" cy="3924968"/>
        </p:xfrm>
        <a:graphic>
          <a:graphicData uri="http://schemas.openxmlformats.org/drawingml/2006/table">
            <a:tbl>
              <a:tblPr>
                <a:tableStyleId>{5C22544A-7EE6-4342-B048-85BDC9FD1C3A}</a:tableStyleId>
              </a:tblPr>
              <a:tblGrid>
                <a:gridCol w="2180625">
                  <a:extLst>
                    <a:ext uri="{9D8B030D-6E8A-4147-A177-3AD203B41FA5}">
                      <a16:colId xmlns:a16="http://schemas.microsoft.com/office/drawing/2014/main" val="1053033345"/>
                    </a:ext>
                  </a:extLst>
                </a:gridCol>
                <a:gridCol w="189620">
                  <a:extLst>
                    <a:ext uri="{9D8B030D-6E8A-4147-A177-3AD203B41FA5}">
                      <a16:colId xmlns:a16="http://schemas.microsoft.com/office/drawing/2014/main" val="3363701114"/>
                    </a:ext>
                  </a:extLst>
                </a:gridCol>
                <a:gridCol w="233377">
                  <a:extLst>
                    <a:ext uri="{9D8B030D-6E8A-4147-A177-3AD203B41FA5}">
                      <a16:colId xmlns:a16="http://schemas.microsoft.com/office/drawing/2014/main" val="1051992116"/>
                    </a:ext>
                  </a:extLst>
                </a:gridCol>
                <a:gridCol w="211499">
                  <a:extLst>
                    <a:ext uri="{9D8B030D-6E8A-4147-A177-3AD203B41FA5}">
                      <a16:colId xmlns:a16="http://schemas.microsoft.com/office/drawing/2014/main" val="3013693323"/>
                    </a:ext>
                  </a:extLst>
                </a:gridCol>
                <a:gridCol w="211499">
                  <a:extLst>
                    <a:ext uri="{9D8B030D-6E8A-4147-A177-3AD203B41FA5}">
                      <a16:colId xmlns:a16="http://schemas.microsoft.com/office/drawing/2014/main" val="2373862974"/>
                    </a:ext>
                  </a:extLst>
                </a:gridCol>
                <a:gridCol w="204207">
                  <a:extLst>
                    <a:ext uri="{9D8B030D-6E8A-4147-A177-3AD203B41FA5}">
                      <a16:colId xmlns:a16="http://schemas.microsoft.com/office/drawing/2014/main" val="2740776638"/>
                    </a:ext>
                  </a:extLst>
                </a:gridCol>
                <a:gridCol w="262552">
                  <a:extLst>
                    <a:ext uri="{9D8B030D-6E8A-4147-A177-3AD203B41FA5}">
                      <a16:colId xmlns:a16="http://schemas.microsoft.com/office/drawing/2014/main" val="808385064"/>
                    </a:ext>
                  </a:extLst>
                </a:gridCol>
                <a:gridCol w="269844">
                  <a:extLst>
                    <a:ext uri="{9D8B030D-6E8A-4147-A177-3AD203B41FA5}">
                      <a16:colId xmlns:a16="http://schemas.microsoft.com/office/drawing/2014/main" val="785863251"/>
                    </a:ext>
                  </a:extLst>
                </a:gridCol>
                <a:gridCol w="189620">
                  <a:extLst>
                    <a:ext uri="{9D8B030D-6E8A-4147-A177-3AD203B41FA5}">
                      <a16:colId xmlns:a16="http://schemas.microsoft.com/office/drawing/2014/main" val="2954429637"/>
                    </a:ext>
                  </a:extLst>
                </a:gridCol>
                <a:gridCol w="226084">
                  <a:extLst>
                    <a:ext uri="{9D8B030D-6E8A-4147-A177-3AD203B41FA5}">
                      <a16:colId xmlns:a16="http://schemas.microsoft.com/office/drawing/2014/main" val="633819522"/>
                    </a:ext>
                  </a:extLst>
                </a:gridCol>
                <a:gridCol w="255256">
                  <a:extLst>
                    <a:ext uri="{9D8B030D-6E8A-4147-A177-3AD203B41FA5}">
                      <a16:colId xmlns:a16="http://schemas.microsoft.com/office/drawing/2014/main" val="3758031270"/>
                    </a:ext>
                  </a:extLst>
                </a:gridCol>
                <a:gridCol w="255256">
                  <a:extLst>
                    <a:ext uri="{9D8B030D-6E8A-4147-A177-3AD203B41FA5}">
                      <a16:colId xmlns:a16="http://schemas.microsoft.com/office/drawing/2014/main" val="2141791197"/>
                    </a:ext>
                  </a:extLst>
                </a:gridCol>
                <a:gridCol w="291723">
                  <a:extLst>
                    <a:ext uri="{9D8B030D-6E8A-4147-A177-3AD203B41FA5}">
                      <a16:colId xmlns:a16="http://schemas.microsoft.com/office/drawing/2014/main" val="2513788427"/>
                    </a:ext>
                  </a:extLst>
                </a:gridCol>
                <a:gridCol w="262552">
                  <a:extLst>
                    <a:ext uri="{9D8B030D-6E8A-4147-A177-3AD203B41FA5}">
                      <a16:colId xmlns:a16="http://schemas.microsoft.com/office/drawing/2014/main" val="2003643812"/>
                    </a:ext>
                  </a:extLst>
                </a:gridCol>
                <a:gridCol w="290009">
                  <a:extLst>
                    <a:ext uri="{9D8B030D-6E8A-4147-A177-3AD203B41FA5}">
                      <a16:colId xmlns:a16="http://schemas.microsoft.com/office/drawing/2014/main" val="391598656"/>
                    </a:ext>
                  </a:extLst>
                </a:gridCol>
                <a:gridCol w="256970">
                  <a:extLst>
                    <a:ext uri="{9D8B030D-6E8A-4147-A177-3AD203B41FA5}">
                      <a16:colId xmlns:a16="http://schemas.microsoft.com/office/drawing/2014/main" val="723009247"/>
                    </a:ext>
                  </a:extLst>
                </a:gridCol>
                <a:gridCol w="284430">
                  <a:extLst>
                    <a:ext uri="{9D8B030D-6E8A-4147-A177-3AD203B41FA5}">
                      <a16:colId xmlns:a16="http://schemas.microsoft.com/office/drawing/2014/main" val="1583672156"/>
                    </a:ext>
                  </a:extLst>
                </a:gridCol>
                <a:gridCol w="291723">
                  <a:extLst>
                    <a:ext uri="{9D8B030D-6E8A-4147-A177-3AD203B41FA5}">
                      <a16:colId xmlns:a16="http://schemas.microsoft.com/office/drawing/2014/main" val="1357015527"/>
                    </a:ext>
                  </a:extLst>
                </a:gridCol>
                <a:gridCol w="301447">
                  <a:extLst>
                    <a:ext uri="{9D8B030D-6E8A-4147-A177-3AD203B41FA5}">
                      <a16:colId xmlns:a16="http://schemas.microsoft.com/office/drawing/2014/main" val="3329852671"/>
                    </a:ext>
                  </a:extLst>
                </a:gridCol>
                <a:gridCol w="320895">
                  <a:extLst>
                    <a:ext uri="{9D8B030D-6E8A-4147-A177-3AD203B41FA5}">
                      <a16:colId xmlns:a16="http://schemas.microsoft.com/office/drawing/2014/main" val="3387371476"/>
                    </a:ext>
                  </a:extLst>
                </a:gridCol>
                <a:gridCol w="379086">
                  <a:extLst>
                    <a:ext uri="{9D8B030D-6E8A-4147-A177-3AD203B41FA5}">
                      <a16:colId xmlns:a16="http://schemas.microsoft.com/office/drawing/2014/main" val="3764774195"/>
                    </a:ext>
                  </a:extLst>
                </a:gridCol>
                <a:gridCol w="330820">
                  <a:extLst>
                    <a:ext uri="{9D8B030D-6E8A-4147-A177-3AD203B41FA5}">
                      <a16:colId xmlns:a16="http://schemas.microsoft.com/office/drawing/2014/main" val="2466015062"/>
                    </a:ext>
                  </a:extLst>
                </a:gridCol>
                <a:gridCol w="369467">
                  <a:extLst>
                    <a:ext uri="{9D8B030D-6E8A-4147-A177-3AD203B41FA5}">
                      <a16:colId xmlns:a16="http://schemas.microsoft.com/office/drawing/2014/main" val="261518520"/>
                    </a:ext>
                  </a:extLst>
                </a:gridCol>
                <a:gridCol w="277137">
                  <a:extLst>
                    <a:ext uri="{9D8B030D-6E8A-4147-A177-3AD203B41FA5}">
                      <a16:colId xmlns:a16="http://schemas.microsoft.com/office/drawing/2014/main" val="2216918151"/>
                    </a:ext>
                  </a:extLst>
                </a:gridCol>
              </a:tblGrid>
              <a:tr h="445957">
                <a:tc>
                  <a:txBody>
                    <a:bodyPr/>
                    <a:lstStyle/>
                    <a:p>
                      <a:pPr algn="l" fontAlgn="b"/>
                      <a:endParaRPr lang="en-US" sz="700" b="0" i="0" u="none" strike="noStrike">
                        <a:solidFill>
                          <a:srgbClr val="000000"/>
                        </a:solidFill>
                        <a:effectLst/>
                        <a:latin typeface="Ubuntu" panose="020B0604020202020204" charset="0"/>
                      </a:endParaRPr>
                    </a:p>
                  </a:txBody>
                  <a:tcPr marL="6710" marR="6710" marT="6710" marB="0" anchor="b"/>
                </a:tc>
                <a:tc gridSpan="4">
                  <a:txBody>
                    <a:bodyPr/>
                    <a:lstStyle/>
                    <a:p>
                      <a:pPr algn="ctr" fontAlgn="b"/>
                      <a:r>
                        <a:rPr lang="en-US" sz="1000" u="none" strike="noStrike" kern="1200">
                          <a:solidFill>
                            <a:schemeClr val="dk1"/>
                          </a:solidFill>
                          <a:effectLst/>
                          <a:latin typeface="+mn-lt"/>
                          <a:ea typeface="+mn-ea"/>
                          <a:cs typeface="+mn-cs"/>
                        </a:rPr>
                        <a:t>Month 1</a:t>
                      </a:r>
                    </a:p>
                  </a:txBody>
                  <a:tcPr marL="6710" marR="6710" marT="671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u="none" strike="noStrike" kern="1200">
                          <a:solidFill>
                            <a:schemeClr val="dk1"/>
                          </a:solidFill>
                          <a:effectLst/>
                          <a:latin typeface="+mn-lt"/>
                          <a:ea typeface="+mn-ea"/>
                          <a:cs typeface="+mn-cs"/>
                        </a:rPr>
                        <a:t>Month 2</a:t>
                      </a:r>
                    </a:p>
                  </a:txBody>
                  <a:tcPr marL="6710" marR="6710" marT="671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b"/>
                      <a:r>
                        <a:rPr lang="en-US" sz="1000" u="none" strike="noStrike" kern="1200">
                          <a:solidFill>
                            <a:schemeClr val="dk1"/>
                          </a:solidFill>
                          <a:effectLst/>
                          <a:latin typeface="+mn-lt"/>
                          <a:ea typeface="+mn-ea"/>
                          <a:cs typeface="+mn-cs"/>
                        </a:rPr>
                        <a:t>Month 3</a:t>
                      </a:r>
                    </a:p>
                  </a:txBody>
                  <a:tcPr marL="6710" marR="6710" marT="6710" marB="0" anchor="c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000" u="none" strike="noStrike">
                          <a:effectLst/>
                        </a:rPr>
                        <a:t> </a:t>
                      </a:r>
                      <a:endParaRPr lang="en-US" sz="1000" b="1" i="0" u="none" strike="noStrike">
                        <a:solidFill>
                          <a:srgbClr val="000000"/>
                        </a:solidFill>
                        <a:effectLst/>
                        <a:latin typeface="Ubuntu" panose="020B0604020202020204" charset="0"/>
                      </a:endParaRPr>
                    </a:p>
                    <a:p>
                      <a:pPr algn="ctr" fontAlgn="b"/>
                      <a:r>
                        <a:rPr lang="en-US" sz="1000" u="none" strike="noStrike">
                          <a:effectLst/>
                        </a:rPr>
                        <a:t>Month 4</a:t>
                      </a:r>
                      <a:endParaRPr lang="en-US" sz="1000" b="1" i="0" u="none" strike="noStrike">
                        <a:solidFill>
                          <a:srgbClr val="000000"/>
                        </a:solidFill>
                        <a:effectLst/>
                        <a:latin typeface="Ubuntu" panose="020B0604020202020204" charset="0"/>
                      </a:endParaRPr>
                    </a:p>
                    <a:p>
                      <a:pPr algn="ctr" fontAlgn="b"/>
                      <a:r>
                        <a:rPr lang="en-US" sz="1000" u="none" strike="noStrike">
                          <a:effectLst/>
                        </a:rPr>
                        <a:t> </a:t>
                      </a:r>
                      <a:endParaRPr lang="en-US" sz="1000" b="1" i="0" u="none" strike="noStrike">
                        <a:solidFill>
                          <a:srgbClr val="000000"/>
                        </a:solidFill>
                        <a:effectLst/>
                        <a:latin typeface="Ubuntu" panose="020B0604020202020204" charset="0"/>
                      </a:endParaRPr>
                    </a:p>
                  </a:txBody>
                  <a:tcPr marL="6710" marR="6710" marT="6710" marB="0" anchor="b"/>
                </a:tc>
                <a:tc hMerge="1">
                  <a:txBody>
                    <a:bodyPr/>
                    <a:lstStyle/>
                    <a:p>
                      <a:pPr algn="l" fontAlgn="b"/>
                      <a:endParaRPr lang="en-US" sz="700" b="1" i="0" u="none" strike="noStrike">
                        <a:solidFill>
                          <a:srgbClr val="000000"/>
                        </a:solidFill>
                        <a:effectLst/>
                        <a:latin typeface="Ubuntu" panose="020B0604020202020204" charset="0"/>
                      </a:endParaRPr>
                    </a:p>
                  </a:txBody>
                  <a:tcPr marL="6984" marR="6984" marT="6984" marB="0" anchor="b"/>
                </a:tc>
                <a:tc hMerge="1">
                  <a:txBody>
                    <a:bodyPr/>
                    <a:lstStyle/>
                    <a:p>
                      <a:endParaRPr lang="en-US"/>
                    </a:p>
                  </a:txBody>
                  <a:tcPr/>
                </a:tc>
                <a:tc hMerge="1">
                  <a:txBody>
                    <a:bodyPr/>
                    <a:lstStyle/>
                    <a:p>
                      <a:pPr algn="l" fontAlgn="b"/>
                      <a:endParaRPr lang="en-US" sz="700" b="1" i="0" u="none" strike="noStrike">
                        <a:solidFill>
                          <a:srgbClr val="000000"/>
                        </a:solidFill>
                        <a:effectLst/>
                        <a:latin typeface="Ubuntu" panose="020B0604020202020204" charset="0"/>
                      </a:endParaRPr>
                    </a:p>
                  </a:txBody>
                  <a:tcPr marL="6984" marR="6984" marT="6984" marB="0" anchor="b"/>
                </a:tc>
                <a:tc gridSpan="4">
                  <a:txBody>
                    <a:bodyPr/>
                    <a:lstStyle/>
                    <a:p>
                      <a:pPr algn="ctr" fontAlgn="b"/>
                      <a:r>
                        <a:rPr lang="en-US" sz="1000" u="none" strike="noStrike">
                          <a:effectLst/>
                        </a:rPr>
                        <a:t> </a:t>
                      </a:r>
                      <a:endParaRPr lang="en-US" sz="1000" b="1" i="0" u="none" strike="noStrike">
                        <a:solidFill>
                          <a:srgbClr val="000000"/>
                        </a:solidFill>
                        <a:effectLst/>
                        <a:latin typeface="Ubuntu" panose="020B0604020202020204" charset="0"/>
                      </a:endParaRPr>
                    </a:p>
                    <a:p>
                      <a:pPr algn="ctr" fontAlgn="b"/>
                      <a:r>
                        <a:rPr lang="en-US" sz="1000" u="none" strike="noStrike">
                          <a:effectLst/>
                        </a:rPr>
                        <a:t>Month 5</a:t>
                      </a:r>
                      <a:endParaRPr lang="en-US" sz="1000" b="1" i="0" u="none" strike="noStrike">
                        <a:solidFill>
                          <a:srgbClr val="000000"/>
                        </a:solidFill>
                        <a:effectLst/>
                        <a:latin typeface="Ubuntu" panose="020B0604020202020204" charset="0"/>
                      </a:endParaRPr>
                    </a:p>
                    <a:p>
                      <a:pPr algn="ctr" fontAlgn="b"/>
                      <a:r>
                        <a:rPr lang="en-US" sz="1000" u="none" strike="noStrike">
                          <a:effectLst/>
                        </a:rPr>
                        <a:t> </a:t>
                      </a:r>
                      <a:endParaRPr lang="en-US" sz="1000" b="0" i="0" u="none" strike="noStrike">
                        <a:solidFill>
                          <a:srgbClr val="000000"/>
                        </a:solidFill>
                        <a:effectLst/>
                        <a:latin typeface="Ubuntu" panose="020B0604020202020204" charset="0"/>
                      </a:endParaRPr>
                    </a:p>
                  </a:txBody>
                  <a:tcPr marL="6710" marR="6710" marT="6710" marB="0" anchor="b">
                    <a:solidFill>
                      <a:schemeClr val="accent4"/>
                    </a:solidFill>
                  </a:tcPr>
                </a:tc>
                <a:tc hMerge="1">
                  <a:txBody>
                    <a:bodyPr/>
                    <a:lstStyle/>
                    <a:p>
                      <a:pPr algn="l" fontAlgn="b"/>
                      <a:endParaRPr lang="en-US" sz="700" b="1" i="0" u="none" strike="noStrike">
                        <a:solidFill>
                          <a:srgbClr val="000000"/>
                        </a:solidFill>
                        <a:effectLst/>
                        <a:latin typeface="Ubuntu" panose="020B0604020202020204" charset="0"/>
                      </a:endParaRPr>
                    </a:p>
                  </a:txBody>
                  <a:tcPr marL="6984" marR="6984" marT="6984" marB="0" anchor="b"/>
                </a:tc>
                <a:tc hMerge="1">
                  <a:txBody>
                    <a:bodyPr/>
                    <a:lstStyle/>
                    <a:p>
                      <a:endParaRPr lang="en-US"/>
                    </a:p>
                  </a:txBody>
                  <a:tcPr/>
                </a:tc>
                <a:tc hMerge="1">
                  <a:txBody>
                    <a:bodyPr/>
                    <a:lstStyle/>
                    <a:p>
                      <a:pPr algn="l" fontAlgn="b"/>
                      <a:endParaRPr lang="en-US" sz="700" b="0" i="0" u="none" strike="noStrike">
                        <a:solidFill>
                          <a:srgbClr val="000000"/>
                        </a:solidFill>
                        <a:effectLst/>
                        <a:latin typeface="Ubuntu" panose="020B0604020202020204" charset="0"/>
                      </a:endParaRPr>
                    </a:p>
                  </a:txBody>
                  <a:tcPr marL="6984" marR="6984" marT="6984" marB="0" anchor="b"/>
                </a:tc>
                <a:tc gridSpan="2">
                  <a:txBody>
                    <a:bodyPr/>
                    <a:lstStyle/>
                    <a:p>
                      <a:pPr algn="ctr" fontAlgn="b"/>
                      <a:r>
                        <a:rPr lang="en-US" sz="1000" u="none" strike="noStrike">
                          <a:effectLst/>
                        </a:rPr>
                        <a:t>Month 6</a:t>
                      </a:r>
                      <a:endParaRPr lang="en-US" sz="1000" b="1" i="0" u="none" strike="noStrike">
                        <a:solidFill>
                          <a:srgbClr val="000000"/>
                        </a:solidFill>
                        <a:effectLst/>
                        <a:latin typeface="Ubuntu" panose="020B0604020202020204" charset="0"/>
                      </a:endParaRPr>
                    </a:p>
                  </a:txBody>
                  <a:tcPr marL="6710" marR="6710" marT="6710" marB="0" anchor="ctr"/>
                </a:tc>
                <a:tc hMerge="1">
                  <a:txBody>
                    <a:bodyPr/>
                    <a:lstStyle/>
                    <a:p>
                      <a:endParaRPr lang="en-US"/>
                    </a:p>
                  </a:txBody>
                  <a:tcPr/>
                </a:tc>
                <a:extLst>
                  <a:ext uri="{0D108BD9-81ED-4DB2-BD59-A6C34878D82A}">
                    <a16:rowId xmlns:a16="http://schemas.microsoft.com/office/drawing/2014/main" val="2809179598"/>
                  </a:ext>
                </a:extLst>
              </a:tr>
              <a:tr h="355325">
                <a:tc>
                  <a:txBody>
                    <a:bodyPr/>
                    <a:lstStyle/>
                    <a:p>
                      <a:pPr algn="r" fontAlgn="b"/>
                      <a:r>
                        <a:rPr lang="en-US" sz="1000" u="none" strike="noStrike">
                          <a:effectLst/>
                        </a:rPr>
                        <a:t>WEEK</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1</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2</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3</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4</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5</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tc>
                  <a:txBody>
                    <a:bodyPr/>
                    <a:lstStyle/>
                    <a:p>
                      <a:pPr algn="ctr" fontAlgn="ctr"/>
                      <a:r>
                        <a:rPr lang="en-US" sz="1000" u="none" strike="noStrike">
                          <a:effectLst/>
                        </a:rPr>
                        <a:t>6</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tc>
                  <a:txBody>
                    <a:bodyPr/>
                    <a:lstStyle/>
                    <a:p>
                      <a:pPr algn="ctr" fontAlgn="ctr"/>
                      <a:r>
                        <a:rPr lang="en-US" sz="1000" u="none" strike="noStrike">
                          <a:effectLst/>
                        </a:rPr>
                        <a:t>7</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tc>
                  <a:txBody>
                    <a:bodyPr/>
                    <a:lstStyle/>
                    <a:p>
                      <a:pPr algn="ctr" fontAlgn="ctr"/>
                      <a:r>
                        <a:rPr lang="en-US" sz="1000" u="none" strike="noStrike">
                          <a:effectLst/>
                        </a:rPr>
                        <a:t>8</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tc>
                  <a:txBody>
                    <a:bodyPr/>
                    <a:lstStyle/>
                    <a:p>
                      <a:pPr algn="ctr" fontAlgn="ctr"/>
                      <a:r>
                        <a:rPr lang="en-US" sz="1000" u="none" strike="noStrike">
                          <a:effectLst/>
                        </a:rPr>
                        <a:t>9</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10</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11</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12</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13</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14</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tc>
                  <a:txBody>
                    <a:bodyPr/>
                    <a:lstStyle/>
                    <a:p>
                      <a:pPr algn="ctr" fontAlgn="ctr"/>
                      <a:r>
                        <a:rPr lang="en-US" sz="1000" u="none" strike="noStrike">
                          <a:effectLst/>
                        </a:rPr>
                        <a:t>15</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tc>
                  <a:txBody>
                    <a:bodyPr/>
                    <a:lstStyle/>
                    <a:p>
                      <a:pPr algn="ctr" fontAlgn="ctr"/>
                      <a:r>
                        <a:rPr lang="en-US" sz="1000" u="none" strike="noStrike">
                          <a:effectLst/>
                        </a:rPr>
                        <a:t>16</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tc>
                  <a:txBody>
                    <a:bodyPr/>
                    <a:lstStyle/>
                    <a:p>
                      <a:pPr algn="ctr" fontAlgn="ctr"/>
                      <a:r>
                        <a:rPr lang="en-US" sz="1000" u="none" strike="noStrike">
                          <a:effectLst/>
                        </a:rPr>
                        <a:t>17</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tc>
                  <a:txBody>
                    <a:bodyPr/>
                    <a:lstStyle/>
                    <a:p>
                      <a:pPr algn="ctr" fontAlgn="ctr"/>
                      <a:r>
                        <a:rPr lang="en-US" sz="1000" u="none" strike="noStrike">
                          <a:effectLst/>
                        </a:rPr>
                        <a:t>18</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19</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20</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21</a:t>
                      </a:r>
                      <a:endParaRPr lang="en-US" sz="1000" b="1" i="0" u="none" strike="noStrike">
                        <a:solidFill>
                          <a:srgbClr val="000000"/>
                        </a:solidFill>
                        <a:effectLst/>
                        <a:latin typeface="Ubuntu" panose="020B0604020202020204" charset="0"/>
                      </a:endParaRPr>
                    </a:p>
                  </a:txBody>
                  <a:tcPr marL="6710" marR="6710" marT="6710" marB="0" anchor="ctr"/>
                </a:tc>
                <a:tc>
                  <a:txBody>
                    <a:bodyPr/>
                    <a:lstStyle/>
                    <a:p>
                      <a:pPr algn="ctr" fontAlgn="ctr"/>
                      <a:r>
                        <a:rPr lang="en-US" sz="1000" u="none" strike="noStrike">
                          <a:effectLst/>
                        </a:rPr>
                        <a:t>22</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tc>
                  <a:txBody>
                    <a:bodyPr/>
                    <a:lstStyle/>
                    <a:p>
                      <a:pPr algn="ctr" fontAlgn="ctr"/>
                      <a:r>
                        <a:rPr lang="en-US" sz="1000" u="none" strike="noStrike">
                          <a:effectLst/>
                        </a:rPr>
                        <a:t>23</a:t>
                      </a:r>
                      <a:endParaRPr lang="en-US" sz="1000" b="1" i="0" u="none" strike="noStrike">
                        <a:solidFill>
                          <a:srgbClr val="000000"/>
                        </a:solidFill>
                        <a:effectLst/>
                        <a:latin typeface="Ubuntu" panose="020B0604020202020204" charset="0"/>
                      </a:endParaRPr>
                    </a:p>
                  </a:txBody>
                  <a:tcPr marL="6710" marR="6710" marT="6710" marB="0" anchor="ctr">
                    <a:solidFill>
                      <a:schemeClr val="accent4"/>
                    </a:solidFill>
                  </a:tcPr>
                </a:tc>
                <a:extLst>
                  <a:ext uri="{0D108BD9-81ED-4DB2-BD59-A6C34878D82A}">
                    <a16:rowId xmlns:a16="http://schemas.microsoft.com/office/drawing/2014/main" val="3700871026"/>
                  </a:ext>
                </a:extLst>
              </a:tr>
              <a:tr h="407964">
                <a:tc>
                  <a:txBody>
                    <a:bodyPr/>
                    <a:lstStyle/>
                    <a:p>
                      <a:pPr algn="l" fontAlgn="ctr"/>
                      <a:r>
                        <a:rPr lang="en-US" sz="1200" u="none" strike="noStrike">
                          <a:effectLst/>
                          <a:latin typeface="Ubuntu" panose="020B0604020202020204" charset="0"/>
                        </a:rPr>
                        <a:t>Data collection and organization</a:t>
                      </a:r>
                      <a:endParaRPr lang="en-US" sz="1200" b="1" i="0" u="none" strike="noStrike">
                        <a:solidFill>
                          <a:srgbClr val="000000"/>
                        </a:solidFill>
                        <a:effectLst/>
                        <a:latin typeface="Ubuntu" panose="020B0604020202020204" charset="0"/>
                      </a:endParaRPr>
                    </a:p>
                  </a:txBody>
                  <a:tcPr marL="6710" marR="6710" marT="6710" marB="0" anchor="ct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gridSpan="9">
                  <a:txBody>
                    <a:bodyPr/>
                    <a:lstStyle/>
                    <a:p>
                      <a:pPr algn="ctr" fontAlgn="ctr"/>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c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gridSpan="3">
                  <a:txBody>
                    <a:bodyPr/>
                    <a:lstStyle/>
                    <a:p>
                      <a:pPr algn="ctr" fontAlgn="ctr"/>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ctr">
                    <a:solidFill>
                      <a:schemeClr val="accent2"/>
                    </a:solidFill>
                  </a:tcPr>
                </a:tc>
                <a:tc hMerge="1">
                  <a:txBody>
                    <a:bodyPr/>
                    <a:lstStyle/>
                    <a:p>
                      <a:endParaRPr lang="en-US"/>
                    </a:p>
                  </a:txBody>
                  <a:tcPr/>
                </a:tc>
                <a:tc hMerge="1">
                  <a:txBody>
                    <a:bodyPr/>
                    <a:lstStyle/>
                    <a:p>
                      <a:endParaRPr lang="en-US"/>
                    </a:p>
                  </a:txBody>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gridSpan="2">
                  <a:txBody>
                    <a:bodyPr/>
                    <a:lstStyle/>
                    <a:p>
                      <a:pPr algn="ctr" fontAlgn="ctr"/>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ctr">
                    <a:solidFill>
                      <a:schemeClr val="accent2"/>
                    </a:solidFill>
                  </a:tcPr>
                </a:tc>
                <a:tc hMerge="1">
                  <a:txBody>
                    <a:bodyPr/>
                    <a:lstStyle/>
                    <a:p>
                      <a:endParaRPr lang="en-US"/>
                    </a:p>
                  </a:txBody>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extLst>
                  <a:ext uri="{0D108BD9-81ED-4DB2-BD59-A6C34878D82A}">
                    <a16:rowId xmlns:a16="http://schemas.microsoft.com/office/drawing/2014/main" val="680829046"/>
                  </a:ext>
                </a:extLst>
              </a:tr>
              <a:tr h="355325">
                <a:tc>
                  <a:txBody>
                    <a:bodyPr/>
                    <a:lstStyle/>
                    <a:p>
                      <a:pPr algn="l" fontAlgn="b"/>
                      <a:r>
                        <a:rPr lang="en-US" sz="1200" u="none" strike="noStrike">
                          <a:effectLst/>
                          <a:latin typeface="Ubuntu" panose="020B0604020202020204" charset="0"/>
                        </a:rPr>
                        <a:t>Problem Tree development </a:t>
                      </a:r>
                      <a:endParaRPr lang="en-US" sz="1200" b="1"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gridSpan="4">
                  <a:txBody>
                    <a:bodyPr/>
                    <a:lstStyle/>
                    <a:p>
                      <a:pPr algn="ctr"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extLst>
                  <a:ext uri="{0D108BD9-81ED-4DB2-BD59-A6C34878D82A}">
                    <a16:rowId xmlns:a16="http://schemas.microsoft.com/office/drawing/2014/main" val="150653744"/>
                  </a:ext>
                </a:extLst>
              </a:tr>
              <a:tr h="578985">
                <a:tc>
                  <a:txBody>
                    <a:bodyPr/>
                    <a:lstStyle/>
                    <a:p>
                      <a:pPr algn="l" fontAlgn="ctr"/>
                      <a:r>
                        <a:rPr lang="en-US" sz="1200" u="none" strike="noStrike">
                          <a:effectLst/>
                          <a:latin typeface="Ubuntu" panose="020B0604020202020204" charset="0"/>
                        </a:rPr>
                        <a:t>TOC diagram and Complementary Documentation development </a:t>
                      </a:r>
                      <a:endParaRPr lang="en-US" sz="1200" b="1" i="0" u="none" strike="noStrike">
                        <a:solidFill>
                          <a:srgbClr val="000000"/>
                        </a:solidFill>
                        <a:effectLst/>
                        <a:latin typeface="Ubuntu" panose="020B0604020202020204" charset="0"/>
                      </a:endParaRPr>
                    </a:p>
                  </a:txBody>
                  <a:tcPr marL="6710" marR="6710" marT="6710" marB="0" anchor="ct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gridSpan="3">
                  <a:txBody>
                    <a:bodyPr/>
                    <a:lstStyle/>
                    <a:p>
                      <a:pPr algn="ctr" fontAlgn="ctr"/>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ctr">
                    <a:solidFill>
                      <a:schemeClr val="accent2"/>
                    </a:solidFill>
                  </a:tcPr>
                </a:tc>
                <a:tc hMerge="1">
                  <a:txBody>
                    <a:bodyPr/>
                    <a:lstStyle/>
                    <a:p>
                      <a:endParaRPr lang="en-US"/>
                    </a:p>
                  </a:txBody>
                  <a:tcPr/>
                </a:tc>
                <a:tc hMerge="1">
                  <a:txBody>
                    <a:bodyPr/>
                    <a:lstStyle/>
                    <a:p>
                      <a:endParaRPr lang="en-US"/>
                    </a:p>
                  </a:txBody>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600" u="none" strike="noStrike">
                          <a:effectLst/>
                        </a:rPr>
                        <a:t> </a:t>
                      </a:r>
                      <a:endParaRPr lang="en-US" sz="600" b="0" i="0" u="none" strike="noStrike">
                        <a:solidFill>
                          <a:srgbClr val="000000"/>
                        </a:solidFill>
                        <a:effectLst/>
                        <a:latin typeface="Ubuntu" panose="020B0604020202020204" charset="0"/>
                      </a:endParaRPr>
                    </a:p>
                  </a:txBody>
                  <a:tcPr marL="6710" marR="6710" marT="6710" marB="0" anchor="b">
                    <a:solidFill>
                      <a:schemeClr val="accent2"/>
                    </a:solidFill>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extLst>
                  <a:ext uri="{0D108BD9-81ED-4DB2-BD59-A6C34878D82A}">
                    <a16:rowId xmlns:a16="http://schemas.microsoft.com/office/drawing/2014/main" val="2252463542"/>
                  </a:ext>
                </a:extLst>
              </a:tr>
              <a:tr h="355325">
                <a:tc>
                  <a:txBody>
                    <a:bodyPr/>
                    <a:lstStyle/>
                    <a:p>
                      <a:pPr algn="l" fontAlgn="b"/>
                      <a:r>
                        <a:rPr lang="en-US" sz="1200" u="none" strike="noStrike">
                          <a:effectLst/>
                          <a:latin typeface="Ubuntu" panose="020B0604020202020204" charset="0"/>
                        </a:rPr>
                        <a:t>Prioritize interventions </a:t>
                      </a:r>
                      <a:endParaRPr lang="en-US" sz="1200" b="1"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gridSpan="3">
                  <a:txBody>
                    <a:bodyPr/>
                    <a:lstStyle/>
                    <a:p>
                      <a:pPr algn="ctr"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solidFill>
                      <a:schemeClr val="accent2"/>
                    </a:solidFill>
                  </a:tcPr>
                </a:tc>
                <a:tc hMerge="1">
                  <a:txBody>
                    <a:bodyPr/>
                    <a:lstStyle/>
                    <a:p>
                      <a:endParaRPr lang="en-US"/>
                    </a:p>
                  </a:txBody>
                  <a:tcPr/>
                </a:tc>
                <a:tc hMerge="1">
                  <a:txBody>
                    <a:bodyPr/>
                    <a:lstStyle/>
                    <a:p>
                      <a:endParaRPr lang="en-US"/>
                    </a:p>
                  </a:txBody>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extLst>
                  <a:ext uri="{0D108BD9-81ED-4DB2-BD59-A6C34878D82A}">
                    <a16:rowId xmlns:a16="http://schemas.microsoft.com/office/drawing/2014/main" val="2025393675"/>
                  </a:ext>
                </a:extLst>
              </a:tr>
              <a:tr h="302683">
                <a:tc>
                  <a:txBody>
                    <a:bodyPr/>
                    <a:lstStyle/>
                    <a:p>
                      <a:pPr algn="l" fontAlgn="b"/>
                      <a:r>
                        <a:rPr lang="en-US" sz="1200" u="none" strike="noStrike">
                          <a:effectLst/>
                          <a:latin typeface="Ubuntu" panose="020B0604020202020204" charset="0"/>
                        </a:rPr>
                        <a:t>Refine TOC graphics</a:t>
                      </a:r>
                      <a:endParaRPr lang="en-US" sz="1200" b="1"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ctr"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solidFill>
                      <a:schemeClr val="accent2"/>
                    </a:solidFill>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solidFill>
                      <a:schemeClr val="accent2"/>
                    </a:solidFill>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solidFill>
                      <a:schemeClr val="accent2"/>
                    </a:solidFill>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extLst>
                  <a:ext uri="{0D108BD9-81ED-4DB2-BD59-A6C34878D82A}">
                    <a16:rowId xmlns:a16="http://schemas.microsoft.com/office/drawing/2014/main" val="1262709702"/>
                  </a:ext>
                </a:extLst>
              </a:tr>
              <a:tr h="526405">
                <a:tc>
                  <a:txBody>
                    <a:bodyPr/>
                    <a:lstStyle/>
                    <a:p>
                      <a:pPr algn="l" fontAlgn="b"/>
                      <a:r>
                        <a:rPr lang="en-US" sz="1200" u="none" strike="noStrike">
                          <a:effectLst/>
                          <a:latin typeface="Ubuntu" panose="020B0604020202020204" charset="0"/>
                        </a:rPr>
                        <a:t>Log frame transfer and select indicators</a:t>
                      </a:r>
                      <a:endParaRPr lang="en-US" sz="1200" b="1"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gridSpan="3">
                  <a:txBody>
                    <a:bodyPr/>
                    <a:lstStyle/>
                    <a:p>
                      <a:pPr algn="ctr"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solidFill>
                      <a:schemeClr val="accent2"/>
                    </a:solidFill>
                  </a:tcPr>
                </a:tc>
                <a:tc hMerge="1">
                  <a:txBody>
                    <a:bodyPr/>
                    <a:lstStyle/>
                    <a:p>
                      <a:endParaRPr lang="en-US"/>
                    </a:p>
                  </a:txBody>
                  <a:tcPr/>
                </a:tc>
                <a:tc hMerge="1">
                  <a:txBody>
                    <a:bodyPr/>
                    <a:lstStyle/>
                    <a:p>
                      <a:endParaRPr lang="en-US"/>
                    </a:p>
                  </a:txBody>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solidFill>
                      <a:schemeClr val="accent2"/>
                    </a:solidFill>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extLst>
                  <a:ext uri="{0D108BD9-81ED-4DB2-BD59-A6C34878D82A}">
                    <a16:rowId xmlns:a16="http://schemas.microsoft.com/office/drawing/2014/main" val="3461531758"/>
                  </a:ext>
                </a:extLst>
              </a:tr>
              <a:tr h="579046">
                <a:tc>
                  <a:txBody>
                    <a:bodyPr/>
                    <a:lstStyle/>
                    <a:p>
                      <a:pPr algn="l" fontAlgn="b"/>
                      <a:r>
                        <a:rPr lang="en-US" sz="1200" u="none" strike="noStrike" dirty="0">
                          <a:effectLst/>
                          <a:latin typeface="Ubuntu" panose="020B0604020202020204" charset="0"/>
                        </a:rPr>
                        <a:t>Quality and completeness review</a:t>
                      </a:r>
                      <a:endParaRPr lang="en-US" sz="1200" b="1" i="0" u="none" strike="noStrike" dirty="0">
                        <a:solidFill>
                          <a:srgbClr val="000000"/>
                        </a:solidFill>
                        <a:effectLst/>
                        <a:latin typeface="Ubuntu" panose="020B0604020202020204" charset="0"/>
                      </a:endParaRPr>
                    </a:p>
                  </a:txBody>
                  <a:tcPr marL="6710" marR="6710" marT="6710" marB="0" anchor="b">
                    <a:solidFill>
                      <a:schemeClr val="accent6">
                        <a:lumMod val="40000"/>
                        <a:lumOff val="60000"/>
                      </a:schemeClr>
                    </a:solidFill>
                  </a:tcPr>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ctr"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a:txBody>
                    <a:bodyPr/>
                    <a:lstStyle/>
                    <a:p>
                      <a:pPr algn="l" fontAlgn="b"/>
                      <a:r>
                        <a:rPr lang="en-US" sz="700" u="none" strike="noStrike">
                          <a:effectLst/>
                        </a:rPr>
                        <a:t> </a:t>
                      </a:r>
                      <a:endParaRPr lang="en-US" sz="700" b="0" i="0" u="none" strike="noStrike">
                        <a:solidFill>
                          <a:srgbClr val="000000"/>
                        </a:solidFill>
                        <a:effectLst/>
                        <a:latin typeface="Ubuntu" panose="020B0604020202020204" charset="0"/>
                      </a:endParaRPr>
                    </a:p>
                  </a:txBody>
                  <a:tcPr marL="6710" marR="6710" marT="6710" marB="0" anchor="b"/>
                </a:tc>
                <a:tc gridSpan="3">
                  <a:txBody>
                    <a:bodyPr/>
                    <a:lstStyle/>
                    <a:p>
                      <a:pPr algn="ctr" fontAlgn="b"/>
                      <a:r>
                        <a:rPr lang="en-US" sz="700" u="none" strike="noStrike" dirty="0">
                          <a:effectLst/>
                        </a:rPr>
                        <a:t> </a:t>
                      </a:r>
                      <a:endParaRPr lang="en-US" sz="700" b="0" i="0" u="none" strike="noStrike" dirty="0">
                        <a:solidFill>
                          <a:srgbClr val="000000"/>
                        </a:solidFill>
                        <a:effectLst/>
                        <a:latin typeface="Ubuntu" panose="020B0604020202020204" charset="0"/>
                      </a:endParaRPr>
                    </a:p>
                  </a:txBody>
                  <a:tcPr marL="6710" marR="6710" marT="6710" marB="0" anchor="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0521161"/>
                  </a:ext>
                </a:extLst>
              </a:tr>
            </a:tbl>
          </a:graphicData>
        </a:graphic>
      </p:graphicFrame>
    </p:spTree>
    <p:extLst>
      <p:ext uri="{BB962C8B-B14F-4D97-AF65-F5344CB8AC3E}">
        <p14:creationId xmlns:p14="http://schemas.microsoft.com/office/powerpoint/2010/main" val="384411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sz="half" idx="2"/>
            <p:extLst>
              <p:ext uri="{D42A27DB-BD31-4B8C-83A1-F6EECF244321}">
                <p14:modId xmlns:p14="http://schemas.microsoft.com/office/powerpoint/2010/main" val="447720762"/>
              </p:ext>
            </p:extLst>
          </p:nvPr>
        </p:nvGraphicFramePr>
        <p:xfrm>
          <a:off x="698500" y="525380"/>
          <a:ext cx="8216899" cy="4738251"/>
        </p:xfrm>
        <a:graphic>
          <a:graphicData uri="http://schemas.openxmlformats.org/drawingml/2006/table">
            <a:tbl>
              <a:tblPr firstRow="1" firstCol="1" bandRow="1">
                <a:tableStyleId>{5C22544A-7EE6-4342-B048-85BDC9FD1C3A}</a:tableStyleId>
              </a:tblPr>
              <a:tblGrid>
                <a:gridCol w="3256567">
                  <a:extLst>
                    <a:ext uri="{9D8B030D-6E8A-4147-A177-3AD203B41FA5}">
                      <a16:colId xmlns:a16="http://schemas.microsoft.com/office/drawing/2014/main" val="2602707740"/>
                    </a:ext>
                  </a:extLst>
                </a:gridCol>
                <a:gridCol w="1681222">
                  <a:extLst>
                    <a:ext uri="{9D8B030D-6E8A-4147-A177-3AD203B41FA5}">
                      <a16:colId xmlns:a16="http://schemas.microsoft.com/office/drawing/2014/main" val="2589481443"/>
                    </a:ext>
                  </a:extLst>
                </a:gridCol>
                <a:gridCol w="702667">
                  <a:extLst>
                    <a:ext uri="{9D8B030D-6E8A-4147-A177-3AD203B41FA5}">
                      <a16:colId xmlns:a16="http://schemas.microsoft.com/office/drawing/2014/main" val="2769393592"/>
                    </a:ext>
                  </a:extLst>
                </a:gridCol>
                <a:gridCol w="546517">
                  <a:extLst>
                    <a:ext uri="{9D8B030D-6E8A-4147-A177-3AD203B41FA5}">
                      <a16:colId xmlns:a16="http://schemas.microsoft.com/office/drawing/2014/main" val="2389963493"/>
                    </a:ext>
                  </a:extLst>
                </a:gridCol>
                <a:gridCol w="468446">
                  <a:extLst>
                    <a:ext uri="{9D8B030D-6E8A-4147-A177-3AD203B41FA5}">
                      <a16:colId xmlns:a16="http://schemas.microsoft.com/office/drawing/2014/main" val="578371556"/>
                    </a:ext>
                  </a:extLst>
                </a:gridCol>
                <a:gridCol w="468446">
                  <a:extLst>
                    <a:ext uri="{9D8B030D-6E8A-4147-A177-3AD203B41FA5}">
                      <a16:colId xmlns:a16="http://schemas.microsoft.com/office/drawing/2014/main" val="692886977"/>
                    </a:ext>
                  </a:extLst>
                </a:gridCol>
                <a:gridCol w="546517">
                  <a:extLst>
                    <a:ext uri="{9D8B030D-6E8A-4147-A177-3AD203B41FA5}">
                      <a16:colId xmlns:a16="http://schemas.microsoft.com/office/drawing/2014/main" val="2418221942"/>
                    </a:ext>
                  </a:extLst>
                </a:gridCol>
                <a:gridCol w="546517">
                  <a:extLst>
                    <a:ext uri="{9D8B030D-6E8A-4147-A177-3AD203B41FA5}">
                      <a16:colId xmlns:a16="http://schemas.microsoft.com/office/drawing/2014/main" val="780482414"/>
                    </a:ext>
                  </a:extLst>
                </a:gridCol>
              </a:tblGrid>
              <a:tr h="798388">
                <a:tc>
                  <a:txBody>
                    <a:bodyPr/>
                    <a:lstStyle/>
                    <a:p>
                      <a:pPr marL="0" marR="0" algn="ctr">
                        <a:lnSpc>
                          <a:spcPct val="107000"/>
                        </a:lnSpc>
                        <a:spcBef>
                          <a:spcPts val="0"/>
                        </a:spcBef>
                        <a:spcAft>
                          <a:spcPts val="0"/>
                        </a:spcAft>
                      </a:pPr>
                      <a:r>
                        <a:rPr lang="en-US" sz="1200" dirty="0">
                          <a:effectLst/>
                        </a:rPr>
                        <a:t>WHAT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tx2"/>
                    </a:solidFill>
                  </a:tcPr>
                </a:tc>
                <a:tc>
                  <a:txBody>
                    <a:bodyPr/>
                    <a:lstStyle/>
                    <a:p>
                      <a:pPr marL="0" marR="0" algn="ctr">
                        <a:lnSpc>
                          <a:spcPct val="107000"/>
                        </a:lnSpc>
                        <a:spcBef>
                          <a:spcPts val="0"/>
                        </a:spcBef>
                        <a:spcAft>
                          <a:spcPts val="0"/>
                        </a:spcAft>
                      </a:pPr>
                      <a:r>
                        <a:rPr lang="en-US" sz="1200" dirty="0">
                          <a:effectLst/>
                        </a:rPr>
                        <a:t>WHO (examples only)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tx2"/>
                    </a:solidFill>
                  </a:tcPr>
                </a:tc>
                <a:tc>
                  <a:txBody>
                    <a:bodyPr/>
                    <a:lstStyle/>
                    <a:p>
                      <a:pPr marL="0" marR="0" algn="ctr">
                        <a:lnSpc>
                          <a:spcPct val="107000"/>
                        </a:lnSpc>
                        <a:spcBef>
                          <a:spcPts val="0"/>
                        </a:spcBef>
                        <a:spcAft>
                          <a:spcPts val="0"/>
                        </a:spcAft>
                      </a:pPr>
                      <a:r>
                        <a:rPr lang="en-US" sz="700" dirty="0" smtClean="0">
                          <a:effectLst/>
                          <a:latin typeface="Calibri" panose="020F0502020204030204" pitchFamily="34" charset="0"/>
                          <a:ea typeface="Calibri" panose="020F0502020204030204" pitchFamily="34" charset="0"/>
                          <a:cs typeface="Times New Roman" panose="02020603050405020304" pitchFamily="18" charset="0"/>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tx2"/>
                    </a:solidFill>
                  </a:tcPr>
                </a:tc>
                <a:tc>
                  <a:txBody>
                    <a:bodyPr/>
                    <a:lstStyle/>
                    <a:p>
                      <a:pPr marL="0" marR="0" algn="ctr">
                        <a:lnSpc>
                          <a:spcPct val="107000"/>
                        </a:lnSpc>
                        <a:spcBef>
                          <a:spcPts val="0"/>
                        </a:spcBef>
                        <a:spcAft>
                          <a:spcPts val="0"/>
                        </a:spcAft>
                      </a:pPr>
                      <a:r>
                        <a:rPr lang="en-US" sz="700" dirty="0" smtClean="0">
                          <a:effectLst/>
                          <a:latin typeface="Calibri" panose="020F0502020204030204" pitchFamily="34" charset="0"/>
                          <a:ea typeface="Calibri" panose="020F0502020204030204" pitchFamily="34" charset="0"/>
                          <a:cs typeface="Times New Roman" panose="02020603050405020304" pitchFamily="18" charset="0"/>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tx2"/>
                    </a:solidFill>
                  </a:tcPr>
                </a:tc>
                <a:tc>
                  <a:txBody>
                    <a:bodyPr/>
                    <a:lstStyle/>
                    <a:p>
                      <a:pPr marL="0" marR="0" algn="ctr">
                        <a:lnSpc>
                          <a:spcPct val="107000"/>
                        </a:lnSpc>
                        <a:spcBef>
                          <a:spcPts val="0"/>
                        </a:spcBef>
                        <a:spcAft>
                          <a:spcPts val="0"/>
                        </a:spcAft>
                      </a:pPr>
                      <a:r>
                        <a:rPr lang="en-US" sz="700" dirty="0" smtClean="0">
                          <a:effectLst/>
                          <a:latin typeface="Calibri" panose="020F0502020204030204" pitchFamily="34" charset="0"/>
                          <a:ea typeface="Calibri" panose="020F0502020204030204" pitchFamily="34" charset="0"/>
                          <a:cs typeface="Times New Roman" panose="02020603050405020304" pitchFamily="18" charset="0"/>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tx2"/>
                    </a:solidFill>
                  </a:tcPr>
                </a:tc>
                <a:tc>
                  <a:txBody>
                    <a:bodyPr/>
                    <a:lstStyle/>
                    <a:p>
                      <a:pPr marL="0" marR="0" algn="ctr">
                        <a:lnSpc>
                          <a:spcPct val="107000"/>
                        </a:lnSpc>
                        <a:spcBef>
                          <a:spcPts val="0"/>
                        </a:spcBef>
                        <a:spcAft>
                          <a:spcPts val="0"/>
                        </a:spcAft>
                      </a:pPr>
                      <a:r>
                        <a:rPr lang="en-US" sz="700" dirty="0" smtClean="0">
                          <a:effectLst/>
                          <a:latin typeface="Calibri" panose="020F0502020204030204" pitchFamily="34" charset="0"/>
                          <a:ea typeface="Calibri" panose="020F0502020204030204" pitchFamily="34" charset="0"/>
                          <a:cs typeface="Times New Roman" panose="02020603050405020304" pitchFamily="18" charset="0"/>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tx2"/>
                    </a:solidFill>
                  </a:tcPr>
                </a:tc>
                <a:tc>
                  <a:txBody>
                    <a:bodyPr/>
                    <a:lstStyle/>
                    <a:p>
                      <a:pPr marL="0" marR="0" algn="ctr">
                        <a:lnSpc>
                          <a:spcPct val="107000"/>
                        </a:lnSpc>
                        <a:spcBef>
                          <a:spcPts val="0"/>
                        </a:spcBef>
                        <a:spcAft>
                          <a:spcPts val="0"/>
                        </a:spcAft>
                      </a:pPr>
                      <a:r>
                        <a:rPr lang="en-US" sz="700" dirty="0" smtClean="0">
                          <a:effectLst/>
                          <a:latin typeface="Calibri" panose="020F0502020204030204" pitchFamily="34" charset="0"/>
                          <a:ea typeface="Calibri" panose="020F0502020204030204" pitchFamily="34" charset="0"/>
                          <a:cs typeface="Times New Roman" panose="02020603050405020304" pitchFamily="18" charset="0"/>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tx2"/>
                    </a:solidFill>
                  </a:tcPr>
                </a:tc>
                <a:tc>
                  <a:txBody>
                    <a:bodyPr/>
                    <a:lstStyle/>
                    <a:p>
                      <a:pPr marL="0" marR="0" algn="ctr">
                        <a:lnSpc>
                          <a:spcPct val="107000"/>
                        </a:lnSpc>
                        <a:spcBef>
                          <a:spcPts val="0"/>
                        </a:spcBef>
                        <a:spcAft>
                          <a:spcPts val="0"/>
                        </a:spcAft>
                      </a:pPr>
                      <a:r>
                        <a:rPr lang="en-US" sz="700" dirty="0" smtClean="0">
                          <a:effectLst/>
                          <a:latin typeface="Calibri" panose="020F0502020204030204" pitchFamily="34" charset="0"/>
                          <a:ea typeface="Calibri" panose="020F0502020204030204" pitchFamily="34" charset="0"/>
                          <a:cs typeface="Times New Roman" panose="02020603050405020304" pitchFamily="18" charset="0"/>
                        </a:rPr>
                        <a:t>week</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tx2"/>
                    </a:solidFill>
                  </a:tcPr>
                </a:tc>
                <a:extLst>
                  <a:ext uri="{0D108BD9-81ED-4DB2-BD59-A6C34878D82A}">
                    <a16:rowId xmlns:a16="http://schemas.microsoft.com/office/drawing/2014/main" val="550979826"/>
                  </a:ext>
                </a:extLst>
              </a:tr>
              <a:tr h="1030558">
                <a:tc>
                  <a:txBody>
                    <a:bodyPr/>
                    <a:lstStyle/>
                    <a:p>
                      <a:pPr marL="0" marR="0">
                        <a:lnSpc>
                          <a:spcPct val="107000"/>
                        </a:lnSpc>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Checklist items related to general diagram elements (1- </a:t>
                      </a:r>
                      <a:r>
                        <a:rPr lang="en-US" sz="16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4c</a:t>
                      </a: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general formatting (9-13); Evolving complementary documentation (external actor, rationales, assumption documentation).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accent4"/>
                    </a:solidFill>
                  </a:tcPr>
                </a:tc>
                <a:tc rowSpan="3">
                  <a:txBody>
                    <a:bodyPr/>
                    <a:lstStyle/>
                    <a:p>
                      <a:r>
                        <a:rPr lang="en-US" sz="1600" kern="1200" dirty="0" smtClean="0">
                          <a:solidFill>
                            <a:schemeClr val="dk1"/>
                          </a:solidFill>
                          <a:effectLst/>
                          <a:latin typeface="+mn-lt"/>
                          <a:ea typeface="+mn-ea"/>
                          <a:cs typeface="+mn-cs"/>
                        </a:rPr>
                        <a:t>1-2 Team members responsible for checking the quality and thoroughness of the TOC diagram and Complementary Documentation Graphic lead.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accent2"/>
                    </a:solidFill>
                  </a:tcPr>
                </a:tc>
                <a:tc>
                  <a:txBody>
                    <a:bodyPr/>
                    <a:lstStyle/>
                    <a:p>
                      <a:pPr marL="0" marR="0" algn="l" defTabSz="457200" rtl="0" eaLnBrk="1" latinLnBrk="0" hangingPunct="1">
                        <a:lnSpc>
                          <a:spcPct val="107000"/>
                        </a:lnSpc>
                        <a:spcBef>
                          <a:spcPts val="0"/>
                        </a:spcBef>
                        <a:spcAft>
                          <a:spcPts val="0"/>
                        </a:spcAft>
                      </a:pPr>
                      <a:r>
                        <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680" marR="41680" marT="0" marB="0" anchor="b">
                    <a:solidFill>
                      <a:schemeClr val="bg1">
                        <a:lumMod val="85000"/>
                      </a:schemeClr>
                    </a:solidFill>
                  </a:tcPr>
                </a:tc>
                <a:tc>
                  <a:txBody>
                    <a:bodyPr/>
                    <a:lstStyle/>
                    <a:p>
                      <a:pPr marL="0" marR="0" algn="l" defTabSz="457200" rtl="0" eaLnBrk="1" latinLnBrk="0" hangingPunct="1">
                        <a:lnSpc>
                          <a:spcPct val="107000"/>
                        </a:lnSpc>
                        <a:spcBef>
                          <a:spcPts val="0"/>
                        </a:spcBef>
                        <a:spcAft>
                          <a:spcPts val="0"/>
                        </a:spcAft>
                      </a:pPr>
                      <a:r>
                        <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680" marR="41680" marT="0" marB="0" anchor="b">
                    <a:solidFill>
                      <a:schemeClr val="bg1">
                        <a:lumMod val="85000"/>
                      </a:schemeClr>
                    </a:solidFill>
                  </a:tcPr>
                </a:tc>
                <a:tc>
                  <a:txBody>
                    <a:bodyPr/>
                    <a:lstStyle/>
                    <a:p>
                      <a:pPr marL="0" marR="0" algn="l" defTabSz="457200" rtl="0" eaLnBrk="1" latinLnBrk="0" hangingPunct="1">
                        <a:lnSpc>
                          <a:spcPct val="107000"/>
                        </a:lnSpc>
                        <a:spcBef>
                          <a:spcPts val="0"/>
                        </a:spcBef>
                        <a:spcAft>
                          <a:spcPts val="0"/>
                        </a:spcAft>
                      </a:pPr>
                      <a:r>
                        <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680" marR="41680" marT="0" marB="0" anchor="b">
                    <a:solidFill>
                      <a:schemeClr val="bg1">
                        <a:lumMod val="85000"/>
                      </a:schemeClr>
                    </a:solidFill>
                  </a:tcPr>
                </a:tc>
                <a:tc>
                  <a:txBody>
                    <a:bodyPr/>
                    <a:lstStyle/>
                    <a:p>
                      <a:pPr marL="0" marR="0" algn="l" defTabSz="457200" rtl="0" eaLnBrk="1" latinLnBrk="0" hangingPunct="1">
                        <a:lnSpc>
                          <a:spcPct val="107000"/>
                        </a:lnSpc>
                        <a:spcBef>
                          <a:spcPts val="0"/>
                        </a:spcBef>
                        <a:spcAft>
                          <a:spcPts val="0"/>
                        </a:spcAft>
                      </a:pPr>
                      <a:r>
                        <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1680" marR="41680" marT="0" marB="0" anchor="b">
                    <a:solidFill>
                      <a:schemeClr val="bg1">
                        <a:lumMod val="85000"/>
                      </a:schemeClr>
                    </a:solidFill>
                  </a:tcPr>
                </a:tc>
                <a:tc>
                  <a:txBody>
                    <a:bodyPr/>
                    <a:lstStyle/>
                    <a:p>
                      <a:pPr marL="0" marR="0" algn="l" defTabSz="457200" rtl="0" eaLnBrk="1" latinLnBrk="0" hangingPunct="1">
                        <a:lnSpc>
                          <a:spcPct val="107000"/>
                        </a:lnSpc>
                        <a:spcBef>
                          <a:spcPts val="0"/>
                        </a:spcBef>
                        <a:spcAft>
                          <a:spcPts val="0"/>
                        </a:spcAft>
                      </a:pPr>
                      <a:endParaRPr lang="en-US" sz="12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bg1">
                        <a:lumMod val="85000"/>
                      </a:schemeClr>
                    </a:solidFill>
                  </a:tcPr>
                </a:tc>
                <a:extLst>
                  <a:ext uri="{0D108BD9-81ED-4DB2-BD59-A6C34878D82A}">
                    <a16:rowId xmlns:a16="http://schemas.microsoft.com/office/drawing/2014/main" val="3593237545"/>
                  </a:ext>
                </a:extLst>
              </a:tr>
              <a:tr h="798126">
                <a:tc>
                  <a:txBody>
                    <a:bodyPr/>
                    <a:lstStyle/>
                    <a:p>
                      <a:pPr marL="0" marR="0">
                        <a:lnSpc>
                          <a:spcPct val="107000"/>
                        </a:lnSpc>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Checklist items related to DFSA outputs (</a:t>
                      </a:r>
                      <a:r>
                        <a:rPr lang="en-US" sz="16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2b</a:t>
                      </a: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4b</a:t>
                      </a: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9, </a:t>
                      </a:r>
                      <a:r>
                        <a:rPr lang="en-US" sz="16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a:t>
                      </a: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Pathways items (5- 8);  Cross-cutting themes (23-26)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accent4"/>
                    </a:solidFill>
                  </a:tcPr>
                </a:tc>
                <a:tc v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tx2"/>
                    </a:solidFill>
                  </a:tcP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bg1"/>
                    </a:solidFill>
                  </a:tcPr>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tc>
                <a:tc>
                  <a:txBody>
                    <a:bodyPr/>
                    <a:lstStyle/>
                    <a:p>
                      <a:pPr marL="0" marR="0">
                        <a:lnSpc>
                          <a:spcPct val="107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tc>
                <a:extLst>
                  <a:ext uri="{0D108BD9-81ED-4DB2-BD59-A6C34878D82A}">
                    <a16:rowId xmlns:a16="http://schemas.microsoft.com/office/drawing/2014/main" val="3996544749"/>
                  </a:ext>
                </a:extLst>
              </a:tr>
              <a:tr h="1064519">
                <a:tc>
                  <a:txBody>
                    <a:bodyPr/>
                    <a:lstStyle/>
                    <a:p>
                      <a:pPr marL="0" marR="0">
                        <a:lnSpc>
                          <a:spcPct val="107000"/>
                        </a:lnSpc>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Final quality check, all checklist items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accent4"/>
                    </a:solidFill>
                  </a:tcPr>
                </a:tc>
                <a:tc vMerge="1">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tc>
                <a:tc>
                  <a:txBody>
                    <a:bodyPr/>
                    <a:lstStyle/>
                    <a:p>
                      <a:pPr marL="0" marR="0" algn="ctr">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tc>
                <a:tc>
                  <a:txBody>
                    <a:bodyPr/>
                    <a:lstStyle/>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accent2"/>
                    </a:solidFill>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tx2"/>
                    </a:solidFill>
                  </a:tcPr>
                </a:tc>
                <a:extLst>
                  <a:ext uri="{0D108BD9-81ED-4DB2-BD59-A6C34878D82A}">
                    <a16:rowId xmlns:a16="http://schemas.microsoft.com/office/drawing/2014/main" val="1872582898"/>
                  </a:ext>
                </a:extLst>
              </a:tr>
              <a:tr h="266129">
                <a:tc>
                  <a:txBody>
                    <a:bodyPr/>
                    <a:lstStyle/>
                    <a:p>
                      <a:pPr marL="0" marR="0">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bg1"/>
                    </a:solidFill>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ctr">
                    <a:solidFill>
                      <a:schemeClr val="bg1"/>
                    </a:solidFill>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bg1"/>
                    </a:solidFill>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bg1"/>
                    </a:solidFill>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bg1"/>
                    </a:solidFill>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bg1"/>
                    </a:solidFill>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bg1"/>
                    </a:solidFill>
                  </a:tcPr>
                </a:tc>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680" marR="41680" marT="0" marB="0" anchor="b">
                    <a:solidFill>
                      <a:schemeClr val="bg1"/>
                    </a:solidFill>
                  </a:tcPr>
                </a:tc>
                <a:extLst>
                  <a:ext uri="{0D108BD9-81ED-4DB2-BD59-A6C34878D82A}">
                    <a16:rowId xmlns:a16="http://schemas.microsoft.com/office/drawing/2014/main" val="845157770"/>
                  </a:ext>
                </a:extLst>
              </a:tr>
            </a:tbl>
          </a:graphicData>
        </a:graphic>
      </p:graphicFrame>
    </p:spTree>
    <p:extLst>
      <p:ext uri="{BB962C8B-B14F-4D97-AF65-F5344CB8AC3E}">
        <p14:creationId xmlns:p14="http://schemas.microsoft.com/office/powerpoint/2010/main" val="262286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dirty="0"/>
              <a:t>The </a:t>
            </a:r>
            <a:r>
              <a:rPr lang="en-US" dirty="0" err="1"/>
              <a:t>ToC</a:t>
            </a:r>
            <a:r>
              <a:rPr lang="en-US" dirty="0"/>
              <a:t> Process</a:t>
            </a:r>
          </a:p>
        </p:txBody>
      </p:sp>
      <p:sp>
        <p:nvSpPr>
          <p:cNvPr id="5" name="Content Placeholder 2"/>
          <p:cNvSpPr>
            <a:spLocks noGrp="1"/>
          </p:cNvSpPr>
          <p:nvPr>
            <p:ph idx="4294967295"/>
          </p:nvPr>
        </p:nvSpPr>
        <p:spPr>
          <a:xfrm>
            <a:off x="487929" y="1092792"/>
            <a:ext cx="6217671" cy="4055237"/>
          </a:xfrm>
          <a:prstGeom prst="rect">
            <a:avLst/>
          </a:prstGeom>
        </p:spPr>
        <p:txBody>
          <a:bodyPr>
            <a:normAutofit fontScale="77500" lnSpcReduction="20000"/>
          </a:bodyPr>
          <a:lstStyle/>
          <a:p>
            <a:r>
              <a:rPr lang="en-US" sz="2900" dirty="0" smtClean="0">
                <a:solidFill>
                  <a:schemeClr val="bg2"/>
                </a:solidFill>
              </a:rPr>
              <a:t>Collect and analyze data (identify problems)</a:t>
            </a:r>
          </a:p>
          <a:p>
            <a:r>
              <a:rPr lang="en-US" sz="2900" dirty="0">
                <a:solidFill>
                  <a:schemeClr val="bg2"/>
                </a:solidFill>
              </a:rPr>
              <a:t>Use causal analysis to create a problem </a:t>
            </a:r>
            <a:r>
              <a:rPr lang="en-US" sz="2900" dirty="0" smtClean="0">
                <a:solidFill>
                  <a:schemeClr val="bg2"/>
                </a:solidFill>
              </a:rPr>
              <a:t>tree</a:t>
            </a:r>
          </a:p>
          <a:p>
            <a:pPr>
              <a:buSzPct val="100000"/>
            </a:pPr>
            <a:r>
              <a:rPr lang="en-US" sz="2900" dirty="0" smtClean="0">
                <a:solidFill>
                  <a:schemeClr val="bg2"/>
                </a:solidFill>
              </a:rPr>
              <a:t>Flip to a solution tree</a:t>
            </a:r>
          </a:p>
          <a:p>
            <a:pPr>
              <a:buSzPct val="100000"/>
            </a:pPr>
            <a:r>
              <a:rPr lang="en-US" sz="2900" dirty="0" smtClean="0">
                <a:solidFill>
                  <a:schemeClr val="bg2"/>
                </a:solidFill>
              </a:rPr>
              <a:t>Identify assumptions and articulate rationales </a:t>
            </a:r>
          </a:p>
          <a:p>
            <a:endParaRPr lang="en-US" sz="4000" dirty="0"/>
          </a:p>
          <a:p>
            <a:r>
              <a:rPr lang="en-US" sz="2900" dirty="0" smtClean="0">
                <a:solidFill>
                  <a:srgbClr val="028896"/>
                </a:solidFill>
              </a:rPr>
              <a:t>Identify outcomes that the Activity and external actors will address</a:t>
            </a:r>
          </a:p>
          <a:p>
            <a:r>
              <a:rPr lang="en-US" sz="2900" dirty="0" smtClean="0">
                <a:solidFill>
                  <a:srgbClr val="028896"/>
                </a:solidFill>
              </a:rPr>
              <a:t>Prioritize intervention outputs </a:t>
            </a:r>
            <a:endParaRPr lang="en-US" sz="2900" dirty="0">
              <a:solidFill>
                <a:srgbClr val="028896"/>
              </a:solidFill>
            </a:endParaRPr>
          </a:p>
          <a:p>
            <a:endParaRPr lang="en-US" sz="2900" dirty="0" smtClean="0">
              <a:solidFill>
                <a:srgbClr val="002060"/>
              </a:solidFill>
            </a:endParaRPr>
          </a:p>
          <a:p>
            <a:r>
              <a:rPr lang="en-US" sz="2900" dirty="0">
                <a:solidFill>
                  <a:schemeClr val="accent5"/>
                </a:solidFill>
              </a:rPr>
              <a:t>Identify </a:t>
            </a:r>
            <a:r>
              <a:rPr lang="en-US" sz="2900" dirty="0" smtClean="0">
                <a:solidFill>
                  <a:schemeClr val="accent5"/>
                </a:solidFill>
              </a:rPr>
              <a:t>indicators </a:t>
            </a:r>
            <a:r>
              <a:rPr lang="en-US" sz="2900" dirty="0">
                <a:solidFill>
                  <a:schemeClr val="accent5"/>
                </a:solidFill>
              </a:rPr>
              <a:t>for </a:t>
            </a:r>
            <a:r>
              <a:rPr lang="en-US" sz="2900" dirty="0" smtClean="0">
                <a:solidFill>
                  <a:schemeClr val="accent5"/>
                </a:solidFill>
              </a:rPr>
              <a:t>each </a:t>
            </a:r>
            <a:r>
              <a:rPr lang="en-US" sz="2900" dirty="0">
                <a:solidFill>
                  <a:schemeClr val="accent5"/>
                </a:solidFill>
              </a:rPr>
              <a:t>component of the TOC.</a:t>
            </a:r>
          </a:p>
          <a:p>
            <a:endParaRPr lang="en-US" dirty="0"/>
          </a:p>
          <a:p>
            <a:pPr marL="411480" lvl="1" indent="0">
              <a:buNone/>
            </a:pPr>
            <a:endParaRPr lang="en-US" dirty="0" smtClean="0"/>
          </a:p>
          <a:p>
            <a:endParaRPr lang="en-US" dirty="0"/>
          </a:p>
        </p:txBody>
      </p:sp>
      <p:sp>
        <p:nvSpPr>
          <p:cNvPr id="6" name="TextBox 5"/>
          <p:cNvSpPr txBox="1"/>
          <p:nvPr/>
        </p:nvSpPr>
        <p:spPr>
          <a:xfrm>
            <a:off x="6811094" y="1092792"/>
            <a:ext cx="2209800" cy="523220"/>
          </a:xfrm>
          <a:prstGeom prst="rect">
            <a:avLst/>
          </a:prstGeom>
          <a:solidFill>
            <a:schemeClr val="bg1"/>
          </a:solidFill>
          <a:ln w="28575">
            <a:solidFill>
              <a:schemeClr val="bg2"/>
            </a:solidFill>
          </a:ln>
        </p:spPr>
        <p:txBody>
          <a:bodyPr wrap="square" rtlCol="0">
            <a:spAutoFit/>
          </a:bodyPr>
          <a:lstStyle/>
          <a:p>
            <a:r>
              <a:rPr lang="en-US" sz="2800" b="1" dirty="0" smtClean="0">
                <a:solidFill>
                  <a:schemeClr val="bg2"/>
                </a:solidFill>
                <a:latin typeface="Ubuntu" panose="020B0504030602030204" pitchFamily="34" charset="0"/>
              </a:rPr>
              <a:t>PLAUSIBLE!</a:t>
            </a:r>
          </a:p>
        </p:txBody>
      </p:sp>
      <p:sp>
        <p:nvSpPr>
          <p:cNvPr id="7" name="TextBox 6"/>
          <p:cNvSpPr txBox="1"/>
          <p:nvPr/>
        </p:nvSpPr>
        <p:spPr>
          <a:xfrm>
            <a:off x="6999111" y="3126921"/>
            <a:ext cx="1952978" cy="523220"/>
          </a:xfrm>
          <a:prstGeom prst="rect">
            <a:avLst/>
          </a:prstGeom>
          <a:noFill/>
          <a:ln w="28575">
            <a:solidFill>
              <a:srgbClr val="028896"/>
            </a:solidFill>
          </a:ln>
        </p:spPr>
        <p:txBody>
          <a:bodyPr wrap="square" rtlCol="0">
            <a:spAutoFit/>
          </a:bodyPr>
          <a:lstStyle/>
          <a:p>
            <a:r>
              <a:rPr lang="en-US" sz="2800" b="1" dirty="0" smtClean="0">
                <a:solidFill>
                  <a:srgbClr val="028896"/>
                </a:solidFill>
                <a:latin typeface="Ubuntu" panose="020B0504030602030204" pitchFamily="34" charset="0"/>
              </a:rPr>
              <a:t>FEASIBLE!</a:t>
            </a:r>
          </a:p>
        </p:txBody>
      </p:sp>
      <p:sp>
        <p:nvSpPr>
          <p:cNvPr id="8" name="TextBox 7"/>
          <p:cNvSpPr txBox="1"/>
          <p:nvPr/>
        </p:nvSpPr>
        <p:spPr>
          <a:xfrm>
            <a:off x="6879900" y="4530258"/>
            <a:ext cx="2072189" cy="523220"/>
          </a:xfrm>
          <a:prstGeom prst="rect">
            <a:avLst/>
          </a:prstGeom>
          <a:noFill/>
          <a:ln w="28575">
            <a:solidFill>
              <a:schemeClr val="accent5"/>
            </a:solidFill>
          </a:ln>
        </p:spPr>
        <p:txBody>
          <a:bodyPr wrap="square" rtlCol="0">
            <a:spAutoFit/>
          </a:bodyPr>
          <a:lstStyle/>
          <a:p>
            <a:r>
              <a:rPr lang="en-US" sz="2800" b="1" dirty="0" smtClean="0">
                <a:solidFill>
                  <a:schemeClr val="accent5"/>
                </a:solidFill>
                <a:latin typeface="Ubuntu" panose="020B0504030602030204" pitchFamily="34" charset="0"/>
              </a:rPr>
              <a:t>TESTABLE!</a:t>
            </a:r>
          </a:p>
        </p:txBody>
      </p:sp>
    </p:spTree>
    <p:extLst>
      <p:ext uri="{BB962C8B-B14F-4D97-AF65-F5344CB8AC3E}">
        <p14:creationId xmlns:p14="http://schemas.microsoft.com/office/powerpoint/2010/main" val="99671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91D70-53EE-B349-A63D-D7109FF9697C}"/>
              </a:ext>
            </a:extLst>
          </p:cNvPr>
          <p:cNvSpPr>
            <a:spLocks noGrp="1"/>
          </p:cNvSpPr>
          <p:nvPr>
            <p:ph type="title"/>
          </p:nvPr>
        </p:nvSpPr>
        <p:spPr>
          <a:xfrm>
            <a:off x="635267" y="27225"/>
            <a:ext cx="7993783" cy="857250"/>
          </a:xfrm>
        </p:spPr>
        <p:txBody>
          <a:bodyPr>
            <a:noAutofit/>
          </a:bodyPr>
          <a:lstStyle/>
          <a:p>
            <a:r>
              <a:rPr lang="en-US" sz="2000" dirty="0"/>
              <a:t>TOC checklist</a:t>
            </a:r>
            <a:br>
              <a:rPr lang="en-US" sz="2000" dirty="0"/>
            </a:br>
            <a:r>
              <a:rPr lang="en-US" sz="2000" b="0" dirty="0"/>
              <a:t>A tool for determining quality and completeness of TOCs for FFP </a:t>
            </a:r>
            <a:r>
              <a:rPr lang="en-US" sz="2000" b="0" dirty="0" smtClean="0"/>
              <a:t>DFSAs </a:t>
            </a:r>
            <a:endParaRPr lang="en-US" sz="2000" b="0" dirty="0"/>
          </a:p>
        </p:txBody>
      </p:sp>
      <p:pic>
        <p:nvPicPr>
          <p:cNvPr id="4" name="Content Placeholder 7"/>
          <p:cNvPicPr>
            <a:picLocks noGrp="1" noChangeAspect="1"/>
          </p:cNvPicPr>
          <p:nvPr>
            <p:ph idx="4294967295"/>
          </p:nvPr>
        </p:nvPicPr>
        <p:blipFill>
          <a:blip r:embed="rId3"/>
          <a:stretch>
            <a:fillRect/>
          </a:stretch>
        </p:blipFill>
        <p:spPr>
          <a:xfrm>
            <a:off x="2854443" y="1037408"/>
            <a:ext cx="3555429" cy="3902892"/>
          </a:xfrm>
          <a:prstGeom prst="rect">
            <a:avLst/>
          </a:prstGeom>
        </p:spPr>
      </p:pic>
    </p:spTree>
    <p:extLst>
      <p:ext uri="{BB962C8B-B14F-4D97-AF65-F5344CB8AC3E}">
        <p14:creationId xmlns:p14="http://schemas.microsoft.com/office/powerpoint/2010/main" val="3886649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check</a:t>
            </a:r>
            <a:endParaRPr lang="en-US" dirty="0"/>
          </a:p>
        </p:txBody>
      </p:sp>
      <p:sp>
        <p:nvSpPr>
          <p:cNvPr id="3" name="Content Placeholder 2"/>
          <p:cNvSpPr>
            <a:spLocks noGrp="1"/>
          </p:cNvSpPr>
          <p:nvPr>
            <p:ph sz="half" idx="2"/>
          </p:nvPr>
        </p:nvSpPr>
        <p:spPr/>
        <p:txBody>
          <a:bodyPr/>
          <a:lstStyle/>
          <a:p>
            <a:pPr marL="457200" indent="-457200">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When first draft of the TOC is complete check: </a:t>
            </a:r>
          </a:p>
          <a:p>
            <a:pPr marL="1085850" lvl="1"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general </a:t>
            </a:r>
            <a:r>
              <a:rPr lang="en-US" sz="2400" dirty="0">
                <a:latin typeface="Calibri" panose="020F0502020204030204" pitchFamily="34" charset="0"/>
                <a:ea typeface="Calibri" panose="020F0502020204030204" pitchFamily="34" charset="0"/>
                <a:cs typeface="Times New Roman" panose="02020603050405020304" pitchFamily="18" charset="0"/>
              </a:rPr>
              <a:t>diagram elements (1- </a:t>
            </a:r>
            <a:r>
              <a:rPr lang="en-US" sz="2400" dirty="0" err="1">
                <a:latin typeface="Calibri" panose="020F0502020204030204" pitchFamily="34" charset="0"/>
                <a:ea typeface="Calibri" panose="020F0502020204030204" pitchFamily="34" charset="0"/>
                <a:cs typeface="Times New Roman" panose="02020603050405020304" pitchFamily="18" charset="0"/>
              </a:rPr>
              <a:t>4c</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1085850" lvl="1"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general </a:t>
            </a:r>
            <a:r>
              <a:rPr lang="en-US" sz="2400" dirty="0">
                <a:latin typeface="Calibri" panose="020F0502020204030204" pitchFamily="34" charset="0"/>
                <a:ea typeface="Calibri" panose="020F0502020204030204" pitchFamily="34" charset="0"/>
                <a:cs typeface="Times New Roman" panose="02020603050405020304" pitchFamily="18" charset="0"/>
              </a:rPr>
              <a:t>formatting (9-13</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1085850" lvl="1" indent="-342900">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evolving complementary documentation </a:t>
            </a:r>
            <a:r>
              <a:rPr lang="en-US" sz="2400" dirty="0">
                <a:latin typeface="Calibri" panose="020F0502020204030204" pitchFamily="34" charset="0"/>
                <a:ea typeface="Calibri" panose="020F0502020204030204" pitchFamily="34" charset="0"/>
                <a:cs typeface="Times New Roman" panose="02020603050405020304" pitchFamily="18" charset="0"/>
              </a:rPr>
              <a:t>(external actor, rationales, assumption documentation</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5076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check</a:t>
            </a:r>
            <a:endParaRPr lang="en-US" dirty="0"/>
          </a:p>
        </p:txBody>
      </p:sp>
      <p:sp>
        <p:nvSpPr>
          <p:cNvPr id="3" name="Content Placeholder 2"/>
          <p:cNvSpPr>
            <a:spLocks noGrp="1"/>
          </p:cNvSpPr>
          <p:nvPr>
            <p:ph sz="half" idx="2"/>
          </p:nvPr>
        </p:nvSpPr>
        <p:spPr/>
        <p:txBody>
          <a:bodyPr/>
          <a:lstStyle/>
          <a:p>
            <a:pPr marL="457200" indent="-457200">
              <a:buFont typeface="Arial" panose="020B0604020202020204" pitchFamily="34" charset="0"/>
              <a:buChar char="•"/>
            </a:pPr>
            <a:r>
              <a:rPr lang="en-US" sz="2800" dirty="0" smtClean="0">
                <a:latin typeface="Calibri" panose="020F0502020204030204" pitchFamily="34" charset="0"/>
                <a:ea typeface="Calibri" panose="020F0502020204030204" pitchFamily="34" charset="0"/>
                <a:cs typeface="Times New Roman" panose="02020603050405020304" pitchFamily="18" charset="0"/>
              </a:rPr>
              <a:t>After outputs are added to the diagrams and the group output to outcome logic and sustainability </a:t>
            </a:r>
            <a:r>
              <a:rPr lang="en-US" sz="2800" dirty="0" err="1" smtClean="0">
                <a:latin typeface="Calibri" panose="020F0502020204030204" pitchFamily="34" charset="0"/>
                <a:ea typeface="Calibri" panose="020F0502020204030204" pitchFamily="34" charset="0"/>
                <a:cs typeface="Times New Roman" panose="02020603050405020304" pitchFamily="18" charset="0"/>
              </a:rPr>
              <a:t>reviw</a:t>
            </a:r>
            <a:r>
              <a:rPr lang="en-US" sz="2800" dirty="0" smtClean="0">
                <a:latin typeface="Calibri" panose="020F0502020204030204" pitchFamily="34" charset="0"/>
                <a:ea typeface="Calibri" panose="020F0502020204030204" pitchFamily="34" charset="0"/>
                <a:cs typeface="Times New Roman" panose="02020603050405020304" pitchFamily="18" charset="0"/>
              </a:rPr>
              <a:t> is complete,  check: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1085850" lvl="1" indent="-342900">
              <a:lnSpc>
                <a:spcPct val="107000"/>
              </a:lnSpc>
              <a:spcBef>
                <a:spcPts val="0"/>
              </a:spcBef>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All items </a:t>
            </a:r>
            <a:r>
              <a:rPr lang="en-US" sz="2200" dirty="0">
                <a:latin typeface="Calibri" panose="020F0502020204030204" pitchFamily="34" charset="0"/>
                <a:ea typeface="Calibri" panose="020F0502020204030204" pitchFamily="34" charset="0"/>
                <a:cs typeface="Times New Roman" panose="02020603050405020304" pitchFamily="18" charset="0"/>
              </a:rPr>
              <a:t>related to DFSA outputs (</a:t>
            </a:r>
            <a:r>
              <a:rPr lang="en-US" sz="2200" dirty="0" err="1">
                <a:latin typeface="Calibri" panose="020F0502020204030204" pitchFamily="34" charset="0"/>
                <a:ea typeface="Calibri" panose="020F0502020204030204" pitchFamily="34" charset="0"/>
                <a:cs typeface="Times New Roman" panose="02020603050405020304" pitchFamily="18" charset="0"/>
              </a:rPr>
              <a:t>2b</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smtClean="0">
                <a:latin typeface="Calibri" panose="020F0502020204030204" pitchFamily="34" charset="0"/>
                <a:ea typeface="Calibri" panose="020F0502020204030204" pitchFamily="34" charset="0"/>
                <a:cs typeface="Times New Roman" panose="02020603050405020304" pitchFamily="18" charset="0"/>
              </a:rPr>
              <a:t>4b</a:t>
            </a:r>
            <a:r>
              <a:rPr lang="en-US" sz="2200" dirty="0" smtClean="0">
                <a:latin typeface="Calibri" panose="020F0502020204030204" pitchFamily="34" charset="0"/>
                <a:ea typeface="Calibri" panose="020F0502020204030204" pitchFamily="34" charset="0"/>
                <a:cs typeface="Times New Roman" panose="02020603050405020304" pitchFamily="18" charset="0"/>
              </a:rPr>
              <a:t>, 9, </a:t>
            </a:r>
            <a:r>
              <a:rPr lang="en-US" sz="2200" dirty="0" err="1" smtClean="0">
                <a:latin typeface="Calibri" panose="020F0502020204030204" pitchFamily="34" charset="0"/>
                <a:ea typeface="Calibri" panose="020F0502020204030204" pitchFamily="34" charset="0"/>
                <a:cs typeface="Times New Roman" panose="02020603050405020304" pitchFamily="18" charset="0"/>
              </a:rPr>
              <a:t>10a</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p>
          <a:p>
            <a:pPr marL="1085850" lvl="1" indent="-342900">
              <a:lnSpc>
                <a:spcPct val="107000"/>
              </a:lnSpc>
              <a:spcBef>
                <a:spcPts val="0"/>
              </a:spcBef>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All items related to pathways (5-8</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endParaRPr lang="en-US" sz="2200" dirty="0" smtClean="0">
              <a:latin typeface="Calibri" panose="020F0502020204030204" pitchFamily="34" charset="0"/>
              <a:ea typeface="Calibri" panose="020F0502020204030204" pitchFamily="34" charset="0"/>
              <a:cs typeface="Times New Roman" panose="02020603050405020304" pitchFamily="18" charset="0"/>
            </a:endParaRPr>
          </a:p>
          <a:p>
            <a:pPr marL="1085850" lvl="1" indent="-342900">
              <a:lnSpc>
                <a:spcPct val="107000"/>
              </a:lnSpc>
              <a:spcBef>
                <a:spcPts val="0"/>
              </a:spcBef>
              <a:buFont typeface="Arial" panose="020B0604020202020204" pitchFamily="34" charset="0"/>
              <a:buChar char="•"/>
            </a:pPr>
            <a:r>
              <a:rPr lang="en-US" sz="2200" dirty="0" smtClean="0">
                <a:latin typeface="Calibri" panose="020F0502020204030204" pitchFamily="34" charset="0"/>
                <a:ea typeface="Calibri" panose="020F0502020204030204" pitchFamily="34" charset="0"/>
                <a:cs typeface="Times New Roman" panose="02020603050405020304" pitchFamily="18" charset="0"/>
              </a:rPr>
              <a:t>Cross-cutting </a:t>
            </a:r>
            <a:r>
              <a:rPr lang="en-US" sz="2200" dirty="0">
                <a:latin typeface="Calibri" panose="020F0502020204030204" pitchFamily="34" charset="0"/>
                <a:ea typeface="Calibri" panose="020F0502020204030204" pitchFamily="34" charset="0"/>
                <a:cs typeface="Times New Roman" panose="02020603050405020304" pitchFamily="18" charset="0"/>
              </a:rPr>
              <a:t>themes (23-26)</a:t>
            </a:r>
          </a:p>
          <a:p>
            <a:endParaRPr lang="en-US" dirty="0"/>
          </a:p>
        </p:txBody>
      </p:sp>
    </p:spTree>
    <p:extLst>
      <p:ext uri="{BB962C8B-B14F-4D97-AF65-F5344CB8AC3E}">
        <p14:creationId xmlns:p14="http://schemas.microsoft.com/office/powerpoint/2010/main" val="211108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a:t>
            </a:r>
            <a:r>
              <a:rPr lang="en-US" dirty="0" smtClean="0"/>
              <a:t>Documentation</a:t>
            </a:r>
            <a:endParaRPr lang="en-US" dirty="0"/>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937420577"/>
      </p:ext>
    </p:extLst>
  </p:cSld>
  <p:clrMapOvr>
    <a:masterClrMapping/>
  </p:clrMapOvr>
</p:sld>
</file>

<file path=ppt/theme/theme1.xml><?xml version="1.0" encoding="utf-8"?>
<a:theme xmlns:a="http://schemas.openxmlformats.org/drawingml/2006/main"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DEAL_PPT_final_Updated" id="{D865612D-43FA-1F4D-B6E8-7151E6F7D6CA}" vid="{998592F3-FDBC-9543-BF31-65CD04352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677951BB84DD41911AF8EE839CA5FA" ma:contentTypeVersion="10" ma:contentTypeDescription="Create a new document." ma:contentTypeScope="" ma:versionID="a028e04c77e434e9142c0430f630b0fa">
  <xsd:schema xmlns:xsd="http://www.w3.org/2001/XMLSchema" xmlns:xs="http://www.w3.org/2001/XMLSchema" xmlns:p="http://schemas.microsoft.com/office/2006/metadata/properties" xmlns:ns2="e074b9df-1650-444d-ba77-dbac629bdb45" targetNamespace="http://schemas.microsoft.com/office/2006/metadata/properties" ma:root="true" ma:fieldsID="0c9cb8b751699df2b35aad84448e2fb9" ns2:_="">
    <xsd:import namespace="e074b9df-1650-444d-ba77-dbac629bdb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b9df-1650-444d-ba77-dbac629bdb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D11FAEC2-163E-469B-9CE8-317A1BCF4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b9df-1650-444d-ba77-dbac629bdb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e074b9df-1650-444d-ba77-dbac629bdb45"/>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IDEAL_PPT_final_Updated</Template>
  <TotalTime>4685</TotalTime>
  <Words>1962</Words>
  <Application>Microsoft Office PowerPoint</Application>
  <PresentationFormat>On-screen Show (16:9)</PresentationFormat>
  <Paragraphs>394</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Times New Roman</vt:lpstr>
      <vt:lpstr>Calibri</vt:lpstr>
      <vt:lpstr>Lato Semibold</vt:lpstr>
      <vt:lpstr>Trebuchet MS</vt:lpstr>
      <vt:lpstr>Lato</vt:lpstr>
      <vt:lpstr>Ubuntu</vt:lpstr>
      <vt:lpstr>Office Theme</vt:lpstr>
      <vt:lpstr>PowerPoint Presentation</vt:lpstr>
      <vt:lpstr>Session Objectives </vt:lpstr>
      <vt:lpstr>TOC Process and Timeline</vt:lpstr>
      <vt:lpstr>PowerPoint Presentation</vt:lpstr>
      <vt:lpstr>The ToC Process</vt:lpstr>
      <vt:lpstr>TOC checklist A tool for determining quality and completeness of TOCs for FFP DFSAs </vt:lpstr>
      <vt:lpstr>Iterative check</vt:lpstr>
      <vt:lpstr>Iterative check</vt:lpstr>
      <vt:lpstr>Complementary Documentation</vt:lpstr>
      <vt:lpstr>What is the purpose of the TOC complementary documentation? </vt:lpstr>
      <vt:lpstr>What to include in the TOC complementary documentation </vt:lpstr>
      <vt:lpstr>Complementary Documentation Sample Assumptions Matrix</vt:lpstr>
      <vt:lpstr>Complementary Documentation Sample rationale matrices</vt:lpstr>
      <vt:lpstr>Complementary Documentation Sample External Actor Matrix</vt:lpstr>
      <vt:lpstr>Explanation of how the activity addresses cross-cutting areas   Sample gender matrix</vt:lpstr>
      <vt:lpstr>Complementary Documentation Population-based changes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lstarr@savechildren.org</dc:creator>
  <cp:lastModifiedBy>Jurczyk, Kim</cp:lastModifiedBy>
  <cp:revision>56</cp:revision>
  <dcterms:created xsi:type="dcterms:W3CDTF">2019-08-05T19:49:48Z</dcterms:created>
  <dcterms:modified xsi:type="dcterms:W3CDTF">2019-09-19T18:43:05Z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