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Ubuntu"/>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2" roundtripDataSignature="AMtx7mhDS5w/OR/sDqVctWHSeaMDj59/p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ila Clarke"/>
  <p:cmAuthor clrIdx="1" id="1" initials="" lastIdx="1" name="LT Star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6920B2-5E6B-48D8-BD22-01011D34697E}">
  <a:tblStyle styleId="{216920B2-5E6B-48D8-BD22-01011D34697E}"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8"/>
          </a:solidFill>
        </a:fill>
      </a:tcStyle>
    </a:wholeTbl>
    <a:band1H>
      <a:tcTxStyle/>
      <a:tcStyle>
        <a:fill>
          <a:solidFill>
            <a:srgbClr val="CADBCE"/>
          </a:solidFill>
        </a:fill>
      </a:tcStyle>
    </a:band1H>
    <a:band2H>
      <a:tcTxStyle/>
    </a:band2H>
    <a:band1V>
      <a:tcTxStyle/>
      <a:tcStyle>
        <a:fill>
          <a:solidFill>
            <a:srgbClr val="CADBCE"/>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92D4050E-A10B-42E5-8115-9374F32E2F1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Lato-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Ubuntu-bold.fntdata"/><Relationship Id="rId12" Type="http://schemas.openxmlformats.org/officeDocument/2006/relationships/slide" Target="slides/slide5.xml"/><Relationship Id="rId34" Type="http://schemas.openxmlformats.org/officeDocument/2006/relationships/font" Target="fonts/Ubuntu-regular.fntdata"/><Relationship Id="rId15" Type="http://schemas.openxmlformats.org/officeDocument/2006/relationships/slide" Target="slides/slide8.xml"/><Relationship Id="rId37" Type="http://schemas.openxmlformats.org/officeDocument/2006/relationships/font" Target="fonts/Ubuntu-boldItalic.fntdata"/><Relationship Id="rId14" Type="http://schemas.openxmlformats.org/officeDocument/2006/relationships/slide" Target="slides/slide7.xml"/><Relationship Id="rId36" Type="http://schemas.openxmlformats.org/officeDocument/2006/relationships/font" Target="fonts/Ubuntu-italic.fntdata"/><Relationship Id="rId17" Type="http://schemas.openxmlformats.org/officeDocument/2006/relationships/slide" Target="slides/slide10.xml"/><Relationship Id="rId39" Type="http://schemas.openxmlformats.org/officeDocument/2006/relationships/font" Target="fonts/Lato-bold.fntdata"/><Relationship Id="rId16" Type="http://schemas.openxmlformats.org/officeDocument/2006/relationships/slide" Target="slides/slide9.xml"/><Relationship Id="rId38" Type="http://schemas.openxmlformats.org/officeDocument/2006/relationships/font" Target="fonts/Lato-regular.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27T16:17:17.715">
    <p:pos x="6000" y="0"/>
    <p:text>missing</p:text>
    <p:extLst>
      <p:ext uri="{C676402C-5697-4E1C-873F-D02D1690AC5C}">
        <p15:threadingInfo timeZoneBias="0"/>
      </p:ext>
      <p:ext uri="http://customooxmlschemas.google.com/">
        <go:slidesCustomData xmlns:go="http://customooxmlschemas.google.com/" commentPostId="AAAAMKOk8dU"/>
      </p:ext>
    </p:extLst>
  </p:cm>
  <p:cm authorId="1" idx="1" dt="2021-05-27T16:17:17.715">
    <p:pos x="6000" y="0"/>
    <p:text>This is from the FFP MEPG.  No French version yet.   
The sample logframe has been updated in 2020 release. Let's  replace with new FFP sample, and also list source as "adapted from....[source]</p:text>
    <p:extLst>
      <p:ext uri="{C676402C-5697-4E1C-873F-D02D1690AC5C}">
        <p15:threadingInfo timeZoneBias="0">
          <p15:parentCm authorId="0" idx="1"/>
        </p15:threadingInfo>
      </p:ext>
      <p:ext uri="http://customooxmlschemas.google.com/">
        <go:slidesCustomData xmlns:go="http://customooxmlschemas.google.com/" commentPostId="AAAAMbCaA1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Souvent, un résultat est une condition préalable à plusieurs résultats ci-dessus.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Essayer de parvenir à un consensus au sein de votre équipe sur le niveau de résultats auquel un «contributeur à voies multiples» contribue principalement et le numéroter en conséquence. Si toutes les choses sont égales, choisir simplement une voie ou une autre. Vous aurez la possibilité de noter les contributions à plusieurs voies dans les notes du cadre logique. Numéroter ces «contributeurs multiples» en utilisant un format de cadre logique peut être déroutant.</a:t>
            </a:r>
            <a:endParaRPr/>
          </a:p>
        </p:txBody>
      </p:sp>
      <p:sp>
        <p:nvSpPr>
          <p:cNvPr id="165" name="Google Shape;16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Une fois que tous les niveaux de la TOC sont numérotés, passer méthodiquement en revue et renuméroter tous les liens d’objectifs transversaux. Plus tôt, nous leur avons donné un numéro d’objectif générique (par exemple P2), maintenant nous voulons diriger les utilisateurs vers le résultat spécifique dans P2 (par exemple 2.1.1).</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Une équipe de deux personnes est très utile pour cet effort. </a:t>
            </a:r>
            <a:endParaRPr/>
          </a:p>
        </p:txBody>
      </p:sp>
      <p:sp>
        <p:nvSpPr>
          <p:cNvPr id="172" name="Google Shape;1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d3ca1743b_0_94:notes"/>
          <p:cNvSpPr/>
          <p:nvPr>
            <p:ph idx="2" type="sldImg"/>
          </p:nvPr>
        </p:nvSpPr>
        <p:spPr>
          <a:xfrm>
            <a:off x="685800" y="4629873"/>
            <a:ext cx="5486400" cy="1250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dd3ca1743b_0_94:notes"/>
          <p:cNvSpPr txBox="1"/>
          <p:nvPr>
            <p:ph idx="1" type="body"/>
          </p:nvPr>
        </p:nvSpPr>
        <p:spPr>
          <a:xfrm>
            <a:off x="685800" y="17825013"/>
            <a:ext cx="5486400" cy="145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fr-FR"/>
              <a:t>Une fois que tous les niveaux de la TOC sont numérotés, commencer à entrer les composants de la TOC dans le cadre logique par rapport à leur ordre d’affichage dans la TOC. Utiliser exactement le même libellé.</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fr-FR"/>
              <a:t>Pour les résultats qui contribuent à plusieurs niveaux ci-dessus, faire une petite note dans la colonne Narratif. </a:t>
            </a:r>
            <a:r>
              <a:rPr i="1" lang="fr-FR"/>
              <a:t>Par exemple, 1.1.2. L'accès à l'égalité entre les sexes à la formation entrepreneuriale et technique a augmenté (contribue également à 1.1.1.1)</a:t>
            </a:r>
            <a:r>
              <a:rPr lang="fr-FR"/>
              <a: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fr-FR"/>
              <a:t>Ajouter une hypothèse dans la ligne du cadre logique du résultat pour lequel il s'agit d'une condition préalable.</a:t>
            </a:r>
            <a:endParaRPr/>
          </a:p>
          <a:p>
            <a:pPr indent="0" lvl="0" marL="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82" name="Google Shape;182;gdd3ca1743b_0_94:notes"/>
          <p:cNvSpPr txBox="1"/>
          <p:nvPr>
            <p:ph idx="12" type="sldNum"/>
          </p:nvPr>
        </p:nvSpPr>
        <p:spPr>
          <a:xfrm>
            <a:off x="3884613" y="35180611"/>
            <a:ext cx="2971800" cy="1857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d3ca1743b_0_111:notes"/>
          <p:cNvSpPr/>
          <p:nvPr>
            <p:ph idx="2" type="sldImg"/>
          </p:nvPr>
        </p:nvSpPr>
        <p:spPr>
          <a:xfrm>
            <a:off x="685800" y="4629873"/>
            <a:ext cx="5486400" cy="1250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dd3ca1743b_0_111:notes"/>
          <p:cNvSpPr txBox="1"/>
          <p:nvPr>
            <p:ph idx="1" type="body"/>
          </p:nvPr>
        </p:nvSpPr>
        <p:spPr>
          <a:xfrm>
            <a:off x="685800" y="17825013"/>
            <a:ext cx="5486400" cy="145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fr-FR"/>
              <a:t>Ajouter une hypothèse sur la même ligne de cadre logique que le résultat pour lequel elle est une condition préalable.</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fr-FR"/>
              <a:t>Les résultats produits par des acteurs externes sont également inscrits dans la colonne des hypothèses du cadre logique, car nous supposons (sur la base de sources de données crédibles) que l'autre acteur réussira à réaliser ses efforts. Votre projet peut faire de son mieux pour influencer la réussite des autres acteurs, mais en fin de compte, il échappe au contrôle du projet. Dans la colonne des hypothèses, énoncer les résultats des acteurs externes en fonction de leur réalisation (par exemple, les efforts de Feed the Future augmenteront l'accès au marché comme prévu).</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fr-FR"/>
              <a:t>Après avoir entré l'intégralité de la voie de l’Objectif 1 dans le cadre logique, répéter le processus pour tous les autres objectifs. Si votre TOC comprend un domaine de modification complet adressé par un acteur externe, ne pas entrer le domaine dans le cadre logique. Au lieu de cela, l’entrer comme une hypothèse liée à l'objectif global.</a:t>
            </a:r>
            <a:endParaRPr/>
          </a:p>
          <a:p>
            <a:pPr indent="0" lvl="0" marL="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00" name="Google Shape;200;gdd3ca1743b_0_111:notes"/>
          <p:cNvSpPr txBox="1"/>
          <p:nvPr>
            <p:ph idx="12" type="sldNum"/>
          </p:nvPr>
        </p:nvSpPr>
        <p:spPr>
          <a:xfrm>
            <a:off x="3884613" y="35180611"/>
            <a:ext cx="2971800" cy="1857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Exemple de cadre logique mettant en évidence les deux types d'informations entrées dans la colonne des hypothèses.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Après avoir entré l'intégralité de la voie de l'Objectif 1 dans le cadre logique, répéter le processus pour tous les autres objectifs. Si votre TOC comprend un domaine de modification complet adressé par un acteur externe, ne pas entrer le domaine dans le cadre logique. Au lieu de cela, l’entrer comme une hypothèse liée à l'objectif global.</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FR"/>
              <a:t>Source: adaptation de FFP MEPG</a:t>
            </a:r>
            <a:endParaRPr/>
          </a:p>
        </p:txBody>
      </p:sp>
      <p:sp>
        <p:nvSpPr>
          <p:cNvPr id="219" name="Google Shape;21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Les indicateurs de la TOC sont des signes de changement.</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Il peut s'agir de variables quantitatives ou qualitatives, de facteurs ou d'autres mesures qui vérifient si un changement souhaité s'est effectivement produit.</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Les indicateurs fournissent un moyen simple et fiable de nous dire comment le succès sera reconnu à chaque étape des voies de la TOC.</a:t>
            </a:r>
            <a:endParaRPr/>
          </a:p>
          <a:p>
            <a:pPr indent="0" lvl="0" marL="0" rtl="0" algn="l">
              <a:spcBef>
                <a:spcPts val="0"/>
              </a:spcBef>
              <a:spcAft>
                <a:spcPts val="0"/>
              </a:spcAft>
              <a:buNone/>
            </a:pPr>
            <a:r>
              <a:t/>
            </a:r>
            <a:endParaRPr/>
          </a:p>
        </p:txBody>
      </p:sp>
      <p:sp>
        <p:nvSpPr>
          <p:cNvPr id="238" name="Google Shape;23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a:t>Indicateur d’impact : </a:t>
            </a:r>
            <a:r>
              <a:rPr b="0" lang="fr-FR"/>
              <a:t>Mesure le plus haut niveau de changement que votre projet est responsable d’apporter </a:t>
            </a:r>
            <a:endParaRPr/>
          </a:p>
          <a:p>
            <a:pPr indent="-171450" lvl="0" marL="171450" rtl="0" algn="l">
              <a:spcBef>
                <a:spcPts val="0"/>
              </a:spcBef>
              <a:spcAft>
                <a:spcPts val="0"/>
              </a:spcAft>
              <a:buClr>
                <a:schemeClr val="dk1"/>
              </a:buClr>
              <a:buSzPts val="1200"/>
              <a:buFont typeface="Noto Sans Symbols"/>
              <a:buChar char="⮚"/>
            </a:pPr>
            <a:r>
              <a:rPr b="0" lang="fr-FR"/>
              <a:t>But et objectifs / Domaines de changement sont réalisés.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fr-FR"/>
              <a:t>Indicateur de résultat : </a:t>
            </a:r>
            <a:r>
              <a:rPr b="0" lang="fr-FR"/>
              <a:t>Mesure le changement dans les systèmes, les comportements, les pratiques, les attitudes, etc.</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fr-FR"/>
              <a:t>Indicateur de sortie : </a:t>
            </a:r>
            <a:r>
              <a:rPr b="0" lang="fr-FR"/>
              <a:t>Mesures de mise en œuvre</a:t>
            </a:r>
            <a:r>
              <a:rPr lang="fr-FR"/>
              <a:t>--</a:t>
            </a:r>
            <a:r>
              <a:rPr b="0" lang="fr-FR"/>
              <a:t>les biens et services produits par les activités de programme. </a:t>
            </a:r>
            <a:endParaRPr/>
          </a:p>
          <a:p>
            <a:pPr indent="0" lvl="0" marL="0" rtl="0" algn="l">
              <a:spcBef>
                <a:spcPts val="0"/>
              </a:spcBef>
              <a:spcAft>
                <a:spcPts val="0"/>
              </a:spcAft>
              <a:buNone/>
            </a:pPr>
            <a:r>
              <a:t/>
            </a:r>
            <a:endParaRPr b="1"/>
          </a:p>
        </p:txBody>
      </p:sp>
      <p:sp>
        <p:nvSpPr>
          <p:cNvPr id="245" name="Google Shape;24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L'impression d'une version murale de la TOC est recommandée pour cet exercice.</a:t>
            </a:r>
            <a:endParaRPr/>
          </a:p>
        </p:txBody>
      </p:sp>
      <p:sp>
        <p:nvSpPr>
          <p:cNvPr id="259" name="Google Shape;25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fr-FR"/>
              <a:t>Comprendre si un changement s'est produit à tous les niveaux de la TOC est nécessaire pour éclairer les décisions de gestion adaptative</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A</a:t>
            </a:r>
            <a:r>
              <a:rPr b="1" lang="fr-FR"/>
              <a:t>) Résultats qui n'ont pas d'indicateur de RÉSULTAT</a:t>
            </a:r>
            <a:r>
              <a:rPr lang="fr-FR"/>
              <a:t> (les indicateurs d’extrant ne sont pas suffisants pour documenter le changement pour les résultats);</a:t>
            </a:r>
            <a:endParaRPr/>
          </a:p>
          <a:p>
            <a:pPr indent="0" lvl="0" marL="0" rtl="0" algn="l">
              <a:spcBef>
                <a:spcPts val="0"/>
              </a:spcBef>
              <a:spcAft>
                <a:spcPts val="0"/>
              </a:spcAft>
              <a:buNone/>
            </a:pPr>
            <a:r>
              <a:rPr lang="fr-FR"/>
              <a:t>B) </a:t>
            </a:r>
            <a:r>
              <a:rPr b="1" lang="fr-FR"/>
              <a:t>Résultats pour lesquels le changement n'est capturé que par des enquêtes de référence et finales</a:t>
            </a:r>
            <a:r>
              <a:rPr lang="fr-FR"/>
              <a:t> exécutées par un tiers. De nombreux indicateurs de base / finaux requis mesurent les changements que vous souhaitez suivre avant la dernière année. Par exemple, tout indicateur lié à l'adoption de pratiques, à des changements dans la prise de décision, etc.</a:t>
            </a:r>
            <a:endParaRPr/>
          </a:p>
          <a:p>
            <a:pPr indent="0" lvl="0" marL="0" rtl="0" algn="l">
              <a:spcBef>
                <a:spcPts val="0"/>
              </a:spcBef>
              <a:spcAft>
                <a:spcPts val="0"/>
              </a:spcAft>
              <a:buNone/>
            </a:pPr>
            <a:r>
              <a:rPr lang="fr-FR"/>
              <a:t>C) </a:t>
            </a:r>
            <a:r>
              <a:rPr b="1" lang="fr-FR"/>
              <a:t>Résultats qui ne disposent pas d'indicateurs suffisants pour mesurer le changement: </a:t>
            </a:r>
            <a:r>
              <a:rPr lang="fr-FR"/>
              <a:t>Par exemple, l'indicateur de suivi annuel du FFP «</a:t>
            </a:r>
            <a:r>
              <a:rPr i="1" lang="fr-FR"/>
              <a:t>Pourcentage de ménages avec du savon et de l'eau dans une station de lavage des mains couramment utilisée par les membres de la famille</a:t>
            </a:r>
            <a:r>
              <a:rPr lang="fr-FR"/>
              <a:t>» est une mesure appropriée pour le résultat «</a:t>
            </a:r>
            <a:r>
              <a:rPr i="1" lang="fr-FR"/>
              <a:t>Stratégies améliorées de WaSH sont effectivement employés par les ménages</a:t>
            </a:r>
            <a:r>
              <a:rPr lang="fr-FR"/>
              <a:t> », mais ne suffit pas à elle seule à mesurer l’atteinte des résultats.</a:t>
            </a:r>
            <a:endParaRPr/>
          </a:p>
        </p:txBody>
      </p:sp>
      <p:sp>
        <p:nvSpPr>
          <p:cNvPr id="266" name="Google Shape;26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p:txBody>
      </p:sp>
      <p:sp>
        <p:nvSpPr>
          <p:cNvPr id="273" name="Google Shape;27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Afin de reconnaître le succès à chaque étape des voies de la TOC, concevez un type d'indicateur pour combler ces lacunes, afin que vous puissiez comprendre si le changement se produit comme prévu et s'il est encore temps de réorienter la mise en œuvre, si nécessaire. Les indicateurs ne doivent pas nécessairement être des facteurs quantitatifs obtenus au moyen d'enquêtes annuelles. Comme mentionné, les indicateurs peuvent être des facteurs qualitatifs ou d'autres critères qui fournissent des preuves factuelles objectives.</a:t>
            </a:r>
            <a:endParaRPr sz="1200">
              <a:solidFill>
                <a:schemeClr val="dk1"/>
              </a:solidFill>
              <a:latin typeface="Calibri"/>
              <a:ea typeface="Calibri"/>
              <a:cs typeface="Calibri"/>
              <a:sym typeface="Calibri"/>
            </a:endParaRPr>
          </a:p>
        </p:txBody>
      </p:sp>
      <p:sp>
        <p:nvSpPr>
          <p:cNvPr id="280" name="Google Shape;2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sz="1200">
                <a:solidFill>
                  <a:schemeClr val="dk1"/>
                </a:solidFill>
                <a:latin typeface="Calibri"/>
                <a:ea typeface="Calibri"/>
                <a:cs typeface="Calibri"/>
                <a:sym typeface="Calibri"/>
              </a:rPr>
              <a:t>Équilibrer les informations nécessaires et les informations utiles: </a:t>
            </a:r>
            <a:r>
              <a:rPr b="0" lang="fr-FR" sz="1200">
                <a:solidFill>
                  <a:schemeClr val="dk1"/>
                </a:solidFill>
                <a:latin typeface="Calibri"/>
                <a:ea typeface="Calibri"/>
                <a:cs typeface="Calibri"/>
                <a:sym typeface="Calibri"/>
              </a:rPr>
              <a:t>S’assurer que les indicateurs sélectionnés mesurent réellement quelque chose que vous pouvez utiliser de manière fiable pour démontrer les progrès vers les résultats. Bien que certaines informations puissent être utiles pour la planification du programme, elles peuvent ne pas être le type d'informations nécessaires pour déterminer l'atteinte des résultats.</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Données qui ont le plus de potentiel pour la gestion adaptative: </a:t>
            </a:r>
            <a:r>
              <a:rPr b="0" lang="fr-FR" sz="1200">
                <a:solidFill>
                  <a:schemeClr val="dk1"/>
                </a:solidFill>
                <a:latin typeface="Calibri"/>
                <a:ea typeface="Calibri"/>
                <a:cs typeface="Calibri"/>
                <a:sym typeface="Calibri"/>
              </a:rPr>
              <a:t>identifier des indicateurs qui permettront un examen continu des changements dans la dynamique de la TOC, de sorte que les programmes puissent réévaluer et / ou confirmer les activités de mise en œuvre.</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Équilibrer le besoin de savoir et la capacité de découvrir: </a:t>
            </a:r>
            <a:r>
              <a:rPr b="0" lang="fr-FR" sz="1200">
                <a:solidFill>
                  <a:schemeClr val="dk1"/>
                </a:solidFill>
                <a:latin typeface="Calibri"/>
                <a:ea typeface="Calibri"/>
                <a:cs typeface="Calibri"/>
                <a:sym typeface="Calibri"/>
              </a:rPr>
              <a:t>pour mesurer les progrès, vous devez être en mesure de collecter des données sur les indicateurs choisis. Si la collecte des données est trop difficile, elle peut empêcher les efforts pour déterminer les progrès du programme.</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Contexte de la situation, du problème et des causes sous-jacentes:</a:t>
            </a:r>
            <a:r>
              <a:rPr b="0" lang="fr-FR" sz="1200">
                <a:solidFill>
                  <a:schemeClr val="dk1"/>
                </a:solidFill>
                <a:latin typeface="Calibri"/>
                <a:ea typeface="Calibri"/>
                <a:cs typeface="Calibri"/>
                <a:sym typeface="Calibri"/>
              </a:rPr>
              <a:t> les indicateurs doivent être appropriés et pertinents au contexte culturel, socioéconomique et géographique.</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0" lang="fr-FR" sz="1200">
                <a:solidFill>
                  <a:schemeClr val="dk1"/>
                </a:solidFill>
                <a:latin typeface="Calibri"/>
                <a:ea typeface="Calibri"/>
                <a:cs typeface="Calibri"/>
                <a:sym typeface="Calibri"/>
              </a:rPr>
              <a:t>Source: Caldwell et Sprechmann. 1997. CARE International DM&amp;E Workshop Series. Volume 2: Manuel des facilitateurs</a:t>
            </a:r>
            <a:endParaRPr b="0"/>
          </a:p>
        </p:txBody>
      </p:sp>
      <p:sp>
        <p:nvSpPr>
          <p:cNvPr id="287" name="Google Shape;28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Modifier pour vous aligner sur votre calendrier organisationnel. </a:t>
            </a:r>
            <a:endParaRPr/>
          </a:p>
          <a:p>
            <a:pPr indent="0" lvl="0" marL="0" rtl="0" algn="l">
              <a:spcBef>
                <a:spcPts val="0"/>
              </a:spcBef>
              <a:spcAft>
                <a:spcPts val="0"/>
              </a:spcAft>
              <a:buNone/>
            </a:pPr>
            <a:r>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Entrer les dates dans la ligne du haut.</a:t>
            </a:r>
            <a:endParaRPr/>
          </a:p>
          <a:p>
            <a:pPr indent="0" lvl="0" marL="0" rtl="0" algn="l">
              <a:spcBef>
                <a:spcPts val="0"/>
              </a:spcBef>
              <a:spcAft>
                <a:spcPts val="0"/>
              </a:spcAft>
              <a:buNone/>
            </a:pPr>
            <a:r>
              <a:rPr lang="fr-FR"/>
              <a:t>Remplir la liste du personnel approprié</a:t>
            </a:r>
            <a:endParaRPr sz="1200">
              <a:solidFill>
                <a:schemeClr val="dk1"/>
              </a:solidFill>
              <a:latin typeface="Calibri"/>
              <a:ea typeface="Calibri"/>
              <a:cs typeface="Calibri"/>
              <a:sym typeface="Calibri"/>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Un cadre logique est différent, mais complémentaire d'un diagramme de TOC. Un cadre logique résume sous forme de tableau, les objectifs spécifiques (objectifs, sous-objectifs et résultats) liés aux activités du projet, ainsi que les hypothèses et les indicateurs avec des cibles qui sont liés à ces objectifs.</a:t>
            </a:r>
            <a:endParaRPr sz="1200">
              <a:solidFill>
                <a:schemeClr val="dk1"/>
              </a:solidFill>
              <a:latin typeface="Calibri"/>
              <a:ea typeface="Calibri"/>
              <a:cs typeface="Calibri"/>
              <a:sym typeface="Calibri"/>
            </a:endParaRPr>
          </a:p>
        </p:txBody>
      </p:sp>
      <p:sp>
        <p:nvSpPr>
          <p:cNvPr id="124" name="Google Shape;1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d3ca1743b_0_0:notes"/>
          <p:cNvSpPr/>
          <p:nvPr>
            <p:ph idx="2" type="sldImg"/>
          </p:nvPr>
        </p:nvSpPr>
        <p:spPr>
          <a:xfrm>
            <a:off x="685800" y="4629873"/>
            <a:ext cx="5486400" cy="1250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dd3ca1743b_0_0:notes"/>
          <p:cNvSpPr txBox="1"/>
          <p:nvPr>
            <p:ph idx="1" type="body"/>
          </p:nvPr>
        </p:nvSpPr>
        <p:spPr>
          <a:xfrm>
            <a:off x="685800" y="17825013"/>
            <a:ext cx="5486400" cy="145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32" name="Google Shape;132;gdd3ca1743b_0_0:notes"/>
          <p:cNvSpPr txBox="1"/>
          <p:nvPr>
            <p:ph idx="12" type="sldNum"/>
          </p:nvPr>
        </p:nvSpPr>
        <p:spPr>
          <a:xfrm>
            <a:off x="3884613" y="35180611"/>
            <a:ext cx="2971800" cy="1857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La première étape consiste simplement à enregistrer une copie électronique du diagramme de la TOC, spécifiquement dans le but de numéroter les résultats en utilisant un format de cadre logique (1.1, 1.2, 1.3, etc.). Commencer avec un seul objectif et numéroter uniquement les résultats qui alimentent </a:t>
            </a:r>
            <a:r>
              <a:rPr i="1" lang="fr-FR" sz="1200" u="sng">
                <a:solidFill>
                  <a:schemeClr val="dk1"/>
                </a:solidFill>
                <a:latin typeface="Calibri"/>
                <a:ea typeface="Calibri"/>
                <a:cs typeface="Calibri"/>
                <a:sym typeface="Calibri"/>
              </a:rPr>
              <a:t>directement</a:t>
            </a:r>
            <a:r>
              <a:rPr lang="fr-FR" sz="1200">
                <a:solidFill>
                  <a:schemeClr val="dk1"/>
                </a:solidFill>
                <a:latin typeface="Calibri"/>
                <a:ea typeface="Calibri"/>
                <a:cs typeface="Calibri"/>
                <a:sym typeface="Calibri"/>
              </a:rPr>
              <a:t> cet objectif (ceux directement liés par une flèche). Ces résultats deviendront des sous-objectifs. Passer ensuite au niveau suivant et ne numéroter que les résultats qui alimentent directement un sous-objectif. Répéter le processus pour chaque sous-objectif. Parce qu'une TOC n'est pas un modèle linéaire, ne soyez pas surpris si les différents niveaux ne s'alignent pas horizontalement comme ils le pourraient dans un cadre de résultats. Ce qui est le plus important, c'est l'ordre hiérarchique des conditions préalables, et non l'espace physique (haut ou bas dans le diagramme) où se trouve un composant.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fr-FR" sz="1200">
                <a:solidFill>
                  <a:schemeClr val="dk1"/>
                </a:solidFill>
                <a:latin typeface="Calibri"/>
                <a:ea typeface="Calibri"/>
                <a:cs typeface="Calibri"/>
                <a:sym typeface="Calibri"/>
              </a:rPr>
              <a:t>Pour l'instant, ne pas numéroter les liens transversaux d’objectifs. Nous le ferons une fois que la numérotation des objectifs sera terminée. </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latin typeface="Calibri"/>
              <a:ea typeface="Calibri"/>
              <a:cs typeface="Calibri"/>
              <a:sym typeface="Calibri"/>
            </a:endParaRPr>
          </a:p>
        </p:txBody>
      </p:sp>
      <p:sp>
        <p:nvSpPr>
          <p:cNvPr id="150" name="Google Shape;1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Ne pas numéroter les résultats produits par des acteurs externes. Comme mentionné précédemment, ceux-ci sont transférés dans la colonne des hypothèses. Nous expliquerons cela en détail sous peu.</a:t>
            </a:r>
            <a:endParaRPr b="1" sz="1200">
              <a:solidFill>
                <a:schemeClr val="dk1"/>
              </a:solidFill>
              <a:latin typeface="Calibri"/>
              <a:ea typeface="Calibri"/>
              <a:cs typeface="Calibri"/>
              <a:sym typeface="Calibri"/>
            </a:endParaRPr>
          </a:p>
        </p:txBody>
      </p:sp>
      <p:sp>
        <p:nvSpPr>
          <p:cNvPr id="157" name="Google Shape;1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8"/>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28"/>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37"/>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52" name="Google Shape;52;p37"/>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3" name="Google Shape;53;p37"/>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4" name="Google Shape;54;p37"/>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38"/>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7" name="Google Shape;57;p38"/>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8" name="Google Shape;58;p38"/>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
        <p:nvSpPr>
          <p:cNvPr id="59" name="Google Shape;59;p38"/>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39"/>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40"/>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64" name="Google Shape;64;p40"/>
          <p:cNvSpPr/>
          <p:nvPr>
            <p:ph idx="3" type="pic"/>
          </p:nvPr>
        </p:nvSpPr>
        <p:spPr>
          <a:xfrm>
            <a:off x="4572000" y="981075"/>
            <a:ext cx="3195638" cy="3195638"/>
          </a:xfrm>
          <a:prstGeom prst="ellipse">
            <a:avLst/>
          </a:prstGeom>
          <a:blipFill rotWithShape="1">
            <a:blip r:embed="rId4">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4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1"/>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41"/>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4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2"/>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 name="Google Shape;72;p42"/>
          <p:cNvSpPr/>
          <p:nvPr>
            <p:ph idx="2" type="pic"/>
          </p:nvPr>
        </p:nvSpPr>
        <p:spPr>
          <a:xfrm>
            <a:off x="5310741" y="1191983"/>
            <a:ext cx="3852510" cy="3302151"/>
          </a:xfrm>
          <a:prstGeom prst="rect">
            <a:avLst/>
          </a:prstGeom>
          <a:blipFill rotWithShape="1">
            <a:blip r:embed="rId3">
              <a:alphaModFix/>
            </a:blip>
            <a:stretch>
              <a:fillRect b="-1133" l="-1143" r="-96083" t="-1134"/>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43"/>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3"/>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44"/>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78" name="Shape 78"/>
        <p:cNvGrpSpPr/>
        <p:nvPr/>
      </p:nvGrpSpPr>
      <p:grpSpPr>
        <a:xfrm>
          <a:off x="0" y="0"/>
          <a:ext cx="0" cy="0"/>
          <a:chOff x="0" y="0"/>
          <a:chExt cx="0" cy="0"/>
        </a:xfrm>
      </p:grpSpPr>
      <p:sp>
        <p:nvSpPr>
          <p:cNvPr id="79" name="Google Shape;79;p45"/>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0" name="Google Shape;80;p45"/>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5"/>
          <p:cNvSpPr/>
          <p:nvPr>
            <p:ph idx="2" type="pic"/>
          </p:nvPr>
        </p:nvSpPr>
        <p:spPr>
          <a:xfrm>
            <a:off x="0" y="943276"/>
            <a:ext cx="9144000" cy="4206240"/>
          </a:xfrm>
          <a:prstGeom prst="rect">
            <a:avLst/>
          </a:prstGeom>
          <a:blipFill rotWithShape="1">
            <a:blip r:embed="rId2">
              <a:alphaModFix/>
            </a:blip>
            <a:stretch>
              <a:fillRect b="-31522" l="-34376" r="-16376" t="-14132"/>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46"/>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4" name="Google Shape;84;p46"/>
          <p:cNvSpPr/>
          <p:nvPr>
            <p:ph idx="2" type="pic"/>
          </p:nvPr>
        </p:nvSpPr>
        <p:spPr>
          <a:xfrm>
            <a:off x="0" y="340495"/>
            <a:ext cx="9144000" cy="4846320"/>
          </a:xfrm>
          <a:prstGeom prst="rect">
            <a:avLst/>
          </a:prstGeom>
          <a:blipFill rotWithShape="1">
            <a:blip r:embed="rId3">
              <a:alphaModFix/>
            </a:blip>
            <a:stretch>
              <a:fillRect b="-14152" l="-34376" r="-16376" t="-12267"/>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5" name="Google Shape;85;p46"/>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9"/>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0"/>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0"/>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 name="Google Shape;21;p30"/>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31"/>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32"/>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fr-FR" sz="1000" u="none" cap="none" strike="noStrike">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27" name="Google Shape;27;p32"/>
          <p:cNvSpPr txBox="1"/>
          <p:nvPr>
            <p:ph type="title"/>
          </p:nvPr>
        </p:nvSpPr>
        <p:spPr>
          <a:xfrm>
            <a:off x="1366787" y="2429941"/>
            <a:ext cx="6314173" cy="1680046"/>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2"/>
          <p:cNvSpPr txBox="1"/>
          <p:nvPr>
            <p:ph idx="1" type="body"/>
          </p:nvPr>
        </p:nvSpPr>
        <p:spPr>
          <a:xfrm>
            <a:off x="1366838" y="1348919"/>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32"/>
          <p:cNvSpPr txBox="1"/>
          <p:nvPr>
            <p:ph idx="2" type="body"/>
          </p:nvPr>
        </p:nvSpPr>
        <p:spPr>
          <a:xfrm>
            <a:off x="1366838" y="1849494"/>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33"/>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u="none" cap="none" strike="noStrike">
                <a:solidFill>
                  <a:schemeClr val="lt2"/>
                </a:solidFill>
                <a:latin typeface="Lato"/>
                <a:ea typeface="Lato"/>
                <a:cs typeface="Lato"/>
                <a:sym typeface="Lato"/>
              </a:rPr>
              <a:t>Agenda</a:t>
            </a:r>
            <a:endParaRPr/>
          </a:p>
        </p:txBody>
      </p:sp>
      <p:sp>
        <p:nvSpPr>
          <p:cNvPr id="32" name="Google Shape;32;p33"/>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3" name="Google Shape;33;p33"/>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4" name="Google Shape;34;p33"/>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34"/>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7" name="Google Shape;37;p34"/>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8" name="Google Shape;38;p34"/>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34"/>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35"/>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42" name="Google Shape;42;p35"/>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3" name="Google Shape;43;p35"/>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4" name="Google Shape;44;p35"/>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36"/>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7" name="Google Shape;47;p36"/>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8" name="Google Shape;48;p36"/>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
        <p:nvSpPr>
          <p:cNvPr id="49" name="Google Shape;49;p36"/>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200"/>
              <a:buNone/>
            </a:pPr>
            <a:r>
              <a:rPr lang="fr-FR">
                <a:latin typeface="Lato"/>
                <a:ea typeface="Lato"/>
                <a:cs typeface="Lato"/>
                <a:sym typeface="Lato"/>
              </a:rPr>
              <a:t>Transfert de la TOC vers le cadre logique et les indicateurs</a:t>
            </a:r>
            <a:endParaRPr/>
          </a:p>
        </p:txBody>
      </p:sp>
      <p:sp>
        <p:nvSpPr>
          <p:cNvPr id="92" name="Google Shape;92;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fr-FR">
                <a:latin typeface="Lato"/>
                <a:ea typeface="Lato"/>
                <a:cs typeface="Lato"/>
                <a:sym typeface="Lato"/>
              </a:rPr>
              <a:t>[inclure la date ici]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1800"/>
              <a:buFont typeface="Lato"/>
              <a:buNone/>
            </a:pPr>
            <a:r>
              <a:rPr lang="fr-FR" sz="1800"/>
              <a:t>Conseils utiles pour le transfert</a:t>
            </a:r>
            <a:br>
              <a:rPr lang="fr-FR" sz="1800"/>
            </a:br>
            <a:r>
              <a:rPr b="0" lang="fr-FR" sz="1800"/>
              <a:t>Comment numéroter les résultats qui sont des conditions préalables pour plus d'un résultat ci-dessus? </a:t>
            </a:r>
            <a:endParaRPr/>
          </a:p>
        </p:txBody>
      </p:sp>
      <p:pic>
        <p:nvPicPr>
          <p:cNvPr id="168" name="Google Shape;168;p10"/>
          <p:cNvPicPr preferRelativeResize="0"/>
          <p:nvPr/>
        </p:nvPicPr>
        <p:blipFill rotWithShape="1">
          <a:blip r:embed="rId3">
            <a:alphaModFix/>
          </a:blip>
          <a:srcRect b="5128" l="78070" r="0" t="69126"/>
          <a:stretch/>
        </p:blipFill>
        <p:spPr>
          <a:xfrm>
            <a:off x="1840326" y="1101175"/>
            <a:ext cx="5561677" cy="3908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Conseils utiles pour le transfert</a:t>
            </a:r>
            <a:br>
              <a:rPr lang="fr-FR" sz="2400"/>
            </a:br>
            <a:r>
              <a:rPr b="0" lang="fr-FR" sz="2400"/>
              <a:t>Faites correspondre la numérotation aux liens d’objectifs transversaux.</a:t>
            </a:r>
            <a:endParaRPr/>
          </a:p>
        </p:txBody>
      </p:sp>
      <p:pic>
        <p:nvPicPr>
          <p:cNvPr id="175" name="Google Shape;175;p11"/>
          <p:cNvPicPr preferRelativeResize="0"/>
          <p:nvPr/>
        </p:nvPicPr>
        <p:blipFill rotWithShape="1">
          <a:blip r:embed="rId3">
            <a:alphaModFix/>
          </a:blip>
          <a:srcRect b="66941" l="82288" r="0" t="13817"/>
          <a:stretch/>
        </p:blipFill>
        <p:spPr>
          <a:xfrm>
            <a:off x="446425" y="1170725"/>
            <a:ext cx="4054948" cy="2637049"/>
          </a:xfrm>
          <a:prstGeom prst="rect">
            <a:avLst/>
          </a:prstGeom>
          <a:noFill/>
          <a:ln cap="flat" cmpd="sng" w="9525">
            <a:solidFill>
              <a:schemeClr val="dk2"/>
            </a:solidFill>
            <a:prstDash val="solid"/>
            <a:round/>
            <a:headEnd len="sm" w="sm" type="none"/>
            <a:tailEnd len="sm" w="sm" type="none"/>
          </a:ln>
        </p:spPr>
      </p:pic>
      <p:sp>
        <p:nvSpPr>
          <p:cNvPr id="176" name="Google Shape;176;p11"/>
          <p:cNvSpPr/>
          <p:nvPr/>
        </p:nvSpPr>
        <p:spPr>
          <a:xfrm>
            <a:off x="2729500" y="1630700"/>
            <a:ext cx="1771800" cy="752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11"/>
          <p:cNvPicPr preferRelativeResize="0"/>
          <p:nvPr/>
        </p:nvPicPr>
        <p:blipFill rotWithShape="1">
          <a:blip r:embed="rId4">
            <a:alphaModFix/>
          </a:blip>
          <a:srcRect b="49919" l="0" r="75022" t="0"/>
          <a:stretch/>
        </p:blipFill>
        <p:spPr>
          <a:xfrm>
            <a:off x="4646900" y="2141550"/>
            <a:ext cx="4278052" cy="2797774"/>
          </a:xfrm>
          <a:prstGeom prst="rect">
            <a:avLst/>
          </a:prstGeom>
          <a:noFill/>
          <a:ln cap="flat" cmpd="sng" w="9525">
            <a:solidFill>
              <a:schemeClr val="dk2"/>
            </a:solidFill>
            <a:prstDash val="solid"/>
            <a:round/>
            <a:headEnd len="sm" w="sm" type="none"/>
            <a:tailEnd len="sm" w="sm" type="none"/>
          </a:ln>
        </p:spPr>
      </p:pic>
      <p:sp>
        <p:nvSpPr>
          <p:cNvPr id="178" name="Google Shape;178;p11"/>
          <p:cNvSpPr/>
          <p:nvPr/>
        </p:nvSpPr>
        <p:spPr>
          <a:xfrm>
            <a:off x="6083150" y="3911525"/>
            <a:ext cx="2756700" cy="9255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dd3ca1743b_0_94"/>
          <p:cNvPicPr preferRelativeResize="0"/>
          <p:nvPr/>
        </p:nvPicPr>
        <p:blipFill>
          <a:blip r:embed="rId3">
            <a:alphaModFix/>
          </a:blip>
          <a:stretch>
            <a:fillRect/>
          </a:stretch>
        </p:blipFill>
        <p:spPr>
          <a:xfrm>
            <a:off x="488975" y="1040900"/>
            <a:ext cx="4144601" cy="4044924"/>
          </a:xfrm>
          <a:prstGeom prst="rect">
            <a:avLst/>
          </a:prstGeom>
          <a:noFill/>
          <a:ln>
            <a:noFill/>
          </a:ln>
        </p:spPr>
      </p:pic>
      <p:sp>
        <p:nvSpPr>
          <p:cNvPr id="185" name="Google Shape;185;gdd3ca1743b_0_94"/>
          <p:cNvSpPr txBox="1"/>
          <p:nvPr>
            <p:ph type="title"/>
          </p:nvPr>
        </p:nvSpPr>
        <p:spPr>
          <a:xfrm>
            <a:off x="635265" y="73188"/>
            <a:ext cx="79938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Transférer la TOC dans le cadre logique</a:t>
            </a:r>
            <a:endParaRPr/>
          </a:p>
        </p:txBody>
      </p:sp>
      <p:graphicFrame>
        <p:nvGraphicFramePr>
          <p:cNvPr id="186" name="Google Shape;186;gdd3ca1743b_0_94"/>
          <p:cNvGraphicFramePr/>
          <p:nvPr/>
        </p:nvGraphicFramePr>
        <p:xfrm>
          <a:off x="5197475" y="1296850"/>
          <a:ext cx="3000000" cy="3000000"/>
        </p:xfrm>
        <a:graphic>
          <a:graphicData uri="http://schemas.openxmlformats.org/drawingml/2006/table">
            <a:tbl>
              <a:tblPr>
                <a:noFill/>
                <a:tableStyleId>{92D4050E-A10B-42E5-8115-9374F32E2F15}</a:tableStyleId>
              </a:tblPr>
              <a:tblGrid>
                <a:gridCol w="1017825"/>
                <a:gridCol w="977425"/>
                <a:gridCol w="761925"/>
                <a:gridCol w="977425"/>
              </a:tblGrid>
              <a:tr h="591525">
                <a:tc>
                  <a:txBody>
                    <a:bodyPr/>
                    <a:lstStyle/>
                    <a:p>
                      <a:pPr indent="0" lvl="0" marL="0" rtl="0" algn="l">
                        <a:spcBef>
                          <a:spcPts val="0"/>
                        </a:spcBef>
                        <a:spcAft>
                          <a:spcPts val="0"/>
                        </a:spcAft>
                        <a:buNone/>
                      </a:pPr>
                      <a:r>
                        <a:rPr b="1" lang="fr-FR" sz="1100"/>
                        <a:t>Résumé narratif </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Indicateurs (avec cibles)</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Sources de données</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Hypothèses</a:t>
                      </a:r>
                      <a:endParaRPr b="1" sz="1100"/>
                    </a:p>
                  </a:txBody>
                  <a:tcPr marT="18000" marB="18000" marR="18000" marL="18000">
                    <a:solidFill>
                      <a:srgbClr val="888888"/>
                    </a:solidFill>
                  </a:tcPr>
                </a:tc>
              </a:tr>
              <a:tr h="211050">
                <a:tc>
                  <a:txBody>
                    <a:bodyPr/>
                    <a:lstStyle/>
                    <a:p>
                      <a:pPr indent="0" lvl="0" marL="0" rtl="0" algn="l">
                        <a:spcBef>
                          <a:spcPts val="0"/>
                        </a:spcBef>
                        <a:spcAft>
                          <a:spcPts val="0"/>
                        </a:spcAft>
                        <a:buNone/>
                      </a:pPr>
                      <a:r>
                        <a:rPr b="1" lang="fr-FR" sz="1000"/>
                        <a:t>Objectif Global</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spcBef>
                          <a:spcPts val="0"/>
                        </a:spcBef>
                        <a:spcAft>
                          <a:spcPts val="0"/>
                        </a:spcAft>
                        <a:buNone/>
                      </a:pPr>
                      <a:r>
                        <a:rPr b="1" lang="fr-FR" sz="1000"/>
                        <a:t>Objectif 1</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spcBef>
                          <a:spcPts val="0"/>
                        </a:spcBef>
                        <a:spcAft>
                          <a:spcPts val="0"/>
                        </a:spcAft>
                        <a:buNone/>
                      </a:pPr>
                      <a:r>
                        <a:rPr b="1" lang="fr-FR" sz="1000"/>
                        <a:t>Sous- objectif 1.1</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t>Résultat Intermédiaire 1.1.1</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lnSpc>
                          <a:spcPct val="115000"/>
                        </a:lnSpc>
                        <a:spcBef>
                          <a:spcPts val="0"/>
                        </a:spcBef>
                        <a:spcAft>
                          <a:spcPts val="0"/>
                        </a:spcAft>
                        <a:buNone/>
                      </a:pPr>
                      <a:r>
                        <a:rPr b="1" lang="fr-FR" sz="1000"/>
                        <a:t>Extrants</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Résultat Intermédiaire 1.1.2</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Objectif 2</a:t>
                      </a:r>
                      <a:endParaRPr b="1" sz="1000">
                        <a:solidFill>
                          <a:schemeClr val="dk1"/>
                        </a:solidFill>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Sous-objectif 2.1</a:t>
                      </a:r>
                      <a:endParaRPr b="1" sz="1000">
                        <a:solidFill>
                          <a:schemeClr val="dk1"/>
                        </a:solidFill>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bl>
          </a:graphicData>
        </a:graphic>
      </p:graphicFrame>
      <p:cxnSp>
        <p:nvCxnSpPr>
          <p:cNvPr id="187" name="Google Shape;187;gdd3ca1743b_0_94"/>
          <p:cNvCxnSpPr/>
          <p:nvPr/>
        </p:nvCxnSpPr>
        <p:spPr>
          <a:xfrm>
            <a:off x="3406300" y="1200650"/>
            <a:ext cx="1737600" cy="792900"/>
          </a:xfrm>
          <a:prstGeom prst="straightConnector1">
            <a:avLst/>
          </a:prstGeom>
          <a:noFill/>
          <a:ln cap="flat" cmpd="sng" w="9525">
            <a:solidFill>
              <a:schemeClr val="accent6"/>
            </a:solidFill>
            <a:prstDash val="dot"/>
            <a:round/>
            <a:headEnd len="med" w="med" type="none"/>
            <a:tailEnd len="med" w="med" type="triangle"/>
          </a:ln>
        </p:spPr>
      </p:cxnSp>
      <p:cxnSp>
        <p:nvCxnSpPr>
          <p:cNvPr id="188" name="Google Shape;188;gdd3ca1743b_0_94"/>
          <p:cNvCxnSpPr/>
          <p:nvPr/>
        </p:nvCxnSpPr>
        <p:spPr>
          <a:xfrm>
            <a:off x="1586075" y="1890125"/>
            <a:ext cx="3544200" cy="359400"/>
          </a:xfrm>
          <a:prstGeom prst="straightConnector1">
            <a:avLst/>
          </a:prstGeom>
          <a:noFill/>
          <a:ln cap="flat" cmpd="sng" w="9525">
            <a:solidFill>
              <a:schemeClr val="accent6"/>
            </a:solidFill>
            <a:prstDash val="dot"/>
            <a:round/>
            <a:headEnd len="med" w="med" type="none"/>
            <a:tailEnd len="med" w="med" type="triangle"/>
          </a:ln>
        </p:spPr>
      </p:cxnSp>
      <p:cxnSp>
        <p:nvCxnSpPr>
          <p:cNvPr id="189" name="Google Shape;189;gdd3ca1743b_0_94"/>
          <p:cNvCxnSpPr/>
          <p:nvPr/>
        </p:nvCxnSpPr>
        <p:spPr>
          <a:xfrm>
            <a:off x="1475775" y="2386550"/>
            <a:ext cx="3654600" cy="159300"/>
          </a:xfrm>
          <a:prstGeom prst="straightConnector1">
            <a:avLst/>
          </a:prstGeom>
          <a:noFill/>
          <a:ln cap="flat" cmpd="sng" w="9525">
            <a:solidFill>
              <a:schemeClr val="accent6"/>
            </a:solidFill>
            <a:prstDash val="dot"/>
            <a:round/>
            <a:headEnd len="med" w="med" type="none"/>
            <a:tailEnd len="med" w="med" type="triangle"/>
          </a:ln>
        </p:spPr>
      </p:cxnSp>
      <p:cxnSp>
        <p:nvCxnSpPr>
          <p:cNvPr id="190" name="Google Shape;190;gdd3ca1743b_0_94"/>
          <p:cNvCxnSpPr/>
          <p:nvPr/>
        </p:nvCxnSpPr>
        <p:spPr>
          <a:xfrm flipH="1" rot="10800000">
            <a:off x="1627450" y="2926975"/>
            <a:ext cx="3503100" cy="80100"/>
          </a:xfrm>
          <a:prstGeom prst="straightConnector1">
            <a:avLst/>
          </a:prstGeom>
          <a:noFill/>
          <a:ln cap="flat" cmpd="sng" w="9525">
            <a:solidFill>
              <a:schemeClr val="accent6"/>
            </a:solidFill>
            <a:prstDash val="dot"/>
            <a:round/>
            <a:headEnd len="med" w="med" type="none"/>
            <a:tailEnd len="med" w="med" type="triangle"/>
          </a:ln>
        </p:spPr>
      </p:cxnSp>
      <p:cxnSp>
        <p:nvCxnSpPr>
          <p:cNvPr id="191" name="Google Shape;191;gdd3ca1743b_0_94"/>
          <p:cNvCxnSpPr/>
          <p:nvPr/>
        </p:nvCxnSpPr>
        <p:spPr>
          <a:xfrm flipH="1" rot="10800000">
            <a:off x="1310300" y="3394050"/>
            <a:ext cx="3860400" cy="1240200"/>
          </a:xfrm>
          <a:prstGeom prst="straightConnector1">
            <a:avLst/>
          </a:prstGeom>
          <a:noFill/>
          <a:ln cap="flat" cmpd="sng" w="9525">
            <a:solidFill>
              <a:schemeClr val="accent6"/>
            </a:solidFill>
            <a:prstDash val="dot"/>
            <a:round/>
            <a:headEnd len="med" w="med" type="none"/>
            <a:tailEnd len="med" w="med" type="triangle"/>
          </a:ln>
        </p:spPr>
      </p:cxnSp>
      <p:cxnSp>
        <p:nvCxnSpPr>
          <p:cNvPr id="192" name="Google Shape;192;gdd3ca1743b_0_94"/>
          <p:cNvCxnSpPr/>
          <p:nvPr/>
        </p:nvCxnSpPr>
        <p:spPr>
          <a:xfrm>
            <a:off x="3364925" y="3682775"/>
            <a:ext cx="1817100" cy="123900"/>
          </a:xfrm>
          <a:prstGeom prst="straightConnector1">
            <a:avLst/>
          </a:prstGeom>
          <a:noFill/>
          <a:ln cap="flat" cmpd="sng" w="9525">
            <a:solidFill>
              <a:schemeClr val="accent6"/>
            </a:solidFill>
            <a:prstDash val="dot"/>
            <a:round/>
            <a:headEnd len="med" w="med" type="none"/>
            <a:tailEnd len="med" w="med" type="triangle"/>
          </a:ln>
        </p:spPr>
      </p:cxnSp>
      <p:cxnSp>
        <p:nvCxnSpPr>
          <p:cNvPr id="193" name="Google Shape;193;gdd3ca1743b_0_94"/>
          <p:cNvCxnSpPr/>
          <p:nvPr/>
        </p:nvCxnSpPr>
        <p:spPr>
          <a:xfrm>
            <a:off x="2856825" y="1684275"/>
            <a:ext cx="2328300" cy="2481000"/>
          </a:xfrm>
          <a:prstGeom prst="straightConnector1">
            <a:avLst/>
          </a:prstGeom>
          <a:noFill/>
          <a:ln cap="flat" cmpd="sng" w="9525">
            <a:solidFill>
              <a:schemeClr val="accent6"/>
            </a:solidFill>
            <a:prstDash val="dot"/>
            <a:round/>
            <a:headEnd len="med" w="med" type="none"/>
            <a:tailEnd len="med" w="med" type="triangle"/>
          </a:ln>
        </p:spPr>
      </p:cxnSp>
      <p:cxnSp>
        <p:nvCxnSpPr>
          <p:cNvPr id="194" name="Google Shape;194;gdd3ca1743b_0_94"/>
          <p:cNvCxnSpPr/>
          <p:nvPr/>
        </p:nvCxnSpPr>
        <p:spPr>
          <a:xfrm>
            <a:off x="3006400" y="2579600"/>
            <a:ext cx="2178000" cy="1945500"/>
          </a:xfrm>
          <a:prstGeom prst="straightConnector1">
            <a:avLst/>
          </a:prstGeom>
          <a:noFill/>
          <a:ln cap="flat" cmpd="sng" w="9525">
            <a:solidFill>
              <a:schemeClr val="accent6"/>
            </a:solidFill>
            <a:prstDash val="dot"/>
            <a:round/>
            <a:headEnd len="med" w="med" type="none"/>
            <a:tailEnd len="med" w="med" type="triangle"/>
          </a:ln>
        </p:spPr>
      </p:cxnSp>
      <p:cxnSp>
        <p:nvCxnSpPr>
          <p:cNvPr id="195" name="Google Shape;195;gdd3ca1743b_0_94"/>
          <p:cNvCxnSpPr/>
          <p:nvPr/>
        </p:nvCxnSpPr>
        <p:spPr>
          <a:xfrm flipH="1" rot="10800000">
            <a:off x="1641250" y="3020975"/>
            <a:ext cx="6495000" cy="661800"/>
          </a:xfrm>
          <a:prstGeom prst="straightConnector1">
            <a:avLst/>
          </a:prstGeom>
          <a:noFill/>
          <a:ln cap="flat" cmpd="sng" w="9525">
            <a:solidFill>
              <a:srgbClr val="FF9900"/>
            </a:solidFill>
            <a:prstDash val="dot"/>
            <a:round/>
            <a:headEnd len="med" w="med" type="none"/>
            <a:tailEnd len="med" w="med" type="triangle"/>
          </a:ln>
        </p:spPr>
      </p:cxnSp>
      <p:cxnSp>
        <p:nvCxnSpPr>
          <p:cNvPr id="196" name="Google Shape;196;gdd3ca1743b_0_94"/>
          <p:cNvCxnSpPr/>
          <p:nvPr/>
        </p:nvCxnSpPr>
        <p:spPr>
          <a:xfrm>
            <a:off x="3171875" y="3324250"/>
            <a:ext cx="4999200" cy="1057800"/>
          </a:xfrm>
          <a:prstGeom prst="straightConnector1">
            <a:avLst/>
          </a:prstGeom>
          <a:noFill/>
          <a:ln cap="flat" cmpd="sng" w="9525">
            <a:solidFill>
              <a:srgbClr val="674EA7"/>
            </a:solidFill>
            <a:prstDash val="dot"/>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gdd3ca1743b_0_111"/>
          <p:cNvPicPr preferRelativeResize="0"/>
          <p:nvPr/>
        </p:nvPicPr>
        <p:blipFill>
          <a:blip r:embed="rId3">
            <a:alphaModFix/>
          </a:blip>
          <a:stretch>
            <a:fillRect/>
          </a:stretch>
        </p:blipFill>
        <p:spPr>
          <a:xfrm>
            <a:off x="488975" y="1040900"/>
            <a:ext cx="4144601" cy="4044924"/>
          </a:xfrm>
          <a:prstGeom prst="rect">
            <a:avLst/>
          </a:prstGeom>
          <a:noFill/>
          <a:ln>
            <a:noFill/>
          </a:ln>
        </p:spPr>
      </p:pic>
      <p:sp>
        <p:nvSpPr>
          <p:cNvPr id="203" name="Google Shape;203;gdd3ca1743b_0_111"/>
          <p:cNvSpPr txBox="1"/>
          <p:nvPr>
            <p:ph type="title"/>
          </p:nvPr>
        </p:nvSpPr>
        <p:spPr>
          <a:xfrm>
            <a:off x="635265" y="73188"/>
            <a:ext cx="79938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Transférer la TOC dans le cadre logique</a:t>
            </a:r>
            <a:endParaRPr/>
          </a:p>
        </p:txBody>
      </p:sp>
      <p:graphicFrame>
        <p:nvGraphicFramePr>
          <p:cNvPr id="204" name="Google Shape;204;gdd3ca1743b_0_111"/>
          <p:cNvGraphicFramePr/>
          <p:nvPr/>
        </p:nvGraphicFramePr>
        <p:xfrm>
          <a:off x="5197475" y="1296850"/>
          <a:ext cx="3000000" cy="3000000"/>
        </p:xfrm>
        <a:graphic>
          <a:graphicData uri="http://schemas.openxmlformats.org/drawingml/2006/table">
            <a:tbl>
              <a:tblPr>
                <a:noFill/>
                <a:tableStyleId>{92D4050E-A10B-42E5-8115-9374F32E2F15}</a:tableStyleId>
              </a:tblPr>
              <a:tblGrid>
                <a:gridCol w="1017825"/>
                <a:gridCol w="977425"/>
                <a:gridCol w="761925"/>
                <a:gridCol w="977425"/>
              </a:tblGrid>
              <a:tr h="591525">
                <a:tc>
                  <a:txBody>
                    <a:bodyPr/>
                    <a:lstStyle/>
                    <a:p>
                      <a:pPr indent="0" lvl="0" marL="0" rtl="0" algn="l">
                        <a:spcBef>
                          <a:spcPts val="0"/>
                        </a:spcBef>
                        <a:spcAft>
                          <a:spcPts val="0"/>
                        </a:spcAft>
                        <a:buNone/>
                      </a:pPr>
                      <a:r>
                        <a:rPr b="1" lang="fr-FR" sz="1100"/>
                        <a:t>Résumé narratif </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Indicateurs (avec cibles)</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Sources de données</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Hypothèses</a:t>
                      </a:r>
                      <a:endParaRPr b="1" sz="1100"/>
                    </a:p>
                  </a:txBody>
                  <a:tcPr marT="18000" marB="18000" marR="18000" marL="18000">
                    <a:solidFill>
                      <a:srgbClr val="888888"/>
                    </a:solidFill>
                  </a:tcPr>
                </a:tc>
              </a:tr>
              <a:tr h="211050">
                <a:tc>
                  <a:txBody>
                    <a:bodyPr/>
                    <a:lstStyle/>
                    <a:p>
                      <a:pPr indent="0" lvl="0" marL="0" rtl="0" algn="l">
                        <a:spcBef>
                          <a:spcPts val="0"/>
                        </a:spcBef>
                        <a:spcAft>
                          <a:spcPts val="0"/>
                        </a:spcAft>
                        <a:buNone/>
                      </a:pPr>
                      <a:r>
                        <a:rPr b="1" lang="fr-FR" sz="1000"/>
                        <a:t>Objectif Global</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spcBef>
                          <a:spcPts val="0"/>
                        </a:spcBef>
                        <a:spcAft>
                          <a:spcPts val="0"/>
                        </a:spcAft>
                        <a:buNone/>
                      </a:pPr>
                      <a:r>
                        <a:rPr b="1" lang="fr-FR" sz="1000"/>
                        <a:t>Objectif 1</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spcBef>
                          <a:spcPts val="0"/>
                        </a:spcBef>
                        <a:spcAft>
                          <a:spcPts val="0"/>
                        </a:spcAft>
                        <a:buNone/>
                      </a:pPr>
                      <a:r>
                        <a:rPr b="1" lang="fr-FR" sz="1000"/>
                        <a:t>Sous- objectif 1.1</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t>Résultat Intermédiaire 1.1.1</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lnSpc>
                          <a:spcPct val="115000"/>
                        </a:lnSpc>
                        <a:spcBef>
                          <a:spcPts val="0"/>
                        </a:spcBef>
                        <a:spcAft>
                          <a:spcPts val="0"/>
                        </a:spcAft>
                        <a:buNone/>
                      </a:pPr>
                      <a:r>
                        <a:rPr b="1" lang="fr-FR" sz="1000"/>
                        <a:t>Extrants</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Résultat Intermédiaire 1.1.2</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Objectif 2</a:t>
                      </a:r>
                      <a:endParaRPr b="1" sz="1000">
                        <a:solidFill>
                          <a:schemeClr val="dk1"/>
                        </a:solidFill>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Sous-objectif 2.1</a:t>
                      </a:r>
                      <a:endParaRPr b="1" sz="1000">
                        <a:solidFill>
                          <a:schemeClr val="dk1"/>
                        </a:solidFill>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bl>
          </a:graphicData>
        </a:graphic>
      </p:graphicFrame>
      <p:cxnSp>
        <p:nvCxnSpPr>
          <p:cNvPr id="205" name="Google Shape;205;gdd3ca1743b_0_111"/>
          <p:cNvCxnSpPr/>
          <p:nvPr/>
        </p:nvCxnSpPr>
        <p:spPr>
          <a:xfrm>
            <a:off x="3406300" y="1200650"/>
            <a:ext cx="1737600" cy="792900"/>
          </a:xfrm>
          <a:prstGeom prst="straightConnector1">
            <a:avLst/>
          </a:prstGeom>
          <a:noFill/>
          <a:ln cap="flat" cmpd="sng" w="9525">
            <a:solidFill>
              <a:schemeClr val="accent6"/>
            </a:solidFill>
            <a:prstDash val="dot"/>
            <a:round/>
            <a:headEnd len="med" w="med" type="none"/>
            <a:tailEnd len="med" w="med" type="triangle"/>
          </a:ln>
        </p:spPr>
      </p:cxnSp>
      <p:cxnSp>
        <p:nvCxnSpPr>
          <p:cNvPr id="206" name="Google Shape;206;gdd3ca1743b_0_111"/>
          <p:cNvCxnSpPr/>
          <p:nvPr/>
        </p:nvCxnSpPr>
        <p:spPr>
          <a:xfrm>
            <a:off x="1586075" y="1890125"/>
            <a:ext cx="3544200" cy="359400"/>
          </a:xfrm>
          <a:prstGeom prst="straightConnector1">
            <a:avLst/>
          </a:prstGeom>
          <a:noFill/>
          <a:ln cap="flat" cmpd="sng" w="9525">
            <a:solidFill>
              <a:schemeClr val="accent6"/>
            </a:solidFill>
            <a:prstDash val="dot"/>
            <a:round/>
            <a:headEnd len="med" w="med" type="none"/>
            <a:tailEnd len="med" w="med" type="triangle"/>
          </a:ln>
        </p:spPr>
      </p:cxnSp>
      <p:cxnSp>
        <p:nvCxnSpPr>
          <p:cNvPr id="207" name="Google Shape;207;gdd3ca1743b_0_111"/>
          <p:cNvCxnSpPr/>
          <p:nvPr/>
        </p:nvCxnSpPr>
        <p:spPr>
          <a:xfrm>
            <a:off x="1475775" y="2386550"/>
            <a:ext cx="3654600" cy="159300"/>
          </a:xfrm>
          <a:prstGeom prst="straightConnector1">
            <a:avLst/>
          </a:prstGeom>
          <a:noFill/>
          <a:ln cap="flat" cmpd="sng" w="9525">
            <a:solidFill>
              <a:schemeClr val="accent6"/>
            </a:solidFill>
            <a:prstDash val="dot"/>
            <a:round/>
            <a:headEnd len="med" w="med" type="none"/>
            <a:tailEnd len="med" w="med" type="triangle"/>
          </a:ln>
        </p:spPr>
      </p:cxnSp>
      <p:cxnSp>
        <p:nvCxnSpPr>
          <p:cNvPr id="208" name="Google Shape;208;gdd3ca1743b_0_111"/>
          <p:cNvCxnSpPr/>
          <p:nvPr/>
        </p:nvCxnSpPr>
        <p:spPr>
          <a:xfrm flipH="1" rot="10800000">
            <a:off x="1627450" y="2926975"/>
            <a:ext cx="3503100" cy="80100"/>
          </a:xfrm>
          <a:prstGeom prst="straightConnector1">
            <a:avLst/>
          </a:prstGeom>
          <a:noFill/>
          <a:ln cap="flat" cmpd="sng" w="9525">
            <a:solidFill>
              <a:schemeClr val="accent6"/>
            </a:solidFill>
            <a:prstDash val="dot"/>
            <a:round/>
            <a:headEnd len="med" w="med" type="none"/>
            <a:tailEnd len="med" w="med" type="triangle"/>
          </a:ln>
        </p:spPr>
      </p:cxnSp>
      <p:cxnSp>
        <p:nvCxnSpPr>
          <p:cNvPr id="209" name="Google Shape;209;gdd3ca1743b_0_111"/>
          <p:cNvCxnSpPr/>
          <p:nvPr/>
        </p:nvCxnSpPr>
        <p:spPr>
          <a:xfrm flipH="1" rot="10800000">
            <a:off x="1310300" y="3394050"/>
            <a:ext cx="3860400" cy="1240200"/>
          </a:xfrm>
          <a:prstGeom prst="straightConnector1">
            <a:avLst/>
          </a:prstGeom>
          <a:noFill/>
          <a:ln cap="flat" cmpd="sng" w="9525">
            <a:solidFill>
              <a:schemeClr val="accent6"/>
            </a:solidFill>
            <a:prstDash val="dot"/>
            <a:round/>
            <a:headEnd len="med" w="med" type="none"/>
            <a:tailEnd len="med" w="med" type="triangle"/>
          </a:ln>
        </p:spPr>
      </p:cxnSp>
      <p:cxnSp>
        <p:nvCxnSpPr>
          <p:cNvPr id="210" name="Google Shape;210;gdd3ca1743b_0_111"/>
          <p:cNvCxnSpPr/>
          <p:nvPr/>
        </p:nvCxnSpPr>
        <p:spPr>
          <a:xfrm>
            <a:off x="3364925" y="3682775"/>
            <a:ext cx="1817100" cy="123900"/>
          </a:xfrm>
          <a:prstGeom prst="straightConnector1">
            <a:avLst/>
          </a:prstGeom>
          <a:noFill/>
          <a:ln cap="flat" cmpd="sng" w="9525">
            <a:solidFill>
              <a:schemeClr val="accent6"/>
            </a:solidFill>
            <a:prstDash val="dot"/>
            <a:round/>
            <a:headEnd len="med" w="med" type="none"/>
            <a:tailEnd len="med" w="med" type="triangle"/>
          </a:ln>
        </p:spPr>
      </p:cxnSp>
      <p:cxnSp>
        <p:nvCxnSpPr>
          <p:cNvPr id="211" name="Google Shape;211;gdd3ca1743b_0_111"/>
          <p:cNvCxnSpPr/>
          <p:nvPr/>
        </p:nvCxnSpPr>
        <p:spPr>
          <a:xfrm>
            <a:off x="2856825" y="1684275"/>
            <a:ext cx="2328300" cy="2481000"/>
          </a:xfrm>
          <a:prstGeom prst="straightConnector1">
            <a:avLst/>
          </a:prstGeom>
          <a:noFill/>
          <a:ln cap="flat" cmpd="sng" w="9525">
            <a:solidFill>
              <a:schemeClr val="accent6"/>
            </a:solidFill>
            <a:prstDash val="dot"/>
            <a:round/>
            <a:headEnd len="med" w="med" type="none"/>
            <a:tailEnd len="med" w="med" type="triangle"/>
          </a:ln>
        </p:spPr>
      </p:cxnSp>
      <p:cxnSp>
        <p:nvCxnSpPr>
          <p:cNvPr id="212" name="Google Shape;212;gdd3ca1743b_0_111"/>
          <p:cNvCxnSpPr/>
          <p:nvPr/>
        </p:nvCxnSpPr>
        <p:spPr>
          <a:xfrm>
            <a:off x="3006400" y="2579600"/>
            <a:ext cx="2178000" cy="1945500"/>
          </a:xfrm>
          <a:prstGeom prst="straightConnector1">
            <a:avLst/>
          </a:prstGeom>
          <a:noFill/>
          <a:ln cap="flat" cmpd="sng" w="9525">
            <a:solidFill>
              <a:schemeClr val="accent6"/>
            </a:solidFill>
            <a:prstDash val="dot"/>
            <a:round/>
            <a:headEnd len="med" w="med" type="none"/>
            <a:tailEnd len="med" w="med" type="triangle"/>
          </a:ln>
        </p:spPr>
      </p:cxnSp>
      <p:cxnSp>
        <p:nvCxnSpPr>
          <p:cNvPr id="213" name="Google Shape;213;gdd3ca1743b_0_111"/>
          <p:cNvCxnSpPr/>
          <p:nvPr/>
        </p:nvCxnSpPr>
        <p:spPr>
          <a:xfrm flipH="1" rot="10800000">
            <a:off x="1641250" y="3020975"/>
            <a:ext cx="6495000" cy="661800"/>
          </a:xfrm>
          <a:prstGeom prst="straightConnector1">
            <a:avLst/>
          </a:prstGeom>
          <a:noFill/>
          <a:ln cap="flat" cmpd="sng" w="9525">
            <a:solidFill>
              <a:srgbClr val="FF9900"/>
            </a:solidFill>
            <a:prstDash val="dot"/>
            <a:round/>
            <a:headEnd len="med" w="med" type="none"/>
            <a:tailEnd len="med" w="med" type="triangle"/>
          </a:ln>
        </p:spPr>
      </p:cxnSp>
      <p:sp>
        <p:nvSpPr>
          <p:cNvPr id="214" name="Google Shape;214;gdd3ca1743b_0_111"/>
          <p:cNvSpPr/>
          <p:nvPr/>
        </p:nvSpPr>
        <p:spPr>
          <a:xfrm>
            <a:off x="1728165" y="3007073"/>
            <a:ext cx="1517400" cy="5025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cxnSp>
        <p:nvCxnSpPr>
          <p:cNvPr id="215" name="Google Shape;215;gdd3ca1743b_0_111"/>
          <p:cNvCxnSpPr/>
          <p:nvPr/>
        </p:nvCxnSpPr>
        <p:spPr>
          <a:xfrm>
            <a:off x="3245565" y="3269836"/>
            <a:ext cx="4995000" cy="1216500"/>
          </a:xfrm>
          <a:prstGeom prst="straightConnector1">
            <a:avLst/>
          </a:prstGeom>
          <a:noFill/>
          <a:ln cap="flat" cmpd="sng" w="38100">
            <a:solidFill>
              <a:srgbClr val="C00000"/>
            </a:solidFill>
            <a:prstDash val="solid"/>
            <a:round/>
            <a:headEnd len="sm" w="sm" type="none"/>
            <a:tailEnd len="med" w="med" type="stealth"/>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Exemple de cadre logique avec hypothèses</a:t>
            </a:r>
            <a:endParaRPr/>
          </a:p>
        </p:txBody>
      </p:sp>
      <p:pic>
        <p:nvPicPr>
          <p:cNvPr id="222" name="Google Shape;222;p14"/>
          <p:cNvPicPr preferRelativeResize="0"/>
          <p:nvPr>
            <p:ph idx="4294967295" type="body"/>
          </p:nvPr>
        </p:nvPicPr>
        <p:blipFill rotWithShape="1">
          <a:blip r:embed="rId4">
            <a:alphaModFix/>
          </a:blip>
          <a:srcRect b="0" l="0" r="0" t="0"/>
          <a:stretch/>
        </p:blipFill>
        <p:spPr>
          <a:xfrm>
            <a:off x="635267" y="1151963"/>
            <a:ext cx="8105421" cy="3822204"/>
          </a:xfrm>
          <a:prstGeom prst="rect">
            <a:avLst/>
          </a:prstGeom>
          <a:noFill/>
          <a:ln>
            <a:noFill/>
          </a:ln>
        </p:spPr>
      </p:pic>
      <p:sp>
        <p:nvSpPr>
          <p:cNvPr id="223" name="Google Shape;223;p14"/>
          <p:cNvSpPr/>
          <p:nvPr/>
        </p:nvSpPr>
        <p:spPr>
          <a:xfrm>
            <a:off x="2418912" y="1617698"/>
            <a:ext cx="2975862" cy="967057"/>
          </a:xfrm>
          <a:prstGeom prst="wedgeEllipseCallout">
            <a:avLst>
              <a:gd fmla="val 86526" name="adj1"/>
              <a:gd fmla="val -47997" name="adj2"/>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Ubuntu"/>
                <a:ea typeface="Ubuntu"/>
                <a:cs typeface="Ubuntu"/>
                <a:sym typeface="Ubuntu"/>
              </a:rPr>
              <a:t>Hypothèse que les efforts des acteurs externes seront réalisés </a:t>
            </a:r>
            <a:endParaRPr/>
          </a:p>
        </p:txBody>
      </p:sp>
      <p:sp>
        <p:nvSpPr>
          <p:cNvPr id="224" name="Google Shape;224;p14"/>
          <p:cNvSpPr/>
          <p:nvPr/>
        </p:nvSpPr>
        <p:spPr>
          <a:xfrm>
            <a:off x="2306190" y="2790086"/>
            <a:ext cx="3201305" cy="1149485"/>
          </a:xfrm>
          <a:prstGeom prst="wedgeEllipseCallout">
            <a:avLst>
              <a:gd fmla="val 79600" name="adj1"/>
              <a:gd fmla="val 51914" name="adj2"/>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Ubuntu"/>
              <a:ea typeface="Ubuntu"/>
              <a:cs typeface="Ubuntu"/>
              <a:sym typeface="Ubuntu"/>
            </a:endParaRPr>
          </a:p>
        </p:txBody>
      </p:sp>
      <p:sp>
        <p:nvSpPr>
          <p:cNvPr id="225" name="Google Shape;225;p14"/>
          <p:cNvSpPr/>
          <p:nvPr/>
        </p:nvSpPr>
        <p:spPr>
          <a:xfrm>
            <a:off x="6479467" y="1810749"/>
            <a:ext cx="2261221" cy="860112"/>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
        <p:nvSpPr>
          <p:cNvPr id="226" name="Google Shape;226;p14"/>
          <p:cNvSpPr/>
          <p:nvPr/>
        </p:nvSpPr>
        <p:spPr>
          <a:xfrm>
            <a:off x="6479467" y="1451654"/>
            <a:ext cx="2261221" cy="344575"/>
          </a:xfrm>
          <a:prstGeom prst="rect">
            <a:avLst/>
          </a:prstGeom>
          <a:noFill/>
          <a:ln cap="flat" cmpd="sng" w="2857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16570"/>
              </a:solidFill>
              <a:latin typeface="Trebuchet MS"/>
              <a:ea typeface="Trebuchet MS"/>
              <a:cs typeface="Trebuchet MS"/>
              <a:sym typeface="Trebuchet MS"/>
            </a:endParaRPr>
          </a:p>
        </p:txBody>
      </p:sp>
      <p:sp>
        <p:nvSpPr>
          <p:cNvPr id="227" name="Google Shape;227;p14"/>
          <p:cNvSpPr/>
          <p:nvPr/>
        </p:nvSpPr>
        <p:spPr>
          <a:xfrm>
            <a:off x="6479467" y="3780660"/>
            <a:ext cx="2261221" cy="860112"/>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5"/>
              </a:solidFill>
              <a:latin typeface="Trebuchet MS"/>
              <a:ea typeface="Trebuchet MS"/>
              <a:cs typeface="Trebuchet MS"/>
              <a:sym typeface="Trebuchet MS"/>
            </a:endParaRPr>
          </a:p>
        </p:txBody>
      </p:sp>
      <p:sp>
        <p:nvSpPr>
          <p:cNvPr id="228" name="Google Shape;228;p14"/>
          <p:cNvSpPr/>
          <p:nvPr/>
        </p:nvSpPr>
        <p:spPr>
          <a:xfrm>
            <a:off x="2359191" y="2852243"/>
            <a:ext cx="3176600" cy="1032291"/>
          </a:xfrm>
          <a:prstGeom prst="wedgeEllipseCallout">
            <a:avLst>
              <a:gd fmla="val 79167" name="adj1"/>
              <a:gd fmla="val -109275" name="adj2"/>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1400" u="none" cap="none" strike="noStrike">
                <a:solidFill>
                  <a:schemeClr val="lt1"/>
                </a:solidFill>
                <a:latin typeface="Trebuchet MS"/>
                <a:ea typeface="Trebuchet MS"/>
                <a:cs typeface="Trebuchet MS"/>
                <a:sym typeface="Trebuchet MS"/>
              </a:rPr>
              <a:t>Hypothèses externes: les conditions existantes qui, selon nous, resteront valables pour la LOA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5005137" y="972152"/>
            <a:ext cx="2930951" cy="32052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Lato"/>
              <a:buNone/>
            </a:pPr>
            <a:r>
              <a:rPr lang="fr-FR" sz="3600"/>
              <a:t>Identifier les indicateurs à tous les niveaux de la TOC</a:t>
            </a:r>
            <a:endParaRPr/>
          </a:p>
        </p:txBody>
      </p:sp>
      <p:pic>
        <p:nvPicPr>
          <p:cNvPr id="234" name="Google Shape;234;p15"/>
          <p:cNvPicPr preferRelativeResize="0"/>
          <p:nvPr>
            <p:ph idx="2" type="pic"/>
          </p:nvPr>
        </p:nvPicPr>
        <p:blipFill rotWithShape="1">
          <a:blip r:embed="rId3">
            <a:alphaModFix/>
          </a:blip>
          <a:srcRect b="4579" l="0" r="0" t="4580"/>
          <a:stretch/>
        </p:blipFill>
        <p:spPr>
          <a:xfrm>
            <a:off x="1187116" y="981075"/>
            <a:ext cx="3195638" cy="3195638"/>
          </a:xfrm>
          <a:prstGeom prst="ellipse">
            <a:avLst/>
          </a:prstGeom>
          <a:blipFill rotWithShape="1">
            <a:blip r:embed="rId4">
              <a:alphaModFix/>
            </a:blip>
            <a:stretch>
              <a:fillRect b="-4796" l="-52149" r="-12091" t="-4796"/>
            </a:stretch>
          </a:blip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Indicateurs de la TOC</a:t>
            </a:r>
            <a:endParaRPr/>
          </a:p>
        </p:txBody>
      </p:sp>
      <p:sp>
        <p:nvSpPr>
          <p:cNvPr id="241" name="Google Shape;241;p16"/>
          <p:cNvSpPr txBox="1"/>
          <p:nvPr>
            <p:ph idx="1" type="body"/>
          </p:nvPr>
        </p:nvSpPr>
        <p:spPr>
          <a:xfrm>
            <a:off x="1630907" y="1116532"/>
            <a:ext cx="7332223" cy="349397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Font typeface="Arial"/>
              <a:buChar char="•"/>
            </a:pPr>
            <a:r>
              <a:rPr b="1" lang="fr-FR" sz="2800"/>
              <a:t>Variables quantitatives OU qualitatives, facteurs ou autres mesures qui:</a:t>
            </a:r>
            <a:endParaRPr/>
          </a:p>
          <a:p>
            <a:pPr indent="-457200" lvl="1" marL="1200150" rtl="0" algn="l">
              <a:spcBef>
                <a:spcPts val="560"/>
              </a:spcBef>
              <a:spcAft>
                <a:spcPts val="0"/>
              </a:spcAft>
              <a:buClr>
                <a:schemeClr val="dk1"/>
              </a:buClr>
              <a:buSzPts val="2800"/>
              <a:buFont typeface="Arial"/>
              <a:buChar char="•"/>
            </a:pPr>
            <a:r>
              <a:rPr lang="fr-FR" sz="2800"/>
              <a:t>Nous montrent comment reconnaître les réalisations à chaque étape des voies de la TOC</a:t>
            </a:r>
            <a:endParaRPr/>
          </a:p>
          <a:p>
            <a:pPr indent="-457200" lvl="1" marL="1200150" rtl="0" algn="l">
              <a:spcBef>
                <a:spcPts val="560"/>
              </a:spcBef>
              <a:spcAft>
                <a:spcPts val="0"/>
              </a:spcAft>
              <a:buClr>
                <a:schemeClr val="dk1"/>
              </a:buClr>
              <a:buSzPts val="2800"/>
              <a:buFont typeface="Arial"/>
              <a:buChar char="•"/>
            </a:pPr>
            <a:r>
              <a:rPr lang="fr-FR" sz="2800"/>
              <a:t>Vérifient si les modifications voulues se sont réellement produites</a:t>
            </a:r>
            <a:endParaRPr/>
          </a:p>
          <a:p>
            <a:pPr indent="0" lvl="0" marL="0" rtl="0" algn="l">
              <a:spcBef>
                <a:spcPts val="560"/>
              </a:spcBef>
              <a:spcAft>
                <a:spcPts val="0"/>
              </a:spcAft>
              <a:buClr>
                <a:schemeClr val="dk1"/>
              </a:buClr>
              <a:buSzPts val="2800"/>
              <a:buNone/>
            </a:pPr>
            <a:r>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7"/>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Types et niveaux d'indicateurs dans la TOC</a:t>
            </a:r>
            <a:endParaRPr/>
          </a:p>
        </p:txBody>
      </p:sp>
      <p:pic>
        <p:nvPicPr>
          <p:cNvPr id="248" name="Google Shape;248;p17"/>
          <p:cNvPicPr preferRelativeResize="0"/>
          <p:nvPr/>
        </p:nvPicPr>
        <p:blipFill rotWithShape="1">
          <a:blip r:embed="rId3">
            <a:alphaModFix/>
          </a:blip>
          <a:srcRect b="48644" l="40430" r="0" t="0"/>
          <a:stretch/>
        </p:blipFill>
        <p:spPr>
          <a:xfrm>
            <a:off x="1128176" y="981775"/>
            <a:ext cx="6887649" cy="40473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8"/>
          <p:cNvSpPr txBox="1"/>
          <p:nvPr>
            <p:ph type="title"/>
          </p:nvPr>
        </p:nvSpPr>
        <p:spPr>
          <a:xfrm>
            <a:off x="1542623" y="14635"/>
            <a:ext cx="7228223"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Domaines clés qui empêchent un suivi efficace de la TOC</a:t>
            </a:r>
            <a:endParaRPr/>
          </a:p>
        </p:txBody>
      </p:sp>
      <p:sp>
        <p:nvSpPr>
          <p:cNvPr id="255" name="Google Shape;255;p18"/>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Font typeface="Arial"/>
              <a:buChar char="•"/>
            </a:pPr>
            <a:r>
              <a:rPr b="1" lang="fr-FR"/>
              <a:t>Mauvaise logique causale (inversée, grands sauts, liens illogiques, etc.)</a:t>
            </a:r>
            <a:endParaRPr/>
          </a:p>
          <a:p>
            <a:pPr indent="-342900" lvl="0" marL="342900" rtl="0" algn="l">
              <a:spcBef>
                <a:spcPts val="407"/>
              </a:spcBef>
              <a:spcAft>
                <a:spcPts val="0"/>
              </a:spcAft>
              <a:buClr>
                <a:schemeClr val="dk1"/>
              </a:buClr>
              <a:buSzPct val="100000"/>
              <a:buFont typeface="Arial"/>
              <a:buChar char="•"/>
            </a:pPr>
            <a:r>
              <a:rPr b="1" lang="fr-FR"/>
              <a:t>Informations insuffisantes disponibles pour suivre les voies </a:t>
            </a:r>
            <a:endParaRPr/>
          </a:p>
          <a:p>
            <a:pPr indent="-285750" lvl="1" marL="742950" rtl="0" algn="l">
              <a:spcBef>
                <a:spcPts val="370"/>
              </a:spcBef>
              <a:spcAft>
                <a:spcPts val="0"/>
              </a:spcAft>
              <a:buClr>
                <a:schemeClr val="dk1"/>
              </a:buClr>
              <a:buSzPct val="100000"/>
              <a:buFont typeface="Arial"/>
              <a:buChar char="•"/>
            </a:pPr>
            <a:r>
              <a:rPr lang="fr-FR"/>
              <a:t>Indicateurs qui sont des mesures inappropriées / insuffisantes </a:t>
            </a:r>
            <a:endParaRPr/>
          </a:p>
          <a:p>
            <a:pPr indent="-285750" lvl="1" marL="742950" rtl="0" algn="l">
              <a:spcBef>
                <a:spcPts val="370"/>
              </a:spcBef>
              <a:spcAft>
                <a:spcPts val="0"/>
              </a:spcAft>
              <a:buClr>
                <a:schemeClr val="dk1"/>
              </a:buClr>
              <a:buSzPct val="100000"/>
              <a:buFont typeface="Arial"/>
              <a:buChar char="•"/>
            </a:pPr>
            <a:r>
              <a:rPr lang="fr-FR"/>
              <a:t>Informations insuffisantes sur les changements aux niveaux </a:t>
            </a:r>
            <a:r>
              <a:rPr b="1" lang="fr-FR"/>
              <a:t>intermédiaire et supérieur</a:t>
            </a:r>
            <a:r>
              <a:rPr lang="fr-FR"/>
              <a:t> de la TOC (données sous-utilisées)</a:t>
            </a:r>
            <a:endParaRPr/>
          </a:p>
          <a:p>
            <a:pPr indent="-285750" lvl="1" marL="742950" rtl="0" algn="l">
              <a:spcBef>
                <a:spcPts val="370"/>
              </a:spcBef>
              <a:spcAft>
                <a:spcPts val="0"/>
              </a:spcAft>
              <a:buClr>
                <a:schemeClr val="dk1"/>
              </a:buClr>
              <a:buSzPct val="100000"/>
              <a:buFont typeface="Arial"/>
              <a:buChar char="•"/>
            </a:pPr>
            <a:r>
              <a:rPr lang="fr-FR"/>
              <a:t>Limité à aucun suivi des hypothèses</a:t>
            </a:r>
            <a:endParaRPr/>
          </a:p>
          <a:p>
            <a:pPr indent="-285750" lvl="1" marL="742950" rtl="0" algn="l">
              <a:spcBef>
                <a:spcPts val="370"/>
              </a:spcBef>
              <a:spcAft>
                <a:spcPts val="0"/>
              </a:spcAft>
              <a:buClr>
                <a:schemeClr val="dk1"/>
              </a:buClr>
              <a:buSzPct val="100000"/>
              <a:buFont typeface="Arial"/>
              <a:buChar char="•"/>
            </a:pPr>
            <a:r>
              <a:rPr lang="fr-FR"/>
              <a:t>Limité à aucun suivi des efforts des acteurs externes</a:t>
            </a:r>
            <a:endParaRPr/>
          </a:p>
          <a:p>
            <a:pPr indent="0" lvl="0" marL="0" rtl="0" algn="l">
              <a:spcBef>
                <a:spcPts val="407"/>
              </a:spcBef>
              <a:spcAft>
                <a:spcPts val="0"/>
              </a:spcAft>
              <a:buClr>
                <a:schemeClr val="dk1"/>
              </a:buClr>
              <a:buSzPct val="10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Indicateurs: nécessaires et suffisants</a:t>
            </a:r>
            <a:endParaRPr/>
          </a:p>
        </p:txBody>
      </p:sp>
      <p:sp>
        <p:nvSpPr>
          <p:cNvPr id="262" name="Google Shape;262;p19"/>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Dans les DFSA financées par le FFP: </a:t>
            </a:r>
            <a:endParaRPr/>
          </a:p>
          <a:p>
            <a:pPr indent="-342900" lvl="1" marL="1085850" rtl="0" algn="l">
              <a:spcBef>
                <a:spcPts val="400"/>
              </a:spcBef>
              <a:spcAft>
                <a:spcPts val="0"/>
              </a:spcAft>
              <a:buClr>
                <a:schemeClr val="dk1"/>
              </a:buClr>
              <a:buSzPts val="2000"/>
              <a:buFont typeface="Arial"/>
              <a:buChar char="•"/>
            </a:pPr>
            <a:r>
              <a:rPr lang="fr-FR"/>
              <a:t>Commencer par prendre les indicateurs de base et annuels RIA du FFP requis et explorer comment ils  superposent votre diagramme de la TOC</a:t>
            </a:r>
            <a:endParaRPr/>
          </a:p>
          <a:p>
            <a:pPr indent="-342900" lvl="1" marL="1085850" rtl="0" algn="l">
              <a:spcBef>
                <a:spcPts val="400"/>
              </a:spcBef>
              <a:spcAft>
                <a:spcPts val="0"/>
              </a:spcAft>
              <a:buClr>
                <a:schemeClr val="dk1"/>
              </a:buClr>
              <a:buSzPts val="2000"/>
              <a:buFont typeface="Arial"/>
              <a:buChar char="•"/>
            </a:pPr>
            <a:r>
              <a:rPr lang="fr-FR"/>
              <a:t>Après avoir cartographié tous les indicateurs FFP applicables, commencer au bas du diagramme de la TOC et identifier tous les extrants qui n'ont pas d'indicateurs. </a:t>
            </a:r>
            <a:endParaRPr/>
          </a:p>
          <a:p>
            <a:pPr indent="-342900" lvl="0" marL="342900" rtl="0" algn="l">
              <a:spcBef>
                <a:spcPts val="440"/>
              </a:spcBef>
              <a:spcAft>
                <a:spcPts val="0"/>
              </a:spcAft>
              <a:buClr>
                <a:schemeClr val="dk1"/>
              </a:buClr>
              <a:buSzPts val="2200"/>
              <a:buFont typeface="Arial"/>
              <a:buChar char="•"/>
            </a:pPr>
            <a:r>
              <a:rPr lang="fr-FR"/>
              <a:t>Identifier au moins un indicateur pour chaque extrant qui sera transféré dans le cadre logique.</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Lato"/>
              <a:buNone/>
            </a:pPr>
            <a:r>
              <a:rPr lang="fr-FR" sz="3600"/>
              <a:t>Objectifs de la session </a:t>
            </a:r>
            <a:endParaRPr/>
          </a:p>
        </p:txBody>
      </p:sp>
      <p:sp>
        <p:nvSpPr>
          <p:cNvPr id="99" name="Google Shape;99;p2"/>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fr-FR" sz="2400"/>
              <a:t>Pour comprendre les processus que nous utiliserons pour: </a:t>
            </a:r>
            <a:endParaRPr/>
          </a:p>
          <a:p>
            <a:pPr indent="-342900" lvl="1" marL="1085850" rtl="0" algn="l">
              <a:spcBef>
                <a:spcPts val="480"/>
              </a:spcBef>
              <a:spcAft>
                <a:spcPts val="0"/>
              </a:spcAft>
              <a:buClr>
                <a:schemeClr val="dk1"/>
              </a:buClr>
              <a:buSzPts val="2400"/>
              <a:buFont typeface="Arial"/>
              <a:buChar char="•"/>
            </a:pPr>
            <a:r>
              <a:rPr lang="fr-FR" sz="2400"/>
              <a:t>Transférer la TOC sur un cadre logique d’une DFSA du FFP</a:t>
            </a:r>
            <a:endParaRPr/>
          </a:p>
          <a:p>
            <a:pPr indent="-342900" lvl="1" marL="1085850" rtl="0" algn="l">
              <a:spcBef>
                <a:spcPts val="480"/>
              </a:spcBef>
              <a:spcAft>
                <a:spcPts val="0"/>
              </a:spcAft>
              <a:buClr>
                <a:schemeClr val="dk1"/>
              </a:buClr>
              <a:buSzPts val="2400"/>
              <a:buFont typeface="Arial"/>
              <a:buChar char="•"/>
            </a:pPr>
            <a:r>
              <a:rPr lang="fr-FR" sz="2400"/>
              <a:t>Identifier des indicateurs efficaces pour les résultats et les extrants de la TOC afin que l'activité puisse reconnaître si des changements se sont produits à tous les niveaux de la TOC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Indicateurs: nécessaires et suffisants</a:t>
            </a:r>
            <a:endParaRPr/>
          </a:p>
        </p:txBody>
      </p:sp>
      <p:sp>
        <p:nvSpPr>
          <p:cNvPr id="269" name="Google Shape;269;p20"/>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Font typeface="Arial"/>
              <a:buChar char="•"/>
            </a:pPr>
            <a:r>
              <a:rPr lang="fr-FR" sz="2400"/>
              <a:t>Ensuite, remonter rigoureusement chaque voie et identifier: </a:t>
            </a:r>
            <a:endParaRPr/>
          </a:p>
          <a:p>
            <a:pPr indent="-342900" lvl="1" marL="1085850" rtl="0" algn="l">
              <a:spcBef>
                <a:spcPts val="444"/>
              </a:spcBef>
              <a:spcAft>
                <a:spcPts val="0"/>
              </a:spcAft>
              <a:buClr>
                <a:schemeClr val="dk1"/>
              </a:buClr>
              <a:buSzPct val="100000"/>
              <a:buFont typeface="Arial"/>
              <a:buChar char="•"/>
            </a:pPr>
            <a:r>
              <a:rPr lang="fr-FR" sz="2400"/>
              <a:t>Les résultats qui n’ont pas d’indicateurs de RÉSULTAT FFP  </a:t>
            </a:r>
            <a:endParaRPr/>
          </a:p>
          <a:p>
            <a:pPr indent="-342900" lvl="1" marL="1085850" rtl="0" algn="l">
              <a:spcBef>
                <a:spcPts val="444"/>
              </a:spcBef>
              <a:spcAft>
                <a:spcPts val="0"/>
              </a:spcAft>
              <a:buClr>
                <a:schemeClr val="dk1"/>
              </a:buClr>
              <a:buSzPct val="100000"/>
              <a:buFont typeface="Arial"/>
              <a:buChar char="•"/>
            </a:pPr>
            <a:r>
              <a:rPr lang="fr-FR" sz="2400"/>
              <a:t>Les résultats pour lesquels le changement n’est capturé que par des enquêtes de base et finales </a:t>
            </a:r>
            <a:endParaRPr/>
          </a:p>
          <a:p>
            <a:pPr indent="-342900" lvl="1" marL="1085850" rtl="0" algn="l">
              <a:spcBef>
                <a:spcPts val="444"/>
              </a:spcBef>
              <a:spcAft>
                <a:spcPts val="0"/>
              </a:spcAft>
              <a:buClr>
                <a:schemeClr val="dk1"/>
              </a:buClr>
              <a:buSzPct val="100000"/>
              <a:buFont typeface="Arial"/>
              <a:buChar char="•"/>
            </a:pPr>
            <a:r>
              <a:rPr lang="fr-FR" sz="2400"/>
              <a:t>Les résultats qui ne disposent pas d’indicateurs du FFP suffisants pour mesurer le changement</a:t>
            </a:r>
            <a:endParaRPr/>
          </a:p>
          <a:p>
            <a:pPr indent="0" lvl="0" marL="0" rtl="0" algn="l">
              <a:spcBef>
                <a:spcPts val="407"/>
              </a:spcBef>
              <a:spcAft>
                <a:spcPts val="0"/>
              </a:spcAft>
              <a:buClr>
                <a:schemeClr val="dk1"/>
              </a:buClr>
              <a:buSzPct val="10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1"/>
          <p:cNvSpPr txBox="1"/>
          <p:nvPr>
            <p:ph type="title"/>
          </p:nvPr>
        </p:nvSpPr>
        <p:spPr>
          <a:xfrm>
            <a:off x="1542623" y="14635"/>
            <a:ext cx="722822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Indicateurs FFP insuffisants</a:t>
            </a:r>
            <a:endParaRPr/>
          </a:p>
        </p:txBody>
      </p:sp>
      <p:sp>
        <p:nvSpPr>
          <p:cNvPr id="276" name="Google Shape;276;p21"/>
          <p:cNvSpPr txBox="1"/>
          <p:nvPr>
            <p:ph idx="1" type="body"/>
          </p:nvPr>
        </p:nvSpPr>
        <p:spPr>
          <a:xfrm>
            <a:off x="1684422" y="1116532"/>
            <a:ext cx="6944627" cy="3783014"/>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000"/>
              <a:buFont typeface="Arial"/>
              <a:buChar char="•"/>
            </a:pPr>
            <a:r>
              <a:rPr b="1" lang="fr-FR" sz="2000"/>
              <a:t>Indicateurs insuffisants pour suivre les niveaux supérieurs de la TOC</a:t>
            </a:r>
            <a:endParaRPr/>
          </a:p>
          <a:p>
            <a:pPr indent="-285750" lvl="1" marL="742950" rtl="0" algn="l">
              <a:spcBef>
                <a:spcPts val="400"/>
              </a:spcBef>
              <a:spcAft>
                <a:spcPts val="0"/>
              </a:spcAft>
              <a:buClr>
                <a:schemeClr val="dk1"/>
              </a:buClr>
              <a:buSzPts val="2000"/>
              <a:buFont typeface="Arial"/>
              <a:buChar char="•"/>
            </a:pPr>
            <a:r>
              <a:rPr lang="fr-FR"/>
              <a:t>Ne pas se fier aux données tierces pour tous les résultats</a:t>
            </a:r>
            <a:endParaRPr/>
          </a:p>
          <a:p>
            <a:pPr indent="-285750" lvl="1" marL="742950" rtl="0" algn="l">
              <a:spcBef>
                <a:spcPts val="400"/>
              </a:spcBef>
              <a:spcAft>
                <a:spcPts val="0"/>
              </a:spcAft>
              <a:buClr>
                <a:schemeClr val="dk1"/>
              </a:buClr>
              <a:buSzPts val="2000"/>
              <a:buFont typeface="Arial"/>
              <a:buChar char="•"/>
            </a:pPr>
            <a:r>
              <a:rPr lang="fr-FR"/>
              <a:t>Vous voudrez savoir si vous progressez sur certains indicateurs de résultats clés avant la cinquième année!</a:t>
            </a:r>
            <a:endParaRPr/>
          </a:p>
          <a:p>
            <a:pPr indent="-285750" lvl="1" marL="742950" rtl="0" algn="l">
              <a:spcBef>
                <a:spcPts val="400"/>
              </a:spcBef>
              <a:spcAft>
                <a:spcPts val="0"/>
              </a:spcAft>
              <a:buClr>
                <a:schemeClr val="dk1"/>
              </a:buClr>
              <a:buSzPts val="2000"/>
              <a:buFont typeface="Arial"/>
              <a:buChar char="•"/>
            </a:pPr>
            <a:r>
              <a:rPr lang="fr-FR"/>
              <a:t>Vérifier les fiches de référence des indicateurs de performance pour tous les indicateurs FFP affectés à un résultat de la TOC (dans quelle mesure cela nous dira-t-il vraiment si un changement se produit?)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2"/>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Indicateurs: nécessaires et suffisants</a:t>
            </a:r>
            <a:endParaRPr/>
          </a:p>
        </p:txBody>
      </p:sp>
      <p:sp>
        <p:nvSpPr>
          <p:cNvPr id="283" name="Google Shape;283;p22"/>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Font typeface="Arial"/>
              <a:buChar char="•"/>
            </a:pPr>
            <a:r>
              <a:rPr lang="fr-FR"/>
              <a:t>Convenir des indicateurs pour combler toutes les lacunes.</a:t>
            </a:r>
            <a:endParaRPr/>
          </a:p>
          <a:p>
            <a:pPr indent="-342900" lvl="0" marL="342900" rtl="0" algn="l">
              <a:spcBef>
                <a:spcPts val="407"/>
              </a:spcBef>
              <a:spcAft>
                <a:spcPts val="0"/>
              </a:spcAft>
              <a:buClr>
                <a:schemeClr val="dk1"/>
              </a:buClr>
              <a:buSzPct val="100000"/>
              <a:buFont typeface="Arial"/>
              <a:buChar char="•"/>
            </a:pPr>
            <a:r>
              <a:rPr lang="fr-FR"/>
              <a:t>Etre en mesure de comprendre si le changement se produit comme prévu, et s'il est encore temps de réorienter la mise en œuvre, si nécessaire. </a:t>
            </a:r>
            <a:endParaRPr/>
          </a:p>
          <a:p>
            <a:pPr indent="-342900" lvl="0" marL="342900" rtl="0" algn="l">
              <a:spcBef>
                <a:spcPts val="407"/>
              </a:spcBef>
              <a:spcAft>
                <a:spcPts val="0"/>
              </a:spcAft>
              <a:buClr>
                <a:schemeClr val="dk1"/>
              </a:buClr>
              <a:buSzPct val="100000"/>
              <a:buFont typeface="Arial"/>
              <a:buChar char="•"/>
            </a:pPr>
            <a:r>
              <a:rPr lang="fr-FR"/>
              <a:t>Les indicateurs ne doivent pas nécessairement être des facteurs quantitatifs obtenus au moyen d'enquêtes annuelles. </a:t>
            </a:r>
            <a:endParaRPr/>
          </a:p>
          <a:p>
            <a:pPr indent="-342900" lvl="1" marL="1085850" rtl="0" algn="l">
              <a:spcBef>
                <a:spcPts val="370"/>
              </a:spcBef>
              <a:spcAft>
                <a:spcPts val="0"/>
              </a:spcAft>
              <a:buClr>
                <a:schemeClr val="dk1"/>
              </a:buClr>
              <a:buSzPct val="100000"/>
              <a:buFont typeface="Arial"/>
              <a:buChar char="•"/>
            </a:pPr>
            <a:r>
              <a:rPr lang="fr-FR"/>
              <a:t>Peuvent être des facteurs qualitatifs ou d'autres critères qui fournissent des preuves factuelles objectives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3"/>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Critères pour décider sur QUOI mesurer</a:t>
            </a:r>
            <a:endParaRPr/>
          </a:p>
        </p:txBody>
      </p:sp>
      <p:sp>
        <p:nvSpPr>
          <p:cNvPr id="290" name="Google Shape;290;p23"/>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Font typeface="Arial"/>
              <a:buChar char="•"/>
            </a:pPr>
            <a:r>
              <a:rPr lang="fr-FR" sz="2800"/>
              <a:t>Équilibre: informations nécessaires contre informations utiles</a:t>
            </a:r>
            <a:endParaRPr/>
          </a:p>
          <a:p>
            <a:pPr indent="-342900" lvl="0" marL="342900" rtl="0" algn="l">
              <a:spcBef>
                <a:spcPts val="560"/>
              </a:spcBef>
              <a:spcAft>
                <a:spcPts val="0"/>
              </a:spcAft>
              <a:buClr>
                <a:schemeClr val="dk1"/>
              </a:buClr>
              <a:buSzPts val="2800"/>
              <a:buFont typeface="Arial"/>
              <a:buChar char="•"/>
            </a:pPr>
            <a:r>
              <a:rPr lang="fr-FR" sz="2800"/>
              <a:t>Les données qui ont le plus de potentiel pour la gestion adaptative</a:t>
            </a:r>
            <a:endParaRPr/>
          </a:p>
          <a:p>
            <a:pPr indent="-342900" lvl="0" marL="342900" rtl="0" algn="l">
              <a:spcBef>
                <a:spcPts val="560"/>
              </a:spcBef>
              <a:spcAft>
                <a:spcPts val="0"/>
              </a:spcAft>
              <a:buClr>
                <a:schemeClr val="dk1"/>
              </a:buClr>
              <a:buSzPts val="2800"/>
              <a:buFont typeface="Arial"/>
              <a:buChar char="•"/>
            </a:pPr>
            <a:r>
              <a:rPr lang="fr-FR" sz="2800"/>
              <a:t>Équilibre: besoin de savoir contre capacité à trouver des informations</a:t>
            </a:r>
            <a:endParaRPr/>
          </a:p>
          <a:p>
            <a:pPr indent="-342900" lvl="0" marL="342900" rtl="0" algn="l">
              <a:spcBef>
                <a:spcPts val="560"/>
              </a:spcBef>
              <a:spcAft>
                <a:spcPts val="0"/>
              </a:spcAft>
              <a:buClr>
                <a:schemeClr val="dk1"/>
              </a:buClr>
              <a:buSzPts val="2800"/>
              <a:buFont typeface="Arial"/>
              <a:buChar char="•"/>
            </a:pPr>
            <a:r>
              <a:rPr lang="fr-FR" sz="2800"/>
              <a:t>Ne pas oublier le contexte!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4"/>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Documentation des indicateurs</a:t>
            </a:r>
            <a:endParaRPr/>
          </a:p>
        </p:txBody>
      </p:sp>
      <p:sp>
        <p:nvSpPr>
          <p:cNvPr id="297" name="Google Shape;297;p24"/>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Font typeface="Arial"/>
              <a:buChar char="•"/>
            </a:pPr>
            <a:r>
              <a:rPr lang="fr-FR" sz="2800"/>
              <a:t>Documenter les indicateurs dans le cadre logique. </a:t>
            </a:r>
            <a:endParaRPr/>
          </a:p>
          <a:p>
            <a:pPr indent="0" lvl="0" marL="0" rtl="0" algn="l">
              <a:spcBef>
                <a:spcPts val="434"/>
              </a:spcBef>
              <a:spcAft>
                <a:spcPts val="0"/>
              </a:spcAft>
              <a:buClr>
                <a:schemeClr val="dk1"/>
              </a:buClr>
              <a:buSzPct val="100000"/>
              <a:buNone/>
            </a:pPr>
            <a:r>
              <a:rPr lang="fr-FR" sz="2800"/>
              <a:t>	Il n’est pas nécessaire d'insérer d'indicateurs dans le 	diagramme de la TOC pour le FFP. </a:t>
            </a:r>
            <a:endParaRPr/>
          </a:p>
          <a:p>
            <a:pPr indent="-342900" lvl="0" marL="342900" rtl="0" algn="l">
              <a:spcBef>
                <a:spcPts val="434"/>
              </a:spcBef>
              <a:spcAft>
                <a:spcPts val="0"/>
              </a:spcAft>
              <a:buClr>
                <a:schemeClr val="dk1"/>
              </a:buClr>
              <a:buSzPct val="100000"/>
              <a:buFont typeface="Arial"/>
              <a:buChar char="•"/>
            </a:pPr>
            <a:r>
              <a:rPr lang="fr-FR" sz="2800"/>
              <a:t>Il peut être utile d'avoir une version interne du diagramme de la TOC qui comprend des indicateurs. </a:t>
            </a:r>
            <a:endParaRPr/>
          </a:p>
          <a:p>
            <a:pPr indent="-342900" lvl="0" marL="342900" rtl="0" algn="l">
              <a:spcBef>
                <a:spcPts val="434"/>
              </a:spcBef>
              <a:spcAft>
                <a:spcPts val="0"/>
              </a:spcAft>
              <a:buClr>
                <a:schemeClr val="dk1"/>
              </a:buClr>
              <a:buSzPct val="100000"/>
              <a:buFont typeface="Arial"/>
              <a:buChar char="•"/>
            </a:pPr>
            <a:r>
              <a:rPr lang="fr-FR" sz="2800"/>
              <a:t>Le FFP exige que chaque objectif, sous-objectif, lien entre les extrants aux résultats transférés dans le cadre logique ait un indicateur quantitatif ou qualitatif.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5"/>
          <p:cNvSpPr txBox="1"/>
          <p:nvPr>
            <p:ph type="title"/>
          </p:nvPr>
        </p:nvSpPr>
        <p:spPr>
          <a:xfrm>
            <a:off x="5005137" y="972152"/>
            <a:ext cx="2930951" cy="32052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Lato"/>
              <a:buNone/>
            </a:pPr>
            <a:r>
              <a:rPr lang="fr-FR" sz="3600"/>
              <a:t>Questions ?</a:t>
            </a:r>
            <a:endParaRPr/>
          </a:p>
        </p:txBody>
      </p:sp>
      <p:pic>
        <p:nvPicPr>
          <p:cNvPr id="303" name="Google Shape;303;p25"/>
          <p:cNvPicPr preferRelativeResize="0"/>
          <p:nvPr>
            <p:ph idx="2" type="pic"/>
          </p:nvPr>
        </p:nvPicPr>
        <p:blipFill rotWithShape="1">
          <a:blip r:embed="rId3">
            <a:alphaModFix/>
          </a:blip>
          <a:srcRect b="0" l="16958" r="16958" t="0"/>
          <a:stretch/>
        </p:blipFill>
        <p:spPr>
          <a:xfrm>
            <a:off x="1187116" y="981075"/>
            <a:ext cx="3195638" cy="3195638"/>
          </a:xfrm>
          <a:prstGeom prst="ellipse">
            <a:avLst/>
          </a:prstGeom>
          <a:blipFill rotWithShape="1">
            <a:blip r:embed="rId4">
              <a:alphaModFix/>
            </a:blip>
            <a:stretch>
              <a:fillRect b="-4796" l="-52149" r="-12091" t="-4796"/>
            </a:stretch>
          </a:blip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6"/>
          <p:cNvSpPr txBox="1"/>
          <p:nvPr>
            <p:ph idx="1" type="body"/>
          </p:nvPr>
        </p:nvSpPr>
        <p:spPr>
          <a:xfrm>
            <a:off x="1366838" y="2002061"/>
            <a:ext cx="6313487" cy="10894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6000"/>
              <a:buNone/>
            </a:pPr>
            <a:r>
              <a:rPr lang="fr-FR" sz="6000"/>
              <a:t>Merci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Processus TOC et Calendrier</a:t>
            </a:r>
            <a:endParaRPr/>
          </a:p>
        </p:txBody>
      </p:sp>
      <p:graphicFrame>
        <p:nvGraphicFramePr>
          <p:cNvPr id="106" name="Google Shape;106;p3"/>
          <p:cNvGraphicFramePr/>
          <p:nvPr/>
        </p:nvGraphicFramePr>
        <p:xfrm>
          <a:off x="744449" y="1050688"/>
          <a:ext cx="3000000" cy="3000000"/>
        </p:xfrm>
        <a:graphic>
          <a:graphicData uri="http://schemas.openxmlformats.org/drawingml/2006/table">
            <a:tbl>
              <a:tblPr>
                <a:noFill/>
                <a:tableStyleId>{216920B2-5E6B-48D8-BD22-01011D34697E}</a:tableStyleId>
              </a:tblPr>
              <a:tblGrid>
                <a:gridCol w="2031625"/>
                <a:gridCol w="176675"/>
                <a:gridCol w="217425"/>
                <a:gridCol w="197050"/>
                <a:gridCol w="197050"/>
                <a:gridCol w="190250"/>
                <a:gridCol w="244600"/>
                <a:gridCol w="251400"/>
                <a:gridCol w="176675"/>
                <a:gridCol w="210625"/>
                <a:gridCol w="237825"/>
                <a:gridCol w="237825"/>
                <a:gridCol w="271800"/>
                <a:gridCol w="244600"/>
                <a:gridCol w="270200"/>
                <a:gridCol w="239400"/>
                <a:gridCol w="265000"/>
                <a:gridCol w="271800"/>
                <a:gridCol w="280850"/>
                <a:gridCol w="298975"/>
                <a:gridCol w="353175"/>
                <a:gridCol w="308225"/>
                <a:gridCol w="344225"/>
                <a:gridCol w="258200"/>
              </a:tblGrid>
              <a:tr h="415475">
                <a:tc>
                  <a:txBody>
                    <a:bodyPr/>
                    <a:lstStyle/>
                    <a:p>
                      <a:pPr indent="0" lvl="0" marL="0" marR="0" rtl="0" algn="l">
                        <a:spcBef>
                          <a:spcPts val="0"/>
                        </a:spcBef>
                        <a:spcAft>
                          <a:spcPts val="0"/>
                        </a:spcAft>
                        <a:buNone/>
                      </a:pPr>
                      <a:r>
                        <a:t/>
                      </a:r>
                      <a:endParaRPr b="0" i="0" sz="600" u="none" cap="none" strike="noStrike">
                        <a:solidFill>
                          <a:srgbClr val="000000"/>
                        </a:solidFill>
                        <a:latin typeface="Ubuntu"/>
                        <a:ea typeface="Ubuntu"/>
                        <a:cs typeface="Ubuntu"/>
                        <a:sym typeface="Ubuntu"/>
                      </a:endParaRPr>
                    </a:p>
                  </a:txBody>
                  <a:tcPr marT="6250" marB="0" marR="6250" marL="6250" anchor="b"/>
                </a:tc>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1</a:t>
                      </a:r>
                      <a:endParaRPr/>
                    </a:p>
                  </a:txBody>
                  <a:tcPr marT="6250" marB="0" marR="6250" marL="6250" anchor="ctr">
                    <a:solidFill>
                      <a:schemeClr val="accent4"/>
                    </a:solidFill>
                  </a:tcPr>
                </a:tc>
                <a:tc hMerge="1"/>
                <a:tc hMerge="1"/>
                <a:tc hMerge="1"/>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2</a:t>
                      </a:r>
                      <a:endParaRPr/>
                    </a:p>
                  </a:txBody>
                  <a:tcPr marT="6250" marB="0" marR="6250" marL="6250" anchor="ctr"/>
                </a:tc>
                <a:tc hMerge="1"/>
                <a:tc hMerge="1"/>
                <a:tc hMerge="1"/>
                <a:tc gridSpan="5">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3</a:t>
                      </a:r>
                      <a:endParaRPr/>
                    </a:p>
                  </a:txBody>
                  <a:tcPr marT="6250" marB="0" marR="6250" marL="6250" anchor="ctr">
                    <a:solidFill>
                      <a:schemeClr val="accent4"/>
                    </a:solidFill>
                  </a:tcPr>
                </a:tc>
                <a:tc hMerge="1"/>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4</a:t>
                      </a:r>
                      <a:endParaRPr/>
                    </a:p>
                    <a:p>
                      <a:pPr indent="0" lvl="0" marL="0" marR="0" rtl="0" algn="ctr">
                        <a:spcBef>
                          <a:spcPts val="0"/>
                        </a:spcBef>
                        <a:spcAft>
                          <a:spcPts val="0"/>
                        </a:spcAft>
                        <a:buNone/>
                      </a:pPr>
                      <a:r>
                        <a:rPr lang="fr-FR" sz="900" u="none" cap="none" strike="noStrike"/>
                        <a:t> </a:t>
                      </a:r>
                      <a:endParaRPr/>
                    </a:p>
                  </a:txBody>
                  <a:tcPr marT="6250" marB="0" marR="6250" marL="6250" anchor="b"/>
                </a:tc>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5</a:t>
                      </a:r>
                      <a:endParaRPr/>
                    </a:p>
                    <a:p>
                      <a:pPr indent="0" lvl="0" marL="0" marR="0" rtl="0" algn="ctr">
                        <a:spcBef>
                          <a:spcPts val="0"/>
                        </a:spcBef>
                        <a:spcAft>
                          <a:spcPts val="0"/>
                        </a:spcAft>
                        <a:buNone/>
                      </a:pPr>
                      <a:r>
                        <a:rPr lang="fr-FR" sz="900" u="none" cap="none" strike="noStrike"/>
                        <a:t> </a:t>
                      </a:r>
                      <a:endParaRPr/>
                    </a:p>
                  </a:txBody>
                  <a:tcPr marT="6250" marB="0" marR="6250" marL="6250" anchor="b">
                    <a:solidFill>
                      <a:schemeClr val="accent4"/>
                    </a:solidFill>
                  </a:tcPr>
                </a:tc>
                <a:tc hMerge="1"/>
                <a:tc hMerge="1"/>
                <a:tc hMerge="1"/>
                <a:tc gridSpan="2">
                  <a:txBody>
                    <a:bodyPr/>
                    <a:lstStyle/>
                    <a:p>
                      <a:pPr indent="0" lvl="0" marL="0" marR="0" rtl="0" algn="ctr">
                        <a:spcBef>
                          <a:spcPts val="0"/>
                        </a:spcBef>
                        <a:spcAft>
                          <a:spcPts val="0"/>
                        </a:spcAft>
                        <a:buNone/>
                      </a:pPr>
                      <a:r>
                        <a:rPr lang="fr-FR" sz="900" u="none" cap="none" strike="noStrike"/>
                        <a:t>Mois 6</a:t>
                      </a:r>
                      <a:endParaRPr/>
                    </a:p>
                  </a:txBody>
                  <a:tcPr marT="6250" marB="0" marR="6250" marL="6250" anchor="ctr"/>
                </a:tc>
                <a:tc hMerge="1"/>
              </a:tr>
              <a:tr h="331050">
                <a:tc>
                  <a:txBody>
                    <a:bodyPr/>
                    <a:lstStyle/>
                    <a:p>
                      <a:pPr indent="0" lvl="0" marL="0" marR="0" rtl="0" algn="r">
                        <a:spcBef>
                          <a:spcPts val="0"/>
                        </a:spcBef>
                        <a:spcAft>
                          <a:spcPts val="0"/>
                        </a:spcAft>
                        <a:buNone/>
                      </a:pPr>
                      <a:r>
                        <a:rPr lang="fr-FR" sz="900" u="none" cap="none" strike="noStrike"/>
                        <a:t>SEMAINE</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1</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2</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3</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4</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5</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6</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7</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8</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9</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10</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11</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12</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13</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14</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15</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16</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17</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18</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19</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20</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21</a:t>
                      </a:r>
                      <a:endParaRPr/>
                    </a:p>
                  </a:txBody>
                  <a:tcPr marT="6250" marB="0" marR="6250" marL="6250" anchor="ctr"/>
                </a:tc>
                <a:tc>
                  <a:txBody>
                    <a:bodyPr/>
                    <a:lstStyle/>
                    <a:p>
                      <a:pPr indent="0" lvl="0" marL="0" marR="0" rtl="0" algn="ctr">
                        <a:spcBef>
                          <a:spcPts val="0"/>
                        </a:spcBef>
                        <a:spcAft>
                          <a:spcPts val="0"/>
                        </a:spcAft>
                        <a:buNone/>
                      </a:pPr>
                      <a:r>
                        <a:rPr lang="fr-FR" sz="900" u="none" cap="none" strike="noStrike"/>
                        <a:t>22</a:t>
                      </a:r>
                      <a:endParaRPr/>
                    </a:p>
                  </a:txBody>
                  <a:tcPr marT="6250" marB="0" marR="6250" marL="6250" anchor="ctr">
                    <a:solidFill>
                      <a:schemeClr val="accent4"/>
                    </a:solidFill>
                  </a:tcPr>
                </a:tc>
                <a:tc>
                  <a:txBody>
                    <a:bodyPr/>
                    <a:lstStyle/>
                    <a:p>
                      <a:pPr indent="0" lvl="0" marL="0" marR="0" rtl="0" algn="ctr">
                        <a:spcBef>
                          <a:spcPts val="0"/>
                        </a:spcBef>
                        <a:spcAft>
                          <a:spcPts val="0"/>
                        </a:spcAft>
                        <a:buNone/>
                      </a:pPr>
                      <a:r>
                        <a:rPr lang="fr-FR" sz="900" u="none" cap="none" strike="noStrike"/>
                        <a:t>23</a:t>
                      </a:r>
                      <a:endParaRPr/>
                    </a:p>
                  </a:txBody>
                  <a:tcPr marT="6250" marB="0" marR="6250" marL="6250" anchor="ctr">
                    <a:solidFill>
                      <a:schemeClr val="accent4"/>
                    </a:solidFill>
                  </a:tcPr>
                </a:tc>
              </a:tr>
              <a:tr h="38007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Collecte et organisation des données</a:t>
                      </a:r>
                      <a:endParaRPr/>
                    </a:p>
                  </a:txBody>
                  <a:tcPr marT="6250" marB="0" marR="6250" marL="6250" anchor="ctr"/>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gridSpan="9">
                  <a:txBody>
                    <a:bodyPr/>
                    <a:lstStyle/>
                    <a:p>
                      <a:pPr indent="0" lvl="0" marL="0" marR="0" rtl="0" algn="ctr">
                        <a:spcBef>
                          <a:spcPts val="0"/>
                        </a:spcBef>
                        <a:spcAft>
                          <a:spcPts val="0"/>
                        </a:spcAft>
                        <a:buNone/>
                      </a:pPr>
                      <a:r>
                        <a:rPr lang="fr-FR" sz="600" u="none" cap="none" strike="noStrike"/>
                        <a:t> </a:t>
                      </a:r>
                      <a:endParaRPr/>
                    </a:p>
                  </a:txBody>
                  <a:tcPr marT="6250" marB="0" marR="6250" marL="6250" anchor="ctr">
                    <a:solidFill>
                      <a:schemeClr val="accent2"/>
                    </a:solidFill>
                  </a:tcPr>
                </a:tc>
                <a:tc hMerge="1"/>
                <a:tc hMerge="1"/>
                <a:tc hMerge="1"/>
                <a:tc hMerge="1"/>
                <a:tc hMerge="1"/>
                <a:tc hMerge="1"/>
                <a:tc hMerge="1"/>
                <a:tc hMerge="1"/>
                <a:tc>
                  <a:txBody>
                    <a:bodyPr/>
                    <a:lstStyle/>
                    <a:p>
                      <a:pPr indent="0" lvl="0" marL="0" marR="0" rtl="0" algn="ctr">
                        <a:spcBef>
                          <a:spcPts val="0"/>
                        </a:spcBef>
                        <a:spcAft>
                          <a:spcPts val="0"/>
                        </a:spcAft>
                        <a:buNone/>
                      </a:pPr>
                      <a:r>
                        <a:rPr lang="fr-FR" sz="600" u="none" cap="none" strike="noStrike"/>
                        <a:t> </a:t>
                      </a:r>
                      <a:endParaRPr/>
                    </a:p>
                  </a:txBody>
                  <a:tcPr marT="6250" marB="0" marR="6250" marL="6250" anchor="b"/>
                </a:tc>
                <a:tc gridSpan="3">
                  <a:txBody>
                    <a:bodyPr/>
                    <a:lstStyle/>
                    <a:p>
                      <a:pPr indent="0" lvl="0" marL="0" marR="0" rtl="0" algn="ctr">
                        <a:spcBef>
                          <a:spcPts val="0"/>
                        </a:spcBef>
                        <a:spcAft>
                          <a:spcPts val="0"/>
                        </a:spcAft>
                        <a:buNone/>
                      </a:pPr>
                      <a:r>
                        <a:rPr lang="fr-FR" sz="600" u="none" cap="none" strike="noStrike"/>
                        <a:t> </a:t>
                      </a:r>
                      <a:endParaRPr/>
                    </a:p>
                  </a:txBody>
                  <a:tcPr marT="6250" marB="0" marR="6250" marL="62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gridSpan="2">
                  <a:txBody>
                    <a:bodyPr/>
                    <a:lstStyle/>
                    <a:p>
                      <a:pPr indent="0" lvl="0" marL="0" marR="0" rtl="0" algn="ctr">
                        <a:spcBef>
                          <a:spcPts val="0"/>
                        </a:spcBef>
                        <a:spcAft>
                          <a:spcPts val="0"/>
                        </a:spcAft>
                        <a:buNone/>
                      </a:pPr>
                      <a:r>
                        <a:rPr lang="fr-FR" sz="600" u="none" cap="none" strike="noStrike"/>
                        <a:t> </a:t>
                      </a:r>
                      <a:endParaRPr/>
                    </a:p>
                  </a:txBody>
                  <a:tcPr marT="6250" marB="0" marR="6250" marL="6250" anchor="ctr">
                    <a:solidFill>
                      <a:schemeClr val="accent2"/>
                    </a:solidFill>
                  </a:tcPr>
                </a:tc>
                <a:tc hMerge="1"/>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r>
              <a:tr h="331050">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Développement d'un arbre à problèmes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gridSpan="4">
                  <a:txBody>
                    <a:bodyPr/>
                    <a:lstStyle/>
                    <a:p>
                      <a:pPr indent="0" lvl="0" marL="0" marR="0" rtl="0" algn="ctr">
                        <a:spcBef>
                          <a:spcPts val="0"/>
                        </a:spcBef>
                        <a:spcAft>
                          <a:spcPts val="0"/>
                        </a:spcAft>
                        <a:buNone/>
                      </a:pPr>
                      <a:r>
                        <a:rPr lang="fr-FR" sz="600" u="none" cap="none" strike="noStrike"/>
                        <a:t> </a:t>
                      </a:r>
                      <a:endParaRPr/>
                    </a:p>
                  </a:txBody>
                  <a:tcPr marT="6250" marB="0" marR="6250" marL="6250" anchor="b">
                    <a:solidFill>
                      <a:schemeClr val="accent2"/>
                    </a:solidFill>
                  </a:tcPr>
                </a:tc>
                <a:tc hMerge="1"/>
                <a:tc hMerge="1"/>
                <a:tc hMerge="1"/>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r>
              <a:tr h="53942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Développement du diagramme de la TOC et de la documentation complémentaire </a:t>
                      </a:r>
                      <a:endParaRPr/>
                    </a:p>
                  </a:txBody>
                  <a:tcPr marT="6250" marB="0" marR="6250" marL="6250" anchor="ctr"/>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gridSpan="3">
                  <a:txBody>
                    <a:bodyPr/>
                    <a:lstStyle/>
                    <a:p>
                      <a:pPr indent="0" lvl="0" marL="0" marR="0" rtl="0" algn="ctr">
                        <a:spcBef>
                          <a:spcPts val="0"/>
                        </a:spcBef>
                        <a:spcAft>
                          <a:spcPts val="0"/>
                        </a:spcAft>
                        <a:buNone/>
                      </a:pPr>
                      <a:r>
                        <a:rPr lang="fr-FR" sz="600" u="none" cap="none" strike="noStrike"/>
                        <a:t> </a:t>
                      </a:r>
                      <a:endParaRPr/>
                    </a:p>
                  </a:txBody>
                  <a:tcPr marT="6250" marB="0" marR="6250" marL="62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500" u="none" cap="none" strike="noStrike"/>
                        <a:t> </a:t>
                      </a:r>
                      <a:endParaRPr/>
                    </a:p>
                  </a:txBody>
                  <a:tcPr marT="6250" marB="0" marR="6250" marL="62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r>
              <a:tr h="307350">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Prioriser les interventions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gridSpan="3">
                  <a:txBody>
                    <a:bodyPr/>
                    <a:lstStyle/>
                    <a:p>
                      <a:pPr indent="0" lvl="0" marL="0" marR="0" rtl="0" algn="ctr">
                        <a:spcBef>
                          <a:spcPts val="0"/>
                        </a:spcBef>
                        <a:spcAft>
                          <a:spcPts val="0"/>
                        </a:spcAft>
                        <a:buNone/>
                      </a:pPr>
                      <a:r>
                        <a:rPr lang="fr-FR" sz="600" u="none" cap="none" strike="noStrike"/>
                        <a:t> </a:t>
                      </a:r>
                      <a:endParaRPr/>
                    </a:p>
                  </a:txBody>
                  <a:tcPr marT="6250" marB="0" marR="6250" marL="62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r>
              <a:tr h="282000">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Raffiner les graphiques de la TOC</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ctr">
                        <a:spcBef>
                          <a:spcPts val="0"/>
                        </a:spcBef>
                        <a:spcAft>
                          <a:spcPts val="0"/>
                        </a:spcAft>
                        <a:buNone/>
                      </a:pPr>
                      <a:r>
                        <a:rPr lang="fr-FR" sz="600" u="none" cap="none" strike="noStrike"/>
                        <a:t> </a:t>
                      </a:r>
                      <a:endParaRPr/>
                    </a:p>
                  </a:txBody>
                  <a:tcPr marT="6250" marB="0" marR="6250" marL="62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r>
              <a:tr h="49042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Transférer sur  un cadre logique et sélectionner des indicateurs</a:t>
                      </a:r>
                      <a:endParaRPr/>
                    </a:p>
                  </a:txBody>
                  <a:tcPr marT="6250" marB="0" marR="6250" marL="6250" anchor="b">
                    <a:solidFill>
                      <a:srgbClr val="FEE1AE"/>
                    </a:solidFill>
                  </a:tcPr>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gridSpan="3">
                  <a:txBody>
                    <a:bodyPr/>
                    <a:lstStyle/>
                    <a:p>
                      <a:pPr indent="0" lvl="0" marL="0" marR="0" rtl="0" algn="ctr">
                        <a:spcBef>
                          <a:spcPts val="0"/>
                        </a:spcBef>
                        <a:spcAft>
                          <a:spcPts val="0"/>
                        </a:spcAft>
                        <a:buNone/>
                      </a:pPr>
                      <a:r>
                        <a:rPr lang="fr-FR" sz="600" u="none" cap="none" strike="noStrike"/>
                        <a:t> </a:t>
                      </a:r>
                      <a:endParaRPr/>
                    </a:p>
                  </a:txBody>
                  <a:tcPr marT="6250" marB="0" marR="6250" marL="62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r>
              <a:tr h="468375">
                <a:tc>
                  <a:txBody>
                    <a:bodyPr/>
                    <a:lstStyle/>
                    <a:p>
                      <a:pPr indent="0" lvl="0" marL="0" marR="0" rtl="0" algn="l">
                        <a:spcBef>
                          <a:spcPts val="0"/>
                        </a:spcBef>
                        <a:spcAft>
                          <a:spcPts val="0"/>
                        </a:spcAft>
                        <a:buNone/>
                      </a:pPr>
                      <a:r>
                        <a:rPr lang="fr-FR" sz="1200" u="none" cap="none" strike="noStrike">
                          <a:latin typeface="Ubuntu"/>
                          <a:ea typeface="Ubuntu"/>
                          <a:cs typeface="Ubuntu"/>
                          <a:sym typeface="Ubuntu"/>
                        </a:rPr>
                        <a:t>Examiner la qualité et la l'exhaustivité</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ctr">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a:txBody>
                    <a:bodyPr/>
                    <a:lstStyle/>
                    <a:p>
                      <a:pPr indent="0" lvl="0" marL="0" marR="0" rtl="0" algn="l">
                        <a:spcBef>
                          <a:spcPts val="0"/>
                        </a:spcBef>
                        <a:spcAft>
                          <a:spcPts val="0"/>
                        </a:spcAft>
                        <a:buNone/>
                      </a:pPr>
                      <a:r>
                        <a:rPr lang="fr-FR" sz="600" u="none" cap="none" strike="noStrike"/>
                        <a:t> </a:t>
                      </a:r>
                      <a:endParaRPr/>
                    </a:p>
                  </a:txBody>
                  <a:tcPr marT="6250" marB="0" marR="6250" marL="6250" anchor="b"/>
                </a:tc>
                <a:tc gridSpan="3">
                  <a:txBody>
                    <a:bodyPr/>
                    <a:lstStyle/>
                    <a:p>
                      <a:pPr indent="0" lvl="0" marL="0" marR="0" rtl="0" algn="ctr">
                        <a:spcBef>
                          <a:spcPts val="0"/>
                        </a:spcBef>
                        <a:spcAft>
                          <a:spcPts val="0"/>
                        </a:spcAft>
                        <a:buNone/>
                      </a:pPr>
                      <a:r>
                        <a:rPr lang="fr-FR" sz="600" u="none" cap="none" strike="noStrike"/>
                        <a:t> </a:t>
                      </a:r>
                      <a:endParaRPr/>
                    </a:p>
                  </a:txBody>
                  <a:tcPr marT="6250" marB="0" marR="6250" marL="6250" anchor="b">
                    <a:solidFill>
                      <a:schemeClr val="accent2"/>
                    </a:solidFill>
                  </a:tcPr>
                </a:tc>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635267" y="27225"/>
            <a:ext cx="79938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Lato"/>
              <a:buNone/>
            </a:pPr>
            <a:r>
              <a:rPr lang="fr-FR"/>
              <a:t>Transfert sur un cadre logique et sélection des indicateurs</a:t>
            </a:r>
            <a:endParaRPr/>
          </a:p>
        </p:txBody>
      </p:sp>
      <p:graphicFrame>
        <p:nvGraphicFramePr>
          <p:cNvPr id="113" name="Google Shape;113;p4"/>
          <p:cNvGraphicFramePr/>
          <p:nvPr/>
        </p:nvGraphicFramePr>
        <p:xfrm>
          <a:off x="526117" y="1060506"/>
          <a:ext cx="3000000" cy="3000000"/>
        </p:xfrm>
        <a:graphic>
          <a:graphicData uri="http://schemas.openxmlformats.org/drawingml/2006/table">
            <a:tbl>
              <a:tblPr bandRow="1" firstCol="1" firstRow="1">
                <a:noFill/>
                <a:tableStyleId>{216920B2-5E6B-48D8-BD22-01011D34697E}</a:tableStyleId>
              </a:tblPr>
              <a:tblGrid>
                <a:gridCol w="4061925"/>
                <a:gridCol w="1876525"/>
                <a:gridCol w="400150"/>
                <a:gridCol w="400150"/>
                <a:gridCol w="400150"/>
                <a:gridCol w="400150"/>
                <a:gridCol w="400150"/>
                <a:gridCol w="400150"/>
              </a:tblGrid>
              <a:tr h="302875">
                <a:tc>
                  <a:txBody>
                    <a:bodyPr/>
                    <a:lstStyle/>
                    <a:p>
                      <a:pPr indent="0" lvl="0" marL="0" marR="0" rtl="0" algn="ctr">
                        <a:lnSpc>
                          <a:spcPct val="107000"/>
                        </a:lnSpc>
                        <a:spcBef>
                          <a:spcPts val="0"/>
                        </a:spcBef>
                        <a:spcAft>
                          <a:spcPts val="0"/>
                        </a:spcAft>
                        <a:buNone/>
                      </a:pPr>
                      <a:r>
                        <a:rPr lang="fr-FR" sz="1100" u="none" cap="none" strike="noStrike"/>
                        <a:t>QUOI? </a:t>
                      </a:r>
                      <a:endParaRPr/>
                    </a:p>
                  </a:txBody>
                  <a:tcPr marT="0" marB="0" marR="39100" marL="39100" anchor="b">
                    <a:solidFill>
                      <a:schemeClr val="dk2"/>
                    </a:solidFill>
                  </a:tcPr>
                </a:tc>
                <a:tc>
                  <a:txBody>
                    <a:bodyPr/>
                    <a:lstStyle/>
                    <a:p>
                      <a:pPr indent="0" lvl="0" marL="0" marR="0" rtl="0" algn="ctr">
                        <a:lnSpc>
                          <a:spcPct val="107000"/>
                        </a:lnSpc>
                        <a:spcBef>
                          <a:spcPts val="0"/>
                        </a:spcBef>
                        <a:spcAft>
                          <a:spcPts val="0"/>
                        </a:spcAft>
                        <a:buNone/>
                      </a:pPr>
                      <a:r>
                        <a:rPr lang="fr-FR" sz="1100" u="none" cap="none" strike="noStrike"/>
                        <a:t>OMS (exemples seulement)</a:t>
                      </a:r>
                      <a:endParaRPr/>
                    </a:p>
                  </a:txBody>
                  <a:tcPr marT="0" marB="0" marR="39100" marL="39100" anchor="b">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latin typeface="Calibri"/>
                          <a:ea typeface="Calibri"/>
                          <a:cs typeface="Calibri"/>
                          <a:sym typeface="Calibri"/>
                        </a:rPr>
                        <a:t>semaine</a:t>
                      </a:r>
                      <a:endParaRPr/>
                    </a:p>
                  </a:txBody>
                  <a:tcPr marT="0" marB="0" marR="39100" marL="391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latin typeface="Calibri"/>
                          <a:ea typeface="Calibri"/>
                          <a:cs typeface="Calibri"/>
                          <a:sym typeface="Calibri"/>
                        </a:rPr>
                        <a:t>semaine</a:t>
                      </a:r>
                      <a:endParaRPr/>
                    </a:p>
                  </a:txBody>
                  <a:tcPr marT="0" marB="0" marR="39100" marL="391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latin typeface="Calibri"/>
                          <a:ea typeface="Calibri"/>
                          <a:cs typeface="Calibri"/>
                          <a:sym typeface="Calibri"/>
                        </a:rPr>
                        <a:t>semaine</a:t>
                      </a:r>
                      <a:endParaRPr/>
                    </a:p>
                  </a:txBody>
                  <a:tcPr marT="0" marB="0" marR="39100" marL="391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latin typeface="Calibri"/>
                          <a:ea typeface="Calibri"/>
                          <a:cs typeface="Calibri"/>
                          <a:sym typeface="Calibri"/>
                        </a:rPr>
                        <a:t>semaine</a:t>
                      </a:r>
                      <a:endParaRPr/>
                    </a:p>
                  </a:txBody>
                  <a:tcPr marT="0" marB="0" marR="39100" marL="391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latin typeface="Calibri"/>
                          <a:ea typeface="Calibri"/>
                          <a:cs typeface="Calibri"/>
                          <a:sym typeface="Calibri"/>
                        </a:rPr>
                        <a:t>semaine</a:t>
                      </a:r>
                      <a:endParaRPr/>
                    </a:p>
                  </a:txBody>
                  <a:tcPr marT="0" marB="0" marR="39100" marL="39100" anchor="ctr">
                    <a:solidFill>
                      <a:schemeClr val="dk2"/>
                    </a:solidFill>
                  </a:tcPr>
                </a:tc>
                <a:tc>
                  <a:txBody>
                    <a:bodyPr/>
                    <a:lstStyle/>
                    <a:p>
                      <a:pPr indent="0" lvl="0" marL="0" marR="0" rtl="0" algn="ctr">
                        <a:lnSpc>
                          <a:spcPct val="107000"/>
                        </a:lnSpc>
                        <a:spcBef>
                          <a:spcPts val="0"/>
                        </a:spcBef>
                        <a:spcAft>
                          <a:spcPts val="0"/>
                        </a:spcAft>
                        <a:buNone/>
                      </a:pPr>
                      <a:r>
                        <a:rPr lang="fr-FR" sz="700" u="none" cap="none" strike="noStrike">
                          <a:latin typeface="Calibri"/>
                          <a:ea typeface="Calibri"/>
                          <a:cs typeface="Calibri"/>
                          <a:sym typeface="Calibri"/>
                        </a:rPr>
                        <a:t>semaine</a:t>
                      </a:r>
                      <a:endParaRPr/>
                    </a:p>
                  </a:txBody>
                  <a:tcPr marT="0" marB="0" marR="39100" marL="39100" anchor="ctr">
                    <a:solidFill>
                      <a:schemeClr val="dk2"/>
                    </a:solidFill>
                  </a:tcPr>
                </a:tc>
              </a:tr>
              <a:tr h="459425">
                <a:tc>
                  <a:txBody>
                    <a:bodyPr/>
                    <a:lstStyle/>
                    <a:p>
                      <a:pPr indent="0" lvl="0" marL="0" marR="0" rtl="0" algn="l">
                        <a:lnSpc>
                          <a:spcPct val="107000"/>
                        </a:lnSpc>
                        <a:spcBef>
                          <a:spcPts val="0"/>
                        </a:spcBef>
                        <a:spcAft>
                          <a:spcPts val="0"/>
                        </a:spcAft>
                        <a:buNone/>
                      </a:pPr>
                      <a:r>
                        <a:rPr lang="fr-FR" sz="1300" u="none" cap="none" strike="noStrike">
                          <a:solidFill>
                            <a:schemeClr val="dk1"/>
                          </a:solidFill>
                        </a:rPr>
                        <a:t>Accord sur la numérotation du cadre logique</a:t>
                      </a:r>
                      <a:endParaRPr sz="1300"/>
                    </a:p>
                  </a:txBody>
                  <a:tcPr marT="0" marB="0" marR="64350" marL="64350" anchor="ctr">
                    <a:solidFill>
                      <a:schemeClr val="accent4"/>
                    </a:solidFill>
                  </a:tcPr>
                </a:tc>
                <a:tc>
                  <a:txBody>
                    <a:bodyPr/>
                    <a:lstStyle/>
                    <a:p>
                      <a:pPr indent="0" lvl="0" marL="0" marR="0" rtl="0" algn="l">
                        <a:lnSpc>
                          <a:spcPct val="107000"/>
                        </a:lnSpc>
                        <a:spcBef>
                          <a:spcPts val="0"/>
                        </a:spcBef>
                        <a:spcAft>
                          <a:spcPts val="0"/>
                        </a:spcAft>
                        <a:buNone/>
                      </a:pPr>
                      <a:r>
                        <a:rPr lang="fr-FR" sz="1100" u="none" cap="none" strike="noStrike">
                          <a:solidFill>
                            <a:schemeClr val="dk1"/>
                          </a:solidFill>
                          <a:latin typeface="Trebuchet MS"/>
                          <a:ea typeface="Trebuchet MS"/>
                          <a:cs typeface="Trebuchet MS"/>
                          <a:sym typeface="Trebuchet MS"/>
                        </a:rPr>
                        <a:t>Équipe de 2-3 personnes, dont 1 membre du personnel de S&amp;E</a:t>
                      </a:r>
                      <a:endParaRPr/>
                    </a:p>
                  </a:txBody>
                  <a:tcPr marT="0" marB="0" marR="64350" marL="64350" anchor="ctr"/>
                </a:tc>
                <a:tc>
                  <a:txBody>
                    <a:bodyPr/>
                    <a:lstStyle/>
                    <a:p>
                      <a:pPr indent="0" lvl="0" marL="0" marR="0" rtl="0" algn="l">
                        <a:lnSpc>
                          <a:spcPct val="107000"/>
                        </a:lnSpc>
                        <a:spcBef>
                          <a:spcPts val="0"/>
                        </a:spcBef>
                        <a:spcAft>
                          <a:spcPts val="0"/>
                        </a:spcAft>
                        <a:buNone/>
                      </a:pPr>
                      <a:r>
                        <a:t/>
                      </a:r>
                      <a:endParaRPr sz="1100" u="none" cap="none" strike="noStrike">
                        <a:latin typeface="Calibri"/>
                        <a:ea typeface="Calibri"/>
                        <a:cs typeface="Calibri"/>
                        <a:sym typeface="Calibri"/>
                      </a:endParaRPr>
                    </a:p>
                  </a:txBody>
                  <a:tcPr marT="0" marB="0" marR="39100" marL="39100" anchor="b">
                    <a:solidFill>
                      <a:schemeClr val="accent2"/>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r>
              <a:tr h="480725">
                <a:tc>
                  <a:txBody>
                    <a:bodyPr/>
                    <a:lstStyle/>
                    <a:p>
                      <a:pPr indent="0" lvl="0" marL="0" marR="0" rtl="0" algn="l">
                        <a:lnSpc>
                          <a:spcPct val="107000"/>
                        </a:lnSpc>
                        <a:spcBef>
                          <a:spcPts val="0"/>
                        </a:spcBef>
                        <a:spcAft>
                          <a:spcPts val="0"/>
                        </a:spcAft>
                        <a:buNone/>
                      </a:pPr>
                      <a:r>
                        <a:rPr lang="fr-FR" sz="1300" u="none" cap="none" strike="noStrike">
                          <a:solidFill>
                            <a:schemeClr val="dk1"/>
                          </a:solidFill>
                        </a:rPr>
                        <a:t>Transférer les résultats et les hypothèses dans le cadre logique</a:t>
                      </a:r>
                      <a:endParaRPr sz="1300"/>
                    </a:p>
                  </a:txBody>
                  <a:tcPr marT="0" marB="0" marR="44325" marL="44325" anchor="ctr">
                    <a:solidFill>
                      <a:schemeClr val="accent4"/>
                    </a:solidFill>
                  </a:tcPr>
                </a:tc>
                <a:tc>
                  <a:txBody>
                    <a:bodyPr/>
                    <a:lstStyle/>
                    <a:p>
                      <a:pPr indent="0" lvl="0" marL="0" marR="0" rtl="0" algn="l">
                        <a:lnSpc>
                          <a:spcPct val="107000"/>
                        </a:lnSpc>
                        <a:spcBef>
                          <a:spcPts val="0"/>
                        </a:spcBef>
                        <a:spcAft>
                          <a:spcPts val="0"/>
                        </a:spcAft>
                        <a:buNone/>
                      </a:pPr>
                      <a:r>
                        <a:rPr lang="fr-FR" sz="1100" u="none" cap="none" strike="noStrike">
                          <a:solidFill>
                            <a:schemeClr val="dk1"/>
                          </a:solidFill>
                          <a:latin typeface="Trebuchet MS"/>
                          <a:ea typeface="Trebuchet MS"/>
                          <a:cs typeface="Trebuchet MS"/>
                          <a:sym typeface="Trebuchet MS"/>
                        </a:rPr>
                        <a:t>1 employé du S&amp;E </a:t>
                      </a:r>
                      <a:endParaRPr/>
                    </a:p>
                  </a:txBody>
                  <a:tcPr marT="0" marB="0" marR="44325" marL="44325" anchor="ctr"/>
                </a:tc>
                <a:tc>
                  <a:txBody>
                    <a:bodyPr/>
                    <a:lstStyle/>
                    <a:p>
                      <a:pPr indent="0" lvl="0" marL="0" marR="0" rtl="0" algn="l">
                        <a:lnSpc>
                          <a:spcPct val="107000"/>
                        </a:lnSpc>
                        <a:spcBef>
                          <a:spcPts val="0"/>
                        </a:spcBef>
                        <a:spcAft>
                          <a:spcPts val="0"/>
                        </a:spcAft>
                        <a:buNone/>
                      </a:pPr>
                      <a:r>
                        <a:t/>
                      </a:r>
                      <a:endParaRPr sz="1100" u="none" cap="none" strike="noStrike">
                        <a:latin typeface="Calibri"/>
                        <a:ea typeface="Calibri"/>
                        <a:cs typeface="Calibri"/>
                        <a:sym typeface="Calibri"/>
                      </a:endParaRPr>
                    </a:p>
                  </a:txBody>
                  <a:tcPr marT="0" marB="0" marR="39100" marL="39100" anchor="b">
                    <a:solidFill>
                      <a:schemeClr val="accent2"/>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r>
              <a:tr h="542950">
                <a:tc>
                  <a:txBody>
                    <a:bodyPr/>
                    <a:lstStyle/>
                    <a:p>
                      <a:pPr indent="0" lvl="0" marL="0" marR="0" rtl="0" algn="l">
                        <a:lnSpc>
                          <a:spcPct val="107000"/>
                        </a:lnSpc>
                        <a:spcBef>
                          <a:spcPts val="0"/>
                        </a:spcBef>
                        <a:spcAft>
                          <a:spcPts val="0"/>
                        </a:spcAft>
                        <a:buNone/>
                      </a:pPr>
                      <a:r>
                        <a:rPr lang="fr-FR" sz="1300" u="none" cap="none" strike="noStrike">
                          <a:solidFill>
                            <a:schemeClr val="dk1"/>
                          </a:solidFill>
                        </a:rPr>
                        <a:t>Faire correspondre les indicateurs requis par le FFP dans la TOC, identifier les indicateurs personnalisés pour combler les lacunes</a:t>
                      </a:r>
                      <a:endParaRPr sz="1300"/>
                    </a:p>
                  </a:txBody>
                  <a:tcPr marT="0" marB="0" marR="44325" marL="44325" anchor="ctr">
                    <a:solidFill>
                      <a:schemeClr val="accent4"/>
                    </a:solidFill>
                  </a:tcPr>
                </a:tc>
                <a:tc>
                  <a:txBody>
                    <a:bodyPr/>
                    <a:lstStyle/>
                    <a:p>
                      <a:pPr indent="0" lvl="0" marL="0" marR="0" rtl="0" algn="l">
                        <a:lnSpc>
                          <a:spcPct val="107000"/>
                        </a:lnSpc>
                        <a:spcBef>
                          <a:spcPts val="0"/>
                        </a:spcBef>
                        <a:spcAft>
                          <a:spcPts val="0"/>
                        </a:spcAft>
                        <a:buNone/>
                      </a:pPr>
                      <a:r>
                        <a:rPr lang="fr-FR" sz="1100" u="none" cap="none" strike="noStrike">
                          <a:solidFill>
                            <a:schemeClr val="dk1"/>
                          </a:solidFill>
                          <a:latin typeface="Trebuchet MS"/>
                          <a:ea typeface="Trebuchet MS"/>
                          <a:cs typeface="Trebuchet MS"/>
                          <a:sym typeface="Trebuchet MS"/>
                        </a:rPr>
                        <a:t>Équipe S&amp;E; conseillers techniques</a:t>
                      </a:r>
                      <a:endParaRPr/>
                    </a:p>
                  </a:txBody>
                  <a:tcPr marT="0" marB="0" marR="44325" marL="44325" anchor="ct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latin typeface="Calibri"/>
                        <a:ea typeface="Calibri"/>
                        <a:cs typeface="Calibri"/>
                        <a:sym typeface="Calibri"/>
                      </a:endParaRPr>
                    </a:p>
                  </a:txBody>
                  <a:tcPr marT="0" marB="0" marR="39100" marL="39100" anchor="b">
                    <a:solidFill>
                      <a:schemeClr val="accent2"/>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r>
              <a:tr h="357925">
                <a:tc>
                  <a:txBody>
                    <a:bodyPr/>
                    <a:lstStyle/>
                    <a:p>
                      <a:pPr indent="0" lvl="0" marL="0" marR="0" rtl="0" algn="l">
                        <a:lnSpc>
                          <a:spcPct val="107000"/>
                        </a:lnSpc>
                        <a:spcBef>
                          <a:spcPts val="0"/>
                        </a:spcBef>
                        <a:spcAft>
                          <a:spcPts val="0"/>
                        </a:spcAft>
                        <a:buNone/>
                      </a:pPr>
                      <a:r>
                        <a:rPr lang="fr-FR" sz="1300" u="none" cap="none" strike="noStrike">
                          <a:solidFill>
                            <a:schemeClr val="dk1"/>
                          </a:solidFill>
                        </a:rPr>
                        <a:t>Entrer les indicateurs de résultats dans le cadre logique</a:t>
                      </a:r>
                      <a:endParaRPr sz="1300"/>
                    </a:p>
                  </a:txBody>
                  <a:tcPr marT="0" marB="0" marR="44325" marL="44325" anchor="ctr">
                    <a:solidFill>
                      <a:schemeClr val="accent4"/>
                    </a:solidFill>
                  </a:tcPr>
                </a:tc>
                <a:tc>
                  <a:txBody>
                    <a:bodyPr/>
                    <a:lstStyle/>
                    <a:p>
                      <a:pPr indent="0" lvl="0" marL="0" marR="0" rtl="0" algn="l">
                        <a:lnSpc>
                          <a:spcPct val="107000"/>
                        </a:lnSpc>
                        <a:spcBef>
                          <a:spcPts val="0"/>
                        </a:spcBef>
                        <a:spcAft>
                          <a:spcPts val="0"/>
                        </a:spcAft>
                        <a:buNone/>
                      </a:pPr>
                      <a:r>
                        <a:rPr lang="fr-FR" sz="1100" u="none" cap="none" strike="noStrike">
                          <a:solidFill>
                            <a:schemeClr val="dk1"/>
                          </a:solidFill>
                          <a:latin typeface="Trebuchet MS"/>
                          <a:ea typeface="Trebuchet MS"/>
                          <a:cs typeface="Trebuchet MS"/>
                          <a:sym typeface="Trebuchet MS"/>
                        </a:rPr>
                        <a:t>1 employé du S&amp;E </a:t>
                      </a:r>
                      <a:endParaRPr/>
                    </a:p>
                  </a:txBody>
                  <a:tcPr marT="0" marB="0" marR="44325" marL="44325" anchor="ct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latin typeface="Calibri"/>
                        <a:ea typeface="Calibri"/>
                        <a:cs typeface="Calibri"/>
                        <a:sym typeface="Calibri"/>
                      </a:endParaRPr>
                    </a:p>
                  </a:txBody>
                  <a:tcPr marT="0" marB="0" marR="39100" marL="39100" anchor="b">
                    <a:solidFill>
                      <a:schemeClr val="accent2"/>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r>
              <a:tr h="496500">
                <a:tc>
                  <a:txBody>
                    <a:bodyPr/>
                    <a:lstStyle/>
                    <a:p>
                      <a:pPr indent="0" lvl="0" marL="0" marR="0" rtl="0" algn="l">
                        <a:lnSpc>
                          <a:spcPct val="107000"/>
                        </a:lnSpc>
                        <a:spcBef>
                          <a:spcPts val="0"/>
                        </a:spcBef>
                        <a:spcAft>
                          <a:spcPts val="0"/>
                        </a:spcAft>
                        <a:buNone/>
                      </a:pPr>
                      <a:r>
                        <a:rPr lang="fr-FR" sz="1300" u="none" cap="none" strike="noStrike">
                          <a:solidFill>
                            <a:schemeClr val="dk1"/>
                          </a:solidFill>
                        </a:rPr>
                        <a:t>Transférer les résultats d'intervention prioritaires au cadre logique</a:t>
                      </a:r>
                      <a:endParaRPr sz="1300"/>
                    </a:p>
                  </a:txBody>
                  <a:tcPr marT="0" marB="0" marR="64350" marL="64350" anchor="ctr">
                    <a:solidFill>
                      <a:schemeClr val="accent4"/>
                    </a:solidFill>
                  </a:tcPr>
                </a:tc>
                <a:tc>
                  <a:txBody>
                    <a:bodyPr/>
                    <a:lstStyle/>
                    <a:p>
                      <a:pPr indent="0" lvl="0" marL="0" marR="0" rtl="0" algn="l">
                        <a:lnSpc>
                          <a:spcPct val="107000"/>
                        </a:lnSpc>
                        <a:spcBef>
                          <a:spcPts val="0"/>
                        </a:spcBef>
                        <a:spcAft>
                          <a:spcPts val="0"/>
                        </a:spcAft>
                        <a:buNone/>
                      </a:pPr>
                      <a:r>
                        <a:rPr lang="fr-FR" sz="1100" u="none" cap="none" strike="noStrike">
                          <a:solidFill>
                            <a:schemeClr val="dk1"/>
                          </a:solidFill>
                          <a:latin typeface="Trebuchet MS"/>
                          <a:ea typeface="Trebuchet MS"/>
                          <a:cs typeface="Trebuchet MS"/>
                          <a:sym typeface="Trebuchet MS"/>
                        </a:rPr>
                        <a:t>1 employé du S&amp;E </a:t>
                      </a:r>
                      <a:endParaRPr/>
                    </a:p>
                  </a:txBody>
                  <a:tcPr marT="0" marB="0" marR="64350" marL="64350" anchor="ct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chemeClr val="accent2"/>
                    </a:solidFill>
                  </a:tcPr>
                </a:tc>
              </a:tr>
              <a:tr h="496500">
                <a:tc>
                  <a:txBody>
                    <a:bodyPr/>
                    <a:lstStyle/>
                    <a:p>
                      <a:pPr indent="0" lvl="0" marL="0" marR="0" rtl="0" algn="l">
                        <a:lnSpc>
                          <a:spcPct val="107000"/>
                        </a:lnSpc>
                        <a:spcBef>
                          <a:spcPts val="0"/>
                        </a:spcBef>
                        <a:spcAft>
                          <a:spcPts val="0"/>
                        </a:spcAft>
                        <a:buNone/>
                      </a:pPr>
                      <a:r>
                        <a:rPr lang="fr-FR" sz="1300" u="none" cap="none" strike="noStrike">
                          <a:solidFill>
                            <a:schemeClr val="dk1"/>
                          </a:solidFill>
                        </a:rPr>
                        <a:t>Identifier les indicateurs des extrants qui seront transférés au cadre logique.</a:t>
                      </a:r>
                      <a:endParaRPr sz="1300"/>
                    </a:p>
                  </a:txBody>
                  <a:tcPr marT="0" marB="0" marR="64350" marL="64350" anchor="ctr">
                    <a:solidFill>
                      <a:schemeClr val="accent4"/>
                    </a:solidFill>
                  </a:tcPr>
                </a:tc>
                <a:tc>
                  <a:txBody>
                    <a:bodyPr/>
                    <a:lstStyle/>
                    <a:p>
                      <a:pPr indent="0" lvl="0" marL="0" marR="0" rtl="0" algn="l">
                        <a:lnSpc>
                          <a:spcPct val="107000"/>
                        </a:lnSpc>
                        <a:spcBef>
                          <a:spcPts val="0"/>
                        </a:spcBef>
                        <a:spcAft>
                          <a:spcPts val="0"/>
                        </a:spcAft>
                        <a:buNone/>
                      </a:pPr>
                      <a:r>
                        <a:rPr lang="fr-FR" sz="1100" u="none" cap="none" strike="noStrike">
                          <a:solidFill>
                            <a:schemeClr val="dk1"/>
                          </a:solidFill>
                          <a:latin typeface="Trebuchet MS"/>
                          <a:ea typeface="Trebuchet MS"/>
                          <a:cs typeface="Trebuchet MS"/>
                          <a:sym typeface="Trebuchet MS"/>
                        </a:rPr>
                        <a:t>Équipe S&amp;E; conseillers techniques</a:t>
                      </a:r>
                      <a:endParaRPr/>
                    </a:p>
                  </a:txBody>
                  <a:tcPr marT="0" marB="0" marR="64350" marL="64350" anchor="ct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chemeClr val="accent2"/>
                    </a:solidFill>
                  </a:tcPr>
                </a:tc>
              </a:tr>
              <a:tr h="496500">
                <a:tc>
                  <a:txBody>
                    <a:bodyPr/>
                    <a:lstStyle/>
                    <a:p>
                      <a:pPr indent="0" lvl="0" marL="0" marR="0" rtl="0" algn="l">
                        <a:lnSpc>
                          <a:spcPct val="107000"/>
                        </a:lnSpc>
                        <a:spcBef>
                          <a:spcPts val="0"/>
                        </a:spcBef>
                        <a:spcAft>
                          <a:spcPts val="0"/>
                        </a:spcAft>
                        <a:buNone/>
                      </a:pPr>
                      <a:r>
                        <a:rPr lang="fr-FR" sz="1300" u="none" cap="none" strike="noStrike">
                          <a:solidFill>
                            <a:schemeClr val="dk1"/>
                          </a:solidFill>
                        </a:rPr>
                        <a:t>Entrer les indicateurs d’extrants dans le cadre logique</a:t>
                      </a:r>
                      <a:endParaRPr sz="1300"/>
                    </a:p>
                  </a:txBody>
                  <a:tcPr marT="0" marB="0" marR="64350" marL="64350" anchor="ctr">
                    <a:solidFill>
                      <a:schemeClr val="accent4"/>
                    </a:solidFill>
                  </a:tcPr>
                </a:tc>
                <a:tc>
                  <a:txBody>
                    <a:bodyPr/>
                    <a:lstStyle/>
                    <a:p>
                      <a:pPr indent="0" lvl="0" marL="0" marR="0" rtl="0" algn="l">
                        <a:lnSpc>
                          <a:spcPct val="107000"/>
                        </a:lnSpc>
                        <a:spcBef>
                          <a:spcPts val="0"/>
                        </a:spcBef>
                        <a:spcAft>
                          <a:spcPts val="0"/>
                        </a:spcAft>
                        <a:buNone/>
                      </a:pPr>
                      <a:r>
                        <a:rPr lang="fr-FR" sz="1100" u="none" cap="none" strike="noStrike">
                          <a:solidFill>
                            <a:schemeClr val="dk1"/>
                          </a:solidFill>
                          <a:latin typeface="Trebuchet MS"/>
                          <a:ea typeface="Trebuchet MS"/>
                          <a:cs typeface="Trebuchet MS"/>
                          <a:sym typeface="Trebuchet MS"/>
                        </a:rPr>
                        <a:t>1 employé du S&amp;E </a:t>
                      </a:r>
                      <a:endParaRPr/>
                    </a:p>
                  </a:txBody>
                  <a:tcPr marT="0" marB="0" marR="64350" marL="64350" anchor="ct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rgbClr val="E4F3F9"/>
                    </a:solidFill>
                  </a:tcPr>
                </a:tc>
                <a:tc>
                  <a:txBody>
                    <a:bodyPr/>
                    <a:lstStyle/>
                    <a:p>
                      <a:pPr indent="0" lvl="0" marL="0" marR="0" rtl="0" algn="l">
                        <a:lnSpc>
                          <a:spcPct val="107000"/>
                        </a:lnSpc>
                        <a:spcBef>
                          <a:spcPts val="0"/>
                        </a:spcBef>
                        <a:spcAft>
                          <a:spcPts val="0"/>
                        </a:spcAft>
                        <a:buNone/>
                      </a:pPr>
                      <a:r>
                        <a:t/>
                      </a:r>
                      <a:endParaRPr sz="1100" u="none" cap="none" strike="noStrike">
                        <a:solidFill>
                          <a:schemeClr val="dk1"/>
                        </a:solidFill>
                        <a:latin typeface="Trebuchet MS"/>
                        <a:ea typeface="Trebuchet MS"/>
                        <a:cs typeface="Trebuchet MS"/>
                        <a:sym typeface="Trebuchet MS"/>
                      </a:endParaRPr>
                    </a:p>
                  </a:txBody>
                  <a:tcPr marT="0" marB="0" marR="39100" marL="39100" anchor="b">
                    <a:solidFill>
                      <a:schemeClr val="accent2"/>
                    </a:solidFill>
                  </a:tcPr>
                </a:tc>
              </a:tr>
            </a:tbl>
          </a:graphicData>
        </a:graphic>
      </p:graphicFrame>
      <p:sp>
        <p:nvSpPr>
          <p:cNvPr id="114" name="Google Shape;114;p4"/>
          <p:cNvSpPr/>
          <p:nvPr/>
        </p:nvSpPr>
        <p:spPr>
          <a:xfrm>
            <a:off x="7490125" y="2992600"/>
            <a:ext cx="174900" cy="410100"/>
          </a:xfrm>
          <a:prstGeom prst="rect">
            <a:avLst/>
          </a:prstGeom>
          <a:solidFill>
            <a:srgbClr val="E4F3F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400"/>
              <a:buFont typeface="Lato"/>
              <a:buNone/>
            </a:pPr>
            <a:r>
              <a:rPr lang="fr-FR"/>
              <a:t>Transférer la TOC dans le cadre logique du FFP</a:t>
            </a:r>
            <a:endParaRPr/>
          </a:p>
        </p:txBody>
      </p:sp>
      <p:pic>
        <p:nvPicPr>
          <p:cNvPr id="120" name="Google Shape;120;p5"/>
          <p:cNvPicPr preferRelativeResize="0"/>
          <p:nvPr>
            <p:ph idx="2" type="pic"/>
          </p:nvPr>
        </p:nvPicPr>
        <p:blipFill rotWithShape="1">
          <a:blip r:embed="rId3">
            <a:alphaModFix/>
          </a:blip>
          <a:srcRect b="0" l="16875" r="16874" t="0"/>
          <a:stretch/>
        </p:blipFill>
        <p:spPr>
          <a:xfrm>
            <a:off x="1187116" y="981075"/>
            <a:ext cx="3195638" cy="3195638"/>
          </a:xfrm>
          <a:prstGeom prst="ellipse">
            <a:avLst/>
          </a:prstGeom>
          <a:blipFill rotWithShape="1">
            <a:blip r:embed="rId4">
              <a:alphaModFix/>
            </a:blip>
            <a:stretch>
              <a:fillRect b="-4796" l="-52149" r="-12091" t="-4796"/>
            </a:stretch>
          </a:blip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Théorie du changement contre cadre logique</a:t>
            </a:r>
            <a:endParaRPr/>
          </a:p>
        </p:txBody>
      </p:sp>
      <p:sp>
        <p:nvSpPr>
          <p:cNvPr id="127" name="Google Shape;127;p6"/>
          <p:cNvSpPr txBox="1"/>
          <p:nvPr/>
        </p:nvSpPr>
        <p:spPr>
          <a:xfrm>
            <a:off x="4632159" y="1264354"/>
            <a:ext cx="4184400" cy="30477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1700" u="sng" cap="none" strike="noStrike">
                <a:solidFill>
                  <a:schemeClr val="lt1"/>
                </a:solidFill>
                <a:latin typeface="Trebuchet MS"/>
                <a:ea typeface="Trebuchet MS"/>
                <a:cs typeface="Trebuchet MS"/>
                <a:sym typeface="Trebuchet MS"/>
              </a:rPr>
              <a:t>Cadre logique</a:t>
            </a:r>
            <a:endParaRPr sz="1300"/>
          </a:p>
          <a:p>
            <a:pPr indent="-336550" lvl="0" marL="342900" marR="0" rtl="0" algn="l">
              <a:spcBef>
                <a:spcPts val="600"/>
              </a:spcBef>
              <a:spcAft>
                <a:spcPts val="0"/>
              </a:spcAft>
              <a:buClr>
                <a:schemeClr val="lt1"/>
              </a:buClr>
              <a:buSzPts val="1700"/>
              <a:buFont typeface="Trebuchet MS"/>
              <a:buAutoNum type="arabicPeriod"/>
            </a:pPr>
            <a:r>
              <a:rPr b="0" i="0" lang="fr-FR" sz="1700" u="none" cap="none" strike="noStrike">
                <a:solidFill>
                  <a:schemeClr val="lt1"/>
                </a:solidFill>
                <a:latin typeface="Trebuchet MS"/>
                <a:ea typeface="Trebuchet MS"/>
                <a:cs typeface="Trebuchet MS"/>
                <a:sym typeface="Trebuchet MS"/>
              </a:rPr>
              <a:t>Spécifique: Affiche uniquement les résultats spécifiques qu'un projet abordera directement</a:t>
            </a:r>
            <a:endParaRPr sz="1300"/>
          </a:p>
          <a:p>
            <a:pPr indent="-336550" lvl="0" marL="342900" marR="0" rtl="0" algn="l">
              <a:spcBef>
                <a:spcPts val="0"/>
              </a:spcBef>
              <a:spcAft>
                <a:spcPts val="0"/>
              </a:spcAft>
              <a:buClr>
                <a:schemeClr val="lt1"/>
              </a:buClr>
              <a:buSzPts val="1700"/>
              <a:buFont typeface="Trebuchet MS"/>
              <a:buAutoNum type="arabicPeriod"/>
            </a:pPr>
            <a:r>
              <a:rPr b="0" i="0" lang="fr-FR" sz="1700" u="none" cap="none" strike="noStrike">
                <a:solidFill>
                  <a:schemeClr val="lt1"/>
                </a:solidFill>
                <a:latin typeface="Trebuchet MS"/>
                <a:ea typeface="Trebuchet MS"/>
                <a:cs typeface="Trebuchet MS"/>
                <a:sym typeface="Trebuchet MS"/>
              </a:rPr>
              <a:t>Linéaire et structuré</a:t>
            </a:r>
            <a:endParaRPr sz="1300"/>
          </a:p>
          <a:p>
            <a:pPr indent="-336550" lvl="0" marL="342900" marR="0" rtl="0" algn="l">
              <a:spcBef>
                <a:spcPts val="0"/>
              </a:spcBef>
              <a:spcAft>
                <a:spcPts val="0"/>
              </a:spcAft>
              <a:buClr>
                <a:schemeClr val="lt1"/>
              </a:buClr>
              <a:buSzPts val="1700"/>
              <a:buFont typeface="Trebuchet MS"/>
              <a:buAutoNum type="arabicPeriod"/>
            </a:pPr>
            <a:r>
              <a:rPr b="0" i="0" lang="fr-FR" sz="1700" u="none" cap="none" strike="noStrike">
                <a:solidFill>
                  <a:schemeClr val="lt1"/>
                </a:solidFill>
                <a:latin typeface="Trebuchet MS"/>
                <a:ea typeface="Trebuchet MS"/>
                <a:cs typeface="Trebuchet MS"/>
                <a:sym typeface="Trebuchet MS"/>
              </a:rPr>
              <a:t>Répertorie les hypothèses, les indicateurs et leurs sources de données</a:t>
            </a:r>
            <a:endParaRPr sz="1300"/>
          </a:p>
          <a:p>
            <a:pPr indent="-336550" lvl="0" marL="342900" marR="0" rtl="0" algn="l">
              <a:spcBef>
                <a:spcPts val="0"/>
              </a:spcBef>
              <a:spcAft>
                <a:spcPts val="0"/>
              </a:spcAft>
              <a:buClr>
                <a:schemeClr val="lt1"/>
              </a:buClr>
              <a:buSzPts val="1700"/>
              <a:buFont typeface="Trebuchet MS"/>
              <a:buAutoNum type="arabicPeriod"/>
            </a:pPr>
            <a:r>
              <a:rPr b="0" i="0" lang="fr-FR" sz="1700" u="none" cap="none" strike="noStrike">
                <a:solidFill>
                  <a:schemeClr val="lt1"/>
                </a:solidFill>
                <a:latin typeface="Trebuchet MS"/>
                <a:ea typeface="Trebuchet MS"/>
                <a:cs typeface="Trebuchet MS"/>
                <a:sym typeface="Trebuchet MS"/>
              </a:rPr>
              <a:t>Principalement un outil pour fournir le cadre de responsabilisation d'un système de S&amp;E</a:t>
            </a:r>
            <a:endParaRPr sz="1300"/>
          </a:p>
        </p:txBody>
      </p:sp>
      <p:sp>
        <p:nvSpPr>
          <p:cNvPr id="128" name="Google Shape;128;p6"/>
          <p:cNvSpPr txBox="1"/>
          <p:nvPr/>
        </p:nvSpPr>
        <p:spPr>
          <a:xfrm>
            <a:off x="420778" y="1264354"/>
            <a:ext cx="4026900" cy="33093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1700" u="sng" cap="none" strike="noStrike">
                <a:solidFill>
                  <a:schemeClr val="lt1"/>
                </a:solidFill>
                <a:latin typeface="Trebuchet MS"/>
                <a:ea typeface="Trebuchet MS"/>
                <a:cs typeface="Trebuchet MS"/>
                <a:sym typeface="Trebuchet MS"/>
              </a:rPr>
              <a:t>Théorie du changement</a:t>
            </a:r>
            <a:endParaRPr sz="1300"/>
          </a:p>
          <a:p>
            <a:pPr indent="-336550" lvl="0" marL="342900" marR="0" rtl="0" algn="l">
              <a:spcBef>
                <a:spcPts val="600"/>
              </a:spcBef>
              <a:spcAft>
                <a:spcPts val="0"/>
              </a:spcAft>
              <a:buClr>
                <a:schemeClr val="lt1"/>
              </a:buClr>
              <a:buSzPts val="1700"/>
              <a:buFont typeface="Trebuchet MS"/>
              <a:buAutoNum type="arabicPeriod"/>
            </a:pPr>
            <a:r>
              <a:rPr b="0" i="0" lang="fr-FR" sz="1700" u="none" cap="none" strike="noStrike">
                <a:solidFill>
                  <a:schemeClr val="lt1"/>
                </a:solidFill>
                <a:latin typeface="Trebuchet MS"/>
                <a:ea typeface="Trebuchet MS"/>
                <a:cs typeface="Trebuchet MS"/>
                <a:sym typeface="Trebuchet MS"/>
              </a:rPr>
              <a:t>Large: Affiche tous les domaines et voies nécessaires pour atteindre un objectif, y compris ceux qu'un projet ne traitera pas directement.</a:t>
            </a:r>
            <a:endParaRPr sz="1300"/>
          </a:p>
          <a:p>
            <a:pPr indent="-336550" lvl="0" marL="342900" marR="0" rtl="0" algn="l">
              <a:spcBef>
                <a:spcPts val="0"/>
              </a:spcBef>
              <a:spcAft>
                <a:spcPts val="0"/>
              </a:spcAft>
              <a:buClr>
                <a:schemeClr val="lt1"/>
              </a:buClr>
              <a:buSzPts val="1700"/>
              <a:buFont typeface="Trebuchet MS"/>
              <a:buAutoNum type="arabicPeriod"/>
            </a:pPr>
            <a:r>
              <a:rPr b="0" i="0" lang="fr-FR" sz="1700" u="none" cap="none" strike="noStrike">
                <a:solidFill>
                  <a:schemeClr val="lt1"/>
                </a:solidFill>
                <a:latin typeface="Trebuchet MS"/>
                <a:ea typeface="Trebuchet MS"/>
                <a:cs typeface="Trebuchet MS"/>
                <a:sym typeface="Trebuchet MS"/>
              </a:rPr>
              <a:t>Non linéaire et adaptatif</a:t>
            </a:r>
            <a:endParaRPr sz="1300"/>
          </a:p>
          <a:p>
            <a:pPr indent="-336550" lvl="0" marL="342900" marR="0" rtl="0" algn="l">
              <a:spcBef>
                <a:spcPts val="0"/>
              </a:spcBef>
              <a:spcAft>
                <a:spcPts val="0"/>
              </a:spcAft>
              <a:buClr>
                <a:schemeClr val="lt1"/>
              </a:buClr>
              <a:buSzPts val="1700"/>
              <a:buFont typeface="Trebuchet MS"/>
              <a:buAutoNum type="arabicPeriod"/>
            </a:pPr>
            <a:r>
              <a:rPr b="0" i="0" lang="fr-FR" sz="1700" u="none" cap="none" strike="noStrike">
                <a:solidFill>
                  <a:schemeClr val="lt1"/>
                </a:solidFill>
                <a:latin typeface="Trebuchet MS"/>
                <a:ea typeface="Trebuchet MS"/>
                <a:cs typeface="Trebuchet MS"/>
                <a:sym typeface="Trebuchet MS"/>
              </a:rPr>
              <a:t>Décrit et soutient avec des hypothèses de preuves et des justifications pour les liens de voie</a:t>
            </a:r>
            <a:endParaRPr sz="1300"/>
          </a:p>
          <a:p>
            <a:pPr indent="-336550" lvl="0" marL="342900" marR="0" rtl="0" algn="l">
              <a:spcBef>
                <a:spcPts val="0"/>
              </a:spcBef>
              <a:spcAft>
                <a:spcPts val="0"/>
              </a:spcAft>
              <a:buClr>
                <a:schemeClr val="lt1"/>
              </a:buClr>
              <a:buSzPts val="1700"/>
              <a:buFont typeface="Trebuchet MS"/>
              <a:buAutoNum type="arabicPeriod"/>
            </a:pPr>
            <a:r>
              <a:rPr b="0" i="0" lang="fr-FR" sz="1700" u="none" cap="none" strike="noStrike">
                <a:solidFill>
                  <a:schemeClr val="lt1"/>
                </a:solidFill>
                <a:latin typeface="Trebuchet MS"/>
                <a:ea typeface="Trebuchet MS"/>
                <a:cs typeface="Trebuchet MS"/>
                <a:sym typeface="Trebuchet MS"/>
              </a:rPr>
              <a:t>Outil utile pour comprendre « la vue d’ensemble », la réflexion, l’apprentissage, l’adaptation.</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dd3ca1743b_0_0"/>
          <p:cNvPicPr preferRelativeResize="0"/>
          <p:nvPr/>
        </p:nvPicPr>
        <p:blipFill>
          <a:blip r:embed="rId3">
            <a:alphaModFix/>
          </a:blip>
          <a:stretch>
            <a:fillRect/>
          </a:stretch>
        </p:blipFill>
        <p:spPr>
          <a:xfrm>
            <a:off x="488975" y="1040900"/>
            <a:ext cx="4144601" cy="4044924"/>
          </a:xfrm>
          <a:prstGeom prst="rect">
            <a:avLst/>
          </a:prstGeom>
          <a:noFill/>
          <a:ln>
            <a:noFill/>
          </a:ln>
        </p:spPr>
      </p:pic>
      <p:sp>
        <p:nvSpPr>
          <p:cNvPr id="135" name="Google Shape;135;gdd3ca1743b_0_0"/>
          <p:cNvSpPr txBox="1"/>
          <p:nvPr>
            <p:ph type="title"/>
          </p:nvPr>
        </p:nvSpPr>
        <p:spPr>
          <a:xfrm>
            <a:off x="635265" y="73188"/>
            <a:ext cx="79938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Transférer la TOC dans le cadre logique</a:t>
            </a:r>
            <a:endParaRPr/>
          </a:p>
        </p:txBody>
      </p:sp>
      <p:graphicFrame>
        <p:nvGraphicFramePr>
          <p:cNvPr id="136" name="Google Shape;136;gdd3ca1743b_0_0"/>
          <p:cNvGraphicFramePr/>
          <p:nvPr/>
        </p:nvGraphicFramePr>
        <p:xfrm>
          <a:off x="5197475" y="1296850"/>
          <a:ext cx="3000000" cy="3000000"/>
        </p:xfrm>
        <a:graphic>
          <a:graphicData uri="http://schemas.openxmlformats.org/drawingml/2006/table">
            <a:tbl>
              <a:tblPr>
                <a:noFill/>
                <a:tableStyleId>{92D4050E-A10B-42E5-8115-9374F32E2F15}</a:tableStyleId>
              </a:tblPr>
              <a:tblGrid>
                <a:gridCol w="1017825"/>
                <a:gridCol w="977425"/>
                <a:gridCol w="761925"/>
                <a:gridCol w="977425"/>
              </a:tblGrid>
              <a:tr h="591525">
                <a:tc>
                  <a:txBody>
                    <a:bodyPr/>
                    <a:lstStyle/>
                    <a:p>
                      <a:pPr indent="0" lvl="0" marL="0" rtl="0" algn="l">
                        <a:spcBef>
                          <a:spcPts val="0"/>
                        </a:spcBef>
                        <a:spcAft>
                          <a:spcPts val="0"/>
                        </a:spcAft>
                        <a:buNone/>
                      </a:pPr>
                      <a:r>
                        <a:rPr b="1" lang="fr-FR" sz="1100"/>
                        <a:t>Résumé narratif </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Indicateurs (avec cibles)</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Sources de données</a:t>
                      </a:r>
                      <a:endParaRPr b="1" sz="1100"/>
                    </a:p>
                  </a:txBody>
                  <a:tcPr marT="18000" marB="18000" marR="18000" marL="18000">
                    <a:solidFill>
                      <a:srgbClr val="888888"/>
                    </a:solidFill>
                  </a:tcPr>
                </a:tc>
                <a:tc>
                  <a:txBody>
                    <a:bodyPr/>
                    <a:lstStyle/>
                    <a:p>
                      <a:pPr indent="0" lvl="0" marL="0" rtl="0" algn="l">
                        <a:spcBef>
                          <a:spcPts val="0"/>
                        </a:spcBef>
                        <a:spcAft>
                          <a:spcPts val="0"/>
                        </a:spcAft>
                        <a:buNone/>
                      </a:pPr>
                      <a:r>
                        <a:rPr b="1" lang="fr-FR" sz="1100"/>
                        <a:t>Hypothèses</a:t>
                      </a:r>
                      <a:endParaRPr b="1" sz="1100"/>
                    </a:p>
                  </a:txBody>
                  <a:tcPr marT="18000" marB="18000" marR="18000" marL="18000">
                    <a:solidFill>
                      <a:srgbClr val="888888"/>
                    </a:solidFill>
                  </a:tcPr>
                </a:tc>
              </a:tr>
              <a:tr h="211050">
                <a:tc>
                  <a:txBody>
                    <a:bodyPr/>
                    <a:lstStyle/>
                    <a:p>
                      <a:pPr indent="0" lvl="0" marL="0" rtl="0" algn="l">
                        <a:spcBef>
                          <a:spcPts val="0"/>
                        </a:spcBef>
                        <a:spcAft>
                          <a:spcPts val="0"/>
                        </a:spcAft>
                        <a:buNone/>
                      </a:pPr>
                      <a:r>
                        <a:rPr b="1" lang="fr-FR" sz="1000"/>
                        <a:t>Objectif Global</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spcBef>
                          <a:spcPts val="0"/>
                        </a:spcBef>
                        <a:spcAft>
                          <a:spcPts val="0"/>
                        </a:spcAft>
                        <a:buNone/>
                      </a:pPr>
                      <a:r>
                        <a:rPr b="1" lang="fr-FR" sz="1000"/>
                        <a:t>Objectif 1</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spcBef>
                          <a:spcPts val="0"/>
                        </a:spcBef>
                        <a:spcAft>
                          <a:spcPts val="0"/>
                        </a:spcAft>
                        <a:buNone/>
                      </a:pPr>
                      <a:r>
                        <a:rPr b="1" lang="fr-FR" sz="1000"/>
                        <a:t>Sous- objectif 1.1</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t>Résultat Intermédiaire 1.1.1</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lnSpc>
                          <a:spcPct val="115000"/>
                        </a:lnSpc>
                        <a:spcBef>
                          <a:spcPts val="0"/>
                        </a:spcBef>
                        <a:spcAft>
                          <a:spcPts val="0"/>
                        </a:spcAft>
                        <a:buNone/>
                      </a:pPr>
                      <a:r>
                        <a:rPr b="1" lang="fr-FR" sz="1000"/>
                        <a:t>Extrants</a:t>
                      </a:r>
                      <a:endParaRPr b="1" sz="1000"/>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Résultat Intermédiaire 1.1.2</a:t>
                      </a:r>
                      <a:endParaRPr b="1" sz="1000"/>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Objectif 2</a:t>
                      </a:r>
                      <a:endParaRPr b="1" sz="1000">
                        <a:solidFill>
                          <a:schemeClr val="dk1"/>
                        </a:solidFill>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c>
                  <a:txBody>
                    <a:bodyPr/>
                    <a:lstStyle/>
                    <a:p>
                      <a:pPr indent="0" lvl="0" marL="0" rtl="0" algn="l">
                        <a:spcBef>
                          <a:spcPts val="0"/>
                        </a:spcBef>
                        <a:spcAft>
                          <a:spcPts val="0"/>
                        </a:spcAft>
                        <a:buNone/>
                      </a:pPr>
                      <a:r>
                        <a:t/>
                      </a:r>
                      <a:endParaRPr/>
                    </a:p>
                  </a:txBody>
                  <a:tcPr marT="18000" marB="18000" marR="18000" marL="18000">
                    <a:solidFill>
                      <a:srgbClr val="D9D9D9"/>
                    </a:solidFill>
                  </a:tcPr>
                </a:tc>
              </a:tr>
              <a:tr h="211050">
                <a:tc>
                  <a:txBody>
                    <a:bodyPr/>
                    <a:lstStyle/>
                    <a:p>
                      <a:pPr indent="0" lvl="0" marL="0" rtl="0" algn="l">
                        <a:lnSpc>
                          <a:spcPct val="115000"/>
                        </a:lnSpc>
                        <a:spcBef>
                          <a:spcPts val="0"/>
                        </a:spcBef>
                        <a:spcAft>
                          <a:spcPts val="0"/>
                        </a:spcAft>
                        <a:buNone/>
                      </a:pPr>
                      <a:r>
                        <a:rPr b="1" lang="fr-FR" sz="1000">
                          <a:solidFill>
                            <a:schemeClr val="dk1"/>
                          </a:solidFill>
                        </a:rPr>
                        <a:t>Sous-objectif 2.1</a:t>
                      </a:r>
                      <a:endParaRPr b="1" sz="1000">
                        <a:solidFill>
                          <a:schemeClr val="dk1"/>
                        </a:solidFill>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c>
                  <a:txBody>
                    <a:bodyPr/>
                    <a:lstStyle/>
                    <a:p>
                      <a:pPr indent="0" lvl="0" marL="0" rtl="0" algn="l">
                        <a:spcBef>
                          <a:spcPts val="0"/>
                        </a:spcBef>
                        <a:spcAft>
                          <a:spcPts val="0"/>
                        </a:spcAft>
                        <a:buNone/>
                      </a:pPr>
                      <a:r>
                        <a:t/>
                      </a:r>
                      <a:endParaRPr/>
                    </a:p>
                  </a:txBody>
                  <a:tcPr marT="18000" marB="18000" marR="18000" marL="18000">
                    <a:solidFill>
                      <a:srgbClr val="EFEFEF"/>
                    </a:solidFill>
                  </a:tcPr>
                </a:tc>
              </a:tr>
            </a:tbl>
          </a:graphicData>
        </a:graphic>
      </p:graphicFrame>
      <p:cxnSp>
        <p:nvCxnSpPr>
          <p:cNvPr id="137" name="Google Shape;137;gdd3ca1743b_0_0"/>
          <p:cNvCxnSpPr/>
          <p:nvPr/>
        </p:nvCxnSpPr>
        <p:spPr>
          <a:xfrm>
            <a:off x="3406300" y="1200650"/>
            <a:ext cx="1737600" cy="792900"/>
          </a:xfrm>
          <a:prstGeom prst="straightConnector1">
            <a:avLst/>
          </a:prstGeom>
          <a:noFill/>
          <a:ln cap="flat" cmpd="sng" w="9525">
            <a:solidFill>
              <a:schemeClr val="accent6"/>
            </a:solidFill>
            <a:prstDash val="dot"/>
            <a:round/>
            <a:headEnd len="med" w="med" type="none"/>
            <a:tailEnd len="med" w="med" type="triangle"/>
          </a:ln>
        </p:spPr>
      </p:cxnSp>
      <p:cxnSp>
        <p:nvCxnSpPr>
          <p:cNvPr id="138" name="Google Shape;138;gdd3ca1743b_0_0"/>
          <p:cNvCxnSpPr/>
          <p:nvPr/>
        </p:nvCxnSpPr>
        <p:spPr>
          <a:xfrm>
            <a:off x="1586075" y="1890125"/>
            <a:ext cx="3544200" cy="359400"/>
          </a:xfrm>
          <a:prstGeom prst="straightConnector1">
            <a:avLst/>
          </a:prstGeom>
          <a:noFill/>
          <a:ln cap="flat" cmpd="sng" w="9525">
            <a:solidFill>
              <a:schemeClr val="accent6"/>
            </a:solidFill>
            <a:prstDash val="dot"/>
            <a:round/>
            <a:headEnd len="med" w="med" type="none"/>
            <a:tailEnd len="med" w="med" type="triangle"/>
          </a:ln>
        </p:spPr>
      </p:cxnSp>
      <p:cxnSp>
        <p:nvCxnSpPr>
          <p:cNvPr id="139" name="Google Shape;139;gdd3ca1743b_0_0"/>
          <p:cNvCxnSpPr/>
          <p:nvPr/>
        </p:nvCxnSpPr>
        <p:spPr>
          <a:xfrm>
            <a:off x="1475775" y="2386550"/>
            <a:ext cx="3654600" cy="159300"/>
          </a:xfrm>
          <a:prstGeom prst="straightConnector1">
            <a:avLst/>
          </a:prstGeom>
          <a:noFill/>
          <a:ln cap="flat" cmpd="sng" w="9525">
            <a:solidFill>
              <a:schemeClr val="accent6"/>
            </a:solidFill>
            <a:prstDash val="dot"/>
            <a:round/>
            <a:headEnd len="med" w="med" type="none"/>
            <a:tailEnd len="med" w="med" type="triangle"/>
          </a:ln>
        </p:spPr>
      </p:cxnSp>
      <p:cxnSp>
        <p:nvCxnSpPr>
          <p:cNvPr id="140" name="Google Shape;140;gdd3ca1743b_0_0"/>
          <p:cNvCxnSpPr/>
          <p:nvPr/>
        </p:nvCxnSpPr>
        <p:spPr>
          <a:xfrm flipH="1" rot="10800000">
            <a:off x="1627450" y="2926975"/>
            <a:ext cx="3503100" cy="80100"/>
          </a:xfrm>
          <a:prstGeom prst="straightConnector1">
            <a:avLst/>
          </a:prstGeom>
          <a:noFill/>
          <a:ln cap="flat" cmpd="sng" w="9525">
            <a:solidFill>
              <a:schemeClr val="accent6"/>
            </a:solidFill>
            <a:prstDash val="dot"/>
            <a:round/>
            <a:headEnd len="med" w="med" type="none"/>
            <a:tailEnd len="med" w="med" type="triangle"/>
          </a:ln>
        </p:spPr>
      </p:cxnSp>
      <p:cxnSp>
        <p:nvCxnSpPr>
          <p:cNvPr id="141" name="Google Shape;141;gdd3ca1743b_0_0"/>
          <p:cNvCxnSpPr/>
          <p:nvPr/>
        </p:nvCxnSpPr>
        <p:spPr>
          <a:xfrm flipH="1" rot="10800000">
            <a:off x="1310300" y="3394050"/>
            <a:ext cx="3860400" cy="1240200"/>
          </a:xfrm>
          <a:prstGeom prst="straightConnector1">
            <a:avLst/>
          </a:prstGeom>
          <a:noFill/>
          <a:ln cap="flat" cmpd="sng" w="9525">
            <a:solidFill>
              <a:schemeClr val="accent6"/>
            </a:solidFill>
            <a:prstDash val="dot"/>
            <a:round/>
            <a:headEnd len="med" w="med" type="none"/>
            <a:tailEnd len="med" w="med" type="triangle"/>
          </a:ln>
        </p:spPr>
      </p:cxnSp>
      <p:cxnSp>
        <p:nvCxnSpPr>
          <p:cNvPr id="142" name="Google Shape;142;gdd3ca1743b_0_0"/>
          <p:cNvCxnSpPr/>
          <p:nvPr/>
        </p:nvCxnSpPr>
        <p:spPr>
          <a:xfrm>
            <a:off x="3364925" y="3682775"/>
            <a:ext cx="1817100" cy="123900"/>
          </a:xfrm>
          <a:prstGeom prst="straightConnector1">
            <a:avLst/>
          </a:prstGeom>
          <a:noFill/>
          <a:ln cap="flat" cmpd="sng" w="9525">
            <a:solidFill>
              <a:schemeClr val="accent6"/>
            </a:solidFill>
            <a:prstDash val="dot"/>
            <a:round/>
            <a:headEnd len="med" w="med" type="none"/>
            <a:tailEnd len="med" w="med" type="triangle"/>
          </a:ln>
        </p:spPr>
      </p:cxnSp>
      <p:cxnSp>
        <p:nvCxnSpPr>
          <p:cNvPr id="143" name="Google Shape;143;gdd3ca1743b_0_0"/>
          <p:cNvCxnSpPr/>
          <p:nvPr/>
        </p:nvCxnSpPr>
        <p:spPr>
          <a:xfrm>
            <a:off x="2856825" y="1684275"/>
            <a:ext cx="2328300" cy="2481000"/>
          </a:xfrm>
          <a:prstGeom prst="straightConnector1">
            <a:avLst/>
          </a:prstGeom>
          <a:noFill/>
          <a:ln cap="flat" cmpd="sng" w="9525">
            <a:solidFill>
              <a:schemeClr val="accent6"/>
            </a:solidFill>
            <a:prstDash val="dot"/>
            <a:round/>
            <a:headEnd len="med" w="med" type="none"/>
            <a:tailEnd len="med" w="med" type="triangle"/>
          </a:ln>
        </p:spPr>
      </p:cxnSp>
      <p:cxnSp>
        <p:nvCxnSpPr>
          <p:cNvPr id="144" name="Google Shape;144;gdd3ca1743b_0_0"/>
          <p:cNvCxnSpPr/>
          <p:nvPr/>
        </p:nvCxnSpPr>
        <p:spPr>
          <a:xfrm>
            <a:off x="3006400" y="2579600"/>
            <a:ext cx="2178000" cy="1945500"/>
          </a:xfrm>
          <a:prstGeom prst="straightConnector1">
            <a:avLst/>
          </a:prstGeom>
          <a:noFill/>
          <a:ln cap="flat" cmpd="sng" w="9525">
            <a:solidFill>
              <a:schemeClr val="accent6"/>
            </a:solidFill>
            <a:prstDash val="dot"/>
            <a:round/>
            <a:headEnd len="med" w="med" type="none"/>
            <a:tailEnd len="med" w="med" type="triangle"/>
          </a:ln>
        </p:spPr>
      </p:cxnSp>
      <p:cxnSp>
        <p:nvCxnSpPr>
          <p:cNvPr id="145" name="Google Shape;145;gdd3ca1743b_0_0"/>
          <p:cNvCxnSpPr/>
          <p:nvPr/>
        </p:nvCxnSpPr>
        <p:spPr>
          <a:xfrm flipH="1" rot="10800000">
            <a:off x="1641250" y="3020975"/>
            <a:ext cx="6495000" cy="661800"/>
          </a:xfrm>
          <a:prstGeom prst="straightConnector1">
            <a:avLst/>
          </a:prstGeom>
          <a:noFill/>
          <a:ln cap="flat" cmpd="sng" w="9525">
            <a:solidFill>
              <a:srgbClr val="FF9900"/>
            </a:solidFill>
            <a:prstDash val="dot"/>
            <a:round/>
            <a:headEnd len="med" w="med" type="none"/>
            <a:tailEnd len="med" w="med" type="triangle"/>
          </a:ln>
        </p:spPr>
      </p:cxnSp>
      <p:cxnSp>
        <p:nvCxnSpPr>
          <p:cNvPr id="146" name="Google Shape;146;gdd3ca1743b_0_0"/>
          <p:cNvCxnSpPr/>
          <p:nvPr/>
        </p:nvCxnSpPr>
        <p:spPr>
          <a:xfrm>
            <a:off x="3171875" y="3324250"/>
            <a:ext cx="5014800" cy="904500"/>
          </a:xfrm>
          <a:prstGeom prst="straightConnector1">
            <a:avLst/>
          </a:prstGeom>
          <a:noFill/>
          <a:ln cap="flat" cmpd="sng" w="9525">
            <a:solidFill>
              <a:srgbClr val="674EA7"/>
            </a:solidFill>
            <a:prstDash val="dot"/>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Conseils utiles pour le transfert</a:t>
            </a:r>
            <a:br>
              <a:rPr lang="fr-FR" sz="2000"/>
            </a:br>
            <a:r>
              <a:rPr b="0" lang="fr-FR" sz="2000"/>
              <a:t>Enregistrer une copie de la TOC et du numéro à l'aide du format de cadre logique</a:t>
            </a:r>
            <a:endParaRPr/>
          </a:p>
        </p:txBody>
      </p:sp>
      <p:pic>
        <p:nvPicPr>
          <p:cNvPr id="153" name="Google Shape;153;p8"/>
          <p:cNvPicPr preferRelativeResize="0"/>
          <p:nvPr/>
        </p:nvPicPr>
        <p:blipFill rotWithShape="1">
          <a:blip r:embed="rId3">
            <a:alphaModFix/>
          </a:blip>
          <a:srcRect b="54991" l="53408" r="0" t="0"/>
          <a:stretch/>
        </p:blipFill>
        <p:spPr>
          <a:xfrm>
            <a:off x="1140450" y="967175"/>
            <a:ext cx="6983424" cy="403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Conseils utiles pour le transfert</a:t>
            </a:r>
            <a:br>
              <a:rPr lang="fr-FR" sz="2000"/>
            </a:br>
            <a:r>
              <a:rPr b="0" lang="fr-FR" sz="2000"/>
              <a:t>Ne pas numéroter les résultats produits par d'autres acteurs</a:t>
            </a:r>
            <a:endParaRPr/>
          </a:p>
        </p:txBody>
      </p:sp>
      <p:pic>
        <p:nvPicPr>
          <p:cNvPr id="160" name="Google Shape;160;p9"/>
          <p:cNvPicPr preferRelativeResize="0"/>
          <p:nvPr/>
        </p:nvPicPr>
        <p:blipFill rotWithShape="1">
          <a:blip r:embed="rId3">
            <a:alphaModFix/>
          </a:blip>
          <a:srcRect b="66128" l="53408" r="21741" t="0"/>
          <a:stretch/>
        </p:blipFill>
        <p:spPr>
          <a:xfrm>
            <a:off x="2102250" y="1093875"/>
            <a:ext cx="4756152" cy="3881050"/>
          </a:xfrm>
          <a:prstGeom prst="rect">
            <a:avLst/>
          </a:prstGeom>
          <a:noFill/>
          <a:ln>
            <a:noFill/>
          </a:ln>
        </p:spPr>
      </p:pic>
      <p:sp>
        <p:nvSpPr>
          <p:cNvPr id="161" name="Google Shape;161;p9"/>
          <p:cNvSpPr/>
          <p:nvPr/>
        </p:nvSpPr>
        <p:spPr>
          <a:xfrm>
            <a:off x="2018600" y="3095325"/>
            <a:ext cx="1965300" cy="12126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2019-08-05T19:49:48Z</dcterms:created>
  <dc:creator>lstarr@savechildren.org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y fmtid="{D5CDD505-2E9C-101B-9397-08002B2CF9AE}" pid="3" name="MSIP_Label_db2f1d80-9b76-4a4e-a2d9-a779e8ce9020_Enabled">
    <vt:lpwstr>True</vt:lpwstr>
  </property>
  <property fmtid="{D5CDD505-2E9C-101B-9397-08002B2CF9AE}" pid="4" name="MSIP_Label_db2f1d80-9b76-4a4e-a2d9-a779e8ce9020_SiteId">
    <vt:lpwstr>d1934b2d-792c-47cc-a2f5-fc634183cd2d</vt:lpwstr>
  </property>
  <property fmtid="{D5CDD505-2E9C-101B-9397-08002B2CF9AE}" pid="5" name="MSIP_Label_db2f1d80-9b76-4a4e-a2d9-a779e8ce9020_Owner">
    <vt:lpwstr>lstarr@savechildren.org</vt:lpwstr>
  </property>
  <property fmtid="{D5CDD505-2E9C-101B-9397-08002B2CF9AE}" pid="6" name="MSIP_Label_db2f1d80-9b76-4a4e-a2d9-a779e8ce9020_SetDate">
    <vt:lpwstr>2019-09-13T23:04:01.3586968Z</vt:lpwstr>
  </property>
  <property fmtid="{D5CDD505-2E9C-101B-9397-08002B2CF9AE}" pid="7" name="MSIP_Label_db2f1d80-9b76-4a4e-a2d9-a779e8ce9020_Name">
    <vt:lpwstr>Proprietary</vt:lpwstr>
  </property>
  <property fmtid="{D5CDD505-2E9C-101B-9397-08002B2CF9AE}" pid="8" name="MSIP_Label_db2f1d80-9b76-4a4e-a2d9-a779e8ce9020_Application">
    <vt:lpwstr>Microsoft Azure Information Protection</vt:lpwstr>
  </property>
  <property fmtid="{D5CDD505-2E9C-101B-9397-08002B2CF9AE}" pid="9" name="MSIP_Label_db2f1d80-9b76-4a4e-a2d9-a779e8ce9020_ActionId">
    <vt:lpwstr>b34bca56-b642-4b42-bd0c-44150718b322</vt:lpwstr>
  </property>
  <property fmtid="{D5CDD505-2E9C-101B-9397-08002B2CF9AE}" pid="10" name="MSIP_Label_db2f1d80-9b76-4a4e-a2d9-a779e8ce9020_Extended_MSFT_Method">
    <vt:lpwstr>Manual</vt:lpwstr>
  </property>
  <property fmtid="{D5CDD505-2E9C-101B-9397-08002B2CF9AE}" pid="11" name="Sensitivity">
    <vt:lpwstr>Proprietary</vt:lpwstr>
  </property>
</Properties>
</file>