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Ubuntu"/>
      <p:regular r:id="rId37"/>
      <p:bold r:id="rId38"/>
      <p:italic r:id="rId39"/>
      <p:boldItalic r:id="rId40"/>
    </p:embeddedFont>
    <p:embeddedFont>
      <p:font typeface="La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5" roundtripDataSignature="AMtx7mgkGKGJ/HMPxlzmgNVIXqzXNeSVS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ila Clark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1C139E-D25E-49E4-B70F-DBA7C8099CC9}">
  <a:tblStyle styleId="{401C139E-D25E-49E4-B70F-DBA7C8099CC9}"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buntu-boldItalic.fntdata"/><Relationship Id="rId20" Type="http://schemas.openxmlformats.org/officeDocument/2006/relationships/slide" Target="slides/slide13.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5.xml"/><Relationship Id="rId44" Type="http://schemas.openxmlformats.org/officeDocument/2006/relationships/font" Target="fonts/Lato-boldItalic.fntdata"/><Relationship Id="rId21" Type="http://schemas.openxmlformats.org/officeDocument/2006/relationships/slide" Target="slides/slide14.xml"/><Relationship Id="rId43" Type="http://schemas.openxmlformats.org/officeDocument/2006/relationships/font" Target="fonts/Lato-italic.fntdata"/><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Ubuntu-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Ubuntu-italic.fntdata"/><Relationship Id="rId16" Type="http://schemas.openxmlformats.org/officeDocument/2006/relationships/slide" Target="slides/slide9.xml"/><Relationship Id="rId38" Type="http://schemas.openxmlformats.org/officeDocument/2006/relationships/font" Target="fonts/Ubuntu-bold.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26T20:57:19.064">
    <p:pos x="6000" y="0"/>
    <p:text>**Notes in this PPT not yet translated**</p:text>
    <p:extLst>
      <p:ext uri="{C676402C-5697-4E1C-873F-D02D1690AC5C}">
        <p15:threadingInfo timeZoneBias="0"/>
      </p:ext>
      <p:ext uri="http://customooxmlschemas.google.com/">
        <go:slidesCustomData xmlns:go="http://customooxmlschemas.google.com/" commentPostId="AAAAMbGWTL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C</a:t>
            </a:r>
            <a:r>
              <a:rPr lang="fr-FR" sz="1200">
                <a:solidFill>
                  <a:schemeClr val="dk1"/>
                </a:solidFill>
                <a:latin typeface="Calibri"/>
                <a:ea typeface="Calibri"/>
                <a:cs typeface="Calibri"/>
                <a:sym typeface="Calibri"/>
              </a:rPr>
              <a:t>eci n</a:t>
            </a:r>
            <a:r>
              <a:rPr lang="fr-FR"/>
              <a:t>’est pas une liste de </a:t>
            </a:r>
            <a:r>
              <a:rPr lang="fr-FR"/>
              <a:t>critères</a:t>
            </a:r>
            <a:r>
              <a:rPr lang="fr-FR"/>
              <a:t> exhaustifs pour la priorisation des interventions, mais un point de </a:t>
            </a:r>
            <a:r>
              <a:rPr lang="fr-FR"/>
              <a:t>départ</a:t>
            </a:r>
            <a:r>
              <a:rPr lang="fr-FR"/>
              <a:t>.</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Modifiez la liste en fonction de</a:t>
            </a:r>
            <a:r>
              <a:rPr lang="fr-FR"/>
              <a:t>s </a:t>
            </a:r>
            <a:r>
              <a:rPr lang="fr-FR"/>
              <a:t>préférences</a:t>
            </a:r>
            <a:r>
              <a:rPr lang="fr-FR"/>
              <a:t> de votre organisation.</a:t>
            </a:r>
            <a:endParaRPr sz="1200">
              <a:solidFill>
                <a:schemeClr val="dk1"/>
              </a:solidFill>
              <a:latin typeface="Calibri"/>
              <a:ea typeface="Calibri"/>
              <a:cs typeface="Calibri"/>
              <a:sym typeface="Calibri"/>
            </a:endParaRPr>
          </a:p>
        </p:txBody>
      </p:sp>
      <p:sp>
        <p:nvSpPr>
          <p:cNvPr id="151" name="Google Shape;1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fr-FR"/>
              <a:t>Par exemple, des rapports de projets antérieurs démontrent que la conception unique des formations sur les jardins permanents d'une organisation a permis à un grand nombre d'agriculteurs d'adopter la pratique, ainsi qu'un effet d'entraînement pour les bénéficiaires indirects qui ont été témoins de l'augmentation de la production de leurs voisins. </a:t>
            </a:r>
            <a:endParaRPr/>
          </a:p>
        </p:txBody>
      </p:sp>
      <p:sp>
        <p:nvSpPr>
          <p:cNvPr id="158" name="Google Shape;15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Il y aura toujours des hypothèses sur le lien entre des interventions particulières et les résultats que nous attendons d'elles. Certaines seront des hypothèses externes, c'est-à-dire des conditions importantes pour obtenir un résultat particulier, mais qui échappent totalement au contrôle du projet. D'autres seront des hypothèses internes, c'est-à-dire des conditions importantes pour l'obtention d'un résultat particulier, qui sont sous notre contrôle (par exemple, la volonté des gens d'adopter une nouvelle pratique).  </a:t>
            </a:r>
            <a:endParaRPr/>
          </a:p>
          <a:p>
            <a:pPr indent="0" lvl="0" marL="0" rtl="0" algn="l">
              <a:spcBef>
                <a:spcPts val="0"/>
              </a:spcBef>
              <a:spcAft>
                <a:spcPts val="0"/>
              </a:spcAft>
              <a:buClr>
                <a:schemeClr val="dk1"/>
              </a:buClr>
              <a:buSzPts val="1100"/>
              <a:buFont typeface="Arial"/>
              <a:buNone/>
            </a:pPr>
            <a:r>
              <a:rPr lang="fr-FR"/>
              <a:t>Lorsque nous réfléchissons aux interventions à privilégier, nous devons explorer tous les types d'hypothèses afin de sélectionner les plus prometteuses.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5" name="Google Shape;16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Référence</a:t>
            </a:r>
            <a:r>
              <a:rPr lang="fr-FR"/>
              <a:t> : Handout 4.2a de la </a:t>
            </a:r>
            <a:r>
              <a:rPr lang="fr-FR"/>
              <a:t>Théorie</a:t>
            </a:r>
            <a:r>
              <a:rPr lang="fr-FR"/>
              <a:t> du Changement (TOC) du curriculum de TOPS sur le site FSN.</a:t>
            </a:r>
            <a:endParaRPr/>
          </a:p>
        </p:txBody>
      </p:sp>
      <p:sp>
        <p:nvSpPr>
          <p:cNvPr id="172" name="Google Shape;1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Les risques liés aux interventions peuvent être directement liés aux hypothèses. Par exemple, que pourrait-il se passer si nos hypothèses ne se vérifient pas ? Les risques comprennent également les conditions externes qui ont une certaine probabilité d'affecter négativement le lien entre l'intervention et le résultat. Les risques incluent aussi les conséquences involontaires qui résultent des interventions du programme. Par exemple, les efforts visant à améliorer l'égalité des sexes peuvent entraîner une augmentation de la violence domestique ou les efforts visant à encourager les agriculteurs à diversifier leurs cultures peuvent entraîner une saturation du marché et des prix bas. Lors de la sélection des interventions, assurez-vous d'explorer le risque de créer de nouvelles inégalités, des effets dissuasifs ou d'autres conséquences involontaires. </a:t>
            </a:r>
            <a:endParaRPr/>
          </a:p>
        </p:txBody>
      </p:sp>
      <p:sp>
        <p:nvSpPr>
          <p:cNvPr id="179" name="Google Shape;1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Ajoutez au diagramme TOC toutes les hypothèses </a:t>
            </a:r>
            <a:r>
              <a:rPr lang="fr-FR" u="sng"/>
              <a:t>externes </a:t>
            </a:r>
            <a:r>
              <a:rPr lang="fr-FR"/>
              <a:t>qui s'appliquent aux liens entre les produits et les résultats. Il n'est pas nécessaire d'ajouter les hypothèses internes au diagramme TOC, mais nous devrions les documenter dans le cadre du plan de suivi et d'évaluation (M&amp;E). </a:t>
            </a:r>
            <a:br>
              <a:rPr lang="fr-FR"/>
            </a:br>
            <a:br>
              <a:rPr lang="fr-FR"/>
            </a:br>
            <a:r>
              <a:rPr lang="fr-FR"/>
              <a:t>Ajoutez également les justifications qui fournissent la preuve que la démonstration et l'intervention produiront le résultat escompté dans le contexte proposé.</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b="1" lang="fr-FR"/>
              <a:t>Soutenez les nouvelles hypothèses et justifications dans la documentation complémentaire du diagramme TOC.</a:t>
            </a:r>
            <a:endParaRPr/>
          </a:p>
          <a:p>
            <a:pPr indent="0" lvl="0" marL="0" rtl="0" algn="l">
              <a:spcBef>
                <a:spcPts val="0"/>
              </a:spcBef>
              <a:spcAft>
                <a:spcPts val="0"/>
              </a:spcAft>
              <a:buNone/>
            </a:pPr>
            <a:r>
              <a:t/>
            </a:r>
            <a:endParaRPr/>
          </a:p>
        </p:txBody>
      </p:sp>
      <p:sp>
        <p:nvSpPr>
          <p:cNvPr id="200" name="Google Shape;20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fr-FR"/>
              <a:t>Ajoutez au diagramme TOC toutes les hypothèses </a:t>
            </a:r>
            <a:r>
              <a:rPr lang="fr-FR" u="sng"/>
              <a:t>externes </a:t>
            </a:r>
            <a:r>
              <a:rPr lang="fr-FR"/>
              <a:t>qui s'appliquent aux liens entre les produits et les résultats. Il n'est pas nécessaire d'ajouter les hypothèses internes au diagramme TOC, mais nous devrions les documenter dans le cadre du plan de suivi et d'évaluation (M&amp;E). </a:t>
            </a:r>
            <a:br>
              <a:rPr lang="fr-FR"/>
            </a:br>
            <a:br>
              <a:rPr lang="fr-FR"/>
            </a:br>
            <a:r>
              <a:rPr lang="fr-FR"/>
              <a:t>Ajoutez également les justifications qui fournissent la preuve que la démonstration et l'intervention produiront le résultat escompté dans le contexte proposé.</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Font typeface="Arial"/>
              <a:buNone/>
            </a:pPr>
            <a:r>
              <a:rPr b="1" lang="fr-FR"/>
              <a:t>Soutenez les nouvelles hypothèses et justifications dans la documentation complémentaire du diagramme TOC.</a:t>
            </a:r>
            <a:endParaRPr/>
          </a:p>
          <a:p>
            <a:pPr indent="0" lvl="0" marL="0" rtl="0" algn="l">
              <a:spcBef>
                <a:spcPts val="0"/>
              </a:spcBef>
              <a:spcAft>
                <a:spcPts val="0"/>
              </a:spcAft>
              <a:buNone/>
            </a:pPr>
            <a:r>
              <a:t/>
            </a:r>
            <a:endParaRPr/>
          </a:p>
        </p:txBody>
      </p:sp>
      <p:sp>
        <p:nvSpPr>
          <p:cNvPr id="209" name="Google Shape;20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Examinez la plausibilité de la logique causale après l'ajout d'interventions, de justifications et d'hypothèses. </a:t>
            </a:r>
            <a:endParaRPr/>
          </a:p>
          <a:p>
            <a:pPr indent="0" lvl="0" marL="0" rtl="0" algn="l">
              <a:spcBef>
                <a:spcPts val="0"/>
              </a:spcBef>
              <a:spcAft>
                <a:spcPts val="0"/>
              </a:spcAft>
              <a:buClr>
                <a:schemeClr val="dk1"/>
              </a:buClr>
              <a:buSzPts val="1100"/>
              <a:buFont typeface="Arial"/>
              <a:buNone/>
            </a:pPr>
            <a:r>
              <a:rPr lang="fr-FR"/>
              <a:t>Examinez la force des preuves soutenant la logique. </a:t>
            </a:r>
            <a:endParaRPr/>
          </a:p>
          <a:p>
            <a:pPr indent="0" lvl="0" marL="0" rtl="0" algn="l">
              <a:spcBef>
                <a:spcPts val="0"/>
              </a:spcBef>
              <a:spcAft>
                <a:spcPts val="0"/>
              </a:spcAft>
              <a:buSzPts val="1100"/>
              <a:buNone/>
            </a:pPr>
            <a:r>
              <a:rPr lang="fr-FR"/>
              <a:t>Examinez la probabilité que les interventions proposées produisent des résultats durables.</a:t>
            </a:r>
            <a:endParaRPr/>
          </a:p>
        </p:txBody>
      </p:sp>
      <p:sp>
        <p:nvSpPr>
          <p:cNvPr id="219" name="Google Shape;21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fr-FR"/>
              <a:t>Superposition = Moins de silos techniques </a:t>
            </a:r>
            <a:endParaRPr b="1"/>
          </a:p>
          <a:p>
            <a:pPr indent="0" lvl="0" marL="0" rtl="0" algn="l">
              <a:spcBef>
                <a:spcPts val="0"/>
              </a:spcBef>
              <a:spcAft>
                <a:spcPts val="0"/>
              </a:spcAft>
              <a:buClr>
                <a:schemeClr val="dk1"/>
              </a:buClr>
              <a:buSzPts val="1100"/>
              <a:buFont typeface="Arial"/>
              <a:buNone/>
            </a:pPr>
            <a:r>
              <a:rPr lang="fr-FR"/>
              <a:t>Le diagramme TOC montre-t-il, par exemple, comment les messages nutritionnels sont superposés à travers les objectifs --- dans l'agriculture, WASH, les formations professionnelles, en plus des activités traditionnelles MCHN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fr-FR"/>
              <a:t>Un autre exemple est la sensibilisation aux questions de genre et la formation au leadership pour les agriculteurs modèles, les comités locaux de gestion des catastrophes, les groupes de jeunes professionnels, etc.</a:t>
            </a:r>
            <a:r>
              <a:rPr b="1" lang="fr-FR"/>
              <a:t> </a:t>
            </a:r>
            <a:endParaRPr b="1"/>
          </a:p>
          <a:p>
            <a:pPr indent="0" lvl="0" marL="0" rtl="0" algn="l">
              <a:spcBef>
                <a:spcPts val="0"/>
              </a:spcBef>
              <a:spcAft>
                <a:spcPts val="0"/>
              </a:spcAft>
              <a:buNone/>
            </a:pPr>
            <a:r>
              <a:t/>
            </a:r>
            <a:endParaRPr/>
          </a:p>
        </p:txBody>
      </p:sp>
      <p:sp>
        <p:nvSpPr>
          <p:cNvPr id="226" name="Google Shape;22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Documentez cela dans la documentation </a:t>
            </a:r>
            <a:r>
              <a:rPr lang="fr-FR"/>
              <a:t>complémentaire</a:t>
            </a:r>
            <a:r>
              <a:rPr lang="fr-FR"/>
              <a:t>. </a:t>
            </a:r>
            <a:endParaRPr/>
          </a:p>
        </p:txBody>
      </p:sp>
      <p:sp>
        <p:nvSpPr>
          <p:cNvPr id="247" name="Google Shape;24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fr-FR"/>
              <a:t>Facilitateur: Modifier afin de s’aligner avec le calendrier de votre organisation.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Entrez les dates dans la ligne du haut.</a:t>
            </a:r>
            <a:endParaRPr/>
          </a:p>
          <a:p>
            <a:pPr indent="0" lvl="0" marL="0" rtl="0" algn="l">
              <a:spcBef>
                <a:spcPts val="0"/>
              </a:spcBef>
              <a:spcAft>
                <a:spcPts val="0"/>
              </a:spcAft>
              <a:buNone/>
            </a:pPr>
            <a:r>
              <a:rPr lang="fr-FR"/>
              <a:t>Remplir le personnel approprié.</a:t>
            </a:r>
            <a:endParaRPr/>
          </a:p>
          <a:p>
            <a:pPr indent="0" lvl="0" marL="0" rtl="0" algn="l">
              <a:spcBef>
                <a:spcPts val="0"/>
              </a:spcBef>
              <a:spcAft>
                <a:spcPts val="0"/>
              </a:spcAft>
              <a:buNone/>
            </a:pPr>
            <a:r>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fr-FR"/>
              <a:t>Des interventions sont nécessaires pour mettre en marche le changement et atteindre l'effet "d'augmentation de l'accès équitable entre les sexes à la formation entrepreneuriale et technique". Cependant, les deux résultats suivants du parcours, "amélioration des compétences techniques pour les moyens de subsistance non agricoles" et "amélioration de l'alphabétisation entrepreneuriale" ne nécessitent aucune intervention.  Notre théorie stipule que si nous réalisons la condition préalable "accès accru à la formation", nous devrions également atteindre ces deux résultats. </a:t>
            </a:r>
            <a:endParaRPr/>
          </a:p>
          <a:p>
            <a:pPr indent="0" lvl="0" marL="0" rtl="0" algn="l">
              <a:spcBef>
                <a:spcPts val="0"/>
              </a:spcBef>
              <a:spcAft>
                <a:spcPts val="0"/>
              </a:spcAft>
              <a:buNone/>
            </a:pPr>
            <a:r>
              <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fr-FR"/>
              <a:t>Si vous avez suivi le processus de manière approfondie et rigoureuse jusqu'à présent, le menu des interventions potentielles sera considérablement réduit car le premier critère de sélection est que l'intervention doit avoir un lien clair et logique avec au moins un résultat présenté dans le diagramme TOC. Si une intervention proposée n'a pas de lien logique avec un résultat dans le diagramme TOC, elle n'est pas prioritaire et ne doit donc pas être incluse.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30" name="Google Shape;1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fr-FR"/>
              <a:t>Une fois que l'équipe a proposé un certain nombre d'options, l'étape suivante consiste </a:t>
            </a:r>
            <a:r>
              <a:rPr b="1" lang="fr-FR"/>
              <a:t>à classer par ordre de priorité les interventions qui, selon nous, seront nécessaires et suffisantes pour stimuler un changement durable. </a:t>
            </a:r>
            <a:endParaRPr b="1"/>
          </a:p>
          <a:p>
            <a:pPr indent="0" lvl="0" marL="0" rtl="0" algn="l">
              <a:spcBef>
                <a:spcPts val="0"/>
              </a:spcBef>
              <a:spcAft>
                <a:spcPts val="0"/>
              </a:spcAft>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jpg"/><Relationship Id="rId4"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40"/>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51" name="Google Shape;51;p40"/>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2" name="Google Shape;52;p40"/>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3" name="Google Shape;53;p40"/>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41"/>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6" name="Google Shape;56;p41"/>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7" name="Google Shape;57;p41"/>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58" name="Google Shape;58;p41"/>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42"/>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2"/>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43"/>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44"/>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66" name="Google Shape;66;p44"/>
          <p:cNvSpPr/>
          <p:nvPr>
            <p:ph idx="3" type="pic"/>
          </p:nvPr>
        </p:nvSpPr>
        <p:spPr>
          <a:xfrm>
            <a:off x="4572000" y="981075"/>
            <a:ext cx="3195638" cy="3195638"/>
          </a:xfrm>
          <a:prstGeom prst="ellipse">
            <a:avLst/>
          </a:prstGeom>
          <a:blipFill rotWithShape="1">
            <a:blip r:embed="rId4">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45"/>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5"/>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0" name="Google Shape;70;p45"/>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46"/>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6"/>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4" name="Google Shape;74;p46"/>
          <p:cNvSpPr/>
          <p:nvPr>
            <p:ph idx="2" type="pic"/>
          </p:nvPr>
        </p:nvSpPr>
        <p:spPr>
          <a:xfrm>
            <a:off x="5310741" y="1191983"/>
            <a:ext cx="3852510" cy="3302151"/>
          </a:xfrm>
          <a:prstGeom prst="rect">
            <a:avLst/>
          </a:prstGeom>
          <a:blipFill rotWithShape="1">
            <a:blip r:embed="rId3">
              <a:alphaModFix/>
            </a:blip>
            <a:stretch>
              <a:fillRect b="-1133" l="-1143" r="-96083" t="-1134"/>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47"/>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7"/>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78" name="Shape 78"/>
        <p:cNvGrpSpPr/>
        <p:nvPr/>
      </p:nvGrpSpPr>
      <p:grpSpPr>
        <a:xfrm>
          <a:off x="0" y="0"/>
          <a:ext cx="0" cy="0"/>
          <a:chOff x="0" y="0"/>
          <a:chExt cx="0" cy="0"/>
        </a:xfrm>
      </p:grpSpPr>
      <p:sp>
        <p:nvSpPr>
          <p:cNvPr id="79" name="Google Shape;79;p48"/>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0" name="Google Shape;80;p48"/>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8"/>
          <p:cNvSpPr/>
          <p:nvPr>
            <p:ph idx="2" type="pic"/>
          </p:nvPr>
        </p:nvSpPr>
        <p:spPr>
          <a:xfrm>
            <a:off x="0" y="943276"/>
            <a:ext cx="9144000" cy="4206240"/>
          </a:xfrm>
          <a:prstGeom prst="rect">
            <a:avLst/>
          </a:prstGeom>
          <a:blipFill rotWithShape="1">
            <a:blip r:embed="rId2">
              <a:alphaModFix/>
            </a:blip>
            <a:stretch>
              <a:fillRect b="-31522" l="-34376" r="-16376" t="-14132"/>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49"/>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49"/>
          <p:cNvSpPr/>
          <p:nvPr>
            <p:ph idx="2" type="pic"/>
          </p:nvPr>
        </p:nvSpPr>
        <p:spPr>
          <a:xfrm>
            <a:off x="0" y="340495"/>
            <a:ext cx="9144000" cy="4846320"/>
          </a:xfrm>
          <a:prstGeom prst="rect">
            <a:avLst/>
          </a:prstGeom>
          <a:blipFill rotWithShape="1">
            <a:blip r:embed="rId3">
              <a:alphaModFix/>
            </a:blip>
            <a:stretch>
              <a:fillRect b="-14152" l="-34376" r="-16376" t="-12267"/>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5" name="Google Shape;85;p49"/>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3"/>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3"/>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 name="Google Shape;21;p33"/>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34"/>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35"/>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fr-FR" sz="1000" u="none" cap="none" strike="noStrike">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26" name="Google Shape;26;p35"/>
          <p:cNvSpPr txBox="1"/>
          <p:nvPr>
            <p:ph type="title"/>
          </p:nvPr>
        </p:nvSpPr>
        <p:spPr>
          <a:xfrm>
            <a:off x="1366787" y="2429941"/>
            <a:ext cx="6314173" cy="1680046"/>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5"/>
          <p:cNvSpPr txBox="1"/>
          <p:nvPr>
            <p:ph idx="1" type="body"/>
          </p:nvPr>
        </p:nvSpPr>
        <p:spPr>
          <a:xfrm>
            <a:off x="1366838" y="1348919"/>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5"/>
          <p:cNvSpPr txBox="1"/>
          <p:nvPr>
            <p:ph idx="2" type="body"/>
          </p:nvPr>
        </p:nvSpPr>
        <p:spPr>
          <a:xfrm>
            <a:off x="1366838" y="1849494"/>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36"/>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u="none" cap="none" strike="noStrike">
                <a:solidFill>
                  <a:schemeClr val="lt2"/>
                </a:solidFill>
                <a:latin typeface="Lato"/>
                <a:ea typeface="Lato"/>
                <a:cs typeface="Lato"/>
                <a:sym typeface="Lato"/>
              </a:rPr>
              <a:t>Agenda</a:t>
            </a:r>
            <a:endParaRPr/>
          </a:p>
        </p:txBody>
      </p:sp>
      <p:sp>
        <p:nvSpPr>
          <p:cNvPr id="31" name="Google Shape;31;p3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2" name="Google Shape;32;p3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3" name="Google Shape;33;p36"/>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3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6" name="Google Shape;36;p3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7" name="Google Shape;37;p37"/>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37"/>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38"/>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41" name="Google Shape;41;p38"/>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2" name="Google Shape;42;p38"/>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3" name="Google Shape;43;p38"/>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39"/>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6" name="Google Shape;46;p39"/>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7" name="Google Shape;47;p39"/>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
        <p:nvSpPr>
          <p:cNvPr id="48" name="Google Shape;48;p39"/>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4000"/>
              <a:buNone/>
            </a:pPr>
            <a:r>
              <a:rPr lang="fr-FR" sz="4000">
                <a:latin typeface="Lato"/>
                <a:ea typeface="Lato"/>
                <a:cs typeface="Lato"/>
                <a:sym typeface="Lato"/>
              </a:rPr>
              <a:t>Prioriser les interventions</a:t>
            </a:r>
            <a:endParaRPr/>
          </a:p>
        </p:txBody>
      </p:sp>
      <p:sp>
        <p:nvSpPr>
          <p:cNvPr id="92" name="Google Shape;92;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fr-FR">
                <a:latin typeface="Lato"/>
                <a:ea typeface="Lato"/>
                <a:cs typeface="Lato"/>
                <a:sym typeface="Lato"/>
              </a:rPr>
              <a:t>[inclure la date 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Prioriser les interventions</a:t>
            </a:r>
            <a:br>
              <a:rPr lang="fr-FR" sz="2400"/>
            </a:br>
            <a:r>
              <a:rPr b="0" lang="fr-FR" sz="2400"/>
              <a:t>Développer des critères</a:t>
            </a:r>
            <a:endParaRPr/>
          </a:p>
        </p:txBody>
      </p:sp>
      <p:sp>
        <p:nvSpPr>
          <p:cNvPr id="154" name="Google Shape;154;p10"/>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200"/>
              <a:buFont typeface="Arial"/>
              <a:buChar char="•"/>
            </a:pPr>
            <a:r>
              <a:rPr lang="fr-FR"/>
              <a:t>Preuve montrant qu'une intervention produit le résultat prévu dans le contexte proposé</a:t>
            </a:r>
            <a:endParaRPr/>
          </a:p>
          <a:p>
            <a:pPr indent="-342900" lvl="0" marL="342900" rtl="0" algn="l">
              <a:spcBef>
                <a:spcPts val="440"/>
              </a:spcBef>
              <a:spcAft>
                <a:spcPts val="0"/>
              </a:spcAft>
              <a:buClr>
                <a:schemeClr val="dk1"/>
              </a:buClr>
              <a:buSzPts val="2200"/>
              <a:buFont typeface="Arial"/>
              <a:buChar char="•"/>
            </a:pPr>
            <a:r>
              <a:rPr lang="fr-FR"/>
              <a:t>Durable</a:t>
            </a:r>
            <a:endParaRPr/>
          </a:p>
          <a:p>
            <a:pPr indent="-342900" lvl="0" marL="342900" rtl="0" algn="l">
              <a:spcBef>
                <a:spcPts val="440"/>
              </a:spcBef>
              <a:spcAft>
                <a:spcPts val="0"/>
              </a:spcAft>
              <a:buClr>
                <a:schemeClr val="dk1"/>
              </a:buClr>
              <a:buSzPts val="2200"/>
              <a:buFont typeface="Arial"/>
              <a:buChar char="•"/>
            </a:pPr>
            <a:r>
              <a:rPr lang="fr-FR"/>
              <a:t>Intégration entre les secteurs techniques </a:t>
            </a:r>
            <a:endParaRPr/>
          </a:p>
          <a:p>
            <a:pPr indent="-342900" lvl="0" marL="342900" rtl="0" algn="l">
              <a:spcBef>
                <a:spcPts val="440"/>
              </a:spcBef>
              <a:spcAft>
                <a:spcPts val="0"/>
              </a:spcAft>
              <a:buClr>
                <a:schemeClr val="dk1"/>
              </a:buClr>
              <a:buSzPts val="2200"/>
              <a:buFont typeface="Arial"/>
              <a:buChar char="•"/>
            </a:pPr>
            <a:r>
              <a:rPr lang="fr-FR"/>
              <a:t>Soutien communautaire, acceptabilité sociale, sensibilité politique</a:t>
            </a:r>
            <a:endParaRPr/>
          </a:p>
          <a:p>
            <a:pPr indent="-342900" lvl="0" marL="342900" rtl="0" algn="l">
              <a:spcBef>
                <a:spcPts val="440"/>
              </a:spcBef>
              <a:spcAft>
                <a:spcPts val="0"/>
              </a:spcAft>
              <a:buClr>
                <a:schemeClr val="dk1"/>
              </a:buClr>
              <a:buSzPts val="2200"/>
              <a:buFont typeface="Arial"/>
              <a:buChar char="•"/>
            </a:pPr>
            <a:r>
              <a:rPr lang="fr-FR"/>
              <a:t>S'appuie sur les capacités et opportunités existantes </a:t>
            </a:r>
            <a:endParaRPr/>
          </a:p>
          <a:p>
            <a:pPr indent="-342900" lvl="0" marL="342900" rtl="0" algn="l">
              <a:spcBef>
                <a:spcPts val="440"/>
              </a:spcBef>
              <a:spcAft>
                <a:spcPts val="0"/>
              </a:spcAft>
              <a:buClr>
                <a:schemeClr val="dk1"/>
              </a:buClr>
              <a:buSzPts val="2200"/>
              <a:buFont typeface="Arial"/>
              <a:buChar char="•"/>
            </a:pPr>
            <a:r>
              <a:rPr lang="fr-FR"/>
              <a:t>Niveau de risque</a:t>
            </a:r>
            <a:endParaRPr/>
          </a:p>
          <a:p>
            <a:pPr indent="-342900" lvl="0" marL="342900" rtl="0" algn="l">
              <a:spcBef>
                <a:spcPts val="440"/>
              </a:spcBef>
              <a:spcAft>
                <a:spcPts val="0"/>
              </a:spcAft>
              <a:buClr>
                <a:schemeClr val="dk1"/>
              </a:buClr>
              <a:buSzPts val="2200"/>
              <a:buFont typeface="Arial"/>
              <a:buChar char="•"/>
            </a:pPr>
            <a:r>
              <a:rPr lang="fr-FR"/>
              <a:t>Faisabilité technique, capacité institutionnelle et potentiel de partenariat</a:t>
            </a:r>
            <a:endParaRPr/>
          </a:p>
          <a:p>
            <a:pPr indent="-342900" lvl="0" marL="342900" rtl="0" algn="l">
              <a:spcBef>
                <a:spcPts val="440"/>
              </a:spcBef>
              <a:spcAft>
                <a:spcPts val="0"/>
              </a:spcAft>
              <a:buClr>
                <a:schemeClr val="dk1"/>
              </a:buClr>
              <a:buSzPts val="2200"/>
              <a:buFont typeface="Arial"/>
              <a:buChar char="•"/>
            </a:pPr>
            <a:r>
              <a:rPr lang="fr-FR"/>
              <a:t>Rentabilité</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Preuve montrant que  l’intervention produit le résultat prévu dans le contexte proposé</a:t>
            </a:r>
            <a:endParaRPr/>
          </a:p>
        </p:txBody>
      </p:sp>
      <p:sp>
        <p:nvSpPr>
          <p:cNvPr id="161" name="Google Shape;161;p11"/>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rgbClr val="FF0000"/>
              </a:buClr>
              <a:buSzPct val="100000"/>
              <a:buFont typeface="Arial"/>
              <a:buChar char="•"/>
            </a:pPr>
            <a:r>
              <a:rPr lang="fr-FR" sz="2400">
                <a:solidFill>
                  <a:srgbClr val="FF0000"/>
                </a:solidFill>
              </a:rPr>
              <a:t>Justifications</a:t>
            </a:r>
            <a:r>
              <a:rPr lang="fr-FR" sz="2400"/>
              <a:t> des liens entre les </a:t>
            </a:r>
            <a:r>
              <a:rPr lang="fr-FR" sz="2400">
                <a:solidFill>
                  <a:srgbClr val="FF0000"/>
                </a:solidFill>
              </a:rPr>
              <a:t>extrants</a:t>
            </a:r>
            <a:r>
              <a:rPr lang="fr-FR" sz="2400"/>
              <a:t> et les </a:t>
            </a:r>
            <a:r>
              <a:rPr lang="fr-FR" sz="2400">
                <a:solidFill>
                  <a:srgbClr val="FF0000"/>
                </a:solidFill>
              </a:rPr>
              <a:t>résultats </a:t>
            </a:r>
            <a:endParaRPr/>
          </a:p>
          <a:p>
            <a:pPr indent="-342900" lvl="0" marL="342900" rtl="0" algn="l">
              <a:spcBef>
                <a:spcPts val="444"/>
              </a:spcBef>
              <a:spcAft>
                <a:spcPts val="0"/>
              </a:spcAft>
              <a:buClr>
                <a:schemeClr val="dk1"/>
              </a:buClr>
              <a:buSzPct val="100000"/>
              <a:buFont typeface="Arial"/>
              <a:buChar char="•"/>
            </a:pPr>
            <a:r>
              <a:rPr lang="fr-FR" sz="2400"/>
              <a:t>Les justifications peuvent être un moyen efficace de démontrer au FFP nos «armes secrètes» pour réussir. </a:t>
            </a:r>
            <a:endParaRPr/>
          </a:p>
          <a:p>
            <a:pPr indent="-342900" lvl="0" marL="342900" rtl="0" algn="l">
              <a:spcBef>
                <a:spcPts val="444"/>
              </a:spcBef>
              <a:spcAft>
                <a:spcPts val="0"/>
              </a:spcAft>
              <a:buClr>
                <a:schemeClr val="dk1"/>
              </a:buClr>
              <a:buSzPct val="100000"/>
              <a:buFont typeface="Arial"/>
              <a:buChar char="•"/>
            </a:pPr>
            <a:r>
              <a:rPr lang="fr-FR" sz="2400"/>
              <a:t>En utilisant les preuves des rapports de projet et de la recherche, nous pouvons </a:t>
            </a:r>
            <a:r>
              <a:rPr lang="fr-FR" sz="2400" u="sng"/>
              <a:t>expliquer la logique causale</a:t>
            </a:r>
            <a:r>
              <a:rPr lang="fr-FR" sz="2400"/>
              <a:t> et améliorer la plausibilité des liens entre les extrants et les résultats.</a:t>
            </a:r>
            <a:endParaRPr/>
          </a:p>
          <a:p>
            <a:pPr indent="-342900" lvl="0" marL="342900" rtl="0" algn="l">
              <a:spcBef>
                <a:spcPts val="444"/>
              </a:spcBef>
              <a:spcAft>
                <a:spcPts val="0"/>
              </a:spcAft>
              <a:buClr>
                <a:schemeClr val="dk1"/>
              </a:buClr>
              <a:buSzPct val="100000"/>
              <a:buFont typeface="Arial"/>
              <a:buChar char="•"/>
            </a:pPr>
            <a:r>
              <a:rPr lang="fr-FR" sz="2400"/>
              <a:t>Fournir la preuve de justification dans la documentation complémentaire. </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Prioriser les interventions</a:t>
            </a:r>
            <a:br>
              <a:rPr lang="fr-FR" sz="2400"/>
            </a:br>
            <a:r>
              <a:rPr b="0" lang="fr-FR" sz="2400"/>
              <a:t>Énumérer les hypothèses liées aux interventions</a:t>
            </a:r>
            <a:endParaRPr/>
          </a:p>
        </p:txBody>
      </p:sp>
      <p:sp>
        <p:nvSpPr>
          <p:cNvPr id="168" name="Google Shape;168;p12"/>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Qu'est-ce qui nous donne confiance que si nous mettons en œuvre «l'intervention X», nous atteindrons le «résultat Y»? </a:t>
            </a:r>
            <a:endParaRPr/>
          </a:p>
          <a:p>
            <a:pPr indent="-342900" lvl="1" marL="1085850" rtl="0" algn="l">
              <a:spcBef>
                <a:spcPts val="400"/>
              </a:spcBef>
              <a:spcAft>
                <a:spcPts val="0"/>
              </a:spcAft>
              <a:buClr>
                <a:schemeClr val="dk1"/>
              </a:buClr>
              <a:buSzPts val="2000"/>
              <a:buFont typeface="Arial"/>
              <a:buChar char="•"/>
            </a:pPr>
            <a:r>
              <a:rPr lang="fr-FR"/>
              <a:t>Ces facteurs sont-ils complètement hors du contrôle de notre projet? Ces facteurs sont-ils ceux que nous pouvons influencer? Avons-nous des preuves démontrant ce lien?</a:t>
            </a:r>
            <a:endParaRPr/>
          </a:p>
          <a:p>
            <a:pPr indent="-342900" lvl="0" marL="342900" rtl="0" algn="l">
              <a:spcBef>
                <a:spcPts val="440"/>
              </a:spcBef>
              <a:spcAft>
                <a:spcPts val="0"/>
              </a:spcAft>
              <a:buClr>
                <a:schemeClr val="dk1"/>
              </a:buClr>
              <a:buSzPts val="2200"/>
              <a:buFont typeface="Arial"/>
              <a:buChar char="•"/>
            </a:pPr>
            <a:r>
              <a:rPr lang="fr-FR"/>
              <a:t>Prenons-nous pour acquis des éléments liés au contexte politique, environnemental ou social? </a:t>
            </a:r>
            <a:endParaRPr/>
          </a:p>
          <a:p>
            <a:pPr indent="-342900" lvl="0" marL="342900" rtl="0" algn="l">
              <a:spcBef>
                <a:spcPts val="440"/>
              </a:spcBef>
              <a:spcAft>
                <a:spcPts val="0"/>
              </a:spcAft>
              <a:buClr>
                <a:schemeClr val="dk1"/>
              </a:buClr>
              <a:buSzPts val="2200"/>
              <a:buFont typeface="Arial"/>
              <a:buChar char="•"/>
            </a:pPr>
            <a:r>
              <a:rPr lang="fr-FR"/>
              <a:t>Prenons-nous pour acquis les autres parties prenantes et leurs capacités?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Prioriser les interventions</a:t>
            </a:r>
            <a:br>
              <a:rPr lang="fr-FR" sz="2400"/>
            </a:br>
            <a:r>
              <a:rPr b="0" lang="fr-FR" sz="2400"/>
              <a:t>Poser des questions critiques</a:t>
            </a:r>
            <a:endParaRPr/>
          </a:p>
        </p:txBody>
      </p:sp>
      <p:sp>
        <p:nvSpPr>
          <p:cNvPr id="175" name="Google Shape;175;p13"/>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Font typeface="Arial"/>
              <a:buChar char="•"/>
            </a:pPr>
            <a:r>
              <a:rPr lang="fr-FR"/>
              <a:t>Les questions critiques sont les questions auxquelles nous pouvons et devons répondre pendant la phase de conception pour déterminer la pertinence des interventions suggérées </a:t>
            </a:r>
            <a:endParaRPr/>
          </a:p>
          <a:p>
            <a:pPr indent="-342900" lvl="0" marL="342900" rtl="0" algn="l">
              <a:spcBef>
                <a:spcPts val="407"/>
              </a:spcBef>
              <a:spcAft>
                <a:spcPts val="0"/>
              </a:spcAft>
              <a:buClr>
                <a:schemeClr val="dk1"/>
              </a:buClr>
              <a:buSzPct val="100000"/>
              <a:buFont typeface="Arial"/>
              <a:buChar char="•"/>
            </a:pPr>
            <a:r>
              <a:rPr lang="fr-FR"/>
              <a:t>Par exemple :</a:t>
            </a:r>
            <a:endParaRPr/>
          </a:p>
          <a:p>
            <a:pPr indent="-342900" lvl="1" marL="1085850" rtl="0" algn="l">
              <a:spcBef>
                <a:spcPts val="370"/>
              </a:spcBef>
              <a:spcAft>
                <a:spcPts val="0"/>
              </a:spcAft>
              <a:buClr>
                <a:schemeClr val="dk1"/>
              </a:buClr>
              <a:buSzPct val="100000"/>
              <a:buFont typeface="Arial"/>
              <a:buChar char="•"/>
            </a:pPr>
            <a:r>
              <a:rPr lang="fr-FR"/>
              <a:t>Si les terres sont limitées, comment les projets d'élevage seront-ils mis en œuvre?</a:t>
            </a:r>
            <a:endParaRPr/>
          </a:p>
          <a:p>
            <a:pPr indent="-342900" lvl="1" marL="1085850" rtl="0" algn="l">
              <a:spcBef>
                <a:spcPts val="370"/>
              </a:spcBef>
              <a:spcAft>
                <a:spcPts val="0"/>
              </a:spcAft>
              <a:buClr>
                <a:schemeClr val="dk1"/>
              </a:buClr>
              <a:buSzPct val="100000"/>
              <a:buFont typeface="Arial"/>
              <a:buChar char="•"/>
            </a:pPr>
            <a:r>
              <a:rPr lang="fr-FR"/>
              <a:t>Comment le projet offrira-t-il des possibilités de formation aux populations ayant un niveau d'éducation et d'alphabétisation limité?</a:t>
            </a:r>
            <a:endParaRPr/>
          </a:p>
          <a:p>
            <a:pPr indent="-342900" lvl="0" marL="342900" rtl="0" algn="l">
              <a:spcBef>
                <a:spcPts val="407"/>
              </a:spcBef>
              <a:spcAft>
                <a:spcPts val="0"/>
              </a:spcAft>
              <a:buClr>
                <a:schemeClr val="accent5"/>
              </a:buClr>
              <a:buSzPct val="100000"/>
              <a:buFont typeface="Arial"/>
              <a:buChar char="•"/>
            </a:pPr>
            <a:r>
              <a:rPr lang="fr-FR">
                <a:solidFill>
                  <a:schemeClr val="accent5"/>
                </a:solidFill>
              </a:rPr>
              <a:t>Les questions critiques diffèrent des hypothèses en ce qu'elles devraient conduire à des actions d'équipe dans le cadre de la conception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Prioriser les interventions</a:t>
            </a:r>
            <a:br>
              <a:rPr lang="fr-FR" sz="2400"/>
            </a:br>
            <a:r>
              <a:rPr b="0" lang="fr-FR" sz="2400"/>
              <a:t>Énumérer les risques liés aux interventions</a:t>
            </a:r>
            <a:endParaRPr/>
          </a:p>
        </p:txBody>
      </p:sp>
      <p:sp>
        <p:nvSpPr>
          <p:cNvPr id="182" name="Google Shape;182;p14"/>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Y a-t-il une chance que l'intervention crée de nouvelles inégalités, des désincitations ou d'autres conséquences involontaires?  </a:t>
            </a:r>
            <a:endParaRPr/>
          </a:p>
          <a:p>
            <a:pPr indent="-342900" lvl="1" marL="1085850" rtl="0" algn="l">
              <a:spcBef>
                <a:spcPts val="400"/>
              </a:spcBef>
              <a:spcAft>
                <a:spcPts val="0"/>
              </a:spcAft>
              <a:buClr>
                <a:schemeClr val="dk1"/>
              </a:buClr>
              <a:buSzPts val="2000"/>
              <a:buFont typeface="Arial"/>
              <a:buChar char="•"/>
            </a:pPr>
            <a:r>
              <a:rPr lang="fr-FR"/>
              <a:t>Par exemple, les efforts pour améliorer l'égalité des sexes entraînent une augmentation de la violence domestique</a:t>
            </a:r>
            <a:endParaRPr/>
          </a:p>
          <a:p>
            <a:pPr indent="-342900" lvl="1" marL="1085850" rtl="0" algn="l">
              <a:spcBef>
                <a:spcPts val="400"/>
              </a:spcBef>
              <a:spcAft>
                <a:spcPts val="0"/>
              </a:spcAft>
              <a:buClr>
                <a:schemeClr val="dk1"/>
              </a:buClr>
              <a:buSzPts val="2000"/>
              <a:buFont typeface="Arial"/>
              <a:buChar char="•"/>
            </a:pPr>
            <a:r>
              <a:rPr lang="fr-FR"/>
              <a:t>Par exemple, les efforts visant à amener les agriculteurs à diversifier les cultures entraînent une saturation du marché…. des prix bas….. une réduction de la production d'aliments de base. </a:t>
            </a:r>
            <a:endParaRPr/>
          </a:p>
          <a:p>
            <a:pPr indent="-342900" lvl="0" marL="342900" rtl="0" algn="l">
              <a:spcBef>
                <a:spcPts val="440"/>
              </a:spcBef>
              <a:spcAft>
                <a:spcPts val="0"/>
              </a:spcAft>
              <a:buClr>
                <a:schemeClr val="dk1"/>
              </a:buClr>
              <a:buSzPts val="2200"/>
              <a:buFont typeface="Arial"/>
              <a:buChar char="•"/>
            </a:pPr>
            <a:r>
              <a:rPr lang="fr-FR"/>
              <a:t>D'autres exemples?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Groupes cibles</a:t>
            </a:r>
            <a:endParaRPr/>
          </a:p>
        </p:txBody>
      </p:sp>
      <p:sp>
        <p:nvSpPr>
          <p:cNvPr id="189" name="Google Shape;189;p15"/>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Groupes de personnes délibérément engagées dans les interventions du programme comme moyen d'atteindre l'objectif global pour la population impactée. </a:t>
            </a:r>
            <a:endParaRPr/>
          </a:p>
          <a:p>
            <a:pPr indent="-342900" lvl="0" marL="342900" rtl="0" algn="l">
              <a:spcBef>
                <a:spcPts val="440"/>
              </a:spcBef>
              <a:spcAft>
                <a:spcPts val="0"/>
              </a:spcAft>
              <a:buClr>
                <a:schemeClr val="dk1"/>
              </a:buClr>
              <a:buSzPts val="2200"/>
              <a:buFont typeface="Arial"/>
              <a:buChar char="•"/>
            </a:pPr>
            <a:r>
              <a:rPr lang="fr-FR"/>
              <a:t>Exemple de groupe cible (mais pas d’impact): pour faire face aux problèmes d’absence de droits des femmes, des groupes d’hommes feront clairement partie du groupe cible.</a:t>
            </a:r>
            <a:endParaRPr/>
          </a:p>
          <a:p>
            <a:pPr indent="-342900" lvl="0" marL="342900" rtl="0" algn="l">
              <a:spcBef>
                <a:spcPts val="440"/>
              </a:spcBef>
              <a:spcAft>
                <a:spcPts val="0"/>
              </a:spcAft>
              <a:buClr>
                <a:schemeClr val="dk1"/>
              </a:buClr>
              <a:buSzPts val="2200"/>
              <a:buFont typeface="Arial"/>
              <a:buChar char="•"/>
            </a:pPr>
            <a:r>
              <a:rPr lang="fr-FR"/>
              <a:t>Préciser les groupes cibles lors de la description des interventions.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700"/>
              <a:t>Insertion des extrants d'intervention dans la TOC</a:t>
            </a:r>
            <a:endParaRPr sz="3100"/>
          </a:p>
        </p:txBody>
      </p:sp>
      <p:sp>
        <p:nvSpPr>
          <p:cNvPr id="196" name="Google Shape;196;p16"/>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Après avoir sélectionné les interventions les plus appropriées, déterminer le produit immédiat de l'intervention (extrant) </a:t>
            </a:r>
            <a:endParaRPr/>
          </a:p>
          <a:p>
            <a:pPr indent="-342900" lvl="0" marL="342900" rtl="0" algn="l">
              <a:spcBef>
                <a:spcPts val="440"/>
              </a:spcBef>
              <a:spcAft>
                <a:spcPts val="0"/>
              </a:spcAft>
              <a:buClr>
                <a:schemeClr val="dk1"/>
              </a:buClr>
              <a:buSzPts val="2200"/>
              <a:buFont typeface="Arial"/>
              <a:buChar char="•"/>
            </a:pPr>
            <a:r>
              <a:rPr lang="fr-FR"/>
              <a:t>Cadrer la sortie comme un résultat mesurable, en veillant à identifier des groupes cibles spécifiques. </a:t>
            </a:r>
            <a:endParaRPr/>
          </a:p>
          <a:p>
            <a:pPr indent="-342900" lvl="0" marL="342900" rtl="0" algn="l">
              <a:spcBef>
                <a:spcPts val="440"/>
              </a:spcBef>
              <a:spcAft>
                <a:spcPts val="0"/>
              </a:spcAft>
              <a:buClr>
                <a:schemeClr val="dk1"/>
              </a:buClr>
              <a:buSzPts val="2200"/>
              <a:buFont typeface="Arial"/>
              <a:buChar char="•"/>
            </a:pPr>
            <a:r>
              <a:rPr lang="fr-FR"/>
              <a:t>Insérer dans la TOC, en utilisant une forme de couleur différente, de texte ou tout autre moyen de différencier les résultats.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7"/>
          <p:cNvPicPr preferRelativeResize="0"/>
          <p:nvPr/>
        </p:nvPicPr>
        <p:blipFill rotWithShape="1">
          <a:blip r:embed="rId3">
            <a:alphaModFix/>
          </a:blip>
          <a:srcRect b="0" l="0" r="53703" t="0"/>
          <a:stretch/>
        </p:blipFill>
        <p:spPr>
          <a:xfrm>
            <a:off x="1616600" y="979100"/>
            <a:ext cx="5910810" cy="4164401"/>
          </a:xfrm>
          <a:prstGeom prst="rect">
            <a:avLst/>
          </a:prstGeom>
          <a:noFill/>
          <a:ln>
            <a:noFill/>
          </a:ln>
        </p:spPr>
      </p:pic>
      <p:sp>
        <p:nvSpPr>
          <p:cNvPr id="203" name="Google Shape;203;p17"/>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Identifier de nouvelles hypothèses / justifications</a:t>
            </a:r>
            <a:endParaRPr/>
          </a:p>
        </p:txBody>
      </p:sp>
      <p:sp>
        <p:nvSpPr>
          <p:cNvPr id="204" name="Google Shape;204;p17"/>
          <p:cNvSpPr/>
          <p:nvPr/>
        </p:nvSpPr>
        <p:spPr>
          <a:xfrm>
            <a:off x="2115306" y="3794755"/>
            <a:ext cx="445500" cy="287700"/>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
        <p:nvSpPr>
          <p:cNvPr id="205" name="Google Shape;205;p17"/>
          <p:cNvSpPr/>
          <p:nvPr/>
        </p:nvSpPr>
        <p:spPr>
          <a:xfrm>
            <a:off x="6872970" y="3642353"/>
            <a:ext cx="570900" cy="440100"/>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18"/>
          <p:cNvPicPr preferRelativeResize="0"/>
          <p:nvPr/>
        </p:nvPicPr>
        <p:blipFill rotWithShape="1">
          <a:blip r:embed="rId3">
            <a:alphaModFix/>
          </a:blip>
          <a:srcRect b="31183" l="0" r="54969" t="35155"/>
          <a:stretch/>
        </p:blipFill>
        <p:spPr>
          <a:xfrm>
            <a:off x="1406250" y="976700"/>
            <a:ext cx="6331505" cy="4166801"/>
          </a:xfrm>
          <a:prstGeom prst="rect">
            <a:avLst/>
          </a:prstGeom>
          <a:noFill/>
          <a:ln>
            <a:noFill/>
          </a:ln>
        </p:spPr>
      </p:pic>
      <p:sp>
        <p:nvSpPr>
          <p:cNvPr id="212" name="Google Shape;212;p18"/>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Séquençage des interventions</a:t>
            </a:r>
            <a:endParaRPr/>
          </a:p>
        </p:txBody>
      </p:sp>
      <p:sp>
        <p:nvSpPr>
          <p:cNvPr id="213" name="Google Shape;213;p18"/>
          <p:cNvSpPr txBox="1"/>
          <p:nvPr/>
        </p:nvSpPr>
        <p:spPr>
          <a:xfrm>
            <a:off x="545412" y="3465685"/>
            <a:ext cx="1921329" cy="646331"/>
          </a:xfrm>
          <a:prstGeom prst="rect">
            <a:avLst/>
          </a:prstGeom>
          <a:solidFill>
            <a:schemeClr val="lt1"/>
          </a:solid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1800" u="none" cap="none" strike="noStrike">
                <a:solidFill>
                  <a:schemeClr val="accent5"/>
                </a:solidFill>
                <a:latin typeface="Trebuchet MS"/>
                <a:ea typeface="Trebuchet MS"/>
                <a:cs typeface="Trebuchet MS"/>
                <a:sym typeface="Trebuchet MS"/>
              </a:rPr>
              <a:t>Année de début 2/3</a:t>
            </a:r>
            <a:endParaRPr/>
          </a:p>
        </p:txBody>
      </p:sp>
      <p:sp>
        <p:nvSpPr>
          <p:cNvPr id="214" name="Google Shape;214;p18"/>
          <p:cNvSpPr txBox="1"/>
          <p:nvPr/>
        </p:nvSpPr>
        <p:spPr>
          <a:xfrm>
            <a:off x="1461847" y="4632369"/>
            <a:ext cx="3032643"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1800" u="none" cap="none" strike="noStrike">
                <a:solidFill>
                  <a:schemeClr val="accent5"/>
                </a:solidFill>
                <a:latin typeface="Trebuchet MS"/>
                <a:ea typeface="Trebuchet MS"/>
                <a:cs typeface="Trebuchet MS"/>
                <a:sym typeface="Trebuchet MS"/>
              </a:rPr>
              <a:t>Année de début 1/2</a:t>
            </a:r>
            <a:endParaRPr/>
          </a:p>
        </p:txBody>
      </p:sp>
      <p:sp>
        <p:nvSpPr>
          <p:cNvPr id="215" name="Google Shape;215;p18"/>
          <p:cNvSpPr txBox="1"/>
          <p:nvPr/>
        </p:nvSpPr>
        <p:spPr>
          <a:xfrm>
            <a:off x="4687673" y="4626197"/>
            <a:ext cx="3032643"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1800" u="none" cap="none" strike="noStrike">
                <a:solidFill>
                  <a:schemeClr val="accent5"/>
                </a:solidFill>
                <a:latin typeface="Trebuchet MS"/>
                <a:ea typeface="Trebuchet MS"/>
                <a:cs typeface="Trebuchet MS"/>
                <a:sym typeface="Trebuchet MS"/>
              </a:rPr>
              <a:t>Année de début 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Vérification de la logique, des preuves et de la durabilité </a:t>
            </a:r>
            <a:endParaRPr/>
          </a:p>
        </p:txBody>
      </p:sp>
      <p:pic>
        <p:nvPicPr>
          <p:cNvPr id="222" name="Google Shape;222;p19"/>
          <p:cNvPicPr preferRelativeResize="0"/>
          <p:nvPr/>
        </p:nvPicPr>
        <p:blipFill rotWithShape="1">
          <a:blip r:embed="rId3">
            <a:alphaModFix/>
          </a:blip>
          <a:srcRect b="0" l="0" r="53587" t="0"/>
          <a:stretch/>
        </p:blipFill>
        <p:spPr>
          <a:xfrm>
            <a:off x="1609150" y="979125"/>
            <a:ext cx="5925688" cy="416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Lato"/>
              <a:buNone/>
            </a:pPr>
            <a:r>
              <a:rPr lang="fr-FR" sz="3600"/>
              <a:t>Objectifs de la session </a:t>
            </a:r>
            <a:endParaRPr/>
          </a:p>
        </p:txBody>
      </p:sp>
      <p:sp>
        <p:nvSpPr>
          <p:cNvPr id="99" name="Google Shape;99;p2"/>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Font typeface="Arial"/>
              <a:buChar char="•"/>
            </a:pPr>
            <a:r>
              <a:rPr lang="fr-FR"/>
              <a:t>Pour comprendre les processus que nous utiliserons pour: </a:t>
            </a:r>
            <a:endParaRPr/>
          </a:p>
          <a:p>
            <a:pPr indent="-342900" lvl="1" marL="1085850" rtl="0" algn="l">
              <a:spcBef>
                <a:spcPts val="370"/>
              </a:spcBef>
              <a:spcAft>
                <a:spcPts val="0"/>
              </a:spcAft>
              <a:buClr>
                <a:schemeClr val="dk1"/>
              </a:buClr>
              <a:buSzPct val="100000"/>
              <a:buFont typeface="Arial"/>
              <a:buChar char="•"/>
            </a:pPr>
            <a:r>
              <a:rPr lang="fr-FR"/>
              <a:t>Donner la priorité à une série d’extrants d'intervention nécessaires et suffisants qui mèneront aux résultats escomptés </a:t>
            </a:r>
            <a:endParaRPr/>
          </a:p>
          <a:p>
            <a:pPr indent="-342900" lvl="1" marL="1085850" rtl="0" algn="l">
              <a:spcBef>
                <a:spcPts val="370"/>
              </a:spcBef>
              <a:spcAft>
                <a:spcPts val="0"/>
              </a:spcAft>
              <a:buClr>
                <a:schemeClr val="dk1"/>
              </a:buClr>
              <a:buSzPct val="100000"/>
              <a:buFont typeface="Arial"/>
              <a:buChar char="•"/>
            </a:pPr>
            <a:r>
              <a:rPr lang="fr-FR"/>
              <a:t>Ajouter les extrants à notre diagramme de la TOC</a:t>
            </a:r>
            <a:endParaRPr/>
          </a:p>
          <a:p>
            <a:pPr indent="-342900" lvl="1" marL="1085850" rtl="0" algn="l">
              <a:spcBef>
                <a:spcPts val="370"/>
              </a:spcBef>
              <a:spcAft>
                <a:spcPts val="0"/>
              </a:spcAft>
              <a:buClr>
                <a:schemeClr val="dk1"/>
              </a:buClr>
              <a:buSzPct val="100000"/>
              <a:buFont typeface="Arial"/>
              <a:buChar char="•"/>
            </a:pPr>
            <a:r>
              <a:rPr lang="fr-FR"/>
              <a:t>Effectuer une vérification de la logique, des preuves et de la durabilité des interventions proposées </a:t>
            </a:r>
            <a:endParaRPr/>
          </a:p>
          <a:p>
            <a:pPr indent="-342900" lvl="1" marL="1085850" rtl="0" algn="l">
              <a:spcBef>
                <a:spcPts val="370"/>
              </a:spcBef>
              <a:spcAft>
                <a:spcPts val="0"/>
              </a:spcAft>
              <a:buClr>
                <a:schemeClr val="dk1"/>
              </a:buClr>
              <a:buSzPct val="100000"/>
              <a:buFont typeface="Arial"/>
              <a:buChar char="•"/>
            </a:pPr>
            <a:r>
              <a:rPr lang="fr-FR"/>
              <a:t>Identifier les services et l'approvisionnement en intrants qui doivent se poursuivre au-delà de la durée de l'activité afin de maintenir les résultats clés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0"/>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Vérification de la logique</a:t>
            </a:r>
            <a:br>
              <a:rPr lang="fr-FR" sz="2800"/>
            </a:br>
            <a:r>
              <a:rPr b="0" lang="fr-FR" sz="2800"/>
              <a:t>Superposition: moins de silos techniques </a:t>
            </a:r>
            <a:endParaRPr/>
          </a:p>
        </p:txBody>
      </p:sp>
      <p:pic>
        <p:nvPicPr>
          <p:cNvPr id="229" name="Google Shape;229;p20"/>
          <p:cNvPicPr preferRelativeResize="0"/>
          <p:nvPr/>
        </p:nvPicPr>
        <p:blipFill>
          <a:blip r:embed="rId3">
            <a:alphaModFix/>
          </a:blip>
          <a:stretch>
            <a:fillRect/>
          </a:stretch>
        </p:blipFill>
        <p:spPr>
          <a:xfrm>
            <a:off x="826450" y="1016275"/>
            <a:ext cx="7611418" cy="3954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1"/>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Vérification de la logique et des preuves </a:t>
            </a:r>
            <a:endParaRPr/>
          </a:p>
        </p:txBody>
      </p:sp>
      <p:sp>
        <p:nvSpPr>
          <p:cNvPr id="236" name="Google Shape;236;p21"/>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Toutes les interventions sont-elles répertoriées comme conditions préalables NÉCESSAIRES au résultat auquel elles sont liées? </a:t>
            </a:r>
            <a:endParaRPr/>
          </a:p>
          <a:p>
            <a:pPr indent="-342900" lvl="1" marL="1085850" rtl="0" algn="l">
              <a:spcBef>
                <a:spcPts val="400"/>
              </a:spcBef>
              <a:spcAft>
                <a:spcPts val="0"/>
              </a:spcAft>
              <a:buClr>
                <a:schemeClr val="dk1"/>
              </a:buClr>
              <a:buSzPts val="2000"/>
              <a:buFont typeface="Arial"/>
              <a:buChar char="•"/>
            </a:pPr>
            <a:r>
              <a:rPr lang="fr-FR"/>
              <a:t>Le résultat ne peut être atteint sans l'intervention</a:t>
            </a:r>
            <a:endParaRPr/>
          </a:p>
          <a:p>
            <a:pPr indent="-342900" lvl="0" marL="342900" rtl="0" algn="l">
              <a:spcBef>
                <a:spcPts val="440"/>
              </a:spcBef>
              <a:spcAft>
                <a:spcPts val="0"/>
              </a:spcAft>
              <a:buClr>
                <a:schemeClr val="dk1"/>
              </a:buClr>
              <a:buSzPts val="2200"/>
              <a:buFont typeface="Arial"/>
              <a:buChar char="•"/>
            </a:pPr>
            <a:r>
              <a:rPr lang="fr-FR"/>
              <a:t>Les preuves suggèrent-elles que l'ensemble combiné des interventions proposées est SUFFISANT pour stimuler la réalisation des résultats ?  </a:t>
            </a:r>
            <a:endParaRPr/>
          </a:p>
          <a:p>
            <a:pPr indent="-342900" lvl="0" marL="342900" rtl="0" algn="l">
              <a:spcBef>
                <a:spcPts val="440"/>
              </a:spcBef>
              <a:spcAft>
                <a:spcPts val="0"/>
              </a:spcAft>
              <a:buClr>
                <a:schemeClr val="dk1"/>
              </a:buClr>
              <a:buSzPts val="2200"/>
              <a:buFont typeface="Arial"/>
              <a:buChar char="•"/>
            </a:pPr>
            <a:r>
              <a:rPr lang="fr-FR"/>
              <a:t>Les preuves étayant les liens de causalité sont-elles valables pour le contexte opérationnel spécifique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Vérification de la logique et des preuves </a:t>
            </a:r>
            <a:endParaRPr/>
          </a:p>
        </p:txBody>
      </p:sp>
      <p:sp>
        <p:nvSpPr>
          <p:cNvPr id="243" name="Google Shape;243;p22"/>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Les interventions proposées tiennent-elles compte des différents besoins et opportunités en fonction de l'âge, du sexe, de l'origine ethnique, des moyens de subsistance, de l'exposition aux chocs et des actifs disponibles ?  </a:t>
            </a:r>
            <a:endParaRPr/>
          </a:p>
          <a:p>
            <a:pPr indent="-342900" lvl="1" marL="1085850" rtl="0" algn="l">
              <a:spcBef>
                <a:spcPts val="400"/>
              </a:spcBef>
              <a:spcAft>
                <a:spcPts val="0"/>
              </a:spcAft>
              <a:buClr>
                <a:schemeClr val="dk1"/>
              </a:buClr>
              <a:buSzPts val="2000"/>
              <a:buFont typeface="Arial"/>
              <a:buChar char="•"/>
            </a:pPr>
            <a:r>
              <a:rPr lang="fr-FR"/>
              <a:t>par exemple, les agriculteurs contre l'agro-élevage contre le travail agricole</a:t>
            </a:r>
            <a:endParaRPr/>
          </a:p>
          <a:p>
            <a:pPr indent="-342900" lvl="0" marL="342900" rtl="0" algn="l">
              <a:spcBef>
                <a:spcPts val="440"/>
              </a:spcBef>
              <a:spcAft>
                <a:spcPts val="0"/>
              </a:spcAft>
              <a:buClr>
                <a:schemeClr val="dk1"/>
              </a:buClr>
              <a:buSzPts val="2200"/>
              <a:buFont typeface="Arial"/>
              <a:buChar char="•"/>
            </a:pPr>
            <a:r>
              <a:rPr lang="fr-FR"/>
              <a:t>Les interventions liées au revenu sont-elles basées sur une analyse économique qui identifie les voies les plus viables économiquement identifiées pour des groupes cibles spécifiques ?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Vérification de la logique et des preuves: changements fondés sur la population </a:t>
            </a:r>
            <a:endParaRPr/>
          </a:p>
        </p:txBody>
      </p:sp>
      <p:sp>
        <p:nvSpPr>
          <p:cNvPr id="250" name="Google Shape;250;p23"/>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200"/>
              <a:buNone/>
            </a:pPr>
            <a:r>
              <a:rPr lang="fr-FR"/>
              <a:t>Les interventions proposées comprennent-elles: </a:t>
            </a:r>
            <a:endParaRPr/>
          </a:p>
          <a:p>
            <a:pPr indent="-342900" lvl="0" marL="342900" rtl="0" algn="l">
              <a:spcBef>
                <a:spcPts val="440"/>
              </a:spcBef>
              <a:spcAft>
                <a:spcPts val="0"/>
              </a:spcAft>
              <a:buClr>
                <a:schemeClr val="dk1"/>
              </a:buClr>
              <a:buSzPts val="2200"/>
              <a:buFont typeface="Arial"/>
              <a:buChar char="•"/>
            </a:pPr>
            <a:r>
              <a:rPr lang="fr-FR"/>
              <a:t>Celles qui se répèteront</a:t>
            </a:r>
            <a:endParaRPr/>
          </a:p>
          <a:p>
            <a:pPr indent="-342900" lvl="1" marL="1085850" rtl="0" algn="l">
              <a:spcBef>
                <a:spcPts val="400"/>
              </a:spcBef>
              <a:spcAft>
                <a:spcPts val="0"/>
              </a:spcAft>
              <a:buClr>
                <a:schemeClr val="dk1"/>
              </a:buClr>
              <a:buSzPts val="2000"/>
              <a:buFont typeface="Arial"/>
              <a:buChar char="•"/>
            </a:pPr>
            <a:r>
              <a:rPr lang="fr-FR"/>
              <a:t>Se concentrer sur les fournisseurs de services locaux (liens avec les institutions afin que les fournisseurs de services locaux puissent accéder aux ressources après la LOA)</a:t>
            </a:r>
            <a:endParaRPr/>
          </a:p>
          <a:p>
            <a:pPr indent="-342900" lvl="1" marL="1085850" rtl="0" algn="l">
              <a:spcBef>
                <a:spcPts val="400"/>
              </a:spcBef>
              <a:spcAft>
                <a:spcPts val="0"/>
              </a:spcAft>
              <a:buClr>
                <a:schemeClr val="dk1"/>
              </a:buClr>
              <a:buSzPts val="2000"/>
              <a:buFont typeface="Arial"/>
              <a:buChar char="•"/>
            </a:pPr>
            <a:r>
              <a:rPr lang="fr-FR"/>
              <a:t>Renforcement et coordination avec les réseaux locaux </a:t>
            </a:r>
            <a:endParaRPr/>
          </a:p>
          <a:p>
            <a:pPr indent="-342900" lvl="0" marL="342900" rtl="0" algn="l">
              <a:spcBef>
                <a:spcPts val="440"/>
              </a:spcBef>
              <a:spcAft>
                <a:spcPts val="0"/>
              </a:spcAft>
              <a:buClr>
                <a:schemeClr val="dk1"/>
              </a:buClr>
              <a:buSzPts val="2200"/>
              <a:buFont typeface="Arial"/>
              <a:buChar char="•"/>
            </a:pPr>
            <a:r>
              <a:rPr lang="fr-FR"/>
              <a:t>Transmission des connaissances à l’ensemble de la population ?</a:t>
            </a:r>
            <a:endParaRPr/>
          </a:p>
          <a:p>
            <a:pPr indent="-342900" lvl="0" marL="342900" rtl="0" algn="l">
              <a:spcBef>
                <a:spcPts val="440"/>
              </a:spcBef>
              <a:spcAft>
                <a:spcPts val="0"/>
              </a:spcAft>
              <a:buClr>
                <a:schemeClr val="dk1"/>
              </a:buClr>
              <a:buSzPts val="2200"/>
              <a:buFont typeface="Arial"/>
              <a:buChar char="•"/>
            </a:pPr>
            <a:r>
              <a:rPr lang="fr-FR"/>
              <a:t>Utilisation des participants comme agents de changement ?</a:t>
            </a:r>
            <a:endParaRPr/>
          </a:p>
          <a:p>
            <a:pPr indent="0" lvl="0" marL="0" rtl="0" algn="l">
              <a:spcBef>
                <a:spcPts val="440"/>
              </a:spcBef>
              <a:spcAft>
                <a:spcPts val="0"/>
              </a:spcAft>
              <a:buClr>
                <a:schemeClr val="dk1"/>
              </a:buClr>
              <a:buSzPts val="2200"/>
              <a:buNone/>
            </a:pPr>
            <a:r>
              <a:t/>
            </a:r>
            <a:endParaRPr/>
          </a:p>
          <a:p>
            <a:pPr indent="-203200" lvl="0" marL="342900" rtl="0" algn="l">
              <a:spcBef>
                <a:spcPts val="440"/>
              </a:spcBef>
              <a:spcAft>
                <a:spcPts val="0"/>
              </a:spcAft>
              <a:buClr>
                <a:schemeClr val="dk1"/>
              </a:buClr>
              <a:buSzPts val="2200"/>
              <a:buFont typeface="Arial"/>
              <a:buNone/>
            </a:pPr>
            <a:r>
              <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durabilité</a:t>
            </a:r>
            <a:br>
              <a:rPr lang="fr-FR" sz="2400"/>
            </a:br>
            <a:r>
              <a:rPr b="0" lang="fr-FR" sz="2400"/>
              <a:t>Services et intrants </a:t>
            </a:r>
            <a:endParaRPr/>
          </a:p>
        </p:txBody>
      </p:sp>
      <p:sp>
        <p:nvSpPr>
          <p:cNvPr id="257" name="Google Shape;257;p24"/>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Pour maintenir chacun des résultats clés, quels services et approvisionnement en intrants doivent se poursuivre au-delà de la LOA ?</a:t>
            </a:r>
            <a:endParaRPr/>
          </a:p>
          <a:p>
            <a:pPr indent="-342900" lvl="0" marL="342900" rtl="0" algn="l">
              <a:spcBef>
                <a:spcPts val="440"/>
              </a:spcBef>
              <a:spcAft>
                <a:spcPts val="0"/>
              </a:spcAft>
              <a:buClr>
                <a:schemeClr val="dk1"/>
              </a:buClr>
              <a:buSzPts val="2200"/>
              <a:buFont typeface="Arial"/>
              <a:buChar char="•"/>
            </a:pPr>
            <a:r>
              <a:rPr lang="fr-FR"/>
              <a:t>Comment ces services et intrants essentiels seront-ils fournis après la fin de l'activité ? </a:t>
            </a:r>
            <a:endParaRPr/>
          </a:p>
          <a:p>
            <a:pPr indent="-342900" lvl="0" marL="342900" rtl="0" algn="l">
              <a:spcBef>
                <a:spcPts val="440"/>
              </a:spcBef>
              <a:spcAft>
                <a:spcPts val="0"/>
              </a:spcAft>
              <a:buClr>
                <a:schemeClr val="dk1"/>
              </a:buClr>
              <a:buSzPts val="2200"/>
              <a:buFont typeface="Arial"/>
              <a:buChar char="•"/>
            </a:pPr>
            <a:r>
              <a:rPr lang="fr-FR"/>
              <a:t>Qu'est-ce qui motivera les fournisseurs de services et d'intrants à continuer de fournir des services après la fin de l’accord ? </a:t>
            </a:r>
            <a:endParaRPr/>
          </a:p>
          <a:p>
            <a:pPr indent="-342900" lvl="0" marL="342900" rtl="0" algn="l">
              <a:spcBef>
                <a:spcPts val="440"/>
              </a:spcBef>
              <a:spcAft>
                <a:spcPts val="0"/>
              </a:spcAft>
              <a:buClr>
                <a:schemeClr val="dk1"/>
              </a:buClr>
              <a:buSzPts val="2200"/>
              <a:buFont typeface="Arial"/>
              <a:buChar char="•"/>
            </a:pPr>
            <a:r>
              <a:rPr lang="fr-FR"/>
              <a:t>Comment la motivation des prestataires de services sera-t-elle améliorée et renforcée ?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5"/>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durabilité</a:t>
            </a:r>
            <a:br>
              <a:rPr lang="fr-FR" sz="2400"/>
            </a:br>
            <a:r>
              <a:rPr b="0" lang="fr-FR" sz="2400"/>
              <a:t>Services et intrants </a:t>
            </a:r>
            <a:endParaRPr/>
          </a:p>
        </p:txBody>
      </p:sp>
      <p:sp>
        <p:nvSpPr>
          <p:cNvPr id="264" name="Google Shape;264;p25"/>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Comment allons-nous aider les fournisseurs de services et d'intrants potentiels afin qu'ils puissent accéder aux ressources afin de poursuivre leurs activités ? </a:t>
            </a:r>
            <a:endParaRPr/>
          </a:p>
          <a:p>
            <a:pPr indent="-342900" lvl="0" marL="342900" rtl="0" algn="l">
              <a:spcBef>
                <a:spcPts val="440"/>
              </a:spcBef>
              <a:spcAft>
                <a:spcPts val="0"/>
              </a:spcAft>
              <a:buClr>
                <a:schemeClr val="dk1"/>
              </a:buClr>
              <a:buSzPts val="2200"/>
              <a:buFont typeface="Arial"/>
              <a:buChar char="•"/>
            </a:pPr>
            <a:r>
              <a:rPr lang="fr-FR"/>
              <a:t>Comment allons-nous aider les prestataires potentiels de services et d'intrants afin qu'ils puissent accéder à un soutien au renforcement des capacités après la fin de l'activité ?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6"/>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durabilité</a:t>
            </a:r>
            <a:br>
              <a:rPr lang="fr-FR" sz="2400"/>
            </a:br>
            <a:r>
              <a:rPr b="0" lang="fr-FR" sz="2400"/>
              <a:t>Les participants</a:t>
            </a:r>
            <a:endParaRPr/>
          </a:p>
        </p:txBody>
      </p:sp>
      <p:sp>
        <p:nvSpPr>
          <p:cNvPr id="271" name="Google Shape;271;p26"/>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Font typeface="Arial"/>
              <a:buChar char="•"/>
            </a:pPr>
            <a:r>
              <a:rPr lang="fr-FR"/>
              <a:t>Qu'est-ce qui motivera les participants à payer pour les services (si le paiement pour les services est l'une des approches) ? </a:t>
            </a:r>
            <a:endParaRPr/>
          </a:p>
          <a:p>
            <a:pPr indent="-342900" lvl="0" marL="342900" rtl="0" algn="l">
              <a:spcBef>
                <a:spcPts val="407"/>
              </a:spcBef>
              <a:spcAft>
                <a:spcPts val="0"/>
              </a:spcAft>
              <a:buClr>
                <a:schemeClr val="dk1"/>
              </a:buClr>
              <a:buSzPct val="100000"/>
              <a:buFont typeface="Arial"/>
              <a:buChar char="•"/>
            </a:pPr>
            <a:r>
              <a:rPr lang="fr-FR"/>
              <a:t>Les extrants énumérés montrent-ils comment l'activité renforce la capacité des bénéficiaires individuels à mettre en œuvre les pratiques recommandées ou à gérer leurs ressources ?</a:t>
            </a:r>
            <a:endParaRPr/>
          </a:p>
          <a:p>
            <a:pPr indent="-342900" lvl="0" marL="342900" rtl="0" algn="l">
              <a:spcBef>
                <a:spcPts val="407"/>
              </a:spcBef>
              <a:spcAft>
                <a:spcPts val="0"/>
              </a:spcAft>
              <a:buClr>
                <a:schemeClr val="dk1"/>
              </a:buClr>
              <a:buSzPct val="100000"/>
              <a:buFont typeface="Arial"/>
              <a:buChar char="•"/>
            </a:pPr>
            <a:r>
              <a:rPr lang="fr-FR"/>
              <a:t>Le séquençage des extrants ou des voies montre-t-il comment les bénéficiaires individuels continueront d'avoir les ressources nécessaires pour adopter et appliquer de nouvelles pratiques à la fin de l’attribution?</a:t>
            </a:r>
            <a:endParaRPr/>
          </a:p>
          <a:p>
            <a:pPr indent="-342900" lvl="0" marL="342900" rtl="0" algn="l">
              <a:spcBef>
                <a:spcPts val="407"/>
              </a:spcBef>
              <a:spcAft>
                <a:spcPts val="0"/>
              </a:spcAft>
              <a:buClr>
                <a:schemeClr val="dk1"/>
              </a:buClr>
              <a:buSzPct val="100000"/>
              <a:buFont typeface="Arial"/>
              <a:buChar char="•"/>
            </a:pPr>
            <a:r>
              <a:rPr lang="fr-FR"/>
              <a:t>Qu'est-ce qui motivera les bénéficiaires à continuer d'appliquer les pratiques nouvellement adoptées à la fin de l’attribution?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7"/>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Boucles de rétroaction, liens et durabilité</a:t>
            </a:r>
            <a:br>
              <a:rPr lang="fr-FR" sz="2800"/>
            </a:br>
            <a:r>
              <a:rPr b="0" lang="fr-FR" sz="2800"/>
              <a:t>Exemple:</a:t>
            </a:r>
            <a:endParaRPr/>
          </a:p>
        </p:txBody>
      </p:sp>
      <p:pic>
        <p:nvPicPr>
          <p:cNvPr id="278" name="Google Shape;278;p27"/>
          <p:cNvPicPr preferRelativeResize="0"/>
          <p:nvPr/>
        </p:nvPicPr>
        <p:blipFill>
          <a:blip r:embed="rId3">
            <a:alphaModFix/>
          </a:blip>
          <a:stretch>
            <a:fillRect/>
          </a:stretch>
        </p:blipFill>
        <p:spPr>
          <a:xfrm>
            <a:off x="1387931" y="995675"/>
            <a:ext cx="6199119" cy="4147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type="title"/>
          </p:nvPr>
        </p:nvSpPr>
        <p:spPr>
          <a:xfrm>
            <a:off x="1684422" y="54590"/>
            <a:ext cx="7459577" cy="80265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logique et des preuves</a:t>
            </a:r>
            <a:br>
              <a:rPr lang="fr-FR" sz="2400"/>
            </a:br>
            <a:r>
              <a:rPr b="0" lang="fr-FR" sz="2300"/>
              <a:t>Exemples de lacunes dans les informations pour l‘Année 1</a:t>
            </a:r>
            <a:r>
              <a:rPr b="0" lang="fr-FR" sz="2400"/>
              <a:t> </a:t>
            </a:r>
            <a:endParaRPr/>
          </a:p>
        </p:txBody>
      </p:sp>
      <p:sp>
        <p:nvSpPr>
          <p:cNvPr id="285" name="Google Shape;285;p28"/>
          <p:cNvSpPr txBox="1"/>
          <p:nvPr>
            <p:ph idx="1" type="body"/>
          </p:nvPr>
        </p:nvSpPr>
        <p:spPr>
          <a:xfrm>
            <a:off x="1684422" y="1116532"/>
            <a:ext cx="7278708" cy="389438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Font typeface="Arial"/>
              <a:buChar char="•"/>
            </a:pPr>
            <a:r>
              <a:rPr lang="fr-FR"/>
              <a:t>Que devons-nous savoir pour sélectionner un groupe d'interventions moins ciblé / plus ciblé qui aboutit toujours à l'atteinte des résultats?  </a:t>
            </a:r>
            <a:endParaRPr/>
          </a:p>
          <a:p>
            <a:pPr indent="0" lvl="0" marL="0" rtl="0" algn="l">
              <a:spcBef>
                <a:spcPts val="308"/>
              </a:spcBef>
              <a:spcAft>
                <a:spcPts val="0"/>
              </a:spcAft>
              <a:buClr>
                <a:schemeClr val="dk1"/>
              </a:buClr>
              <a:buSzPct val="100000"/>
              <a:buNone/>
            </a:pPr>
            <a:r>
              <a:t/>
            </a:r>
            <a:endParaRPr/>
          </a:p>
          <a:p>
            <a:pPr indent="-342900" lvl="0" marL="342900" rtl="0" algn="l">
              <a:spcBef>
                <a:spcPts val="308"/>
              </a:spcBef>
              <a:spcAft>
                <a:spcPts val="0"/>
              </a:spcAft>
              <a:buClr>
                <a:schemeClr val="dk1"/>
              </a:buClr>
              <a:buSzPct val="100000"/>
              <a:buFont typeface="Arial"/>
              <a:buChar char="•"/>
            </a:pPr>
            <a:r>
              <a:rPr lang="fr-FR"/>
              <a:t>Que sait-on / ou pas des risques potentiels posés par les interventions proposées? Quelles informations pourraient être nécessaires pour adapter la conception de la DFSA afin d'atténuer ces risques? </a:t>
            </a:r>
            <a:endParaRPr/>
          </a:p>
          <a:p>
            <a:pPr indent="0" lvl="0" marL="0" rtl="0" algn="l">
              <a:spcBef>
                <a:spcPts val="308"/>
              </a:spcBef>
              <a:spcAft>
                <a:spcPts val="0"/>
              </a:spcAft>
              <a:buClr>
                <a:schemeClr val="dk1"/>
              </a:buClr>
              <a:buSzPct val="100000"/>
              <a:buNone/>
            </a:pPr>
            <a:r>
              <a:t/>
            </a:r>
            <a:endParaRPr/>
          </a:p>
          <a:p>
            <a:pPr indent="-342900" lvl="0" marL="342900" rtl="0" algn="l">
              <a:spcBef>
                <a:spcPts val="308"/>
              </a:spcBef>
              <a:spcAft>
                <a:spcPts val="0"/>
              </a:spcAft>
              <a:buClr>
                <a:schemeClr val="dk1"/>
              </a:buClr>
              <a:buSzPct val="100000"/>
              <a:buFont typeface="Arial"/>
              <a:buChar char="•"/>
            </a:pPr>
            <a:r>
              <a:rPr lang="fr-FR"/>
              <a:t>Que sait-on / ou pas des facteurs de motivation qui encouragent les populations ciblées à adopter les approches recommandées, à utiliser les services souhaités ou à fournir les services nécessaires? </a:t>
            </a:r>
            <a:endParaRPr/>
          </a:p>
          <a:p>
            <a:pPr indent="0" lvl="0" marL="0" rtl="0" algn="l">
              <a:spcBef>
                <a:spcPts val="308"/>
              </a:spcBef>
              <a:spcAft>
                <a:spcPts val="0"/>
              </a:spcAft>
              <a:buClr>
                <a:schemeClr val="dk1"/>
              </a:buClr>
              <a:buSzPct val="100000"/>
              <a:buNone/>
            </a:pPr>
            <a:r>
              <a:t/>
            </a:r>
            <a:endParaRPr/>
          </a:p>
          <a:p>
            <a:pPr indent="-342900" lvl="0" marL="342900" rtl="0" algn="l">
              <a:spcBef>
                <a:spcPts val="308"/>
              </a:spcBef>
              <a:spcAft>
                <a:spcPts val="0"/>
              </a:spcAft>
              <a:buClr>
                <a:schemeClr val="dk1"/>
              </a:buClr>
              <a:buSzPct val="100000"/>
              <a:buFont typeface="Arial"/>
              <a:buChar char="•"/>
            </a:pPr>
            <a:r>
              <a:rPr lang="fr-FR"/>
              <a:t>Que sait-on / ou pas de la capacité actuelle des prestataires de services locaux à fournir les services nécessaires? </a:t>
            </a:r>
            <a:endParaRPr/>
          </a:p>
          <a:p>
            <a:pPr indent="0" lvl="0" marL="0" rtl="0" algn="l">
              <a:spcBef>
                <a:spcPts val="308"/>
              </a:spcBef>
              <a:spcAft>
                <a:spcPts val="0"/>
              </a:spcAft>
              <a:buClr>
                <a:schemeClr val="dk1"/>
              </a:buClr>
              <a:buSzPct val="100000"/>
              <a:buNone/>
            </a:pPr>
            <a:r>
              <a:t/>
            </a:r>
            <a:endParaRPr/>
          </a:p>
          <a:p>
            <a:pPr indent="-342900" lvl="0" marL="342900" rtl="0" algn="l">
              <a:spcBef>
                <a:spcPts val="308"/>
              </a:spcBef>
              <a:spcAft>
                <a:spcPts val="0"/>
              </a:spcAft>
              <a:buClr>
                <a:schemeClr val="dk1"/>
              </a:buClr>
              <a:buSzPct val="100000"/>
              <a:buFont typeface="Arial"/>
              <a:buChar char="•"/>
            </a:pPr>
            <a:r>
              <a:rPr lang="fr-FR"/>
              <a:t>Que sait-on / ou pas de la volonté des institutions existantes d'assumer une responsabilité croissante des interventions sur la LOA? Pour répondre aux besoins de la population?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txBox="1"/>
          <p:nvPr>
            <p:ph idx="1" type="body"/>
          </p:nvPr>
        </p:nvSpPr>
        <p:spPr>
          <a:xfrm>
            <a:off x="1366838" y="2002061"/>
            <a:ext cx="6313487" cy="1089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000"/>
              <a:buNone/>
            </a:pPr>
            <a:r>
              <a:rPr lang="fr-FR" sz="6000"/>
              <a:t>Merci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Processus TOC et Calendrier</a:t>
            </a:r>
            <a:endParaRPr/>
          </a:p>
        </p:txBody>
      </p:sp>
      <p:graphicFrame>
        <p:nvGraphicFramePr>
          <p:cNvPr id="106" name="Google Shape;106;p3"/>
          <p:cNvGraphicFramePr/>
          <p:nvPr/>
        </p:nvGraphicFramePr>
        <p:xfrm>
          <a:off x="328246" y="1142097"/>
          <a:ext cx="3000000" cy="3000000"/>
        </p:xfrm>
        <a:graphic>
          <a:graphicData uri="http://schemas.openxmlformats.org/drawingml/2006/table">
            <a:tbl>
              <a:tblPr>
                <a:noFill/>
                <a:tableStyleId>{401C139E-D25E-49E4-B70F-DBA7C8099CC9}</a:tableStyleId>
              </a:tblPr>
              <a:tblGrid>
                <a:gridCol w="2308325"/>
                <a:gridCol w="273225"/>
                <a:gridCol w="273225"/>
                <a:gridCol w="273225"/>
                <a:gridCol w="273225"/>
                <a:gridCol w="273225"/>
                <a:gridCol w="273225"/>
                <a:gridCol w="273225"/>
                <a:gridCol w="273225"/>
                <a:gridCol w="273225"/>
                <a:gridCol w="273225"/>
                <a:gridCol w="273225"/>
                <a:gridCol w="273225"/>
                <a:gridCol w="273225"/>
                <a:gridCol w="273225"/>
                <a:gridCol w="273225"/>
                <a:gridCol w="273225"/>
                <a:gridCol w="273225"/>
                <a:gridCol w="273225"/>
                <a:gridCol w="273225"/>
                <a:gridCol w="273225"/>
                <a:gridCol w="273225"/>
                <a:gridCol w="273225"/>
                <a:gridCol w="273225"/>
              </a:tblGrid>
              <a:tr h="302025">
                <a:tc>
                  <a:txBody>
                    <a:bodyPr/>
                    <a:lstStyle/>
                    <a:p>
                      <a:pPr indent="0" lvl="0" marL="0" marR="0" rtl="0" algn="l">
                        <a:spcBef>
                          <a:spcPts val="0"/>
                        </a:spcBef>
                        <a:spcAft>
                          <a:spcPts val="0"/>
                        </a:spcAft>
                        <a:buNone/>
                      </a:pPr>
                      <a:r>
                        <a:t/>
                      </a:r>
                      <a:endParaRPr b="0" i="0" sz="600" u="none" cap="none" strike="noStrike">
                        <a:solidFill>
                          <a:srgbClr val="000000"/>
                        </a:solidFill>
                        <a:latin typeface="Ubuntu"/>
                        <a:ea typeface="Ubuntu"/>
                        <a:cs typeface="Ubuntu"/>
                        <a:sym typeface="Ubuntu"/>
                      </a:endParaRPr>
                    </a:p>
                  </a:txBody>
                  <a:tcPr marT="6450" marB="0" marR="6450" marL="6450" anchor="b"/>
                </a:tc>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1</a:t>
                      </a:r>
                      <a:endParaRPr/>
                    </a:p>
                  </a:txBody>
                  <a:tcPr marT="6450" marB="0" marR="6450" marL="6450" anchor="ctr">
                    <a:solidFill>
                      <a:schemeClr val="accent4"/>
                    </a:solidFill>
                  </a:tcPr>
                </a:tc>
                <a:tc hMerge="1"/>
                <a:tc hMerge="1"/>
                <a:tc hMerge="1"/>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2</a:t>
                      </a:r>
                      <a:endParaRPr/>
                    </a:p>
                  </a:txBody>
                  <a:tcPr marT="6450" marB="0" marR="6450" marL="6450" anchor="ctr"/>
                </a:tc>
                <a:tc hMerge="1"/>
                <a:tc hMerge="1"/>
                <a:tc hMerge="1"/>
                <a:tc gridSpan="5">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3</a:t>
                      </a:r>
                      <a:endParaRPr/>
                    </a:p>
                  </a:txBody>
                  <a:tcPr marT="6450" marB="0" marR="6450" marL="6450" anchor="ctr">
                    <a:solidFill>
                      <a:schemeClr val="accent4"/>
                    </a:solidFill>
                  </a:tcPr>
                </a:tc>
                <a:tc hMerge="1"/>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4</a:t>
                      </a:r>
                      <a:endParaRPr/>
                    </a:p>
                    <a:p>
                      <a:pPr indent="0" lvl="0" marL="0" marR="0" rtl="0" algn="ctr">
                        <a:spcBef>
                          <a:spcPts val="0"/>
                        </a:spcBef>
                        <a:spcAft>
                          <a:spcPts val="0"/>
                        </a:spcAft>
                        <a:buNone/>
                      </a:pPr>
                      <a:r>
                        <a:rPr lang="fr-FR" sz="900" u="none" cap="none" strike="noStrike"/>
                        <a:t> </a:t>
                      </a:r>
                      <a:endParaRPr/>
                    </a:p>
                  </a:txBody>
                  <a:tcPr marT="6450" marB="0" marR="6450" marL="6450" anchor="b"/>
                </a:tc>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5</a:t>
                      </a:r>
                      <a:endParaRPr/>
                    </a:p>
                    <a:p>
                      <a:pPr indent="0" lvl="0" marL="0" marR="0" rtl="0" algn="ctr">
                        <a:spcBef>
                          <a:spcPts val="0"/>
                        </a:spcBef>
                        <a:spcAft>
                          <a:spcPts val="0"/>
                        </a:spcAft>
                        <a:buNone/>
                      </a:pPr>
                      <a:r>
                        <a:rPr lang="fr-FR" sz="900" u="none" cap="none" strike="noStrike"/>
                        <a:t> </a:t>
                      </a:r>
                      <a:endParaRPr/>
                    </a:p>
                  </a:txBody>
                  <a:tcPr marT="6450" marB="0" marR="6450" marL="6450" anchor="b">
                    <a:solidFill>
                      <a:schemeClr val="accent4"/>
                    </a:solidFill>
                  </a:tcPr>
                </a:tc>
                <a:tc hMerge="1"/>
                <a:tc hMerge="1"/>
                <a:tc hMerge="1"/>
                <a:tc gridSpan="2">
                  <a:txBody>
                    <a:bodyPr/>
                    <a:lstStyle/>
                    <a:p>
                      <a:pPr indent="0" lvl="0" marL="0" marR="0" rtl="0" algn="ctr">
                        <a:spcBef>
                          <a:spcPts val="0"/>
                        </a:spcBef>
                        <a:spcAft>
                          <a:spcPts val="0"/>
                        </a:spcAft>
                        <a:buNone/>
                      </a:pPr>
                      <a:r>
                        <a:rPr lang="fr-FR" sz="900" u="none" cap="none" strike="noStrike"/>
                        <a:t>Mois 6</a:t>
                      </a:r>
                      <a:endParaRPr/>
                    </a:p>
                  </a:txBody>
                  <a:tcPr marT="6450" marB="0" marR="6450" marL="6450" anchor="ctr"/>
                </a:tc>
                <a:tc hMerge="1"/>
              </a:tr>
              <a:tr h="341150">
                <a:tc>
                  <a:txBody>
                    <a:bodyPr/>
                    <a:lstStyle/>
                    <a:p>
                      <a:pPr indent="0" lvl="0" marL="0" marR="0" rtl="0" algn="r">
                        <a:spcBef>
                          <a:spcPts val="0"/>
                        </a:spcBef>
                        <a:spcAft>
                          <a:spcPts val="0"/>
                        </a:spcAft>
                        <a:buNone/>
                      </a:pPr>
                      <a:r>
                        <a:rPr lang="fr-FR" sz="900" u="none" cap="none" strike="noStrike"/>
                        <a:t>SEMAINE</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4</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8</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14</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18</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22</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23</a:t>
                      </a:r>
                      <a:endParaRPr/>
                    </a:p>
                  </a:txBody>
                  <a:tcPr marT="6450" marB="0" marR="6450" marL="6450" anchor="ctr">
                    <a:solidFill>
                      <a:schemeClr val="accent4"/>
                    </a:solidFill>
                  </a:tcPr>
                </a:tc>
              </a:tr>
              <a:tr h="391700">
                <a:tc>
                  <a:txBody>
                    <a:bodyPr/>
                    <a:lstStyle/>
                    <a:p>
                      <a:pPr indent="0" lvl="0" marL="91440" marR="0" rtl="0" algn="l">
                        <a:spcBef>
                          <a:spcPts val="0"/>
                        </a:spcBef>
                        <a:spcAft>
                          <a:spcPts val="0"/>
                        </a:spcAft>
                        <a:buNone/>
                      </a:pPr>
                      <a:r>
                        <a:rPr lang="fr-FR" sz="1200" u="none" cap="none" strike="noStrike"/>
                        <a:t>Collecte et organisation des données</a:t>
                      </a:r>
                      <a:endParaRPr/>
                    </a:p>
                  </a:txBody>
                  <a:tcPr marT="6450" marB="0" marR="6450" marL="6450" anchor="ctr">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9">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hMerge="1"/>
                <a:tc hMerge="1"/>
                <a:tc hMerge="1"/>
                <a:tc hMerge="1"/>
                <a:tc hMerge="1"/>
                <a:tc hMerge="1"/>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2">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91440" marR="0" rtl="0" algn="l">
                        <a:spcBef>
                          <a:spcPts val="0"/>
                        </a:spcBef>
                        <a:spcAft>
                          <a:spcPts val="0"/>
                        </a:spcAft>
                        <a:buNone/>
                      </a:pPr>
                      <a:r>
                        <a:rPr lang="fr-FR" sz="1200" u="none" cap="none" strike="noStrike"/>
                        <a:t>Développement d'un arbre à problèmes </a:t>
                      </a:r>
                      <a:endParaRPr/>
                    </a:p>
                  </a:txBody>
                  <a:tcPr marT="6450" marB="0" marR="6450" marL="6450" anchor="b">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4">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555900">
                <a:tc>
                  <a:txBody>
                    <a:bodyPr/>
                    <a:lstStyle/>
                    <a:p>
                      <a:pPr indent="0" lvl="0" marL="91440" marR="0" rtl="0" algn="l">
                        <a:spcBef>
                          <a:spcPts val="0"/>
                        </a:spcBef>
                        <a:spcAft>
                          <a:spcPts val="0"/>
                        </a:spcAft>
                        <a:buNone/>
                      </a:pPr>
                      <a:r>
                        <a:rPr lang="fr-FR" sz="1200" u="none" cap="none" strike="noStrike"/>
                        <a:t>Développement du diagramme de la TOC et de la documentation complémentaire </a:t>
                      </a:r>
                      <a:endParaRPr/>
                    </a:p>
                  </a:txBody>
                  <a:tcPr marT="6450" marB="0" marR="6450" marL="6450" anchor="ctr">
                    <a:solidFill>
                      <a:srgbClr val="E6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91440" marR="0" rtl="0" algn="l">
                        <a:spcBef>
                          <a:spcPts val="0"/>
                        </a:spcBef>
                        <a:spcAft>
                          <a:spcPts val="0"/>
                        </a:spcAft>
                        <a:buNone/>
                      </a:pPr>
                      <a:r>
                        <a:rPr lang="fr-FR" sz="1200" u="none" cap="none" strike="noStrike"/>
                        <a:t>Prioriser les interventions </a:t>
                      </a:r>
                      <a:endParaRPr/>
                    </a:p>
                  </a:txBody>
                  <a:tcPr marT="6450" marB="0" marR="6450" marL="6450" anchor="b">
                    <a:solidFill>
                      <a:srgbClr val="FEE1AE"/>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290625">
                <a:tc>
                  <a:txBody>
                    <a:bodyPr/>
                    <a:lstStyle/>
                    <a:p>
                      <a:pPr indent="0" lvl="0" marL="91440" marR="0" rtl="0" algn="l">
                        <a:spcBef>
                          <a:spcPts val="0"/>
                        </a:spcBef>
                        <a:spcAft>
                          <a:spcPts val="0"/>
                        </a:spcAft>
                        <a:buNone/>
                      </a:pPr>
                      <a:r>
                        <a:rPr lang="fr-FR" sz="1200" u="none" cap="none" strike="noStrike"/>
                        <a:t>Raffiner les graphiques de la TOC</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295200">
                <a:tc>
                  <a:txBody>
                    <a:bodyPr/>
                    <a:lstStyle/>
                    <a:p>
                      <a:pPr indent="0" lvl="0" marL="91440" marR="0" rtl="0" algn="l">
                        <a:spcBef>
                          <a:spcPts val="0"/>
                        </a:spcBef>
                        <a:spcAft>
                          <a:spcPts val="0"/>
                        </a:spcAft>
                        <a:buNone/>
                      </a:pPr>
                      <a:r>
                        <a:rPr lang="fr-FR" sz="1200" u="none" cap="none" strike="noStrike"/>
                        <a:t>Transfert du cadre logique et sélection d'indicateurs</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59775">
                <a:tc>
                  <a:txBody>
                    <a:bodyPr/>
                    <a:lstStyle/>
                    <a:p>
                      <a:pPr indent="0" lvl="0" marL="91440" marR="0" rtl="0" algn="l">
                        <a:spcBef>
                          <a:spcPts val="0"/>
                        </a:spcBef>
                        <a:spcAft>
                          <a:spcPts val="0"/>
                        </a:spcAft>
                        <a:buNone/>
                      </a:pPr>
                      <a:r>
                        <a:rPr lang="fr-FR" sz="1200" u="none" cap="none" strike="noStrike"/>
                        <a:t>Examen de la qualité et de l'exhaustivité</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l">
                        <a:spcBef>
                          <a:spcPts val="0"/>
                        </a:spcBef>
                        <a:spcAft>
                          <a:spcPts val="0"/>
                        </a:spcAft>
                        <a:buNone/>
                      </a:pPr>
                      <a:r>
                        <a:t/>
                      </a:r>
                      <a:endParaRPr/>
                    </a:p>
                  </a:txBody>
                  <a:tcPr marT="6450" marB="0" marR="6450" marL="6450" anchor="b">
                    <a:solidFill>
                      <a:schemeClr val="accent2"/>
                    </a:solidFill>
                  </a:tcPr>
                </a:tc>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aphicFrame>
        <p:nvGraphicFramePr>
          <p:cNvPr id="112" name="Google Shape;112;p4"/>
          <p:cNvGraphicFramePr/>
          <p:nvPr/>
        </p:nvGraphicFramePr>
        <p:xfrm>
          <a:off x="561474" y="525380"/>
          <a:ext cx="3000000" cy="3000000"/>
        </p:xfrm>
        <a:graphic>
          <a:graphicData uri="http://schemas.openxmlformats.org/drawingml/2006/table">
            <a:tbl>
              <a:tblPr bandRow="1" firstCol="1" firstRow="1">
                <a:noFill/>
                <a:tableStyleId>{401C139E-D25E-49E4-B70F-DBA7C8099CC9}</a:tableStyleId>
              </a:tblPr>
              <a:tblGrid>
                <a:gridCol w="3393600"/>
                <a:gridCol w="1681225"/>
                <a:gridCol w="546525"/>
                <a:gridCol w="546525"/>
                <a:gridCol w="546525"/>
                <a:gridCol w="546525"/>
                <a:gridCol w="546525"/>
                <a:gridCol w="546525"/>
              </a:tblGrid>
              <a:tr h="606475">
                <a:tc>
                  <a:txBody>
                    <a:bodyPr/>
                    <a:lstStyle/>
                    <a:p>
                      <a:pPr indent="0" lvl="0" marL="0" marR="0" rtl="0" algn="ctr">
                        <a:lnSpc>
                          <a:spcPct val="107000"/>
                        </a:lnSpc>
                        <a:spcBef>
                          <a:spcPts val="0"/>
                        </a:spcBef>
                        <a:spcAft>
                          <a:spcPts val="0"/>
                        </a:spcAft>
                        <a:buNone/>
                      </a:pPr>
                      <a:r>
                        <a:rPr lang="fr-FR" sz="1200" u="none" cap="none" strike="noStrike"/>
                        <a:t>QUOI? </a:t>
                      </a:r>
                      <a:endParaRPr/>
                    </a:p>
                  </a:txBody>
                  <a:tcPr marT="0" marB="0" marR="41675" marL="41675" anchor="b">
                    <a:solidFill>
                      <a:schemeClr val="dk2"/>
                    </a:solidFill>
                  </a:tcPr>
                </a:tc>
                <a:tc>
                  <a:txBody>
                    <a:bodyPr/>
                    <a:lstStyle/>
                    <a:p>
                      <a:pPr indent="0" lvl="0" marL="0" marR="0" rtl="0" algn="ctr">
                        <a:lnSpc>
                          <a:spcPct val="107000"/>
                        </a:lnSpc>
                        <a:spcBef>
                          <a:spcPts val="0"/>
                        </a:spcBef>
                        <a:spcAft>
                          <a:spcPts val="0"/>
                        </a:spcAft>
                        <a:buNone/>
                      </a:pPr>
                      <a:r>
                        <a:rPr lang="fr-FR" sz="1200" u="none" cap="none" strike="noStrike"/>
                        <a:t>QUI (exemples seulement)</a:t>
                      </a:r>
                      <a:endParaRPr/>
                    </a:p>
                  </a:txBody>
                  <a:tcPr marT="0" marB="0" marR="41675" marL="41675" anchor="b">
                    <a:solidFill>
                      <a:schemeClr val="dk2"/>
                    </a:solidFill>
                  </a:tcPr>
                </a:tc>
                <a:tc>
                  <a:txBody>
                    <a:bodyPr/>
                    <a:lstStyle/>
                    <a:p>
                      <a:pPr indent="0" lvl="0" marL="0" marR="0" rtl="0" algn="ctr">
                        <a:lnSpc>
                          <a:spcPct val="107000"/>
                        </a:lnSpc>
                        <a:spcBef>
                          <a:spcPts val="0"/>
                        </a:spcBef>
                        <a:spcAft>
                          <a:spcPts val="0"/>
                        </a:spcAft>
                        <a:buNone/>
                      </a:pPr>
                      <a:r>
                        <a:rPr lang="fr-FR" sz="1000" u="none" cap="none" strike="noStrike">
                          <a:latin typeface="Calibri"/>
                          <a:ea typeface="Calibri"/>
                          <a:cs typeface="Calibri"/>
                          <a:sym typeface="Calibri"/>
                        </a:rPr>
                        <a:t>semaine</a:t>
                      </a:r>
                      <a:endParaRPr sz="1700"/>
                    </a:p>
                  </a:txBody>
                  <a:tcPr marT="0" marB="0" marR="41675" marL="41675" anchor="ctr">
                    <a:solidFill>
                      <a:schemeClr val="dk2"/>
                    </a:solidFill>
                  </a:tcPr>
                </a:tc>
                <a:tc>
                  <a:txBody>
                    <a:bodyPr/>
                    <a:lstStyle/>
                    <a:p>
                      <a:pPr indent="0" lvl="0" marL="0" marR="0" rtl="0" algn="ctr">
                        <a:lnSpc>
                          <a:spcPct val="107000"/>
                        </a:lnSpc>
                        <a:spcBef>
                          <a:spcPts val="0"/>
                        </a:spcBef>
                        <a:spcAft>
                          <a:spcPts val="0"/>
                        </a:spcAft>
                        <a:buNone/>
                      </a:pPr>
                      <a:r>
                        <a:rPr lang="fr-FR" sz="1000" u="none" cap="none" strike="noStrike">
                          <a:latin typeface="Calibri"/>
                          <a:ea typeface="Calibri"/>
                          <a:cs typeface="Calibri"/>
                          <a:sym typeface="Calibri"/>
                        </a:rPr>
                        <a:t>semaine</a:t>
                      </a:r>
                      <a:endParaRPr sz="1700"/>
                    </a:p>
                  </a:txBody>
                  <a:tcPr marT="0" marB="0" marR="41675" marL="41675" anchor="ctr">
                    <a:solidFill>
                      <a:schemeClr val="dk2"/>
                    </a:solidFill>
                  </a:tcPr>
                </a:tc>
                <a:tc>
                  <a:txBody>
                    <a:bodyPr/>
                    <a:lstStyle/>
                    <a:p>
                      <a:pPr indent="0" lvl="0" marL="0" marR="0" rtl="0" algn="ctr">
                        <a:lnSpc>
                          <a:spcPct val="107000"/>
                        </a:lnSpc>
                        <a:spcBef>
                          <a:spcPts val="0"/>
                        </a:spcBef>
                        <a:spcAft>
                          <a:spcPts val="0"/>
                        </a:spcAft>
                        <a:buNone/>
                      </a:pPr>
                      <a:r>
                        <a:rPr lang="fr-FR" sz="1000" u="none" cap="none" strike="noStrike">
                          <a:latin typeface="Calibri"/>
                          <a:ea typeface="Calibri"/>
                          <a:cs typeface="Calibri"/>
                          <a:sym typeface="Calibri"/>
                        </a:rPr>
                        <a:t>semaine</a:t>
                      </a:r>
                      <a:endParaRPr sz="1700"/>
                    </a:p>
                  </a:txBody>
                  <a:tcPr marT="0" marB="0" marR="41675" marL="41675" anchor="ctr">
                    <a:solidFill>
                      <a:schemeClr val="dk2"/>
                    </a:solidFill>
                  </a:tcPr>
                </a:tc>
                <a:tc>
                  <a:txBody>
                    <a:bodyPr/>
                    <a:lstStyle/>
                    <a:p>
                      <a:pPr indent="0" lvl="0" marL="0" marR="0" rtl="0" algn="ctr">
                        <a:lnSpc>
                          <a:spcPct val="107000"/>
                        </a:lnSpc>
                        <a:spcBef>
                          <a:spcPts val="0"/>
                        </a:spcBef>
                        <a:spcAft>
                          <a:spcPts val="0"/>
                        </a:spcAft>
                        <a:buNone/>
                      </a:pPr>
                      <a:r>
                        <a:rPr lang="fr-FR" sz="1000" u="none" cap="none" strike="noStrike">
                          <a:latin typeface="Calibri"/>
                          <a:ea typeface="Calibri"/>
                          <a:cs typeface="Calibri"/>
                          <a:sym typeface="Calibri"/>
                        </a:rPr>
                        <a:t>semaine</a:t>
                      </a:r>
                      <a:endParaRPr sz="1700"/>
                    </a:p>
                  </a:txBody>
                  <a:tcPr marT="0" marB="0" marR="41675" marL="41675" anchor="ctr">
                    <a:solidFill>
                      <a:schemeClr val="dk2"/>
                    </a:solidFill>
                  </a:tcPr>
                </a:tc>
                <a:tc>
                  <a:txBody>
                    <a:bodyPr/>
                    <a:lstStyle/>
                    <a:p>
                      <a:pPr indent="0" lvl="0" marL="0" marR="0" rtl="0" algn="ctr">
                        <a:lnSpc>
                          <a:spcPct val="107000"/>
                        </a:lnSpc>
                        <a:spcBef>
                          <a:spcPts val="0"/>
                        </a:spcBef>
                        <a:spcAft>
                          <a:spcPts val="0"/>
                        </a:spcAft>
                        <a:buNone/>
                      </a:pPr>
                      <a:r>
                        <a:rPr lang="fr-FR" sz="1000" u="none" cap="none" strike="noStrike">
                          <a:latin typeface="Calibri"/>
                          <a:ea typeface="Calibri"/>
                          <a:cs typeface="Calibri"/>
                          <a:sym typeface="Calibri"/>
                        </a:rPr>
                        <a:t>semaine</a:t>
                      </a:r>
                      <a:endParaRPr sz="1700"/>
                    </a:p>
                  </a:txBody>
                  <a:tcPr marT="0" marB="0" marR="41675" marL="41675" anchor="ctr">
                    <a:solidFill>
                      <a:schemeClr val="dk2"/>
                    </a:solidFill>
                  </a:tcPr>
                </a:tc>
                <a:tc>
                  <a:txBody>
                    <a:bodyPr/>
                    <a:lstStyle/>
                    <a:p>
                      <a:pPr indent="0" lvl="0" marL="0" marR="0" rtl="0" algn="ctr">
                        <a:lnSpc>
                          <a:spcPct val="107000"/>
                        </a:lnSpc>
                        <a:spcBef>
                          <a:spcPts val="0"/>
                        </a:spcBef>
                        <a:spcAft>
                          <a:spcPts val="0"/>
                        </a:spcAft>
                        <a:buNone/>
                      </a:pPr>
                      <a:r>
                        <a:rPr lang="fr-FR" sz="1000" u="none" cap="none" strike="noStrike">
                          <a:latin typeface="Calibri"/>
                          <a:ea typeface="Calibri"/>
                          <a:cs typeface="Calibri"/>
                          <a:sym typeface="Calibri"/>
                        </a:rPr>
                        <a:t>semaine</a:t>
                      </a:r>
                      <a:endParaRPr sz="1700"/>
                    </a:p>
                  </a:txBody>
                  <a:tcPr marT="0" marB="0" marR="41675" marL="41675" anchor="ctr">
                    <a:solidFill>
                      <a:schemeClr val="dk2"/>
                    </a:solidFill>
                  </a:tcPr>
                </a:tc>
              </a:tr>
              <a:tr h="404325">
                <a:tc>
                  <a:txBody>
                    <a:bodyPr/>
                    <a:lstStyle/>
                    <a:p>
                      <a:pPr indent="0" lvl="0" marL="0" marR="0" rtl="0" algn="l">
                        <a:lnSpc>
                          <a:spcPct val="107000"/>
                        </a:lnSpc>
                        <a:spcBef>
                          <a:spcPts val="0"/>
                        </a:spcBef>
                        <a:spcAft>
                          <a:spcPts val="0"/>
                        </a:spcAft>
                        <a:buNone/>
                      </a:pPr>
                      <a:r>
                        <a:rPr lang="fr-FR" sz="1200" u="none" cap="none" strike="noStrike">
                          <a:solidFill>
                            <a:schemeClr val="dk1"/>
                          </a:solidFill>
                        </a:rPr>
                        <a:t>Prioriser les interventions de la DFSA </a:t>
                      </a:r>
                      <a:endParaRPr/>
                    </a:p>
                  </a:txBody>
                  <a:tcPr marT="0" marB="0" marR="41675" marL="41675" anchor="ctr">
                    <a:solidFill>
                      <a:schemeClr val="accent4"/>
                    </a:solidFill>
                  </a:tcPr>
                </a:tc>
                <a:tc>
                  <a:txBody>
                    <a:bodyPr/>
                    <a:lstStyle/>
                    <a:p>
                      <a:pPr indent="0" lvl="0" marL="0" marR="0" rtl="0" algn="l">
                        <a:lnSpc>
                          <a:spcPct val="107000"/>
                        </a:lnSpc>
                        <a:spcBef>
                          <a:spcPts val="0"/>
                        </a:spcBef>
                        <a:spcAft>
                          <a:spcPts val="0"/>
                        </a:spcAft>
                        <a:buNone/>
                      </a:pPr>
                      <a:r>
                        <a:rPr lang="fr-FR" sz="1200" u="none" cap="none" strike="noStrike"/>
                        <a:t>Responsable technique </a:t>
                      </a:r>
                      <a:endParaRPr/>
                    </a:p>
                  </a:txBody>
                  <a:tcPr marT="0" marB="0" marR="41675" marL="41675" anchor="ctr"/>
                </a:tc>
                <a:tc>
                  <a:txBody>
                    <a:bodyPr/>
                    <a:lstStyle/>
                    <a:p>
                      <a:pPr indent="0" lvl="0" marL="0" marR="0" rtl="0" algn="l">
                        <a:lnSpc>
                          <a:spcPct val="107000"/>
                        </a:lnSpc>
                        <a:spcBef>
                          <a:spcPts val="0"/>
                        </a:spcBef>
                        <a:spcAft>
                          <a:spcPts val="0"/>
                        </a:spcAft>
                        <a:buNone/>
                      </a:pPr>
                      <a:r>
                        <a:rPr lang="fr-FR" sz="1200" u="none" cap="none" strike="noStrike"/>
                        <a:t> </a:t>
                      </a:r>
                      <a:endParaRPr/>
                    </a:p>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solidFill>
                      <a:schemeClr val="accent2"/>
                    </a:solidFill>
                  </a:tcPr>
                </a:tc>
                <a:tc>
                  <a:txBody>
                    <a:bodyPr/>
                    <a:lstStyle/>
                    <a:p>
                      <a:pPr indent="0" lvl="0" marL="0" marR="0" rtl="0" algn="ctr">
                        <a:lnSpc>
                          <a:spcPct val="107000"/>
                        </a:lnSpc>
                        <a:spcBef>
                          <a:spcPts val="0"/>
                        </a:spcBef>
                        <a:spcAft>
                          <a:spcPts val="0"/>
                        </a:spcAft>
                        <a:buNone/>
                      </a:pPr>
                      <a:r>
                        <a:rPr lang="fr-FR" sz="1200" u="none" cap="none" strike="noStrike"/>
                        <a:t> </a:t>
                      </a:r>
                      <a:endParaRPr/>
                    </a:p>
                  </a:txBody>
                  <a:tcPr marT="0" marB="0" marR="41675" marL="41675" anchor="b">
                    <a:solidFill>
                      <a:schemeClr val="accent2"/>
                    </a:solidFill>
                  </a:tcPr>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solidFill>
                      <a:schemeClr val="accent2"/>
                    </a:solidFill>
                  </a:tcPr>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r>
              <a:tr h="606275">
                <a:tc>
                  <a:txBody>
                    <a:bodyPr/>
                    <a:lstStyle/>
                    <a:p>
                      <a:pPr indent="0" lvl="0" marL="0" marR="0" rtl="0" algn="l">
                        <a:lnSpc>
                          <a:spcPct val="107000"/>
                        </a:lnSpc>
                        <a:spcBef>
                          <a:spcPts val="0"/>
                        </a:spcBef>
                        <a:spcAft>
                          <a:spcPts val="0"/>
                        </a:spcAft>
                        <a:buNone/>
                      </a:pPr>
                      <a:r>
                        <a:rPr lang="fr-FR" sz="1200" u="none" cap="none" strike="noStrike">
                          <a:solidFill>
                            <a:schemeClr val="dk1"/>
                          </a:solidFill>
                        </a:rPr>
                        <a:t>Ajouter des résultats d'intervention priorisés au diagramme de la TOC </a:t>
                      </a:r>
                      <a:endParaRPr/>
                    </a:p>
                  </a:txBody>
                  <a:tcPr marT="0" marB="0" marR="41675" marL="41675" anchor="ctr">
                    <a:solidFill>
                      <a:schemeClr val="accent4"/>
                    </a:solidFill>
                  </a:tcPr>
                </a:tc>
                <a:tc>
                  <a:txBody>
                    <a:bodyPr/>
                    <a:lstStyle/>
                    <a:p>
                      <a:pPr indent="0" lvl="0" marL="0" marR="0" rtl="0" algn="l">
                        <a:lnSpc>
                          <a:spcPct val="107000"/>
                        </a:lnSpc>
                        <a:spcBef>
                          <a:spcPts val="0"/>
                        </a:spcBef>
                        <a:spcAft>
                          <a:spcPts val="0"/>
                        </a:spcAft>
                        <a:buNone/>
                      </a:pPr>
                      <a:r>
                        <a:rPr lang="fr-FR" sz="1200" u="none" cap="none" strike="noStrike"/>
                        <a:t>Responsable graphique</a:t>
                      </a:r>
                      <a:endParaRPr/>
                    </a:p>
                  </a:txBody>
                  <a:tcPr marT="0" marB="0" marR="41675" marL="41675" anchor="ctr"/>
                </a:tc>
                <a:tc>
                  <a:txBody>
                    <a:bodyPr/>
                    <a:lstStyle/>
                    <a:p>
                      <a:pPr indent="0" lvl="0" marL="0" marR="0" rtl="0" algn="l">
                        <a:lnSpc>
                          <a:spcPct val="107000"/>
                        </a:lnSpc>
                        <a:spcBef>
                          <a:spcPts val="0"/>
                        </a:spcBef>
                        <a:spcAft>
                          <a:spcPts val="0"/>
                        </a:spcAft>
                        <a:buNone/>
                      </a:pPr>
                      <a:r>
                        <a:rPr lang="fr-FR" sz="1200" u="none" cap="none" strike="noStrike"/>
                        <a:t> </a:t>
                      </a:r>
                      <a:endParaRPr/>
                    </a:p>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ctr">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solidFill>
                      <a:schemeClr val="accent2"/>
                    </a:solidFill>
                  </a:tcPr>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r>
              <a:tr h="808625">
                <a:tc>
                  <a:txBody>
                    <a:bodyPr/>
                    <a:lstStyle/>
                    <a:p>
                      <a:pPr indent="0" lvl="0" marL="0" marR="0" rtl="0" algn="l">
                        <a:lnSpc>
                          <a:spcPct val="107000"/>
                        </a:lnSpc>
                        <a:spcBef>
                          <a:spcPts val="0"/>
                        </a:spcBef>
                        <a:spcAft>
                          <a:spcPts val="0"/>
                        </a:spcAft>
                        <a:buNone/>
                      </a:pPr>
                      <a:r>
                        <a:rPr lang="fr-FR" sz="1200" u="none" cap="none" strike="noStrike">
                          <a:solidFill>
                            <a:schemeClr val="dk1"/>
                          </a:solidFill>
                        </a:rPr>
                        <a:t>Vérification finale de la logique de la voie et de la durabilité des interventions proposées</a:t>
                      </a:r>
                      <a:endParaRPr/>
                    </a:p>
                  </a:txBody>
                  <a:tcPr marT="0" marB="0" marR="41675" marL="41675" anchor="ctr">
                    <a:solidFill>
                      <a:schemeClr val="accent4"/>
                    </a:solidFill>
                  </a:tcPr>
                </a:tc>
                <a:tc>
                  <a:txBody>
                    <a:bodyPr/>
                    <a:lstStyle/>
                    <a:p>
                      <a:pPr indent="0" lvl="0" marL="0" marR="0" rtl="0" algn="l">
                        <a:lnSpc>
                          <a:spcPct val="107000"/>
                        </a:lnSpc>
                        <a:spcBef>
                          <a:spcPts val="0"/>
                        </a:spcBef>
                        <a:spcAft>
                          <a:spcPts val="0"/>
                        </a:spcAft>
                        <a:buNone/>
                      </a:pPr>
                      <a:r>
                        <a:rPr lang="fr-FR" sz="1200" u="none" cap="none" strike="noStrike"/>
                        <a:t>6 à 10 employés représentant diverses perspectives</a:t>
                      </a:r>
                      <a:endParaRPr/>
                    </a:p>
                  </a:txBody>
                  <a:tcPr marT="0" marB="0" marR="41675" marL="41675" anchor="ctr"/>
                </a:tc>
                <a:tc>
                  <a:txBody>
                    <a:bodyPr/>
                    <a:lstStyle/>
                    <a:p>
                      <a:pPr indent="0" lvl="0" marL="0" marR="0" rtl="0" algn="l">
                        <a:lnSpc>
                          <a:spcPct val="107000"/>
                        </a:lnSpc>
                        <a:spcBef>
                          <a:spcPts val="0"/>
                        </a:spcBef>
                        <a:spcAft>
                          <a:spcPts val="0"/>
                        </a:spcAft>
                        <a:buNone/>
                      </a:pPr>
                      <a:r>
                        <a:rPr lang="fr-FR" sz="1200" u="none" cap="none" strike="noStrike"/>
                        <a:t> </a:t>
                      </a:r>
                      <a:endParaRPr/>
                    </a:p>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ctr">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l">
                        <a:lnSpc>
                          <a:spcPct val="107000"/>
                        </a:lnSpc>
                        <a:spcBef>
                          <a:spcPts val="0"/>
                        </a:spcBef>
                        <a:spcAft>
                          <a:spcPts val="0"/>
                        </a:spcAft>
                        <a:buNone/>
                      </a:pPr>
                      <a:r>
                        <a:rPr lang="fr-FR" sz="1200" u="none" cap="none" strike="noStrike"/>
                        <a:t> </a:t>
                      </a:r>
                      <a:endParaRPr/>
                    </a:p>
                  </a:txBody>
                  <a:tcPr marT="0" marB="0" marR="41675" marL="41675" anchor="b"/>
                </a:tc>
                <a:tc>
                  <a:txBody>
                    <a:bodyPr/>
                    <a:lstStyle/>
                    <a:p>
                      <a:pPr indent="0" lvl="0" marL="0" marR="0" rtl="0" algn="ctr">
                        <a:lnSpc>
                          <a:spcPct val="107000"/>
                        </a:lnSpc>
                        <a:spcBef>
                          <a:spcPts val="0"/>
                        </a:spcBef>
                        <a:spcAft>
                          <a:spcPts val="0"/>
                        </a:spcAft>
                        <a:buNone/>
                      </a:pPr>
                      <a:r>
                        <a:rPr lang="fr-FR" sz="1200" u="none" cap="none" strike="noStrike"/>
                        <a:t> </a:t>
                      </a:r>
                      <a:endParaRPr/>
                    </a:p>
                  </a:txBody>
                  <a:tcPr marT="0" marB="0" marR="41675" marL="41675" anchor="b">
                    <a:solidFill>
                      <a:schemeClr val="accent2"/>
                    </a:solidFill>
                  </a:tcPr>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solidFill>
                      <a:srgbClr val="D8D8D8"/>
                    </a:solidFill>
                  </a:tcPr>
                </a:tc>
              </a:tr>
              <a:tr h="606475">
                <a:tc>
                  <a:txBody>
                    <a:bodyPr/>
                    <a:lstStyle/>
                    <a:p>
                      <a:pPr indent="0" lvl="0" marL="0" marR="0" rtl="0" algn="l">
                        <a:lnSpc>
                          <a:spcPct val="107000"/>
                        </a:lnSpc>
                        <a:spcBef>
                          <a:spcPts val="0"/>
                        </a:spcBef>
                        <a:spcAft>
                          <a:spcPts val="0"/>
                        </a:spcAft>
                        <a:buNone/>
                      </a:pPr>
                      <a:r>
                        <a:rPr b="1" lang="fr-FR" sz="1200" u="none" cap="none" strike="noStrike">
                          <a:solidFill>
                            <a:schemeClr val="dk1"/>
                          </a:solidFill>
                          <a:latin typeface="Trebuchet MS"/>
                          <a:ea typeface="Trebuchet MS"/>
                          <a:cs typeface="Trebuchet MS"/>
                          <a:sym typeface="Trebuchet MS"/>
                        </a:rPr>
                        <a:t>Transférer les extrants d'intervention prioritaires au cadre logique</a:t>
                      </a:r>
                      <a:endParaRPr/>
                    </a:p>
                  </a:txBody>
                  <a:tcPr marT="0" marB="0" marR="47250" marL="47250" anchor="ctr">
                    <a:solidFill>
                      <a:schemeClr val="accent4"/>
                    </a:solidFill>
                  </a:tcPr>
                </a:tc>
                <a:tc>
                  <a:txBody>
                    <a:bodyPr/>
                    <a:lstStyle/>
                    <a:p>
                      <a:pPr indent="0" lvl="0" marL="0" marR="0" rtl="0" algn="l">
                        <a:lnSpc>
                          <a:spcPct val="107000"/>
                        </a:lnSpc>
                        <a:spcBef>
                          <a:spcPts val="0"/>
                        </a:spcBef>
                        <a:spcAft>
                          <a:spcPts val="0"/>
                        </a:spcAft>
                        <a:buNone/>
                      </a:pPr>
                      <a:r>
                        <a:rPr lang="fr-FR" sz="1200" u="none" cap="none" strike="noStrike">
                          <a:solidFill>
                            <a:schemeClr val="dk1"/>
                          </a:solidFill>
                          <a:latin typeface="Trebuchet MS"/>
                          <a:ea typeface="Trebuchet MS"/>
                          <a:cs typeface="Trebuchet MS"/>
                          <a:sym typeface="Trebuchet MS"/>
                        </a:rPr>
                        <a:t>1 employé du SE </a:t>
                      </a:r>
                      <a:endParaRPr/>
                    </a:p>
                  </a:txBody>
                  <a:tcPr marT="0" marB="0" marR="47250" marL="47250" anchor="ctr"/>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solidFill>
                          <a:schemeClr val="dk1"/>
                        </a:solidFill>
                        <a:latin typeface="Calibri"/>
                        <a:ea typeface="Calibri"/>
                        <a:cs typeface="Calibri"/>
                        <a:sym typeface="Calibri"/>
                      </a:endParaRPr>
                    </a:p>
                  </a:txBody>
                  <a:tcPr marT="0" marB="0" marR="41675" marL="41675" anchor="b">
                    <a:solidFill>
                      <a:srgbClr val="F2F2F2"/>
                    </a:solidFill>
                  </a:tcPr>
                </a:tc>
                <a:tc>
                  <a:txBody>
                    <a:bodyPr/>
                    <a:lstStyle/>
                    <a:p>
                      <a:pPr indent="0" lvl="0" marL="0" marR="0" rtl="0" algn="l">
                        <a:lnSpc>
                          <a:spcPct val="107000"/>
                        </a:lnSpc>
                        <a:spcBef>
                          <a:spcPts val="0"/>
                        </a:spcBef>
                        <a:spcAft>
                          <a:spcPts val="0"/>
                        </a:spcAft>
                        <a:buNone/>
                      </a:pPr>
                      <a:r>
                        <a:t/>
                      </a:r>
                      <a:endParaRPr sz="1200" u="none" cap="none" strike="noStrike">
                        <a:solidFill>
                          <a:schemeClr val="dk1"/>
                        </a:solidFill>
                        <a:latin typeface="Calibri"/>
                        <a:ea typeface="Calibri"/>
                        <a:cs typeface="Calibri"/>
                        <a:sym typeface="Calibri"/>
                      </a:endParaRPr>
                    </a:p>
                  </a:txBody>
                  <a:tcPr marT="0" marB="0" marR="41675" marL="41675" anchor="b">
                    <a:solidFill>
                      <a:schemeClr val="accent2"/>
                    </a:solidFill>
                  </a:tcPr>
                </a:tc>
              </a:tr>
              <a:tr h="606475">
                <a:tc>
                  <a:txBody>
                    <a:bodyPr/>
                    <a:lstStyle/>
                    <a:p>
                      <a:pPr indent="0" lvl="0" marL="0" marR="0" rtl="0" algn="l">
                        <a:lnSpc>
                          <a:spcPct val="107000"/>
                        </a:lnSpc>
                        <a:spcBef>
                          <a:spcPts val="0"/>
                        </a:spcBef>
                        <a:spcAft>
                          <a:spcPts val="0"/>
                        </a:spcAft>
                        <a:buNone/>
                      </a:pPr>
                      <a:r>
                        <a:rPr b="1" lang="fr-FR" sz="1200" u="none" cap="none" strike="noStrike">
                          <a:solidFill>
                            <a:schemeClr val="dk1"/>
                          </a:solidFill>
                          <a:latin typeface="Trebuchet MS"/>
                          <a:ea typeface="Trebuchet MS"/>
                          <a:cs typeface="Trebuchet MS"/>
                          <a:sym typeface="Trebuchet MS"/>
                        </a:rPr>
                        <a:t>Identifier les indicateurs des extrants qui seront transférés au cadre logique.</a:t>
                      </a:r>
                      <a:endParaRPr/>
                    </a:p>
                  </a:txBody>
                  <a:tcPr marT="0" marB="0" marR="47250" marL="47250" anchor="ctr">
                    <a:solidFill>
                      <a:schemeClr val="accent4"/>
                    </a:solidFill>
                  </a:tcPr>
                </a:tc>
                <a:tc>
                  <a:txBody>
                    <a:bodyPr/>
                    <a:lstStyle/>
                    <a:p>
                      <a:pPr indent="0" lvl="0" marL="0" marR="0" rtl="0" algn="l">
                        <a:lnSpc>
                          <a:spcPct val="107000"/>
                        </a:lnSpc>
                        <a:spcBef>
                          <a:spcPts val="0"/>
                        </a:spcBef>
                        <a:spcAft>
                          <a:spcPts val="0"/>
                        </a:spcAft>
                        <a:buNone/>
                      </a:pPr>
                      <a:r>
                        <a:rPr lang="fr-FR" sz="1200" u="none" cap="none" strike="noStrike">
                          <a:solidFill>
                            <a:schemeClr val="dk1"/>
                          </a:solidFill>
                          <a:latin typeface="Trebuchet MS"/>
                          <a:ea typeface="Trebuchet MS"/>
                          <a:cs typeface="Trebuchet MS"/>
                          <a:sym typeface="Trebuchet MS"/>
                        </a:rPr>
                        <a:t>Équipe SE; conseillers techniques</a:t>
                      </a:r>
                      <a:endParaRPr/>
                    </a:p>
                  </a:txBody>
                  <a:tcPr marT="0" marB="0" marR="47250" marL="47250" anchor="ctr"/>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solidFill>
                          <a:schemeClr val="dk1"/>
                        </a:solidFill>
                        <a:latin typeface="Calibri"/>
                        <a:ea typeface="Calibri"/>
                        <a:cs typeface="Calibri"/>
                        <a:sym typeface="Calibri"/>
                      </a:endParaRPr>
                    </a:p>
                  </a:txBody>
                  <a:tcPr marT="0" marB="0" marR="41675" marL="41675" anchor="b">
                    <a:solidFill>
                      <a:srgbClr val="F2F2F2"/>
                    </a:solidFill>
                  </a:tcPr>
                </a:tc>
                <a:tc>
                  <a:txBody>
                    <a:bodyPr/>
                    <a:lstStyle/>
                    <a:p>
                      <a:pPr indent="0" lvl="0" marL="0" marR="0" rtl="0" algn="l">
                        <a:lnSpc>
                          <a:spcPct val="107000"/>
                        </a:lnSpc>
                        <a:spcBef>
                          <a:spcPts val="0"/>
                        </a:spcBef>
                        <a:spcAft>
                          <a:spcPts val="0"/>
                        </a:spcAft>
                        <a:buNone/>
                      </a:pPr>
                      <a:r>
                        <a:t/>
                      </a:r>
                      <a:endParaRPr sz="1200" u="none" cap="none" strike="noStrike">
                        <a:solidFill>
                          <a:schemeClr val="dk1"/>
                        </a:solidFill>
                        <a:latin typeface="Calibri"/>
                        <a:ea typeface="Calibri"/>
                        <a:cs typeface="Calibri"/>
                        <a:sym typeface="Calibri"/>
                      </a:endParaRPr>
                    </a:p>
                  </a:txBody>
                  <a:tcPr marT="0" marB="0" marR="41675" marL="41675" anchor="b">
                    <a:solidFill>
                      <a:schemeClr val="accent2"/>
                    </a:solidFill>
                  </a:tcPr>
                </a:tc>
              </a:tr>
              <a:tr h="606275">
                <a:tc>
                  <a:txBody>
                    <a:bodyPr/>
                    <a:lstStyle/>
                    <a:p>
                      <a:pPr indent="0" lvl="0" marL="0" marR="0" rtl="0" algn="l">
                        <a:lnSpc>
                          <a:spcPct val="107000"/>
                        </a:lnSpc>
                        <a:spcBef>
                          <a:spcPts val="0"/>
                        </a:spcBef>
                        <a:spcAft>
                          <a:spcPts val="0"/>
                        </a:spcAft>
                        <a:buNone/>
                      </a:pPr>
                      <a:r>
                        <a:rPr b="1" lang="fr-FR" sz="1200" u="none" cap="none" strike="noStrike">
                          <a:solidFill>
                            <a:schemeClr val="dk1"/>
                          </a:solidFill>
                          <a:latin typeface="Trebuchet MS"/>
                          <a:ea typeface="Trebuchet MS"/>
                          <a:cs typeface="Trebuchet MS"/>
                          <a:sym typeface="Trebuchet MS"/>
                        </a:rPr>
                        <a:t>Entrer les indicateurs d’extrants dans le cadre logique</a:t>
                      </a:r>
                      <a:endParaRPr/>
                    </a:p>
                  </a:txBody>
                  <a:tcPr marT="0" marB="0" marR="47250" marL="47250" anchor="ctr">
                    <a:solidFill>
                      <a:schemeClr val="accent4"/>
                    </a:solidFill>
                  </a:tcPr>
                </a:tc>
                <a:tc>
                  <a:txBody>
                    <a:bodyPr/>
                    <a:lstStyle/>
                    <a:p>
                      <a:pPr indent="0" lvl="0" marL="0" marR="0" rtl="0" algn="l">
                        <a:lnSpc>
                          <a:spcPct val="107000"/>
                        </a:lnSpc>
                        <a:spcBef>
                          <a:spcPts val="0"/>
                        </a:spcBef>
                        <a:spcAft>
                          <a:spcPts val="0"/>
                        </a:spcAft>
                        <a:buNone/>
                      </a:pPr>
                      <a:r>
                        <a:rPr lang="fr-FR" sz="1200" u="none" cap="none" strike="noStrike">
                          <a:solidFill>
                            <a:schemeClr val="dk1"/>
                          </a:solidFill>
                          <a:latin typeface="Trebuchet MS"/>
                          <a:ea typeface="Trebuchet MS"/>
                          <a:cs typeface="Trebuchet MS"/>
                          <a:sym typeface="Trebuchet MS"/>
                        </a:rPr>
                        <a:t>1 employé du SE </a:t>
                      </a:r>
                      <a:endParaRPr/>
                    </a:p>
                  </a:txBody>
                  <a:tcPr marT="0" marB="0" marR="47250" marL="47250" anchor="ctr"/>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solidFill>
                      <a:srgbClr val="D8D8D8"/>
                    </a:solidFill>
                  </a:tcPr>
                </a:tc>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41675" marL="41675" anchor="b">
                    <a:solidFill>
                      <a:schemeClr val="accent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Quels résultats nécessitent une intervention? </a:t>
            </a:r>
            <a:endParaRPr/>
          </a:p>
        </p:txBody>
      </p:sp>
      <p:sp>
        <p:nvSpPr>
          <p:cNvPr id="119" name="Google Shape;119;p5"/>
          <p:cNvSpPr txBox="1"/>
          <p:nvPr>
            <p:ph idx="1" type="body"/>
          </p:nvPr>
        </p:nvSpPr>
        <p:spPr>
          <a:xfrm>
            <a:off x="1684422" y="1116531"/>
            <a:ext cx="7278708" cy="381641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Tous les résultats de la TOC ne nécessitent pas d'intervention. </a:t>
            </a:r>
            <a:endParaRPr/>
          </a:p>
          <a:p>
            <a:pPr indent="-342900" lvl="1" marL="1085850" rtl="0" algn="l">
              <a:spcBef>
                <a:spcPts val="400"/>
              </a:spcBef>
              <a:spcAft>
                <a:spcPts val="0"/>
              </a:spcAft>
              <a:buClr>
                <a:schemeClr val="dk1"/>
              </a:buClr>
              <a:buSzPts val="2000"/>
              <a:buFont typeface="Arial"/>
              <a:buChar char="•"/>
            </a:pPr>
            <a:r>
              <a:rPr lang="fr-FR"/>
              <a:t>Certains résultats sont «pragmatiques» - d'autres sont simplement le résultat des conditions préalables qui les précèdent. </a:t>
            </a:r>
            <a:endParaRPr/>
          </a:p>
          <a:p>
            <a:pPr indent="-342900" lvl="0" marL="342900" rtl="0" algn="l">
              <a:spcBef>
                <a:spcPts val="440"/>
              </a:spcBef>
              <a:spcAft>
                <a:spcPts val="0"/>
              </a:spcAft>
              <a:buClr>
                <a:schemeClr val="dk1"/>
              </a:buClr>
              <a:buSzPts val="2200"/>
              <a:buFont typeface="Arial"/>
              <a:buChar char="•"/>
            </a:pPr>
            <a:r>
              <a:rPr lang="fr-FR"/>
              <a:t>En règle générale, les résultats d'entrée de gamme ou «pragmatiques» figurent dans les niveaux inférieurs du diagramme. </a:t>
            </a:r>
            <a:endParaRPr/>
          </a:p>
          <a:p>
            <a:pPr indent="-342900" lvl="1" marL="1085850" rtl="0" algn="l">
              <a:spcBef>
                <a:spcPts val="400"/>
              </a:spcBef>
              <a:spcAft>
                <a:spcPts val="0"/>
              </a:spcAft>
              <a:buClr>
                <a:schemeClr val="dk1"/>
              </a:buClr>
              <a:buSzPts val="2000"/>
              <a:buFont typeface="Arial"/>
              <a:buChar char="•"/>
            </a:pPr>
            <a:r>
              <a:rPr lang="fr-FR"/>
              <a:t>Ce sont les queues des voies - des résultats qui n'ont pas de conditions préalables / pas de flèches qui y mènent.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Quels résultats nécessitent une intervention? </a:t>
            </a:r>
            <a:endParaRPr/>
          </a:p>
        </p:txBody>
      </p:sp>
      <p:pic>
        <p:nvPicPr>
          <p:cNvPr id="126" name="Google Shape;126;p6"/>
          <p:cNvPicPr preferRelativeResize="0"/>
          <p:nvPr/>
        </p:nvPicPr>
        <p:blipFill rotWithShape="1">
          <a:blip r:embed="rId3">
            <a:alphaModFix/>
          </a:blip>
          <a:srcRect b="32782" l="0" r="54042" t="35140"/>
          <a:stretch/>
        </p:blipFill>
        <p:spPr>
          <a:xfrm>
            <a:off x="988750" y="948825"/>
            <a:ext cx="6941225" cy="4265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Lato"/>
              <a:buNone/>
            </a:pPr>
            <a:r>
              <a:rPr lang="fr-FR" sz="3600"/>
              <a:t>Sélection des interventions</a:t>
            </a:r>
            <a:endParaRPr/>
          </a:p>
        </p:txBody>
      </p:sp>
      <p:sp>
        <p:nvSpPr>
          <p:cNvPr id="133" name="Google Shape;133;p7"/>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200"/>
              <a:buNone/>
            </a:pPr>
            <a:r>
              <a:rPr b="1" lang="fr-FR"/>
              <a:t>Premiers critères</a:t>
            </a:r>
            <a:endParaRPr/>
          </a:p>
          <a:p>
            <a:pPr indent="-342900" lvl="0" marL="342900" rtl="0" algn="l">
              <a:spcBef>
                <a:spcPts val="440"/>
              </a:spcBef>
              <a:spcAft>
                <a:spcPts val="0"/>
              </a:spcAft>
              <a:buClr>
                <a:schemeClr val="dk1"/>
              </a:buClr>
              <a:buSzPts val="2200"/>
              <a:buFont typeface="Arial"/>
              <a:buChar char="•"/>
            </a:pPr>
            <a:r>
              <a:rPr lang="fr-FR"/>
              <a:t>Les interventions proposées doivent avoir un lien clair et logique avec au moins un résultat présenté dans la TOC.</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Lato"/>
              <a:buNone/>
            </a:pPr>
            <a:r>
              <a:rPr lang="fr-FR"/>
              <a:t>Sélection des interventions potentielles</a:t>
            </a:r>
            <a:endParaRPr sz="2800"/>
          </a:p>
        </p:txBody>
      </p:sp>
      <p:sp>
        <p:nvSpPr>
          <p:cNvPr id="140" name="Google Shape;140;p8"/>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Font typeface="Arial"/>
              <a:buChar char="•"/>
            </a:pPr>
            <a:r>
              <a:rPr lang="fr-FR"/>
              <a:t>Quelles sources devrions-nous utiliser pour dresser une liste d'interventions potentielles? </a:t>
            </a:r>
            <a:endParaRPr/>
          </a:p>
          <a:p>
            <a:pPr indent="-342900" lvl="0" marL="342900" rtl="0" algn="l">
              <a:spcBef>
                <a:spcPts val="407"/>
              </a:spcBef>
              <a:spcAft>
                <a:spcPts val="0"/>
              </a:spcAft>
              <a:buClr>
                <a:schemeClr val="dk1"/>
              </a:buClr>
              <a:buSzPct val="100000"/>
              <a:buFont typeface="Arial"/>
              <a:buChar char="•"/>
            </a:pPr>
            <a:r>
              <a:rPr lang="fr-FR"/>
              <a:t>Sources potentielles:</a:t>
            </a:r>
            <a:endParaRPr/>
          </a:p>
          <a:p>
            <a:pPr indent="-342900" lvl="1" marL="1085850" rtl="0" algn="l">
              <a:spcBef>
                <a:spcPts val="370"/>
              </a:spcBef>
              <a:spcAft>
                <a:spcPts val="0"/>
              </a:spcAft>
              <a:buClr>
                <a:schemeClr val="dk1"/>
              </a:buClr>
              <a:buSzPct val="100000"/>
              <a:buFont typeface="Arial"/>
              <a:buChar char="•"/>
            </a:pPr>
            <a:r>
              <a:rPr lang="fr-FR"/>
              <a:t>Contribution des communautés sur les solutions souhaitées</a:t>
            </a:r>
            <a:endParaRPr/>
          </a:p>
          <a:p>
            <a:pPr indent="-342900" lvl="1" marL="1085850" rtl="0" algn="l">
              <a:spcBef>
                <a:spcPts val="370"/>
              </a:spcBef>
              <a:spcAft>
                <a:spcPts val="0"/>
              </a:spcAft>
              <a:buClr>
                <a:schemeClr val="dk1"/>
              </a:buClr>
              <a:buSzPct val="100000"/>
              <a:buFont typeface="Arial"/>
              <a:buChar char="•"/>
            </a:pPr>
            <a:r>
              <a:rPr lang="fr-FR"/>
              <a:t>Les meilleures pratiques (y compris les dernières évaluations)</a:t>
            </a:r>
            <a:endParaRPr/>
          </a:p>
          <a:p>
            <a:pPr indent="-342900" lvl="1" marL="1085850" rtl="0" algn="l">
              <a:spcBef>
                <a:spcPts val="370"/>
              </a:spcBef>
              <a:spcAft>
                <a:spcPts val="0"/>
              </a:spcAft>
              <a:buClr>
                <a:schemeClr val="dk1"/>
              </a:buClr>
              <a:buSzPct val="100000"/>
              <a:buFont typeface="Arial"/>
              <a:buChar char="•"/>
            </a:pPr>
            <a:r>
              <a:rPr lang="fr-FR"/>
              <a:t>Leçons tirées des projets précédents (y compris les rapports d'évaluation)</a:t>
            </a:r>
            <a:endParaRPr/>
          </a:p>
          <a:p>
            <a:pPr indent="-342900" lvl="1" marL="1085850" rtl="0" algn="l">
              <a:spcBef>
                <a:spcPts val="370"/>
              </a:spcBef>
              <a:spcAft>
                <a:spcPts val="0"/>
              </a:spcAft>
              <a:buClr>
                <a:schemeClr val="dk1"/>
              </a:buClr>
              <a:buSzPct val="100000"/>
              <a:buFont typeface="Arial"/>
              <a:buChar char="•"/>
            </a:pPr>
            <a:r>
              <a:rPr lang="fr-FR"/>
              <a:t>Expériences individuelles et institutionnelles</a:t>
            </a:r>
            <a:endParaRPr/>
          </a:p>
          <a:p>
            <a:pPr indent="-342900" lvl="1" marL="1085850" rtl="0" algn="l">
              <a:spcBef>
                <a:spcPts val="370"/>
              </a:spcBef>
              <a:spcAft>
                <a:spcPts val="0"/>
              </a:spcAft>
              <a:buClr>
                <a:schemeClr val="dk1"/>
              </a:buClr>
              <a:buSzPct val="100000"/>
              <a:buFont typeface="Arial"/>
              <a:buChar char="•"/>
            </a:pPr>
            <a:r>
              <a:rPr lang="fr-FR"/>
              <a:t>Idées issues de la revue de la recherche et de la littérature secondaire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Lato"/>
              <a:buNone/>
            </a:pPr>
            <a:r>
              <a:rPr lang="fr-FR" sz="3600"/>
              <a:t>Prioriser les interventions</a:t>
            </a:r>
            <a:endParaRPr/>
          </a:p>
        </p:txBody>
      </p:sp>
      <p:sp>
        <p:nvSpPr>
          <p:cNvPr id="147" name="Google Shape;147;p9"/>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200"/>
              <a:buFont typeface="Arial"/>
              <a:buChar char="•"/>
            </a:pPr>
            <a:r>
              <a:rPr lang="fr-FR"/>
              <a:t>Élaborer des critères sur lesquels fonder nos décisions</a:t>
            </a:r>
            <a:endParaRPr/>
          </a:p>
          <a:p>
            <a:pPr indent="-457200" lvl="0" marL="457200" rtl="0" algn="l">
              <a:spcBef>
                <a:spcPts val="440"/>
              </a:spcBef>
              <a:spcAft>
                <a:spcPts val="0"/>
              </a:spcAft>
              <a:buClr>
                <a:schemeClr val="dk1"/>
              </a:buClr>
              <a:buSzPts val="2200"/>
              <a:buFont typeface="Arial"/>
              <a:buChar char="•"/>
            </a:pPr>
            <a:r>
              <a:rPr lang="fr-FR"/>
              <a:t>Énumérer les hypothèses / justifications concernant le lien entre les interventions proposées et les résultats qu'elles devraient générer. </a:t>
            </a:r>
            <a:endParaRPr/>
          </a:p>
          <a:p>
            <a:pPr indent="-457200" lvl="0" marL="457200" rtl="0" algn="l">
              <a:spcBef>
                <a:spcPts val="440"/>
              </a:spcBef>
              <a:spcAft>
                <a:spcPts val="0"/>
              </a:spcAft>
              <a:buClr>
                <a:schemeClr val="dk1"/>
              </a:buClr>
              <a:buSzPts val="2200"/>
              <a:buFont typeface="Arial"/>
              <a:buChar char="•"/>
            </a:pPr>
            <a:r>
              <a:rPr lang="fr-FR"/>
              <a:t>Poser des questions critiques - que devons-nous savoir d'autre? Qu'est-ce qui est déjà en place?</a:t>
            </a:r>
            <a:endParaRPr/>
          </a:p>
          <a:p>
            <a:pPr indent="-457200" lvl="0" marL="457200" rtl="0" algn="l">
              <a:spcBef>
                <a:spcPts val="440"/>
              </a:spcBef>
              <a:spcAft>
                <a:spcPts val="0"/>
              </a:spcAft>
              <a:buClr>
                <a:schemeClr val="dk1"/>
              </a:buClr>
              <a:buSzPts val="2200"/>
              <a:buFont typeface="Arial"/>
              <a:buChar char="•"/>
            </a:pPr>
            <a:r>
              <a:rPr lang="fr-FR"/>
              <a:t>Identifier les risques associés à l'intervention (ne-nuisent-pas)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2019-08-05T19:49:48Z</dcterms:created>
  <dc:creator>lstarr@savechildren.org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