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Ubuntu"/>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icev2AO3A+HzhXC9k6w6ziboAQ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5D1CF3-7563-4C98-901E-2709D113B81A}">
  <a:tblStyle styleId="{095D1CF3-7563-4C98-901E-2709D113B81A}"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EE8"/>
          </a:solidFill>
        </a:fill>
      </a:tcStyle>
    </a:wholeTbl>
    <a:band1H>
      <a:tcTxStyle/>
      <a:tcStyle>
        <a:fill>
          <a:solidFill>
            <a:srgbClr val="CADBCE"/>
          </a:solidFill>
        </a:fill>
      </a:tcStyle>
    </a:band1H>
    <a:band2H>
      <a:tcTxStyle/>
    </a:band2H>
    <a:band1V>
      <a:tcTxStyle/>
      <a:tcStyle>
        <a:fill>
          <a:solidFill>
            <a:srgbClr val="CADBCE"/>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427F802-AF82-4D0F-B564-33ABD5F42B0B}" styleName="Table_1">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2F1F7"/>
          </a:solidFill>
        </a:fill>
      </a:tcStyle>
    </a:wholeTbl>
    <a:band1H>
      <a:tcTxStyle/>
      <a:tcStyle>
        <a:fill>
          <a:solidFill>
            <a:srgbClr val="E5E2EF"/>
          </a:solidFill>
        </a:fill>
      </a:tcStyle>
    </a:band1H>
    <a:band2H>
      <a:tcTxStyle/>
    </a:band2H>
    <a:band1V>
      <a:tcTxStyle/>
      <a:tcStyle>
        <a:fill>
          <a:solidFill>
            <a:srgbClr val="E5E2EF"/>
          </a:solidFill>
        </a:fill>
      </a:tcStyle>
    </a:band1V>
    <a:band2V>
      <a:tcTxStyle/>
    </a:band2V>
    <a:lastCol>
      <a:tcTxStyle b="on" i="off">
        <a:font>
          <a:latin typeface="Trebuchet MS"/>
          <a:ea typeface="Trebuchet MS"/>
          <a:cs typeface="Trebuchet MS"/>
        </a:font>
        <a:schemeClr val="lt1"/>
      </a:tcTxStyle>
      <a:tcStyle>
        <a:fill>
          <a:solidFill>
            <a:schemeClr val="accent3"/>
          </a:solidFill>
        </a:fill>
      </a:tcStyle>
    </a:lastCol>
    <a:firstCol>
      <a:tcTxStyle b="on" i="off">
        <a:font>
          <a:latin typeface="Trebuchet MS"/>
          <a:ea typeface="Trebuchet MS"/>
          <a:cs typeface="Trebuchet MS"/>
        </a:font>
        <a:schemeClr val="lt1"/>
      </a:tcTxStyle>
      <a:tcStyle>
        <a:fill>
          <a:solidFill>
            <a:schemeClr val="accent3"/>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404F16A9-AC0F-4C5F-8256-F9A833F11119}"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Ubuntu-regular.fntdata"/><Relationship Id="rId22" Type="http://schemas.openxmlformats.org/officeDocument/2006/relationships/font" Target="fonts/Ubuntu-italic.fntdata"/><Relationship Id="rId21" Type="http://schemas.openxmlformats.org/officeDocument/2006/relationships/font" Target="fonts/Ubuntu-bold.fntdata"/><Relationship Id="rId24" Type="http://schemas.openxmlformats.org/officeDocument/2006/relationships/font" Target="fonts/Lato-regular.fntdata"/><Relationship Id="rId23" Type="http://schemas.openxmlformats.org/officeDocument/2006/relationships/font" Target="fonts/Ubuntu-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customschemas.google.com/relationships/presentationmetadata" Target="meta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Comme discuté, une TOC ne se limite pas aux changements qu'un projet influencera. Généralement, de nombreuses parties prenantes contribuent aux changements nécessaires pour atteindre un objectif global commun. En utilisant la cartographie des parties prenantes et en demandant à diverses parties prenantes d'examiner la TOC, nous pouvons déterminer qui sera exactement responsable de quoi.</a:t>
            </a:r>
            <a:endParaRPr sz="1200">
              <a:solidFill>
                <a:schemeClr val="dk1"/>
              </a:solidFill>
              <a:latin typeface="Calibri"/>
              <a:ea typeface="Calibri"/>
              <a:cs typeface="Calibri"/>
              <a:sym typeface="Calibri"/>
            </a:endParaRPr>
          </a:p>
        </p:txBody>
      </p:sp>
      <p:sp>
        <p:nvSpPr>
          <p:cNvPr id="89" name="Google Shape;8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a:t>Nos décisions concernant les résultats dans les niveaux inférieurs de la TOC influeront sur la prise en charge des résultats dans les niveaux supérieurs.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Cette diapositive illustre le processus de sélection via une série de clics.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Premièrement, faire remarquer que le domaine du changement «Revenus diversifiés équitables entre les sexes a augmenté» comprend désormais le libellé </a:t>
            </a:r>
            <a:r>
              <a:rPr b="1" lang="fr-FR" sz="1200">
                <a:solidFill>
                  <a:schemeClr val="dk1"/>
                </a:solidFill>
                <a:latin typeface="Calibri"/>
                <a:ea typeface="Calibri"/>
                <a:cs typeface="Calibri"/>
                <a:sym typeface="Calibri"/>
              </a:rPr>
              <a:t>Objectif 1</a:t>
            </a:r>
            <a:r>
              <a:rPr lang="fr-FR" sz="1200">
                <a:solidFill>
                  <a:schemeClr val="dk1"/>
                </a:solidFill>
                <a:latin typeface="Calibri"/>
                <a:ea typeface="Calibri"/>
                <a:cs typeface="Calibri"/>
                <a:sym typeface="Calibri"/>
              </a:rPr>
              <a:t>, pour refléter que l'organisation prévoit de s'y attaquer. De même, le lien avec les «</a:t>
            </a:r>
            <a:r>
              <a:rPr i="1" lang="fr-FR" sz="1200">
                <a:solidFill>
                  <a:schemeClr val="dk1"/>
                </a:solidFill>
                <a:latin typeface="Calibri"/>
                <a:ea typeface="Calibri"/>
                <a:cs typeface="Calibri"/>
                <a:sym typeface="Calibri"/>
              </a:rPr>
              <a:t>pratiques optimales de SNMI en matière d'adoption accrue</a:t>
            </a:r>
            <a:r>
              <a:rPr lang="fr-FR" sz="1200">
                <a:solidFill>
                  <a:schemeClr val="dk1"/>
                </a:solidFill>
                <a:latin typeface="Calibri"/>
                <a:ea typeface="Calibri"/>
                <a:cs typeface="Calibri"/>
                <a:sym typeface="Calibri"/>
              </a:rPr>
              <a:t>» comporte désormais un libellé P2, afin de refléter un autre objectif que l'organisation prévoit de traiter.</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Parcourir ensuite la série de clics, simulant le processus de sélection des résultats du projet.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Click 1:</a:t>
            </a:r>
            <a:r>
              <a:rPr lang="fr-FR" sz="1200">
                <a:solidFill>
                  <a:schemeClr val="dk1"/>
                </a:solidFill>
                <a:latin typeface="Calibri"/>
                <a:ea typeface="Calibri"/>
                <a:cs typeface="Calibri"/>
                <a:sym typeface="Calibri"/>
              </a:rPr>
              <a:t> Nous décidons d’aborder le résultat «</a:t>
            </a:r>
            <a:r>
              <a:rPr i="1" lang="fr-FR" sz="1200">
                <a:solidFill>
                  <a:schemeClr val="dk1"/>
                </a:solidFill>
                <a:latin typeface="Calibri"/>
                <a:ea typeface="Calibri"/>
                <a:cs typeface="Calibri"/>
                <a:sym typeface="Calibri"/>
              </a:rPr>
              <a:t>l’accès équitable des hommes et des femmes à la formation entrepreneuriale et technique a augmenté.”</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Click 2:</a:t>
            </a:r>
            <a:r>
              <a:rPr lang="fr-FR" sz="1200">
                <a:solidFill>
                  <a:schemeClr val="dk1"/>
                </a:solidFill>
                <a:latin typeface="Calibri"/>
                <a:ea typeface="Calibri"/>
                <a:cs typeface="Calibri"/>
                <a:sym typeface="Calibri"/>
              </a:rPr>
              <a:t> Nous n'avons pas besoin de prendre une décision sur la question de savoir s'il faut aborder «</a:t>
            </a:r>
            <a:r>
              <a:rPr i="1" lang="fr-FR" sz="1200">
                <a:solidFill>
                  <a:schemeClr val="dk1"/>
                </a:solidFill>
                <a:latin typeface="Calibri"/>
                <a:ea typeface="Calibri"/>
                <a:cs typeface="Calibri"/>
                <a:sym typeface="Calibri"/>
              </a:rPr>
              <a:t>l'amélioration de l'alphabétisation entrepreneuriale» ou «l'amélioration des compétences techniques pour les moyens de subsistance hors exploitation</a:t>
            </a:r>
            <a:r>
              <a:rPr lang="fr-FR" sz="1200">
                <a:solidFill>
                  <a:schemeClr val="dk1"/>
                </a:solidFill>
                <a:latin typeface="Calibri"/>
                <a:ea typeface="Calibri"/>
                <a:cs typeface="Calibri"/>
                <a:sym typeface="Calibri"/>
              </a:rPr>
              <a:t>», car la logique démontre que «</a:t>
            </a:r>
            <a:r>
              <a:rPr i="1" lang="fr-FR" sz="1200">
                <a:solidFill>
                  <a:schemeClr val="dk1"/>
                </a:solidFill>
                <a:latin typeface="Calibri"/>
                <a:ea typeface="Calibri"/>
                <a:cs typeface="Calibri"/>
                <a:sym typeface="Calibri"/>
              </a:rPr>
              <a:t>l'accès équitable à l'égalité des sexes pour la formation entrepreneuriale et technique a augmenté</a:t>
            </a:r>
            <a:r>
              <a:rPr lang="fr-FR" sz="1200">
                <a:solidFill>
                  <a:schemeClr val="dk1"/>
                </a:solidFill>
                <a:latin typeface="Calibri"/>
                <a:ea typeface="Calibri"/>
                <a:cs typeface="Calibri"/>
                <a:sym typeface="Calibri"/>
              </a:rPr>
              <a:t>» est la seule condition préalable pour ces deux résultats. Si nous améliorons l'accès à la formation, nous nous attendons à voir des progrès en matière d'alphabétisation et de compétences. Ainsi, nous sélectionnons les deux comme résultats de la DFSA.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Click 3 : </a:t>
            </a:r>
            <a:r>
              <a:rPr lang="fr-FR" sz="1200">
                <a:solidFill>
                  <a:schemeClr val="dk1"/>
                </a:solidFill>
                <a:latin typeface="Calibri"/>
                <a:ea typeface="Calibri"/>
                <a:cs typeface="Calibri"/>
                <a:sym typeface="Calibri"/>
              </a:rPr>
              <a:t>Il en va de même pour le «</a:t>
            </a:r>
            <a:r>
              <a:rPr i="1" lang="fr-FR" sz="1200">
                <a:solidFill>
                  <a:schemeClr val="dk1"/>
                </a:solidFill>
                <a:latin typeface="Calibri"/>
                <a:ea typeface="Calibri"/>
                <a:cs typeface="Calibri"/>
                <a:sym typeface="Calibri"/>
              </a:rPr>
              <a:t>taux réduit de défaillance des entreprises</a:t>
            </a:r>
            <a:r>
              <a:rPr lang="fr-FR" sz="1200">
                <a:solidFill>
                  <a:schemeClr val="dk1"/>
                </a:solidFill>
                <a:latin typeface="Calibri"/>
                <a:ea typeface="Calibri"/>
                <a:cs typeface="Calibri"/>
                <a:sym typeface="Calibri"/>
              </a:rPr>
              <a:t>». La logique de la TOC stipule que le résultat sera atteint si la condition préalable est remplie. Aucune discussion n'est nécessaire pour savoir s'il faut ou non assumer la responsabilité du résultat, nous le prétendons.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Click 4: </a:t>
            </a:r>
            <a:r>
              <a:rPr lang="fr-FR" sz="1200">
                <a:solidFill>
                  <a:schemeClr val="dk1"/>
                </a:solidFill>
                <a:latin typeface="Calibri"/>
                <a:ea typeface="Calibri"/>
                <a:cs typeface="Calibri"/>
                <a:sym typeface="Calibri"/>
              </a:rPr>
              <a:t>Nous devons maintenant passer à une autre voie et prendre une décision sur «</a:t>
            </a:r>
            <a:r>
              <a:rPr i="1" lang="fr-FR" sz="1200">
                <a:solidFill>
                  <a:schemeClr val="dk1"/>
                </a:solidFill>
                <a:latin typeface="Calibri"/>
                <a:ea typeface="Calibri"/>
                <a:cs typeface="Calibri"/>
                <a:sym typeface="Calibri"/>
              </a:rPr>
              <a:t>l'amélioration des liens avec l'emploi dans le secteur privé et les opportunités de PME</a:t>
            </a:r>
            <a:r>
              <a:rPr lang="fr-FR" sz="1200">
                <a:solidFill>
                  <a:schemeClr val="dk1"/>
                </a:solidFill>
                <a:latin typeface="Calibri"/>
                <a:ea typeface="Calibri"/>
                <a:cs typeface="Calibri"/>
                <a:sym typeface="Calibri"/>
              </a:rPr>
              <a:t>». Dans cet exemple, nous décidons également de traiter ce résultat.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ACTEUR EXTERNE: Une fois que nous avons déterminé qu'un acteur externe sera chargé d'améliorer l'accès aux services financiers avec des conditions favorables aux pauvres, nous devons changer la forme et la couleur des résultats pour les distinguer clairement des résultats que nous aborderons.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Nous devons maintenant prendre une décision quant à savoir si nous devons assumer la responsabilité des «</a:t>
            </a:r>
            <a:r>
              <a:rPr i="1" lang="fr-FR" sz="1200">
                <a:solidFill>
                  <a:schemeClr val="dk1"/>
                </a:solidFill>
                <a:latin typeface="Calibri"/>
                <a:ea typeface="Calibri"/>
                <a:cs typeface="Calibri"/>
                <a:sym typeface="Calibri"/>
              </a:rPr>
              <a:t>hommes et femmes sont prêts à prendre des risques d'investissement</a:t>
            </a:r>
            <a:r>
              <a:rPr lang="fr-FR" sz="1200">
                <a:solidFill>
                  <a:schemeClr val="dk1"/>
                </a:solidFill>
                <a:latin typeface="Calibri"/>
                <a:ea typeface="Calibri"/>
                <a:cs typeface="Calibri"/>
                <a:sym typeface="Calibri"/>
              </a:rPr>
              <a:t>», même si la DFSA ne répondra pas à toutes les conditions préalables nécessaires (par exemple, l'accès aux services financiers). Il s'agit d'une décision au cas par cas et dépendra de l'ampleur des changements que nous prévoyons de catalyser en réalisant un «</a:t>
            </a:r>
            <a:r>
              <a:rPr i="1" lang="fr-FR" sz="1200">
                <a:solidFill>
                  <a:schemeClr val="dk1"/>
                </a:solidFill>
                <a:latin typeface="Calibri"/>
                <a:ea typeface="Calibri"/>
                <a:cs typeface="Calibri"/>
                <a:sym typeface="Calibri"/>
              </a:rPr>
              <a:t>taux réduit de défaillance des entreprises</a:t>
            </a:r>
            <a:r>
              <a:rPr lang="fr-FR" sz="1200">
                <a:solidFill>
                  <a:schemeClr val="dk1"/>
                </a:solidFill>
                <a:latin typeface="Calibri"/>
                <a:ea typeface="Calibri"/>
                <a:cs typeface="Calibri"/>
                <a:sym typeface="Calibri"/>
              </a:rPr>
              <a:t>») ET de la confiance qu'ils ont que l'acteur extérieur obtiendra «un meilleur accès au crédit formel et informel» . Si nous nous sentons sûrs des deux conditions, nous pouvons choisir de «réclamer» le résultat du risque d'investissement. Si nous ne revendiquons pas ce résultat nécessaire, alors la même conversation doit avoir lieu pour savoir si nous serons responsables du résultat «</a:t>
            </a:r>
            <a:r>
              <a:rPr i="1" lang="fr-FR" sz="1200">
                <a:solidFill>
                  <a:schemeClr val="dk1"/>
                </a:solidFill>
                <a:latin typeface="Calibri"/>
                <a:ea typeface="Calibri"/>
                <a:cs typeface="Calibri"/>
                <a:sym typeface="Calibri"/>
              </a:rPr>
              <a:t>Adoption accrue des moyens de subsistance non agricoles</a:t>
            </a:r>
            <a:r>
              <a:rPr lang="fr-FR" sz="1200">
                <a:solidFill>
                  <a:schemeClr val="dk1"/>
                </a:solidFill>
                <a:latin typeface="Calibri"/>
                <a:ea typeface="Calibri"/>
                <a:cs typeface="Calibri"/>
                <a:sym typeface="Calibri"/>
              </a:rPr>
              <a:t>». Pouvons-nous avancer suffisamment sur ce résultat en remplissant deux des trois conditions préalables (amélioration des compétences techniques et des liens avec les opportunités hors exploitation)?</a:t>
            </a:r>
            <a:endParaRPr/>
          </a:p>
        </p:txBody>
      </p:sp>
      <p:sp>
        <p:nvSpPr>
          <p:cNvPr id="152" name="Google Shape;15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Le FFP demande que la documentation complémentaire de la TOC identifie clairement les acteurs en dehors de l'activité qui interviennent ou vont intervenir pour produire des résultats et des extrants qui sont des conditions préalables dans une voie de la TOC.</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La documentation complémentaire doit également fournir des informations sur l'ampleur de l'intervention des acteurs externes par rapport à la couverture de l'activité, une idée de la probabilité que les conditions préalables soient remplies au moment où elles sont nécessaires pour stimuler le changement dans le parcours, et les risques pour l‘Activité ou Voie s'ils ne le sont pas.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Enfin, la documentation complémentaire doit décrire le niveau de collaboration de l’activité avec chaque acteur, comment cette collaboration permettra de mieux garantir les conditions préalables et comment les extrants et les résultats produits en externe seront contrôlés.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t>Les </a:t>
            </a:r>
            <a:r>
              <a:rPr b="1" i="1" lang="fr-FR" sz="1200" u="sng"/>
              <a:t>échantillons</a:t>
            </a:r>
            <a:r>
              <a:rPr b="1" lang="fr-FR" sz="1200"/>
              <a:t> de matrice TOPS peuvent être modifiés selon les besoins d'un partenaire. L'important est de fournir au FFP les informations demandées. </a:t>
            </a:r>
            <a:endParaRPr sz="1200"/>
          </a:p>
        </p:txBody>
      </p:sp>
      <p:sp>
        <p:nvSpPr>
          <p:cNvPr id="164" name="Google Shape;16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Utiliser le séquençage dans la voie de la TOC pour aider à déterminer quand un résultat externe est requis.</a:t>
            </a:r>
            <a:endParaRPr/>
          </a:p>
          <a:p>
            <a:pPr indent="0" lvl="0" marL="0" rtl="0" algn="l">
              <a:spcBef>
                <a:spcPts val="0"/>
              </a:spcBef>
              <a:spcAft>
                <a:spcPts val="0"/>
              </a:spcAft>
              <a:buNone/>
            </a:pPr>
            <a:r>
              <a:rPr lang="fr-FR"/>
              <a:t>Dans cet échantillon, pour atteindre nos objectifs d '«adoption accrue des moyens de subsistance hors ferme», le MOE doit réussir à améliorer les compétences techniques pour les moyens de subsistance hors ferme, à peu près au même moment où notre DFSA améliore avec succès les liens avec l'emploi dans le secteur privé et les opportunités de petites entreprises ET à peu près au même moment où les hommes et les femmes sont motivés à prendre des risques d'investissement.</a:t>
            </a:r>
            <a:endParaRPr/>
          </a:p>
          <a:p>
            <a:pPr indent="0" lvl="0" marL="0" rtl="0" algn="l">
              <a:spcBef>
                <a:spcPts val="0"/>
              </a:spcBef>
              <a:spcAft>
                <a:spcPts val="0"/>
              </a:spcAft>
              <a:buNone/>
            </a:pPr>
            <a:r>
              <a:rPr lang="fr-FR"/>
              <a:t>Ce scénario met en évidence la nécessité d'une coordination étroite avec les efforts du MOE. Il souligne également la nécessité d'un séquencement efficace des efforts pour s'assurer que la motivation à prendre un risque ne se manifeste pas longtemps avant que les compétences et les liens ne soient en place. Ou, que les liens ne sont pas en place avant que les compétences techniques ne soient améliorées, ce qui entraînerait l'échec des participants et saperait probablement les efforts futurs pour améliorer les liens.</a:t>
            </a:r>
            <a:endParaRPr/>
          </a:p>
        </p:txBody>
      </p:sp>
      <p:sp>
        <p:nvSpPr>
          <p:cNvPr id="171" name="Google Shape;17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fr-FR"/>
              <a:t>Facilitateur: Modifier pour vous aligner sur le calendrier de votre organisation.</a:t>
            </a:r>
            <a:endParaRPr i="1"/>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N'oublier pas qu'une TOC doit montrer toutes les étapes qui conduisent à un changement pour une communauté ou une population à la suite des efforts de nombreuses parties prenantes travaillant vers un objectif similaire. Bien qu'un certain nombre de domaines de changement puissent apparaître lors de l'analyse, nous pouvons choisir de ne pas tous les aborder directement. Notre équipe de conception doit définir des critères pour déterminer les domaines que la DFSA abordera.</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Les domaines que nous sélectionnons deviendront nos objectifs.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Si les deux premiers critères des tirets ci-dessus sont vrais, alors considérez les 3 critères qui suivent.</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fr-FR" sz="1200">
                <a:solidFill>
                  <a:schemeClr val="dk1"/>
                </a:solidFill>
                <a:latin typeface="Calibri"/>
                <a:ea typeface="Calibri"/>
                <a:cs typeface="Calibri"/>
                <a:sym typeface="Calibri"/>
              </a:rPr>
              <a:t>Le domaine a une forte synergie avec d'autres domaines: </a:t>
            </a:r>
            <a:r>
              <a:rPr b="0" lang="fr-FR" sz="1200">
                <a:solidFill>
                  <a:schemeClr val="dk1"/>
                </a:solidFill>
                <a:latin typeface="Calibri"/>
                <a:ea typeface="Calibri"/>
                <a:cs typeface="Calibri"/>
                <a:sym typeface="Calibri"/>
              </a:rPr>
              <a:t>l'impact combiné de l'adressage de deux domaines ou plus est supérieur à la somme de l'adressage de chaque domaine individuellement.</a:t>
            </a:r>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fr-FR" sz="1200">
                <a:solidFill>
                  <a:schemeClr val="dk1"/>
                </a:solidFill>
                <a:latin typeface="Calibri"/>
                <a:ea typeface="Calibri"/>
                <a:cs typeface="Calibri"/>
                <a:sym typeface="Calibri"/>
              </a:rPr>
              <a:t>L'adressage d'un domaine maximise l'avantage comparatif de votre organisation. </a:t>
            </a:r>
            <a:r>
              <a:rPr b="0" lang="fr-FR" sz="1200">
                <a:solidFill>
                  <a:schemeClr val="dk1"/>
                </a:solidFill>
                <a:latin typeface="Calibri"/>
                <a:ea typeface="Calibri"/>
                <a:cs typeface="Calibri"/>
                <a:sym typeface="Calibri"/>
              </a:rPr>
              <a:t>L’avantage comparatif d’une organisation fait référence à sa capacité, ses compétences et son expérience dans la résolution d’un problème par rapport à toute autre organisation donnée.</a:t>
            </a:r>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fr-FR" sz="1200">
                <a:solidFill>
                  <a:schemeClr val="dk1"/>
                </a:solidFill>
                <a:latin typeface="Calibri"/>
                <a:ea typeface="Calibri"/>
                <a:cs typeface="Calibri"/>
                <a:sym typeface="Calibri"/>
              </a:rPr>
              <a:t>L'adressage du domaine a un potentiel de partenariat. </a:t>
            </a:r>
            <a:r>
              <a:rPr b="0" lang="fr-FR" sz="1200">
                <a:solidFill>
                  <a:schemeClr val="dk1"/>
                </a:solidFill>
                <a:latin typeface="Calibri"/>
                <a:ea typeface="Calibri"/>
                <a:cs typeface="Calibri"/>
                <a:sym typeface="Calibri"/>
              </a:rPr>
              <a:t>En équilibre avec un avantage comparatif, une TOC complète dépend des agences partenaires pour traiter les liens transversaux et de causalité.</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7" name="Google Shape;11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Souvent, une activité abordera tous les domaines de changement dans une TOC, mais ne traitera pas directement tous les résultats dans la voie du domaine. Cela se produit généralement parce qu'un acteur externe tente déjà de traiter divers résultats.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Le risque de ne pas aborder directement chaque résultat dans une voie est que vous devez vous fier à l'efficacité des efforts des acteurs externes pour atteindre le domaine du changement / objectif. Le suivi des progrès des autres acteurs sur le résultat devient particulièrement critique et est gérable grâce à une communication et une coordination efficaces. Ceci sera discuté plus tard.</a:t>
            </a:r>
            <a:endParaRPr/>
          </a:p>
        </p:txBody>
      </p:sp>
      <p:sp>
        <p:nvSpPr>
          <p:cNvPr id="124" name="Google Shape;12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La raison de commencer par le bas est que nos décisions concernant le traitement ou non des résultats dans les niveaux inférieurs de la TOC influencent si nous pouvons assumer la responsabilité des résultats dans les niveaux supérieurs. En d'autres termes, à un moment donné, la logique causale devient le déterminant de la responsabilité des résultats.</a:t>
            </a:r>
            <a:endParaRPr/>
          </a:p>
        </p:txBody>
      </p:sp>
      <p:sp>
        <p:nvSpPr>
          <p:cNvPr id="131" name="Google Shape;13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Utiliser le modèle de cartographie des parties prenantes pour déterminer où il y a des lacunes</a:t>
            </a:r>
            <a:endParaRPr/>
          </a:p>
        </p:txBody>
      </p:sp>
      <p:sp>
        <p:nvSpPr>
          <p:cNvPr id="138" name="Google Shape;13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Une fois que nous avons sélectionné les domaines que nous aborderons, nous nous déplaçons au bas de chaque voie et commençons à progresser, en déterminant les résultats que nous tenterons d'atteindre.</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Assurez-vous que les résultats produits par les acteurs externes se distinguent clairement de ceux que le DFSA visera à atteindre. Sélectionnez une forme, une couleur, une bordure ou un texte différent pour faire ressortir ces composants.</a:t>
            </a:r>
            <a:endParaRPr/>
          </a:p>
        </p:txBody>
      </p:sp>
      <p:sp>
        <p:nvSpPr>
          <p:cNvPr id="145" name="Google Shape;14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jpg"/><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15"/>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lt2"/>
              </a:buClr>
              <a:buSzPts val="3200"/>
              <a:buNone/>
              <a:defRPr b="1">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15"/>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lt2"/>
              </a:buClr>
              <a:buSzPts val="2200"/>
              <a:buNone/>
              <a:defRPr sz="2200">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24"/>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53" name="Google Shape;53;p24"/>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4" name="Google Shape;54;p24"/>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5" name="Google Shape;55;p24"/>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Jonathan Hyams/Save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Blank">
  <p:cSld name="Agenda 3 Blank">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25"/>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8" name="Google Shape;58;p25"/>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9" name="Google Shape;59;p25"/>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Jonathan Hyams/Save the Children</a:t>
            </a:r>
            <a:endParaRPr b="0" i="0" sz="850">
              <a:solidFill>
                <a:srgbClr val="74C2CC"/>
              </a:solidFill>
              <a:latin typeface="Ubuntu"/>
              <a:ea typeface="Ubuntu"/>
              <a:cs typeface="Ubuntu"/>
              <a:sym typeface="Ubuntu"/>
            </a:endParaRPr>
          </a:p>
        </p:txBody>
      </p:sp>
      <p:sp>
        <p:nvSpPr>
          <p:cNvPr id="60" name="Google Shape;60;p25"/>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photo">
  <p:cSld name="Divider with photo">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26"/>
          <p:cNvSpPr txBox="1"/>
          <p:nvPr>
            <p:ph type="title"/>
          </p:nvPr>
        </p:nvSpPr>
        <p:spPr>
          <a:xfrm>
            <a:off x="5005137" y="972152"/>
            <a:ext cx="2675823" cy="32052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6"/>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ext only">
  <p:cSld name="Divider text only">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27"/>
          <p:cNvSpPr txBox="1"/>
          <p:nvPr>
            <p:ph type="title"/>
          </p:nvPr>
        </p:nvSpPr>
        <p:spPr>
          <a:xfrm>
            <a:off x="1366787" y="972152"/>
            <a:ext cx="6314173" cy="320521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two photo">
  <p:cSld name="Divider with two photo">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28"/>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68" name="Google Shape;68;p28"/>
          <p:cNvSpPr/>
          <p:nvPr>
            <p:ph idx="3" type="pic"/>
          </p:nvPr>
        </p:nvSpPr>
        <p:spPr>
          <a:xfrm>
            <a:off x="4572000" y="981075"/>
            <a:ext cx="3195638" cy="3195638"/>
          </a:xfrm>
          <a:prstGeom prst="ellipse">
            <a:avLst/>
          </a:prstGeom>
          <a:blipFill rotWithShape="1">
            <a:blip r:embed="rId4">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p:cSld name="Content text two column">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29"/>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9"/>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2" name="Google Shape;72;p29"/>
          <p:cNvSpPr txBox="1"/>
          <p:nvPr>
            <p:ph idx="2" type="body"/>
          </p:nvPr>
        </p:nvSpPr>
        <p:spPr>
          <a:xfrm>
            <a:off x="5255396" y="1116532"/>
            <a:ext cx="3378466"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and photo">
  <p:cSld name="Content text and photo">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30"/>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0"/>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6" name="Google Shape;76;p30"/>
          <p:cNvSpPr/>
          <p:nvPr>
            <p:ph idx="2" type="pic"/>
          </p:nvPr>
        </p:nvSpPr>
        <p:spPr>
          <a:xfrm>
            <a:off x="5310741" y="1191983"/>
            <a:ext cx="3852510" cy="3302151"/>
          </a:xfrm>
          <a:prstGeom prst="rect">
            <a:avLst/>
          </a:prstGeom>
          <a:blipFill rotWithShape="1">
            <a:blip r:embed="rId3">
              <a:alphaModFix/>
            </a:blip>
            <a:stretch>
              <a:fillRect b="-1133" l="-1143" r="-96083" t="-1134"/>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logomark">
  <p:cSld name="Content text single column, logomark">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31"/>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1"/>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minimal">
  <p:cSld name="Content text single column, minimal">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32"/>
          <p:cNvSpPr txBox="1"/>
          <p:nvPr>
            <p:ph idx="1" type="body"/>
          </p:nvPr>
        </p:nvSpPr>
        <p:spPr>
          <a:xfrm>
            <a:off x="635266" y="673768"/>
            <a:ext cx="7998595" cy="3936734"/>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33"/>
          <p:cNvSpPr/>
          <p:nvPr/>
        </p:nvSpPr>
        <p:spPr>
          <a:xfrm>
            <a:off x="-10274" y="0"/>
            <a:ext cx="9154274" cy="285730"/>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4" name="Google Shape;84;p33"/>
          <p:cNvSpPr/>
          <p:nvPr>
            <p:ph idx="2" type="pic"/>
          </p:nvPr>
        </p:nvSpPr>
        <p:spPr>
          <a:xfrm>
            <a:off x="0" y="340495"/>
            <a:ext cx="9144000" cy="4846320"/>
          </a:xfrm>
          <a:prstGeom prst="rect">
            <a:avLst/>
          </a:prstGeom>
          <a:blipFill rotWithShape="1">
            <a:blip r:embed="rId3">
              <a:alphaModFix/>
            </a:blip>
            <a:stretch>
              <a:fillRect b="-14152" l="-34376" r="-16376" t="-12267"/>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85" name="Google Shape;85;p33"/>
          <p:cNvSpPr txBox="1"/>
          <p:nvPr>
            <p:ph idx="1" type="body"/>
          </p:nvPr>
        </p:nvSpPr>
        <p:spPr>
          <a:xfrm>
            <a:off x="1" y="4555873"/>
            <a:ext cx="9144000" cy="630942"/>
          </a:xfrm>
          <a:prstGeom prst="rect">
            <a:avLst/>
          </a:prstGeom>
          <a:solidFill>
            <a:srgbClr val="028896">
              <a:alpha val="44705"/>
            </a:srgbClr>
          </a:solidFill>
          <a:ln>
            <a:noFill/>
          </a:ln>
        </p:spPr>
        <p:txBody>
          <a:bodyPr anchorCtr="0" anchor="b" bIns="274300" lIns="914400" spcFirstLastPara="1" rIns="914400" wrap="square" tIns="91425">
            <a:spAutoFit/>
          </a:bodyPr>
          <a:lstStyle>
            <a:lvl1pPr indent="-228600" lvl="0" marL="457200" algn="ctr">
              <a:spcBef>
                <a:spcPts val="340"/>
              </a:spcBef>
              <a:spcAft>
                <a:spcPts val="0"/>
              </a:spcAft>
              <a:buClr>
                <a:schemeClr val="lt1"/>
              </a:buClr>
              <a:buSzPts val="1700"/>
              <a:buNone/>
              <a:defRPr sz="17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p:cSld name="Content text single column">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6"/>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no dialogue">
  <p:cSld name="Content text two column, no dialogu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17"/>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7"/>
          <p:cNvSpPr txBox="1"/>
          <p:nvPr>
            <p:ph idx="1" type="body"/>
          </p:nvPr>
        </p:nvSpPr>
        <p:spPr>
          <a:xfrm>
            <a:off x="635267" y="1116532"/>
            <a:ext cx="3893418"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1" name="Google Shape;21;p17"/>
          <p:cNvSpPr txBox="1"/>
          <p:nvPr>
            <p:ph idx="2" type="body"/>
          </p:nvPr>
        </p:nvSpPr>
        <p:spPr>
          <a:xfrm>
            <a:off x="4735630" y="1116532"/>
            <a:ext cx="3893419"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header">
  <p:cSld name="Photo with header">
    <p:bg>
      <p:bgPr>
        <a:solidFill>
          <a:schemeClr val="lt1"/>
        </a:solidFill>
      </p:bgPr>
    </p:bg>
    <p:spTree>
      <p:nvGrpSpPr>
        <p:cNvPr id="22" name="Shape 22"/>
        <p:cNvGrpSpPr/>
        <p:nvPr/>
      </p:nvGrpSpPr>
      <p:grpSpPr>
        <a:xfrm>
          <a:off x="0" y="0"/>
          <a:ext cx="0" cy="0"/>
          <a:chOff x="0" y="0"/>
          <a:chExt cx="0" cy="0"/>
        </a:xfrm>
      </p:grpSpPr>
      <p:sp>
        <p:nvSpPr>
          <p:cNvPr id="23" name="Google Shape;23;p18"/>
          <p:cNvSpPr/>
          <p:nvPr/>
        </p:nvSpPr>
        <p:spPr>
          <a:xfrm>
            <a:off x="-10274" y="-105598"/>
            <a:ext cx="9154274" cy="1035743"/>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4" name="Google Shape;24;p18"/>
          <p:cNvSpPr txBox="1"/>
          <p:nvPr>
            <p:ph type="title"/>
          </p:nvPr>
        </p:nvSpPr>
        <p:spPr>
          <a:xfrm>
            <a:off x="462013" y="157854"/>
            <a:ext cx="8224787"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8"/>
          <p:cNvSpPr/>
          <p:nvPr>
            <p:ph idx="2" type="pic"/>
          </p:nvPr>
        </p:nvSpPr>
        <p:spPr>
          <a:xfrm>
            <a:off x="0" y="943276"/>
            <a:ext cx="9144000" cy="4206240"/>
          </a:xfrm>
          <a:prstGeom prst="rect">
            <a:avLst/>
          </a:prstGeom>
          <a:blipFill rotWithShape="1">
            <a:blip r:embed="rId2">
              <a:alphaModFix/>
            </a:blip>
            <a:stretch>
              <a:fillRect b="-31522" l="-34376" r="-16376" t="-14132"/>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19"/>
          <p:cNvSpPr txBox="1"/>
          <p:nvPr/>
        </p:nvSpPr>
        <p:spPr>
          <a:xfrm>
            <a:off x="755583" y="4215015"/>
            <a:ext cx="7632834" cy="55224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000"/>
              <a:buFont typeface="Arial"/>
              <a:buNone/>
            </a:pPr>
            <a:r>
              <a:rPr b="0" i="0" lang="fr-FR" sz="1000" u="none" cap="none" strike="noStrike">
                <a:solidFill>
                  <a:srgbClr val="888888"/>
                </a:solidFill>
                <a:latin typeface="Ubuntu"/>
                <a:ea typeface="Ubuntu"/>
                <a:cs typeface="Ubuntu"/>
                <a:sym typeface="Ubuntu"/>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endParaRPr/>
          </a:p>
        </p:txBody>
      </p:sp>
      <p:sp>
        <p:nvSpPr>
          <p:cNvPr id="28" name="Google Shape;28;p19"/>
          <p:cNvSpPr txBox="1"/>
          <p:nvPr>
            <p:ph type="title"/>
          </p:nvPr>
        </p:nvSpPr>
        <p:spPr>
          <a:xfrm>
            <a:off x="1366787" y="2429941"/>
            <a:ext cx="6314173" cy="1680046"/>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200"/>
              <a:buFont typeface="Ubuntu"/>
              <a:buNone/>
              <a:defRPr b="0" i="0" sz="2200" cap="none">
                <a:solidFill>
                  <a:schemeClr val="dk1"/>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1366838" y="1348919"/>
            <a:ext cx="6313487" cy="549624"/>
          </a:xfrm>
          <a:prstGeom prst="rect">
            <a:avLst/>
          </a:prstGeom>
          <a:noFill/>
          <a:ln>
            <a:noFill/>
          </a:ln>
        </p:spPr>
        <p:txBody>
          <a:bodyPr anchorCtr="0" anchor="t" bIns="45700" lIns="91425" spcFirstLastPara="1" rIns="91425" wrap="square" tIns="45700">
            <a:normAutofit/>
          </a:bodyPr>
          <a:lstStyle>
            <a:lvl1pPr indent="-228600" lvl="0" marL="457200" algn="ctr">
              <a:spcBef>
                <a:spcPts val="640"/>
              </a:spcBef>
              <a:spcAft>
                <a:spcPts val="0"/>
              </a:spcAft>
              <a:buClr>
                <a:schemeClr val="lt2"/>
              </a:buClr>
              <a:buSzPts val="3200"/>
              <a:buNone/>
              <a:defRPr b="1" i="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19"/>
          <p:cNvSpPr txBox="1"/>
          <p:nvPr>
            <p:ph idx="2" type="body"/>
          </p:nvPr>
        </p:nvSpPr>
        <p:spPr>
          <a:xfrm>
            <a:off x="1366838" y="1849494"/>
            <a:ext cx="6313487" cy="411163"/>
          </a:xfrm>
          <a:prstGeom prst="rect">
            <a:avLst/>
          </a:prstGeom>
          <a:noFill/>
          <a:ln>
            <a:noFill/>
          </a:ln>
        </p:spPr>
        <p:txBody>
          <a:bodyPr anchorCtr="0" anchor="t" bIns="45700" lIns="91425" spcFirstLastPara="1" rIns="91425" wrap="square" tIns="45700">
            <a:noAutofit/>
          </a:bodyPr>
          <a:lstStyle>
            <a:lvl1pPr indent="-228600" lvl="0" marL="457200" algn="ctr">
              <a:spcBef>
                <a:spcPts val="480"/>
              </a:spcBef>
              <a:spcAft>
                <a:spcPts val="0"/>
              </a:spcAft>
              <a:buClr>
                <a:schemeClr val="lt2"/>
              </a:buClr>
              <a:buSzPts val="2400"/>
              <a:buNone/>
              <a:defRPr b="1" i="0" sz="24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20"/>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u="none" cap="none" strike="noStrike">
                <a:solidFill>
                  <a:schemeClr val="lt2"/>
                </a:solidFill>
                <a:latin typeface="Lato"/>
                <a:ea typeface="Lato"/>
                <a:cs typeface="Lato"/>
                <a:sym typeface="Lato"/>
              </a:rPr>
              <a:t>Agenda</a:t>
            </a:r>
            <a:endParaRPr/>
          </a:p>
        </p:txBody>
      </p:sp>
      <p:sp>
        <p:nvSpPr>
          <p:cNvPr id="33" name="Google Shape;33;p20"/>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34" name="Google Shape;34;p20"/>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35" name="Google Shape;35;p20"/>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Shashank Shrestha/Save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Blank">
  <p:cSld name="Agenda 1 Blank">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21"/>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38" name="Google Shape;38;p21"/>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39" name="Google Shape;39;p21"/>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21"/>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Shashank Shrestha/Save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22"/>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43" name="Google Shape;43;p22"/>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4" name="Google Shape;44;p22"/>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5" name="Google Shape;45;p22"/>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Kelley Lynch</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Blank">
  <p:cSld name="Agenda 2 Blank">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23"/>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8" name="Google Shape;48;p23"/>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9" name="Google Shape;49;p23"/>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Kelley Lynch</a:t>
            </a:r>
            <a:endParaRPr b="0" i="0" sz="850">
              <a:solidFill>
                <a:srgbClr val="74C2CC"/>
              </a:solidFill>
              <a:latin typeface="Ubuntu"/>
              <a:ea typeface="Ubuntu"/>
              <a:cs typeface="Ubuntu"/>
              <a:sym typeface="Ubuntu"/>
            </a:endParaRPr>
          </a:p>
        </p:txBody>
      </p:sp>
      <p:sp>
        <p:nvSpPr>
          <p:cNvPr id="50" name="Google Shape;50;p23"/>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Lato"/>
              <a:buNone/>
              <a:defRPr b="1" i="0" sz="44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2800"/>
              <a:buNone/>
            </a:pPr>
            <a:r>
              <a:rPr lang="fr-FR" sz="2800">
                <a:latin typeface="Lato"/>
                <a:ea typeface="Lato"/>
                <a:cs typeface="Lato"/>
                <a:sym typeface="Lato"/>
              </a:rPr>
              <a:t>Qui Fait Quoi: Identification des Résultats de l‘Acteur Externe et de la DFSA</a:t>
            </a:r>
            <a:endParaRPr/>
          </a:p>
        </p:txBody>
      </p:sp>
      <p:sp>
        <p:nvSpPr>
          <p:cNvPr id="92" name="Google Shape;92;p1"/>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2200"/>
              <a:buNone/>
            </a:pPr>
            <a:r>
              <a:rPr lang="fr-FR">
                <a:latin typeface="Lato"/>
                <a:ea typeface="Lato"/>
                <a:cs typeface="Lato"/>
                <a:sym typeface="Lato"/>
              </a:rPr>
              <a:t>[inclure la date ici]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10"/>
          <p:cNvPicPr preferRelativeResize="0"/>
          <p:nvPr/>
        </p:nvPicPr>
        <p:blipFill rotWithShape="1">
          <a:blip r:embed="rId3">
            <a:alphaModFix/>
          </a:blip>
          <a:srcRect b="34669" l="0" r="55466" t="36206"/>
          <a:stretch/>
        </p:blipFill>
        <p:spPr>
          <a:xfrm>
            <a:off x="663612" y="967625"/>
            <a:ext cx="7327498" cy="4218799"/>
          </a:xfrm>
          <a:prstGeom prst="rect">
            <a:avLst/>
          </a:prstGeom>
          <a:noFill/>
          <a:ln>
            <a:noFill/>
          </a:ln>
        </p:spPr>
      </p:pic>
      <p:sp>
        <p:nvSpPr>
          <p:cNvPr id="155" name="Google Shape;155;p10"/>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Sélection des résultats de la DFSA</a:t>
            </a:r>
            <a:br>
              <a:rPr lang="fr-FR" sz="2400"/>
            </a:br>
            <a:r>
              <a:rPr b="0" lang="fr-FR" sz="2400"/>
              <a:t>Pourquoi commencer par le bas? </a:t>
            </a:r>
            <a:endParaRPr/>
          </a:p>
        </p:txBody>
      </p:sp>
      <p:sp>
        <p:nvSpPr>
          <p:cNvPr id="156" name="Google Shape;156;p10"/>
          <p:cNvSpPr/>
          <p:nvPr/>
        </p:nvSpPr>
        <p:spPr>
          <a:xfrm>
            <a:off x="1282725" y="4387275"/>
            <a:ext cx="2871600" cy="716100"/>
          </a:xfrm>
          <a:prstGeom prst="ellipse">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Trebuchet MS"/>
              <a:ea typeface="Trebuchet MS"/>
              <a:cs typeface="Trebuchet MS"/>
              <a:sym typeface="Trebuchet MS"/>
            </a:endParaRPr>
          </a:p>
        </p:txBody>
      </p:sp>
      <p:sp>
        <p:nvSpPr>
          <p:cNvPr id="157" name="Google Shape;157;p10"/>
          <p:cNvSpPr/>
          <p:nvPr/>
        </p:nvSpPr>
        <p:spPr>
          <a:xfrm>
            <a:off x="2499201" y="3924375"/>
            <a:ext cx="2149200" cy="462900"/>
          </a:xfrm>
          <a:prstGeom prst="ellipse">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Trebuchet MS"/>
              <a:ea typeface="Trebuchet MS"/>
              <a:cs typeface="Trebuchet MS"/>
              <a:sym typeface="Trebuchet MS"/>
            </a:endParaRPr>
          </a:p>
        </p:txBody>
      </p:sp>
      <p:sp>
        <p:nvSpPr>
          <p:cNvPr id="158" name="Google Shape;158;p10"/>
          <p:cNvSpPr/>
          <p:nvPr/>
        </p:nvSpPr>
        <p:spPr>
          <a:xfrm>
            <a:off x="635277" y="2708641"/>
            <a:ext cx="1293300" cy="1132200"/>
          </a:xfrm>
          <a:prstGeom prst="ellipse">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Trebuchet MS"/>
              <a:ea typeface="Trebuchet MS"/>
              <a:cs typeface="Trebuchet MS"/>
              <a:sym typeface="Trebuchet MS"/>
            </a:endParaRPr>
          </a:p>
        </p:txBody>
      </p:sp>
      <p:sp>
        <p:nvSpPr>
          <p:cNvPr id="159" name="Google Shape;159;p10"/>
          <p:cNvSpPr/>
          <p:nvPr/>
        </p:nvSpPr>
        <p:spPr>
          <a:xfrm>
            <a:off x="3104250" y="3262700"/>
            <a:ext cx="1467900" cy="462900"/>
          </a:xfrm>
          <a:prstGeom prst="ellipse">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Trebuchet MS"/>
              <a:ea typeface="Trebuchet MS"/>
              <a:cs typeface="Trebuchet MS"/>
              <a:sym typeface="Trebuchet MS"/>
            </a:endParaRPr>
          </a:p>
        </p:txBody>
      </p:sp>
      <p:sp>
        <p:nvSpPr>
          <p:cNvPr id="160" name="Google Shape;160;p10"/>
          <p:cNvSpPr/>
          <p:nvPr/>
        </p:nvSpPr>
        <p:spPr>
          <a:xfrm>
            <a:off x="1928575" y="2830749"/>
            <a:ext cx="1236600" cy="1010100"/>
          </a:xfrm>
          <a:prstGeom prst="ellipse">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Exemple de matrice d'acteur externe pour la documentation complémentaire</a:t>
            </a:r>
            <a:endParaRPr/>
          </a:p>
        </p:txBody>
      </p:sp>
      <p:graphicFrame>
        <p:nvGraphicFramePr>
          <p:cNvPr id="167" name="Google Shape;167;p11"/>
          <p:cNvGraphicFramePr/>
          <p:nvPr/>
        </p:nvGraphicFramePr>
        <p:xfrm>
          <a:off x="422200" y="1374725"/>
          <a:ext cx="3000000" cy="3000000"/>
        </p:xfrm>
        <a:graphic>
          <a:graphicData uri="http://schemas.openxmlformats.org/drawingml/2006/table">
            <a:tbl>
              <a:tblPr>
                <a:noFill/>
                <a:tableStyleId>{404F16A9-AC0F-4C5F-8256-F9A833F11119}</a:tableStyleId>
              </a:tblPr>
              <a:tblGrid>
                <a:gridCol w="950900"/>
                <a:gridCol w="650225"/>
                <a:gridCol w="1303225"/>
                <a:gridCol w="1333075"/>
                <a:gridCol w="917775"/>
                <a:gridCol w="967550"/>
                <a:gridCol w="1645725"/>
                <a:gridCol w="651425"/>
              </a:tblGrid>
              <a:tr h="1026600">
                <a:tc>
                  <a:txBody>
                    <a:bodyPr/>
                    <a:lstStyle/>
                    <a:p>
                      <a:pPr indent="0" lvl="0" marL="0" rtl="0" algn="l">
                        <a:spcBef>
                          <a:spcPts val="0"/>
                        </a:spcBef>
                        <a:spcAft>
                          <a:spcPts val="0"/>
                        </a:spcAft>
                        <a:buNone/>
                      </a:pPr>
                      <a:r>
                        <a:rPr b="1" lang="fr-FR" sz="1300">
                          <a:latin typeface="Trebuchet MS"/>
                          <a:ea typeface="Trebuchet MS"/>
                          <a:cs typeface="Trebuchet MS"/>
                          <a:sym typeface="Trebuchet MS"/>
                        </a:rPr>
                        <a:t>Résultat ou extrant</a:t>
                      </a:r>
                      <a:endParaRPr b="1" sz="1300">
                        <a:latin typeface="Trebuchet MS"/>
                        <a:ea typeface="Trebuchet MS"/>
                        <a:cs typeface="Trebuchet MS"/>
                        <a:sym typeface="Trebuchet MS"/>
                      </a:endParaRPr>
                    </a:p>
                  </a:txBody>
                  <a:tcPr marT="18000" marB="18000" marR="18000" marL="54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b="1" lang="fr-FR" sz="1300">
                          <a:latin typeface="Trebuchet MS"/>
                          <a:ea typeface="Trebuchet MS"/>
                          <a:cs typeface="Trebuchet MS"/>
                          <a:sym typeface="Trebuchet MS"/>
                        </a:rPr>
                        <a:t>Acteur</a:t>
                      </a:r>
                      <a:endParaRPr b="1" sz="1300">
                        <a:latin typeface="Trebuchet MS"/>
                        <a:ea typeface="Trebuchet MS"/>
                        <a:cs typeface="Trebuchet MS"/>
                        <a:sym typeface="Trebuchet MS"/>
                      </a:endParaRPr>
                    </a:p>
                  </a:txBody>
                  <a:tcPr marT="18000" marB="18000" marR="18000" marL="54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b="1" lang="fr-FR" sz="1300">
                          <a:latin typeface="Trebuchet MS"/>
                          <a:ea typeface="Trebuchet MS"/>
                          <a:cs typeface="Trebuchet MS"/>
                          <a:sym typeface="Trebuchet MS"/>
                        </a:rPr>
                        <a:t>Echelle relative à la portée de l’intervention</a:t>
                      </a:r>
                      <a:endParaRPr b="1" sz="1300">
                        <a:latin typeface="Trebuchet MS"/>
                        <a:ea typeface="Trebuchet MS"/>
                        <a:cs typeface="Trebuchet MS"/>
                        <a:sym typeface="Trebuchet MS"/>
                      </a:endParaRPr>
                    </a:p>
                  </a:txBody>
                  <a:tcPr marT="18000" marB="18000" marR="18000" marL="54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b="1" lang="fr-FR" sz="1300">
                          <a:latin typeface="Trebuchet MS"/>
                          <a:ea typeface="Trebuchet MS"/>
                          <a:cs typeface="Trebuchet MS"/>
                          <a:sym typeface="Trebuchet MS"/>
                        </a:rPr>
                        <a:t>Niveau </a:t>
                      </a:r>
                      <a:r>
                        <a:rPr b="1" lang="fr-FR" sz="1300">
                          <a:solidFill>
                            <a:srgbClr val="000000"/>
                          </a:solidFill>
                          <a:latin typeface="Trebuchet MS"/>
                          <a:ea typeface="Trebuchet MS"/>
                          <a:cs typeface="Trebuchet MS"/>
                          <a:sym typeface="Trebuchet MS"/>
                        </a:rPr>
                        <a:t>attendu </a:t>
                      </a:r>
                      <a:r>
                        <a:rPr b="1" lang="fr-FR" sz="1300">
                          <a:latin typeface="Trebuchet MS"/>
                          <a:ea typeface="Trebuchet MS"/>
                          <a:cs typeface="Trebuchet MS"/>
                          <a:sym typeface="Trebuchet MS"/>
                        </a:rPr>
                        <a:t>de collaboration avec l’intervention</a:t>
                      </a:r>
                      <a:endParaRPr b="1" sz="1300">
                        <a:latin typeface="Trebuchet MS"/>
                        <a:ea typeface="Trebuchet MS"/>
                        <a:cs typeface="Trebuchet MS"/>
                        <a:sym typeface="Trebuchet MS"/>
                      </a:endParaRPr>
                    </a:p>
                  </a:txBody>
                  <a:tcPr marT="18000" marB="18000" marR="18000" marL="54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b="1" lang="fr-FR" sz="1300">
                          <a:latin typeface="Trebuchet MS"/>
                          <a:ea typeface="Trebuchet MS"/>
                          <a:cs typeface="Trebuchet MS"/>
                          <a:sym typeface="Trebuchet MS"/>
                        </a:rPr>
                        <a:t>Timing attendu et requis du résultat</a:t>
                      </a:r>
                      <a:endParaRPr b="1" sz="1300">
                        <a:latin typeface="Trebuchet MS"/>
                        <a:ea typeface="Trebuchet MS"/>
                        <a:cs typeface="Trebuchet MS"/>
                        <a:sym typeface="Trebuchet MS"/>
                      </a:endParaRPr>
                    </a:p>
                  </a:txBody>
                  <a:tcPr marT="18000" marB="18000" marR="18000" marL="54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b="1" lang="fr-FR" sz="1300">
                          <a:latin typeface="Trebuchet MS"/>
                          <a:ea typeface="Trebuchet MS"/>
                          <a:cs typeface="Trebuchet MS"/>
                          <a:sym typeface="Trebuchet MS"/>
                        </a:rPr>
                        <a:t>Probabilité de l'atteindre</a:t>
                      </a:r>
                      <a:endParaRPr b="1" sz="1300">
                        <a:latin typeface="Trebuchet MS"/>
                        <a:ea typeface="Trebuchet MS"/>
                        <a:cs typeface="Trebuchet MS"/>
                        <a:sym typeface="Trebuchet MS"/>
                      </a:endParaRPr>
                    </a:p>
                  </a:txBody>
                  <a:tcPr marT="18000" marB="18000" marR="18000" marL="54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b="1" lang="fr-FR" sz="1300">
                          <a:latin typeface="Trebuchet MS"/>
                          <a:ea typeface="Trebuchet MS"/>
                          <a:cs typeface="Trebuchet MS"/>
                          <a:sym typeface="Trebuchet MS"/>
                        </a:rPr>
                        <a:t>Risque à l’intervention si le résultat n’est pas réalisé à temps</a:t>
                      </a:r>
                      <a:endParaRPr b="1" sz="1300">
                        <a:latin typeface="Trebuchet MS"/>
                        <a:ea typeface="Trebuchet MS"/>
                        <a:cs typeface="Trebuchet MS"/>
                        <a:sym typeface="Trebuchet MS"/>
                      </a:endParaRPr>
                    </a:p>
                  </a:txBody>
                  <a:tcPr marT="18000" marB="18000" marR="18000" marL="54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b="1" lang="fr-FR" sz="1300">
                          <a:latin typeface="Trebuchet MS"/>
                          <a:ea typeface="Trebuchet MS"/>
                          <a:cs typeface="Trebuchet MS"/>
                          <a:sym typeface="Trebuchet MS"/>
                        </a:rPr>
                        <a:t>Plan de suivi</a:t>
                      </a:r>
                      <a:endParaRPr b="1" sz="1300">
                        <a:latin typeface="Trebuchet MS"/>
                        <a:ea typeface="Trebuchet MS"/>
                        <a:cs typeface="Trebuchet MS"/>
                        <a:sym typeface="Trebuchet MS"/>
                      </a:endParaRPr>
                    </a:p>
                  </a:txBody>
                  <a:tcPr marT="18000" marB="18000" marR="18000" marL="54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B7B7B7"/>
                    </a:solidFill>
                  </a:tcPr>
                </a:tc>
              </a:tr>
              <a:tr h="785850">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855800">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8000" marB="18000" marR="18000" marL="180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Détails sur les efforts des acteurs externes</a:t>
            </a:r>
            <a:br>
              <a:rPr lang="fr-FR" sz="2400"/>
            </a:br>
            <a:r>
              <a:rPr b="0" lang="fr-FR" sz="2400"/>
              <a:t>Quand ces résultats externes seraient-ils nécessaires? </a:t>
            </a:r>
            <a:endParaRPr/>
          </a:p>
        </p:txBody>
      </p:sp>
      <p:pic>
        <p:nvPicPr>
          <p:cNvPr id="174" name="Google Shape;174;p12"/>
          <p:cNvPicPr preferRelativeResize="0"/>
          <p:nvPr/>
        </p:nvPicPr>
        <p:blipFill rotWithShape="1">
          <a:blip r:embed="rId3">
            <a:alphaModFix/>
          </a:blip>
          <a:srcRect b="30969" l="0" r="55217" t="35826"/>
          <a:stretch/>
        </p:blipFill>
        <p:spPr>
          <a:xfrm>
            <a:off x="1377700" y="999449"/>
            <a:ext cx="6348626" cy="41440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3"/>
          <p:cNvSpPr txBox="1"/>
          <p:nvPr>
            <p:ph idx="1" type="body"/>
          </p:nvPr>
        </p:nvSpPr>
        <p:spPr>
          <a:xfrm>
            <a:off x="1366838" y="2002061"/>
            <a:ext cx="6313487" cy="108948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6000"/>
              <a:buNone/>
            </a:pPr>
            <a:r>
              <a:rPr lang="fr-FR" sz="6000"/>
              <a:t>Merci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Lato"/>
              <a:buNone/>
            </a:pPr>
            <a:r>
              <a:rPr lang="fr-FR" sz="3600"/>
              <a:t>Objectifs de la session </a:t>
            </a:r>
            <a:endParaRPr/>
          </a:p>
        </p:txBody>
      </p:sp>
      <p:sp>
        <p:nvSpPr>
          <p:cNvPr id="99" name="Google Shape;99;p2"/>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200"/>
              <a:buNone/>
            </a:pPr>
            <a:r>
              <a:rPr lang="fr-FR"/>
              <a:t>Pour comprendre comment nous allons: </a:t>
            </a:r>
            <a:endParaRPr/>
          </a:p>
          <a:p>
            <a:pPr indent="-342900" lvl="0" marL="342900" rtl="0" algn="l">
              <a:spcBef>
                <a:spcPts val="440"/>
              </a:spcBef>
              <a:spcAft>
                <a:spcPts val="0"/>
              </a:spcAft>
              <a:buClr>
                <a:schemeClr val="dk1"/>
              </a:buClr>
              <a:buSzPts val="2200"/>
              <a:buFont typeface="Arial"/>
              <a:buChar char="•"/>
            </a:pPr>
            <a:r>
              <a:rPr lang="fr-FR"/>
              <a:t>Prioriser les domaines et les résultats que notre activité proposée traitera</a:t>
            </a:r>
            <a:endParaRPr/>
          </a:p>
          <a:p>
            <a:pPr indent="-342900" lvl="0" marL="342900" rtl="0" algn="l">
              <a:spcBef>
                <a:spcPts val="440"/>
              </a:spcBef>
              <a:spcAft>
                <a:spcPts val="0"/>
              </a:spcAft>
              <a:buClr>
                <a:schemeClr val="dk1"/>
              </a:buClr>
              <a:buSzPts val="2200"/>
              <a:buFont typeface="Arial"/>
              <a:buChar char="•"/>
            </a:pPr>
            <a:r>
              <a:rPr lang="fr-FR"/>
              <a:t>Identifier les domaines et les résultats qui seront traités par des acteurs externes</a:t>
            </a:r>
            <a:endParaRPr/>
          </a:p>
          <a:p>
            <a:pPr indent="-342900" lvl="0" marL="342900" rtl="0" algn="l">
              <a:spcBef>
                <a:spcPts val="440"/>
              </a:spcBef>
              <a:spcAft>
                <a:spcPts val="0"/>
              </a:spcAft>
              <a:buClr>
                <a:schemeClr val="dk1"/>
              </a:buClr>
              <a:buSzPts val="2200"/>
              <a:buFont typeface="Arial"/>
              <a:buChar char="•"/>
            </a:pPr>
            <a:r>
              <a:rPr lang="fr-FR"/>
              <a:t>Établir une base pour prioriser (par exemple, nécessaires et suffisantes) les interventions proposées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Processus TOC et Calendrier</a:t>
            </a:r>
            <a:endParaRPr/>
          </a:p>
        </p:txBody>
      </p:sp>
      <p:graphicFrame>
        <p:nvGraphicFramePr>
          <p:cNvPr id="106" name="Google Shape;106;p3"/>
          <p:cNvGraphicFramePr/>
          <p:nvPr/>
        </p:nvGraphicFramePr>
        <p:xfrm>
          <a:off x="328246" y="1142097"/>
          <a:ext cx="3000000" cy="3000000"/>
        </p:xfrm>
        <a:graphic>
          <a:graphicData uri="http://schemas.openxmlformats.org/drawingml/2006/table">
            <a:tbl>
              <a:tblPr>
                <a:noFill/>
                <a:tableStyleId>{095D1CF3-7563-4C98-901E-2709D113B81A}</a:tableStyleId>
              </a:tblPr>
              <a:tblGrid>
                <a:gridCol w="2245250"/>
                <a:gridCol w="280225"/>
                <a:gridCol w="280225"/>
                <a:gridCol w="280225"/>
                <a:gridCol w="280225"/>
                <a:gridCol w="280225"/>
                <a:gridCol w="280225"/>
                <a:gridCol w="280225"/>
                <a:gridCol w="280225"/>
                <a:gridCol w="280225"/>
                <a:gridCol w="280225"/>
                <a:gridCol w="280225"/>
                <a:gridCol w="280225"/>
                <a:gridCol w="280225"/>
                <a:gridCol w="280225"/>
                <a:gridCol w="280225"/>
                <a:gridCol w="280225"/>
                <a:gridCol w="280225"/>
                <a:gridCol w="280225"/>
                <a:gridCol w="280225"/>
                <a:gridCol w="280225"/>
                <a:gridCol w="280225"/>
                <a:gridCol w="280225"/>
                <a:gridCol w="280225"/>
              </a:tblGrid>
              <a:tr h="428175">
                <a:tc>
                  <a:txBody>
                    <a:bodyPr/>
                    <a:lstStyle/>
                    <a:p>
                      <a:pPr indent="0" lvl="0" marL="0" marR="0" rtl="0" algn="l">
                        <a:spcBef>
                          <a:spcPts val="0"/>
                        </a:spcBef>
                        <a:spcAft>
                          <a:spcPts val="0"/>
                        </a:spcAft>
                        <a:buNone/>
                      </a:pPr>
                      <a:r>
                        <a:t/>
                      </a:r>
                      <a:endParaRPr b="0" i="0" sz="600" u="none" cap="none" strike="noStrike">
                        <a:solidFill>
                          <a:srgbClr val="000000"/>
                        </a:solidFill>
                        <a:latin typeface="Ubuntu"/>
                        <a:ea typeface="Ubuntu"/>
                        <a:cs typeface="Ubuntu"/>
                        <a:sym typeface="Ubuntu"/>
                      </a:endParaRPr>
                    </a:p>
                  </a:txBody>
                  <a:tcPr marT="6450" marB="0" marR="6450" marL="6450" anchor="b"/>
                </a:tc>
                <a:tc gridSpan="4">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1</a:t>
                      </a:r>
                      <a:endParaRPr/>
                    </a:p>
                  </a:txBody>
                  <a:tcPr marT="6450" marB="0" marR="6450" marL="6450" anchor="ctr">
                    <a:solidFill>
                      <a:schemeClr val="accent4"/>
                    </a:solidFill>
                  </a:tcPr>
                </a:tc>
                <a:tc hMerge="1"/>
                <a:tc hMerge="1"/>
                <a:tc hMerge="1"/>
                <a:tc gridSpan="4">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2</a:t>
                      </a:r>
                      <a:endParaRPr/>
                    </a:p>
                  </a:txBody>
                  <a:tcPr marT="6450" marB="0" marR="6450" marL="6450" anchor="ctr"/>
                </a:tc>
                <a:tc hMerge="1"/>
                <a:tc hMerge="1"/>
                <a:tc hMerge="1"/>
                <a:tc gridSpan="5">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3</a:t>
                      </a:r>
                      <a:endParaRPr/>
                    </a:p>
                  </a:txBody>
                  <a:tcPr marT="6450" marB="0" marR="6450" marL="6450" anchor="ctr">
                    <a:solidFill>
                      <a:schemeClr val="accent4"/>
                    </a:solidFill>
                  </a:tcPr>
                </a:tc>
                <a:tc hMerge="1"/>
                <a:tc hMerge="1"/>
                <a:tc hMerge="1"/>
                <a:tc hMerge="1"/>
                <a:tc gridSpan="4">
                  <a:txBody>
                    <a:bodyPr/>
                    <a:lstStyle/>
                    <a:p>
                      <a:pPr indent="0" lvl="0" marL="0" marR="0" rtl="0" algn="ctr">
                        <a:spcBef>
                          <a:spcPts val="0"/>
                        </a:spcBef>
                        <a:spcAft>
                          <a:spcPts val="0"/>
                        </a:spcAft>
                        <a:buNone/>
                      </a:pPr>
                      <a:r>
                        <a:rPr lang="fr-FR" sz="900" u="none" cap="none" strike="noStrike"/>
                        <a:t> </a:t>
                      </a:r>
                      <a:endParaRPr/>
                    </a:p>
                    <a:p>
                      <a:pPr indent="0" lvl="0" marL="0" marR="0" rtl="0" algn="ctr">
                        <a:spcBef>
                          <a:spcPts val="0"/>
                        </a:spcBef>
                        <a:spcAft>
                          <a:spcPts val="0"/>
                        </a:spcAft>
                        <a:buNone/>
                      </a:pPr>
                      <a:r>
                        <a:rPr lang="fr-FR" sz="900" u="none" cap="none" strike="noStrike"/>
                        <a:t>Mois 4</a:t>
                      </a:r>
                      <a:endParaRPr/>
                    </a:p>
                    <a:p>
                      <a:pPr indent="0" lvl="0" marL="0" marR="0" rtl="0" algn="ctr">
                        <a:spcBef>
                          <a:spcPts val="0"/>
                        </a:spcBef>
                        <a:spcAft>
                          <a:spcPts val="0"/>
                        </a:spcAft>
                        <a:buNone/>
                      </a:pPr>
                      <a:r>
                        <a:rPr lang="fr-FR" sz="900" u="none" cap="none" strike="noStrike"/>
                        <a:t> </a:t>
                      </a:r>
                      <a:endParaRPr/>
                    </a:p>
                  </a:txBody>
                  <a:tcPr marT="6450" marB="0" marR="6450" marL="6450" anchor="b"/>
                </a:tc>
                <a:tc hMerge="1"/>
                <a:tc hMerge="1"/>
                <a:tc hMerge="1"/>
                <a:tc gridSpan="4">
                  <a:txBody>
                    <a:bodyPr/>
                    <a:lstStyle/>
                    <a:p>
                      <a:pPr indent="0" lvl="0" marL="0" marR="0" rtl="0" algn="ctr">
                        <a:spcBef>
                          <a:spcPts val="0"/>
                        </a:spcBef>
                        <a:spcAft>
                          <a:spcPts val="0"/>
                        </a:spcAft>
                        <a:buNone/>
                      </a:pPr>
                      <a:r>
                        <a:rPr lang="fr-FR" sz="900" u="none" cap="none" strike="noStrike"/>
                        <a:t> </a:t>
                      </a:r>
                      <a:endParaRPr/>
                    </a:p>
                    <a:p>
                      <a:pPr indent="0" lvl="0" marL="0" marR="0" rtl="0" algn="ctr">
                        <a:spcBef>
                          <a:spcPts val="0"/>
                        </a:spcBef>
                        <a:spcAft>
                          <a:spcPts val="0"/>
                        </a:spcAft>
                        <a:buNone/>
                      </a:pPr>
                      <a:r>
                        <a:rPr lang="fr-FR" sz="900" u="none" cap="none" strike="noStrike"/>
                        <a:t>Mois 5</a:t>
                      </a:r>
                      <a:endParaRPr/>
                    </a:p>
                    <a:p>
                      <a:pPr indent="0" lvl="0" marL="0" marR="0" rtl="0" algn="ctr">
                        <a:spcBef>
                          <a:spcPts val="0"/>
                        </a:spcBef>
                        <a:spcAft>
                          <a:spcPts val="0"/>
                        </a:spcAft>
                        <a:buNone/>
                      </a:pPr>
                      <a:r>
                        <a:rPr lang="fr-FR" sz="900" u="none" cap="none" strike="noStrike"/>
                        <a:t> </a:t>
                      </a:r>
                      <a:endParaRPr/>
                    </a:p>
                  </a:txBody>
                  <a:tcPr marT="6450" marB="0" marR="6450" marL="6450" anchor="b">
                    <a:solidFill>
                      <a:schemeClr val="accent4"/>
                    </a:solidFill>
                  </a:tcPr>
                </a:tc>
                <a:tc hMerge="1"/>
                <a:tc hMerge="1"/>
                <a:tc hMerge="1"/>
                <a:tc gridSpan="2">
                  <a:txBody>
                    <a:bodyPr/>
                    <a:lstStyle/>
                    <a:p>
                      <a:pPr indent="0" lvl="0" marL="0" marR="0" rtl="0" algn="ctr">
                        <a:spcBef>
                          <a:spcPts val="0"/>
                        </a:spcBef>
                        <a:spcAft>
                          <a:spcPts val="0"/>
                        </a:spcAft>
                        <a:buNone/>
                      </a:pPr>
                      <a:r>
                        <a:rPr lang="fr-FR" sz="900" u="none" cap="none" strike="noStrike"/>
                        <a:t>Mois 6</a:t>
                      </a:r>
                      <a:endParaRPr/>
                    </a:p>
                  </a:txBody>
                  <a:tcPr marT="6450" marB="0" marR="6450" marL="6450" anchor="ctr"/>
                </a:tc>
                <a:tc hMerge="1"/>
              </a:tr>
              <a:tr h="341150">
                <a:tc>
                  <a:txBody>
                    <a:bodyPr/>
                    <a:lstStyle/>
                    <a:p>
                      <a:pPr indent="0" lvl="0" marL="0" marR="0" rtl="0" algn="r">
                        <a:spcBef>
                          <a:spcPts val="0"/>
                        </a:spcBef>
                        <a:spcAft>
                          <a:spcPts val="0"/>
                        </a:spcAft>
                        <a:buNone/>
                      </a:pPr>
                      <a:r>
                        <a:rPr lang="fr-FR" sz="900" u="none" cap="none" strike="noStrike"/>
                        <a:t>SEMAINE</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3</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4</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5</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6</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7</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8</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9</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10</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12</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13</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14</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15</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16</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17</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18</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19</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20</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22</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23</a:t>
                      </a:r>
                      <a:endParaRPr/>
                    </a:p>
                  </a:txBody>
                  <a:tcPr marT="6450" marB="0" marR="6450" marL="6450" anchor="ctr">
                    <a:solidFill>
                      <a:schemeClr val="accent4"/>
                    </a:solidFill>
                  </a:tcPr>
                </a:tc>
              </a:tr>
              <a:tr h="391700">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Collecte et organisation des données</a:t>
                      </a:r>
                      <a:endParaRPr/>
                    </a:p>
                  </a:txBody>
                  <a:tcPr marT="6450" marB="0" marR="6450" marL="6450" anchor="ctr">
                    <a:solidFill>
                      <a:srgbClr val="E7EEE9"/>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9">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hMerge="1"/>
                <a:tc hMerge="1"/>
                <a:tc hMerge="1"/>
                <a:tc hMerge="1"/>
                <a:tc hMerge="1"/>
                <a:tc hMerge="1"/>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2">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341150">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Développement d'un arbre à problèmes </a:t>
                      </a:r>
                      <a:endParaRPr/>
                    </a:p>
                  </a:txBody>
                  <a:tcPr marT="6450" marB="0" marR="6450" marL="6450" anchor="b">
                    <a:solidFill>
                      <a:srgbClr val="E7EEE9"/>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4">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555900">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Développement du diagramme de la TOC et de la documentation complémentaire </a:t>
                      </a:r>
                      <a:endParaRPr/>
                    </a:p>
                  </a:txBody>
                  <a:tcPr marT="6450" marB="0" marR="6450" marL="6450" anchor="ctr">
                    <a:solidFill>
                      <a:srgbClr val="E6EEE9"/>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341150">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Prioriser les interventions </a:t>
                      </a:r>
                      <a:endParaRPr/>
                    </a:p>
                  </a:txBody>
                  <a:tcPr marT="6450" marB="0" marR="6450" marL="6450" anchor="b">
                    <a:solidFill>
                      <a:srgbClr val="FEE1AE"/>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290625">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Raffiner les graphiques de la TOC</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421325">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Transfert du cadre logique et sélection d'indicateurs</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414250">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Examen de la qualité et de l'exhaustivité</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394901" y="-85427"/>
            <a:ext cx="8224787" cy="85725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Lato"/>
              <a:buNone/>
            </a:pPr>
            <a:r>
              <a:rPr lang="fr-FR"/>
              <a:t>Développement de la TOC, partie 2: Qui fait quoi?</a:t>
            </a:r>
            <a:endParaRPr/>
          </a:p>
        </p:txBody>
      </p:sp>
      <p:graphicFrame>
        <p:nvGraphicFramePr>
          <p:cNvPr id="113" name="Google Shape;113;p4"/>
          <p:cNvGraphicFramePr/>
          <p:nvPr/>
        </p:nvGraphicFramePr>
        <p:xfrm>
          <a:off x="277454" y="1127890"/>
          <a:ext cx="3000000" cy="3000000"/>
        </p:xfrm>
        <a:graphic>
          <a:graphicData uri="http://schemas.openxmlformats.org/drawingml/2006/table">
            <a:tbl>
              <a:tblPr bandRow="1" firstCol="1" firstRow="1">
                <a:noFill/>
                <a:tableStyleId>{095D1CF3-7563-4C98-901E-2709D113B81A}</a:tableStyleId>
              </a:tblPr>
              <a:tblGrid>
                <a:gridCol w="4294550"/>
                <a:gridCol w="1743175"/>
                <a:gridCol w="480275"/>
                <a:gridCol w="480275"/>
                <a:gridCol w="480275"/>
                <a:gridCol w="480275"/>
                <a:gridCol w="480275"/>
              </a:tblGrid>
              <a:tr h="275725">
                <a:tc>
                  <a:txBody>
                    <a:bodyPr/>
                    <a:lstStyle/>
                    <a:p>
                      <a:pPr indent="0" lvl="0" marL="0" marR="0" rtl="0" algn="ctr">
                        <a:lnSpc>
                          <a:spcPct val="107000"/>
                        </a:lnSpc>
                        <a:spcBef>
                          <a:spcPts val="0"/>
                        </a:spcBef>
                        <a:spcAft>
                          <a:spcPts val="0"/>
                        </a:spcAft>
                        <a:buNone/>
                      </a:pPr>
                      <a:r>
                        <a:rPr lang="fr-FR" sz="1100" u="none" cap="none" strike="noStrike">
                          <a:latin typeface="Ubuntu"/>
                          <a:ea typeface="Ubuntu"/>
                          <a:cs typeface="Ubuntu"/>
                          <a:sym typeface="Ubuntu"/>
                        </a:rPr>
                        <a:t>QUOI? </a:t>
                      </a:r>
                      <a:endParaRPr/>
                    </a:p>
                  </a:txBody>
                  <a:tcPr marT="0" marB="0" marR="51700" marL="51700" anchor="b">
                    <a:solidFill>
                      <a:schemeClr val="dk2"/>
                    </a:solidFill>
                  </a:tcPr>
                </a:tc>
                <a:tc>
                  <a:txBody>
                    <a:bodyPr/>
                    <a:lstStyle/>
                    <a:p>
                      <a:pPr indent="0" lvl="0" marL="0" marR="0" rtl="0" algn="ctr">
                        <a:lnSpc>
                          <a:spcPct val="107000"/>
                        </a:lnSpc>
                        <a:spcBef>
                          <a:spcPts val="0"/>
                        </a:spcBef>
                        <a:spcAft>
                          <a:spcPts val="0"/>
                        </a:spcAft>
                        <a:buNone/>
                      </a:pPr>
                      <a:r>
                        <a:rPr lang="fr-FR" sz="1100" u="none" cap="none" strike="noStrike">
                          <a:latin typeface="Ubuntu"/>
                          <a:ea typeface="Ubuntu"/>
                          <a:cs typeface="Ubuntu"/>
                          <a:sym typeface="Ubuntu"/>
                        </a:rPr>
                        <a:t>OMS (exemples seulement)</a:t>
                      </a:r>
                      <a:endParaRPr/>
                    </a:p>
                  </a:txBody>
                  <a:tcPr marT="0" marB="0" marR="51700" marL="51700" anchor="b">
                    <a:solidFill>
                      <a:schemeClr val="dk2"/>
                    </a:solidFill>
                  </a:tcPr>
                </a:tc>
                <a:tc>
                  <a:txBody>
                    <a:bodyPr/>
                    <a:lstStyle/>
                    <a:p>
                      <a:pPr indent="0" lvl="0" marL="0" marR="0" rtl="0" algn="ctr">
                        <a:lnSpc>
                          <a:spcPct val="107000"/>
                        </a:lnSpc>
                        <a:spcBef>
                          <a:spcPts val="0"/>
                        </a:spcBef>
                        <a:spcAft>
                          <a:spcPts val="0"/>
                        </a:spcAft>
                        <a:buNone/>
                      </a:pPr>
                      <a:r>
                        <a:rPr lang="fr-FR" sz="700" u="none" cap="none" strike="noStrike"/>
                        <a:t>SEMAINE</a:t>
                      </a:r>
                      <a:endParaRPr/>
                    </a:p>
                  </a:txBody>
                  <a:tcPr marT="0" marB="0" marR="51700" marL="51700" anchor="ctr">
                    <a:solidFill>
                      <a:schemeClr val="dk2"/>
                    </a:solidFill>
                  </a:tcPr>
                </a:tc>
                <a:tc>
                  <a:txBody>
                    <a:bodyPr/>
                    <a:lstStyle/>
                    <a:p>
                      <a:pPr indent="0" lvl="0" marL="0" marR="0" rtl="0" algn="ctr">
                        <a:lnSpc>
                          <a:spcPct val="107000"/>
                        </a:lnSpc>
                        <a:spcBef>
                          <a:spcPts val="0"/>
                        </a:spcBef>
                        <a:spcAft>
                          <a:spcPts val="0"/>
                        </a:spcAft>
                        <a:buNone/>
                      </a:pPr>
                      <a:r>
                        <a:rPr lang="fr-FR" sz="700" u="none" cap="none" strike="noStrike"/>
                        <a:t>SEMAINE</a:t>
                      </a:r>
                      <a:endParaRPr/>
                    </a:p>
                  </a:txBody>
                  <a:tcPr marT="0" marB="0" marR="51700" marL="51700" anchor="ctr">
                    <a:solidFill>
                      <a:schemeClr val="dk2"/>
                    </a:solidFill>
                  </a:tcPr>
                </a:tc>
                <a:tc>
                  <a:txBody>
                    <a:bodyPr/>
                    <a:lstStyle/>
                    <a:p>
                      <a:pPr indent="0" lvl="0" marL="0" marR="0" rtl="0" algn="ctr">
                        <a:lnSpc>
                          <a:spcPct val="107000"/>
                        </a:lnSpc>
                        <a:spcBef>
                          <a:spcPts val="0"/>
                        </a:spcBef>
                        <a:spcAft>
                          <a:spcPts val="0"/>
                        </a:spcAft>
                        <a:buNone/>
                      </a:pPr>
                      <a:r>
                        <a:rPr lang="fr-FR" sz="700" u="none" cap="none" strike="noStrike"/>
                        <a:t>SEMAINE</a:t>
                      </a:r>
                      <a:endParaRPr/>
                    </a:p>
                  </a:txBody>
                  <a:tcPr marT="0" marB="0" marR="51700" marL="51700" anchor="ctr">
                    <a:solidFill>
                      <a:schemeClr val="dk2"/>
                    </a:solidFill>
                  </a:tcPr>
                </a:tc>
                <a:tc>
                  <a:txBody>
                    <a:bodyPr/>
                    <a:lstStyle/>
                    <a:p>
                      <a:pPr indent="0" lvl="0" marL="0" marR="0" rtl="0" algn="ctr">
                        <a:lnSpc>
                          <a:spcPct val="107000"/>
                        </a:lnSpc>
                        <a:spcBef>
                          <a:spcPts val="0"/>
                        </a:spcBef>
                        <a:spcAft>
                          <a:spcPts val="0"/>
                        </a:spcAft>
                        <a:buNone/>
                      </a:pPr>
                      <a:r>
                        <a:rPr lang="fr-FR" sz="700" u="none" cap="none" strike="noStrike"/>
                        <a:t>SEMAINE</a:t>
                      </a:r>
                      <a:endParaRPr/>
                    </a:p>
                  </a:txBody>
                  <a:tcPr marT="0" marB="0" marR="51700" marL="51700" anchor="ctr">
                    <a:solidFill>
                      <a:schemeClr val="dk2"/>
                    </a:solidFill>
                  </a:tcPr>
                </a:tc>
                <a:tc>
                  <a:txBody>
                    <a:bodyPr/>
                    <a:lstStyle/>
                    <a:p>
                      <a:pPr indent="0" lvl="0" marL="0" marR="0" rtl="0" algn="ctr">
                        <a:lnSpc>
                          <a:spcPct val="107000"/>
                        </a:lnSpc>
                        <a:spcBef>
                          <a:spcPts val="0"/>
                        </a:spcBef>
                        <a:spcAft>
                          <a:spcPts val="0"/>
                        </a:spcAft>
                        <a:buNone/>
                      </a:pPr>
                      <a:r>
                        <a:rPr lang="fr-FR" sz="700" u="none" cap="none" strike="noStrike"/>
                        <a:t>SEMAINE</a:t>
                      </a:r>
                      <a:endParaRPr/>
                    </a:p>
                  </a:txBody>
                  <a:tcPr marT="0" marB="0" marR="51700" marL="51700" anchor="ctr">
                    <a:solidFill>
                      <a:schemeClr val="dk2"/>
                    </a:solidFill>
                  </a:tcPr>
                </a:tc>
              </a:tr>
              <a:tr h="551475">
                <a:tc>
                  <a:txBody>
                    <a:bodyPr/>
                    <a:lstStyle/>
                    <a:p>
                      <a:pPr indent="0" lvl="0" marL="0" marR="0" rtl="0" algn="l">
                        <a:lnSpc>
                          <a:spcPct val="107000"/>
                        </a:lnSpc>
                        <a:spcBef>
                          <a:spcPts val="0"/>
                        </a:spcBef>
                        <a:spcAft>
                          <a:spcPts val="0"/>
                        </a:spcAft>
                        <a:buNone/>
                      </a:pPr>
                      <a:r>
                        <a:rPr lang="fr-FR" sz="1600" u="none" cap="none" strike="noStrike">
                          <a:solidFill>
                            <a:srgbClr val="000000"/>
                          </a:solidFill>
                        </a:rPr>
                        <a:t>Convenir des résultats que le DFSA abordera et ceux qui seront traités par des acteurs externes</a:t>
                      </a:r>
                      <a:endParaRPr sz="1600"/>
                    </a:p>
                  </a:txBody>
                  <a:tcPr marT="0" marB="0" marR="68575" marL="68575" anchor="ctr">
                    <a:solidFill>
                      <a:srgbClr val="59B2BA"/>
                    </a:solidFill>
                  </a:tcPr>
                </a:tc>
                <a:tc>
                  <a:txBody>
                    <a:bodyPr/>
                    <a:lstStyle/>
                    <a:p>
                      <a:pPr indent="0" lvl="0" marL="0" marR="0" rtl="0" algn="l">
                        <a:lnSpc>
                          <a:spcPct val="107000"/>
                        </a:lnSpc>
                        <a:spcBef>
                          <a:spcPts val="0"/>
                        </a:spcBef>
                        <a:spcAft>
                          <a:spcPts val="0"/>
                        </a:spcAft>
                        <a:buNone/>
                      </a:pPr>
                      <a:r>
                        <a:rPr lang="fr-FR" sz="1000" u="none" cap="none" strike="noStrike">
                          <a:solidFill>
                            <a:srgbClr val="000000"/>
                          </a:solidFill>
                          <a:latin typeface="Ubuntu"/>
                          <a:ea typeface="Ubuntu"/>
                          <a:cs typeface="Ubuntu"/>
                          <a:sym typeface="Ubuntu"/>
                        </a:rPr>
                        <a:t>4 à 10 employés représentant diverses perspectives</a:t>
                      </a:r>
                      <a:endParaRPr/>
                    </a:p>
                  </a:txBody>
                  <a:tcPr marT="0" marB="0" marR="68575" marL="68575" anchor="ctr"/>
                </a:tc>
                <a:tc>
                  <a:txBody>
                    <a:bodyPr/>
                    <a:lstStyle/>
                    <a:p>
                      <a:pPr indent="0" lvl="0" marL="0" marR="0" rtl="0" algn="ctr">
                        <a:lnSpc>
                          <a:spcPct val="107000"/>
                        </a:lnSpc>
                        <a:spcBef>
                          <a:spcPts val="0"/>
                        </a:spcBef>
                        <a:spcAft>
                          <a:spcPts val="0"/>
                        </a:spcAft>
                        <a:buNone/>
                      </a:pPr>
                      <a:r>
                        <a:rPr lang="fr-FR" sz="800" u="none" cap="none" strike="noStrike"/>
                        <a:t> </a:t>
                      </a:r>
                      <a:endParaRPr/>
                    </a:p>
                  </a:txBody>
                  <a:tcPr marT="0" marB="0" marR="51700" marL="51700" anchor="b">
                    <a:solidFill>
                      <a:schemeClr val="accent2"/>
                    </a:solidFill>
                  </a:tcPr>
                </a:tc>
                <a:tc>
                  <a:txBody>
                    <a:bodyPr/>
                    <a:lstStyle/>
                    <a:p>
                      <a:pPr indent="0" lvl="0" marL="0" marR="0" rtl="0" algn="l">
                        <a:lnSpc>
                          <a:spcPct val="107000"/>
                        </a:lnSpc>
                        <a:spcBef>
                          <a:spcPts val="0"/>
                        </a:spcBef>
                        <a:spcAft>
                          <a:spcPts val="0"/>
                        </a:spcAft>
                        <a:buNone/>
                      </a:pPr>
                      <a:r>
                        <a:rPr lang="fr-FR" sz="800" u="none" cap="none" strike="noStrike"/>
                        <a:t> </a:t>
                      </a:r>
                      <a:endParaRPr/>
                    </a:p>
                  </a:txBody>
                  <a:tcPr marT="0" marB="0" marR="51700" marL="51700" anchor="b">
                    <a:solidFill>
                      <a:srgbClr val="E6EEE9"/>
                    </a:solidFill>
                  </a:tcPr>
                </a:tc>
                <a:tc>
                  <a:txBody>
                    <a:bodyPr/>
                    <a:lstStyle/>
                    <a:p>
                      <a:pPr indent="0" lvl="0" marL="0" marR="0" rtl="0" algn="l">
                        <a:lnSpc>
                          <a:spcPct val="107000"/>
                        </a:lnSpc>
                        <a:spcBef>
                          <a:spcPts val="0"/>
                        </a:spcBef>
                        <a:spcAft>
                          <a:spcPts val="0"/>
                        </a:spcAft>
                        <a:buNone/>
                      </a:pPr>
                      <a:r>
                        <a:rPr lang="fr-FR" sz="800" u="none" cap="none" strike="noStrike"/>
                        <a:t> </a:t>
                      </a:r>
                      <a:endParaRPr/>
                    </a:p>
                  </a:txBody>
                  <a:tcPr marT="0" marB="0" marR="51700" marL="51700" anchor="b">
                    <a:solidFill>
                      <a:srgbClr val="E6EEE9"/>
                    </a:solidFill>
                  </a:tcPr>
                </a:tc>
                <a:tc>
                  <a:txBody>
                    <a:bodyPr/>
                    <a:lstStyle/>
                    <a:p>
                      <a:pPr indent="0" lvl="0" marL="0" marR="0" rtl="0" algn="l">
                        <a:lnSpc>
                          <a:spcPct val="107000"/>
                        </a:lnSpc>
                        <a:spcBef>
                          <a:spcPts val="0"/>
                        </a:spcBef>
                        <a:spcAft>
                          <a:spcPts val="0"/>
                        </a:spcAft>
                        <a:buNone/>
                      </a:pPr>
                      <a:r>
                        <a:rPr lang="fr-FR" sz="800" u="none" cap="none" strike="noStrike"/>
                        <a:t> </a:t>
                      </a:r>
                      <a:endParaRPr/>
                    </a:p>
                  </a:txBody>
                  <a:tcPr marT="0" marB="0" marR="51700" marL="51700" anchor="b">
                    <a:solidFill>
                      <a:srgbClr val="E6EEE9"/>
                    </a:solidFill>
                  </a:tcPr>
                </a:tc>
                <a:tc>
                  <a:txBody>
                    <a:bodyPr/>
                    <a:lstStyle/>
                    <a:p>
                      <a:pPr indent="0" lvl="0" marL="0" marR="0" rtl="0" algn="ctr">
                        <a:lnSpc>
                          <a:spcPct val="107000"/>
                        </a:lnSpc>
                        <a:spcBef>
                          <a:spcPts val="0"/>
                        </a:spcBef>
                        <a:spcAft>
                          <a:spcPts val="0"/>
                        </a:spcAft>
                        <a:buNone/>
                      </a:pPr>
                      <a:r>
                        <a:rPr lang="fr-FR" sz="800" u="none" cap="none" strike="noStrike"/>
                        <a:t> </a:t>
                      </a:r>
                      <a:endParaRPr/>
                    </a:p>
                  </a:txBody>
                  <a:tcPr marT="0" marB="0" marR="51700" marL="51700" anchor="b">
                    <a:solidFill>
                      <a:srgbClr val="E6EEE9"/>
                    </a:solidFill>
                  </a:tcPr>
                </a:tc>
              </a:tr>
              <a:tr h="889100">
                <a:tc>
                  <a:txBody>
                    <a:bodyPr/>
                    <a:lstStyle/>
                    <a:p>
                      <a:pPr indent="0" lvl="0" marL="0" marR="0" rtl="0" algn="l">
                        <a:lnSpc>
                          <a:spcPct val="107000"/>
                        </a:lnSpc>
                        <a:spcBef>
                          <a:spcPts val="0"/>
                        </a:spcBef>
                        <a:spcAft>
                          <a:spcPts val="0"/>
                        </a:spcAft>
                        <a:buNone/>
                      </a:pPr>
                      <a:r>
                        <a:rPr lang="fr-FR" sz="1600" u="none" cap="none" strike="noStrike">
                          <a:solidFill>
                            <a:srgbClr val="000000"/>
                          </a:solidFill>
                        </a:rPr>
                        <a:t>Documenter les preuves à l’appui des acteurs externes dans la documentation complémentaire </a:t>
                      </a:r>
                      <a:endParaRPr sz="1600"/>
                    </a:p>
                  </a:txBody>
                  <a:tcPr marT="0" marB="0" marR="68575" marL="68575" anchor="ctr">
                    <a:solidFill>
                      <a:srgbClr val="59B2BA"/>
                    </a:solidFill>
                  </a:tcPr>
                </a:tc>
                <a:tc>
                  <a:txBody>
                    <a:bodyPr/>
                    <a:lstStyle/>
                    <a:p>
                      <a:pPr indent="0" lvl="0" marL="0" marR="0" rtl="0" algn="l">
                        <a:lnSpc>
                          <a:spcPct val="107000"/>
                        </a:lnSpc>
                        <a:spcBef>
                          <a:spcPts val="0"/>
                        </a:spcBef>
                        <a:spcAft>
                          <a:spcPts val="0"/>
                        </a:spcAft>
                        <a:buNone/>
                      </a:pPr>
                      <a:r>
                        <a:rPr lang="fr-FR" sz="1000" u="none" cap="none" strike="noStrike">
                          <a:solidFill>
                            <a:srgbClr val="000000"/>
                          </a:solidFill>
                          <a:latin typeface="Ubuntu"/>
                          <a:ea typeface="Ubuntu"/>
                          <a:cs typeface="Ubuntu"/>
                          <a:sym typeface="Ubuntu"/>
                        </a:rPr>
                        <a:t>Équipe de 2 personnes pour documenter; le soutien de toute l'équipe pour fournir des preuves</a:t>
                      </a:r>
                      <a:endParaRPr/>
                    </a:p>
                  </a:txBody>
                  <a:tcPr marT="0" marB="0" marR="68575" marL="68575" anchor="ctr"/>
                </a:tc>
                <a:tc>
                  <a:txBody>
                    <a:bodyPr/>
                    <a:lstStyle/>
                    <a:p>
                      <a:pPr indent="0" lvl="0" marL="0" marR="0" rtl="0" algn="ctr">
                        <a:lnSpc>
                          <a:spcPct val="107000"/>
                        </a:lnSpc>
                        <a:spcBef>
                          <a:spcPts val="0"/>
                        </a:spcBef>
                        <a:spcAft>
                          <a:spcPts val="0"/>
                        </a:spcAft>
                        <a:buNone/>
                      </a:pPr>
                      <a:r>
                        <a:rPr lang="fr-FR" sz="800" u="none" cap="none" strike="noStrike"/>
                        <a:t> </a:t>
                      </a:r>
                      <a:endParaRPr/>
                    </a:p>
                  </a:txBody>
                  <a:tcPr marT="0" marB="0" marR="51700" marL="51700" anchor="b">
                    <a:solidFill>
                      <a:schemeClr val="accent2"/>
                    </a:solidFill>
                  </a:tcPr>
                </a:tc>
                <a:tc>
                  <a:txBody>
                    <a:bodyPr/>
                    <a:lstStyle/>
                    <a:p>
                      <a:pPr indent="0" lvl="0" marL="0" marR="0" rtl="0" algn="l">
                        <a:lnSpc>
                          <a:spcPct val="107000"/>
                        </a:lnSpc>
                        <a:spcBef>
                          <a:spcPts val="0"/>
                        </a:spcBef>
                        <a:spcAft>
                          <a:spcPts val="0"/>
                        </a:spcAft>
                        <a:buNone/>
                      </a:pPr>
                      <a:r>
                        <a:rPr lang="fr-FR" sz="800" u="none" cap="none" strike="noStrike"/>
                        <a:t> </a:t>
                      </a:r>
                      <a:endParaRPr/>
                    </a:p>
                  </a:txBody>
                  <a:tcPr marT="0" marB="0" marR="51700" marL="51700" anchor="b">
                    <a:solidFill>
                      <a:schemeClr val="accent2"/>
                    </a:solidFill>
                  </a:tcPr>
                </a:tc>
                <a:tc>
                  <a:txBody>
                    <a:bodyPr/>
                    <a:lstStyle/>
                    <a:p>
                      <a:pPr indent="0" lvl="0" marL="0" marR="0" rtl="0" algn="l">
                        <a:lnSpc>
                          <a:spcPct val="107000"/>
                        </a:lnSpc>
                        <a:spcBef>
                          <a:spcPts val="0"/>
                        </a:spcBef>
                        <a:spcAft>
                          <a:spcPts val="0"/>
                        </a:spcAft>
                        <a:buNone/>
                      </a:pPr>
                      <a:r>
                        <a:rPr lang="fr-FR" sz="800" u="none" cap="none" strike="noStrike"/>
                        <a:t> </a:t>
                      </a:r>
                      <a:endParaRPr/>
                    </a:p>
                  </a:txBody>
                  <a:tcPr marT="0" marB="0" marR="51700" marL="51700" anchor="b">
                    <a:solidFill>
                      <a:srgbClr val="E6EEE9"/>
                    </a:solidFill>
                  </a:tcPr>
                </a:tc>
                <a:tc>
                  <a:txBody>
                    <a:bodyPr/>
                    <a:lstStyle/>
                    <a:p>
                      <a:pPr indent="0" lvl="0" marL="0" marR="0" rtl="0" algn="l">
                        <a:lnSpc>
                          <a:spcPct val="107000"/>
                        </a:lnSpc>
                        <a:spcBef>
                          <a:spcPts val="0"/>
                        </a:spcBef>
                        <a:spcAft>
                          <a:spcPts val="0"/>
                        </a:spcAft>
                        <a:buNone/>
                      </a:pPr>
                      <a:r>
                        <a:rPr lang="fr-FR" sz="800" u="none" cap="none" strike="noStrike"/>
                        <a:t> </a:t>
                      </a:r>
                      <a:endParaRPr/>
                    </a:p>
                  </a:txBody>
                  <a:tcPr marT="0" marB="0" marR="51700" marL="51700" anchor="b">
                    <a:solidFill>
                      <a:srgbClr val="E6EEE9"/>
                    </a:solidFill>
                  </a:tcPr>
                </a:tc>
                <a:tc>
                  <a:txBody>
                    <a:bodyPr/>
                    <a:lstStyle/>
                    <a:p>
                      <a:pPr indent="0" lvl="0" marL="0" marR="0" rtl="0" algn="ctr">
                        <a:lnSpc>
                          <a:spcPct val="107000"/>
                        </a:lnSpc>
                        <a:spcBef>
                          <a:spcPts val="0"/>
                        </a:spcBef>
                        <a:spcAft>
                          <a:spcPts val="0"/>
                        </a:spcAft>
                        <a:buNone/>
                      </a:pPr>
                      <a:r>
                        <a:rPr lang="fr-FR" sz="800" u="none" cap="none" strike="noStrike"/>
                        <a:t> </a:t>
                      </a:r>
                      <a:endParaRPr/>
                    </a:p>
                  </a:txBody>
                  <a:tcPr marT="0" marB="0" marR="51700" marL="51700" anchor="b">
                    <a:solidFill>
                      <a:srgbClr val="E6EEE9"/>
                    </a:solidFill>
                  </a:tcPr>
                </a:tc>
              </a:tr>
              <a:tr h="586400">
                <a:tc>
                  <a:txBody>
                    <a:bodyPr/>
                    <a:lstStyle/>
                    <a:p>
                      <a:pPr indent="0" lvl="0" marL="0" marR="0" rtl="0" algn="l">
                        <a:lnSpc>
                          <a:spcPct val="107000"/>
                        </a:lnSpc>
                        <a:spcBef>
                          <a:spcPts val="0"/>
                        </a:spcBef>
                        <a:spcAft>
                          <a:spcPts val="0"/>
                        </a:spcAft>
                        <a:buNone/>
                      </a:pPr>
                      <a:r>
                        <a:rPr lang="fr-FR" sz="1600" u="none" cap="none" strike="noStrike">
                          <a:solidFill>
                            <a:srgbClr val="000000"/>
                          </a:solidFill>
                        </a:rPr>
                        <a:t>Raffiner graphiquement le diagramme de la TOC (Tour 1) </a:t>
                      </a:r>
                      <a:endParaRPr sz="1600"/>
                    </a:p>
                  </a:txBody>
                  <a:tcPr marT="0" marB="0" marR="68575" marL="68575" anchor="ctr">
                    <a:solidFill>
                      <a:srgbClr val="59B2BA"/>
                    </a:solidFill>
                  </a:tcPr>
                </a:tc>
                <a:tc>
                  <a:txBody>
                    <a:bodyPr/>
                    <a:lstStyle/>
                    <a:p>
                      <a:pPr indent="0" lvl="0" marL="0" marR="0" rtl="0" algn="l">
                        <a:lnSpc>
                          <a:spcPct val="107000"/>
                        </a:lnSpc>
                        <a:spcBef>
                          <a:spcPts val="0"/>
                        </a:spcBef>
                        <a:spcAft>
                          <a:spcPts val="0"/>
                        </a:spcAft>
                        <a:buNone/>
                      </a:pPr>
                      <a:r>
                        <a:rPr lang="fr-FR" sz="1000" u="none" cap="none" strike="noStrike">
                          <a:solidFill>
                            <a:srgbClr val="000000"/>
                          </a:solidFill>
                          <a:latin typeface="Ubuntu"/>
                          <a:ea typeface="Ubuntu"/>
                          <a:cs typeface="Ubuntu"/>
                          <a:sym typeface="Ubuntu"/>
                        </a:rPr>
                        <a:t>Responsable graphique</a:t>
                      </a:r>
                      <a:endParaRPr/>
                    </a:p>
                  </a:txBody>
                  <a:tcPr marT="0" marB="0" marR="68575" marL="68575" anchor="ctr"/>
                </a:tc>
                <a:tc>
                  <a:txBody>
                    <a:bodyPr/>
                    <a:lstStyle/>
                    <a:p>
                      <a:pPr indent="0" lvl="0" marL="0" marR="0" rtl="0" algn="ctr">
                        <a:lnSpc>
                          <a:spcPct val="107000"/>
                        </a:lnSpc>
                        <a:spcBef>
                          <a:spcPts val="0"/>
                        </a:spcBef>
                        <a:spcAft>
                          <a:spcPts val="0"/>
                        </a:spcAft>
                        <a:buNone/>
                      </a:pPr>
                      <a:r>
                        <a:rPr lang="fr-FR" sz="800" u="none" cap="none" strike="noStrike"/>
                        <a:t> </a:t>
                      </a:r>
                      <a:endParaRPr/>
                    </a:p>
                  </a:txBody>
                  <a:tcPr marT="0" marB="0" marR="51700" marL="51700" anchor="b">
                    <a:solidFill>
                      <a:srgbClr val="E6EEE9"/>
                    </a:solidFill>
                  </a:tcPr>
                </a:tc>
                <a:tc>
                  <a:txBody>
                    <a:bodyPr/>
                    <a:lstStyle/>
                    <a:p>
                      <a:pPr indent="0" lvl="0" marL="0" marR="0" rtl="0" algn="l">
                        <a:lnSpc>
                          <a:spcPct val="107000"/>
                        </a:lnSpc>
                        <a:spcBef>
                          <a:spcPts val="0"/>
                        </a:spcBef>
                        <a:spcAft>
                          <a:spcPts val="0"/>
                        </a:spcAft>
                        <a:buNone/>
                      </a:pPr>
                      <a:r>
                        <a:rPr lang="fr-FR" sz="800" u="none" cap="none" strike="noStrike"/>
                        <a:t> </a:t>
                      </a:r>
                      <a:endParaRPr/>
                    </a:p>
                  </a:txBody>
                  <a:tcPr marT="0" marB="0" marR="51700" marL="51700" anchor="b">
                    <a:solidFill>
                      <a:schemeClr val="accent2"/>
                    </a:solidFill>
                  </a:tcPr>
                </a:tc>
                <a:tc>
                  <a:txBody>
                    <a:bodyPr/>
                    <a:lstStyle/>
                    <a:p>
                      <a:pPr indent="0" lvl="0" marL="0" marR="0" rtl="0" algn="l">
                        <a:lnSpc>
                          <a:spcPct val="107000"/>
                        </a:lnSpc>
                        <a:spcBef>
                          <a:spcPts val="0"/>
                        </a:spcBef>
                        <a:spcAft>
                          <a:spcPts val="0"/>
                        </a:spcAft>
                        <a:buNone/>
                      </a:pPr>
                      <a:r>
                        <a:rPr lang="fr-FR" sz="800" u="none" cap="none" strike="noStrike"/>
                        <a:t> </a:t>
                      </a:r>
                      <a:endParaRPr/>
                    </a:p>
                  </a:txBody>
                  <a:tcPr marT="0" marB="0" marR="51700" marL="51700" anchor="b">
                    <a:solidFill>
                      <a:srgbClr val="E6EEE9"/>
                    </a:solidFill>
                  </a:tcPr>
                </a:tc>
                <a:tc>
                  <a:txBody>
                    <a:bodyPr/>
                    <a:lstStyle/>
                    <a:p>
                      <a:pPr indent="0" lvl="0" marL="0" marR="0" rtl="0" algn="l">
                        <a:lnSpc>
                          <a:spcPct val="107000"/>
                        </a:lnSpc>
                        <a:spcBef>
                          <a:spcPts val="0"/>
                        </a:spcBef>
                        <a:spcAft>
                          <a:spcPts val="0"/>
                        </a:spcAft>
                        <a:buNone/>
                      </a:pPr>
                      <a:r>
                        <a:rPr lang="fr-FR" sz="800" u="none" cap="none" strike="noStrike"/>
                        <a:t> </a:t>
                      </a:r>
                      <a:endParaRPr/>
                    </a:p>
                  </a:txBody>
                  <a:tcPr marT="0" marB="0" marR="51700" marL="51700" anchor="b">
                    <a:solidFill>
                      <a:srgbClr val="E6EEE9"/>
                    </a:solidFill>
                  </a:tcPr>
                </a:tc>
                <a:tc>
                  <a:txBody>
                    <a:bodyPr/>
                    <a:lstStyle/>
                    <a:p>
                      <a:pPr indent="0" lvl="0" marL="0" marR="0" rtl="0" algn="ctr">
                        <a:lnSpc>
                          <a:spcPct val="107000"/>
                        </a:lnSpc>
                        <a:spcBef>
                          <a:spcPts val="0"/>
                        </a:spcBef>
                        <a:spcAft>
                          <a:spcPts val="0"/>
                        </a:spcAft>
                        <a:buNone/>
                      </a:pPr>
                      <a:r>
                        <a:rPr lang="fr-FR" sz="800" u="none" cap="none" strike="noStrike"/>
                        <a:t> </a:t>
                      </a:r>
                      <a:endParaRPr/>
                    </a:p>
                  </a:txBody>
                  <a:tcPr marT="0" marB="0" marR="51700" marL="51700" anchor="b">
                    <a:solidFill>
                      <a:srgbClr val="E6EEE9"/>
                    </a:solidFill>
                  </a:tcPr>
                </a:tc>
              </a:tr>
              <a:tr h="505125">
                <a:tc>
                  <a:txBody>
                    <a:bodyPr/>
                    <a:lstStyle/>
                    <a:p>
                      <a:pPr indent="0" lvl="0" marL="0" marR="0" rtl="0" algn="l">
                        <a:lnSpc>
                          <a:spcPct val="107000"/>
                        </a:lnSpc>
                        <a:spcBef>
                          <a:spcPts val="0"/>
                        </a:spcBef>
                        <a:spcAft>
                          <a:spcPts val="0"/>
                        </a:spcAft>
                        <a:buNone/>
                      </a:pPr>
                      <a:r>
                        <a:rPr lang="fr-FR" sz="1600" u="none" cap="none" strike="noStrike">
                          <a:solidFill>
                            <a:srgbClr val="000000"/>
                          </a:solidFill>
                        </a:rPr>
                        <a:t>Prioriser les interventions de la DFSA </a:t>
                      </a:r>
                      <a:endParaRPr sz="1600"/>
                    </a:p>
                  </a:txBody>
                  <a:tcPr marT="0" marB="0" marR="68575" marL="68575" anchor="ctr">
                    <a:solidFill>
                      <a:srgbClr val="59B2BA"/>
                    </a:solidFill>
                  </a:tcPr>
                </a:tc>
                <a:tc>
                  <a:txBody>
                    <a:bodyPr/>
                    <a:lstStyle/>
                    <a:p>
                      <a:pPr indent="0" lvl="0" marL="0" marR="0" rtl="0" algn="l">
                        <a:lnSpc>
                          <a:spcPct val="107000"/>
                        </a:lnSpc>
                        <a:spcBef>
                          <a:spcPts val="0"/>
                        </a:spcBef>
                        <a:spcAft>
                          <a:spcPts val="0"/>
                        </a:spcAft>
                        <a:buNone/>
                      </a:pPr>
                      <a:r>
                        <a:rPr lang="fr-FR" sz="1000" u="none" cap="none" strike="noStrike">
                          <a:solidFill>
                            <a:srgbClr val="000000"/>
                          </a:solidFill>
                          <a:latin typeface="Ubuntu"/>
                          <a:ea typeface="Ubuntu"/>
                          <a:cs typeface="Ubuntu"/>
                          <a:sym typeface="Ubuntu"/>
                        </a:rPr>
                        <a:t>Responsable technique </a:t>
                      </a:r>
                      <a:endParaRPr/>
                    </a:p>
                  </a:txBody>
                  <a:tcPr marT="0" marB="0" marR="68575" marL="68575" anchor="ctr"/>
                </a:tc>
                <a:tc>
                  <a:txBody>
                    <a:bodyPr/>
                    <a:lstStyle/>
                    <a:p>
                      <a:pPr indent="0" lvl="0" marL="0" marR="0" rtl="0" algn="ctr">
                        <a:lnSpc>
                          <a:spcPct val="107000"/>
                        </a:lnSpc>
                        <a:spcBef>
                          <a:spcPts val="0"/>
                        </a:spcBef>
                        <a:spcAft>
                          <a:spcPts val="0"/>
                        </a:spcAft>
                        <a:buNone/>
                      </a:pPr>
                      <a:r>
                        <a:rPr lang="fr-FR" sz="800" u="none" cap="none" strike="noStrike"/>
                        <a:t> </a:t>
                      </a:r>
                      <a:endParaRPr/>
                    </a:p>
                  </a:txBody>
                  <a:tcPr marT="0" marB="0" marR="51700" marL="51700" anchor="b">
                    <a:solidFill>
                      <a:srgbClr val="E6EEE9"/>
                    </a:solidFill>
                  </a:tcPr>
                </a:tc>
                <a:tc>
                  <a:txBody>
                    <a:bodyPr/>
                    <a:lstStyle/>
                    <a:p>
                      <a:pPr indent="0" lvl="0" marL="0" marR="0" rtl="0" algn="l">
                        <a:lnSpc>
                          <a:spcPct val="107000"/>
                        </a:lnSpc>
                        <a:spcBef>
                          <a:spcPts val="0"/>
                        </a:spcBef>
                        <a:spcAft>
                          <a:spcPts val="0"/>
                        </a:spcAft>
                        <a:buNone/>
                      </a:pPr>
                      <a:r>
                        <a:rPr lang="fr-FR" sz="800" u="none" cap="none" strike="noStrike"/>
                        <a:t> </a:t>
                      </a:r>
                      <a:endParaRPr/>
                    </a:p>
                  </a:txBody>
                  <a:tcPr marT="0" marB="0" marR="51700" marL="51700" anchor="b">
                    <a:solidFill>
                      <a:srgbClr val="E6EEE9"/>
                    </a:solidFill>
                  </a:tcPr>
                </a:tc>
                <a:tc>
                  <a:txBody>
                    <a:bodyPr/>
                    <a:lstStyle/>
                    <a:p>
                      <a:pPr indent="0" lvl="0" marL="0" marR="0" rtl="0" algn="l">
                        <a:lnSpc>
                          <a:spcPct val="107000"/>
                        </a:lnSpc>
                        <a:spcBef>
                          <a:spcPts val="0"/>
                        </a:spcBef>
                        <a:spcAft>
                          <a:spcPts val="0"/>
                        </a:spcAft>
                        <a:buNone/>
                      </a:pPr>
                      <a:r>
                        <a:rPr lang="fr-FR" sz="800" u="none" cap="none" strike="noStrike"/>
                        <a:t> </a:t>
                      </a:r>
                      <a:endParaRPr/>
                    </a:p>
                  </a:txBody>
                  <a:tcPr marT="0" marB="0" marR="51700" marL="51700" anchor="b">
                    <a:solidFill>
                      <a:schemeClr val="accent2"/>
                    </a:solidFill>
                  </a:tcPr>
                </a:tc>
                <a:tc>
                  <a:txBody>
                    <a:bodyPr/>
                    <a:lstStyle/>
                    <a:p>
                      <a:pPr indent="0" lvl="0" marL="0" marR="0" rtl="0" algn="l">
                        <a:lnSpc>
                          <a:spcPct val="107000"/>
                        </a:lnSpc>
                        <a:spcBef>
                          <a:spcPts val="0"/>
                        </a:spcBef>
                        <a:spcAft>
                          <a:spcPts val="0"/>
                        </a:spcAft>
                        <a:buNone/>
                      </a:pPr>
                      <a:r>
                        <a:rPr lang="fr-FR" sz="800" u="none" cap="none" strike="noStrike"/>
                        <a:t> </a:t>
                      </a:r>
                      <a:endParaRPr/>
                    </a:p>
                  </a:txBody>
                  <a:tcPr marT="0" marB="0" marR="51700" marL="51700" anchor="b">
                    <a:solidFill>
                      <a:schemeClr val="accent2"/>
                    </a:solidFill>
                  </a:tcPr>
                </a:tc>
                <a:tc>
                  <a:txBody>
                    <a:bodyPr/>
                    <a:lstStyle/>
                    <a:p>
                      <a:pPr indent="0" lvl="0" marL="0" marR="0" rtl="0" algn="ctr">
                        <a:lnSpc>
                          <a:spcPct val="107000"/>
                        </a:lnSpc>
                        <a:spcBef>
                          <a:spcPts val="0"/>
                        </a:spcBef>
                        <a:spcAft>
                          <a:spcPts val="0"/>
                        </a:spcAft>
                        <a:buNone/>
                      </a:pPr>
                      <a:r>
                        <a:rPr lang="fr-FR" sz="800" u="none" cap="none" strike="noStrike"/>
                        <a:t> </a:t>
                      </a:r>
                      <a:endParaRPr/>
                    </a:p>
                  </a:txBody>
                  <a:tcPr marT="0" marB="0" marR="51700" marL="51700" anchor="b">
                    <a:solidFill>
                      <a:schemeClr val="accent2"/>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Quels domaines de changement devons-nous aborder?</a:t>
            </a:r>
            <a:endParaRPr/>
          </a:p>
        </p:txBody>
      </p:sp>
      <p:sp>
        <p:nvSpPr>
          <p:cNvPr id="120" name="Google Shape;120;p5"/>
          <p:cNvSpPr txBox="1"/>
          <p:nvPr>
            <p:ph idx="1" type="body"/>
          </p:nvPr>
        </p:nvSpPr>
        <p:spPr>
          <a:xfrm>
            <a:off x="1684422" y="1116531"/>
            <a:ext cx="7278708" cy="3848873"/>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Clr>
                <a:schemeClr val="dk1"/>
              </a:buClr>
              <a:buSzPct val="100000"/>
              <a:buNone/>
            </a:pPr>
            <a:r>
              <a:rPr b="1" lang="fr-FR"/>
              <a:t>Critères: </a:t>
            </a:r>
            <a:endParaRPr/>
          </a:p>
          <a:p>
            <a:pPr indent="-342900" lvl="0" marL="342900" rtl="0" algn="l">
              <a:spcBef>
                <a:spcPts val="374"/>
              </a:spcBef>
              <a:spcAft>
                <a:spcPts val="0"/>
              </a:spcAft>
              <a:buClr>
                <a:schemeClr val="dk1"/>
              </a:buClr>
              <a:buSzPct val="100000"/>
              <a:buFont typeface="Arial"/>
              <a:buChar char="•"/>
            </a:pPr>
            <a:r>
              <a:rPr lang="fr-FR"/>
              <a:t>Aborder le domaine répond à </a:t>
            </a:r>
            <a:r>
              <a:rPr b="1" lang="fr-FR"/>
              <a:t>l’intérêt des donateurs</a:t>
            </a:r>
            <a:r>
              <a:rPr lang="fr-FR"/>
              <a:t> et à la possibilité de ressources</a:t>
            </a:r>
            <a:endParaRPr/>
          </a:p>
          <a:p>
            <a:pPr indent="-342900" lvl="0" marL="342900" rtl="0" algn="l">
              <a:spcBef>
                <a:spcPts val="374"/>
              </a:spcBef>
              <a:spcAft>
                <a:spcPts val="0"/>
              </a:spcAft>
              <a:buClr>
                <a:schemeClr val="dk1"/>
              </a:buClr>
              <a:buSzPct val="100000"/>
              <a:buFont typeface="Arial"/>
              <a:buChar char="•"/>
            </a:pPr>
            <a:r>
              <a:rPr b="1" lang="fr-FR"/>
              <a:t>L'adressage du domaine comble une lacune. </a:t>
            </a:r>
            <a:r>
              <a:rPr lang="fr-FR"/>
              <a:t>Utiliser la matrice de cartographie des parties prenantes pour confirmer que d'autres agences ne se concentrent pas actuellement sur ce domaine</a:t>
            </a:r>
            <a:endParaRPr/>
          </a:p>
          <a:p>
            <a:pPr indent="-342900" lvl="1" marL="1085850" rtl="0" algn="l">
              <a:spcBef>
                <a:spcPts val="340"/>
              </a:spcBef>
              <a:spcAft>
                <a:spcPts val="0"/>
              </a:spcAft>
              <a:buClr>
                <a:schemeClr val="dk1"/>
              </a:buClr>
              <a:buSzPct val="100000"/>
              <a:buFont typeface="Arial"/>
              <a:buChar char="•"/>
            </a:pPr>
            <a:r>
              <a:rPr lang="fr-FR"/>
              <a:t>Le domaine a une forte synergie avec d'autres domaines</a:t>
            </a:r>
            <a:endParaRPr/>
          </a:p>
          <a:p>
            <a:pPr indent="-342900" lvl="1" marL="1085850" rtl="0" algn="l">
              <a:spcBef>
                <a:spcPts val="340"/>
              </a:spcBef>
              <a:spcAft>
                <a:spcPts val="0"/>
              </a:spcAft>
              <a:buClr>
                <a:schemeClr val="dk1"/>
              </a:buClr>
              <a:buSzPct val="100000"/>
              <a:buFont typeface="Arial"/>
              <a:buChar char="•"/>
            </a:pPr>
            <a:r>
              <a:rPr lang="fr-FR"/>
              <a:t>Aborder le domaine maximisera l'avantage </a:t>
            </a:r>
            <a:r>
              <a:rPr b="1" lang="fr-FR"/>
              <a:t>comparatif de notre organisation</a:t>
            </a:r>
            <a:endParaRPr/>
          </a:p>
          <a:p>
            <a:pPr indent="-342900" lvl="1" marL="1085850" rtl="0" algn="l">
              <a:spcBef>
                <a:spcPts val="340"/>
              </a:spcBef>
              <a:spcAft>
                <a:spcPts val="0"/>
              </a:spcAft>
              <a:buClr>
                <a:schemeClr val="dk1"/>
              </a:buClr>
              <a:buSzPct val="100000"/>
              <a:buFont typeface="Arial"/>
              <a:buChar char="•"/>
            </a:pPr>
            <a:r>
              <a:rPr lang="fr-FR"/>
              <a:t>Aborder le domaine a un potentiel de partenariat</a:t>
            </a:r>
            <a:endParaRPr/>
          </a:p>
          <a:p>
            <a:pPr indent="-342900" lvl="0" marL="342900" rtl="0" algn="l">
              <a:spcBef>
                <a:spcPts val="374"/>
              </a:spcBef>
              <a:spcAft>
                <a:spcPts val="0"/>
              </a:spcAft>
              <a:buClr>
                <a:schemeClr val="dk1"/>
              </a:buClr>
              <a:buSzPct val="100000"/>
              <a:buFont typeface="Arial"/>
              <a:buChar char="•"/>
            </a:pPr>
            <a:r>
              <a:rPr b="1" lang="fr-FR"/>
              <a:t>Les domaines de changement que notre DFSA accepte d’aborder deviendront des objectifs.</a:t>
            </a:r>
            <a:r>
              <a:rPr lang="fr-FR"/>
              <a:t>  Ceux que la DFSA ne traite pas, restent dans le diagramme de la TOC, mais ne sont pas appelés objectifs.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Quels résultats devrions-nous aborder?</a:t>
            </a:r>
            <a:endParaRPr/>
          </a:p>
        </p:txBody>
      </p:sp>
      <p:sp>
        <p:nvSpPr>
          <p:cNvPr id="127" name="Google Shape;127;p6"/>
          <p:cNvSpPr txBox="1"/>
          <p:nvPr>
            <p:ph idx="1" type="body"/>
          </p:nvPr>
        </p:nvSpPr>
        <p:spPr>
          <a:xfrm>
            <a:off x="1684422" y="1116531"/>
            <a:ext cx="7278708" cy="384887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200"/>
              <a:buFont typeface="Arial"/>
              <a:buChar char="•"/>
            </a:pPr>
            <a:r>
              <a:rPr lang="fr-FR"/>
              <a:t>Nous pouvons choisir d'adresser un DoC, mais nous NE pouvons PAS traiter tous les résultats dans la voie de ce domaine. </a:t>
            </a:r>
            <a:endParaRPr/>
          </a:p>
          <a:p>
            <a:pPr indent="-342900" lvl="1" marL="1085850" rtl="0" algn="l">
              <a:spcBef>
                <a:spcPts val="400"/>
              </a:spcBef>
              <a:spcAft>
                <a:spcPts val="0"/>
              </a:spcAft>
              <a:buClr>
                <a:schemeClr val="dk1"/>
              </a:buClr>
              <a:buSzPts val="2000"/>
              <a:buFont typeface="Arial"/>
              <a:buChar char="•"/>
            </a:pPr>
            <a:r>
              <a:rPr lang="fr-FR"/>
              <a:t>Par exemple, les efforts existants de FtF pour améliorer l’accès aux marchés.</a:t>
            </a:r>
            <a:endParaRPr/>
          </a:p>
          <a:p>
            <a:pPr indent="-342900" lvl="0" marL="342900" rtl="0" algn="l">
              <a:spcBef>
                <a:spcPts val="440"/>
              </a:spcBef>
              <a:spcAft>
                <a:spcPts val="0"/>
              </a:spcAft>
              <a:buClr>
                <a:schemeClr val="dk1"/>
              </a:buClr>
              <a:buSzPts val="2200"/>
              <a:buFont typeface="Arial"/>
              <a:buChar char="•"/>
            </a:pPr>
            <a:r>
              <a:rPr lang="fr-FR"/>
              <a:t>Le risque de ne pas aborder directement un résultat est que nous devons nous fier à l'efficacité des efforts des acteurs externes.</a:t>
            </a:r>
            <a:endParaRPr/>
          </a:p>
          <a:p>
            <a:pPr indent="-342900" lvl="0" marL="342900" rtl="0" algn="l">
              <a:spcBef>
                <a:spcPts val="440"/>
              </a:spcBef>
              <a:spcAft>
                <a:spcPts val="0"/>
              </a:spcAft>
              <a:buClr>
                <a:schemeClr val="dk1"/>
              </a:buClr>
              <a:buSzPts val="2200"/>
              <a:buFont typeface="Arial"/>
              <a:buChar char="•"/>
            </a:pPr>
            <a:r>
              <a:rPr lang="fr-FR"/>
              <a:t>Nous supposons que les efforts seront efficaces.</a:t>
            </a:r>
            <a:endParaRPr/>
          </a:p>
          <a:p>
            <a:pPr indent="-342900" lvl="0" marL="342900" rtl="0" algn="l">
              <a:spcBef>
                <a:spcPts val="440"/>
              </a:spcBef>
              <a:spcAft>
                <a:spcPts val="0"/>
              </a:spcAft>
              <a:buClr>
                <a:schemeClr val="dk1"/>
              </a:buClr>
              <a:buSzPts val="2200"/>
              <a:buFont typeface="Arial"/>
              <a:buChar char="•"/>
            </a:pPr>
            <a:r>
              <a:rPr lang="fr-FR"/>
              <a:t>Dans ces cas, le suivi des progrès des acteurs externes est particulièrement critique.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Quels résultats devrions-nous aborder?</a:t>
            </a:r>
            <a:endParaRPr/>
          </a:p>
        </p:txBody>
      </p:sp>
      <p:sp>
        <p:nvSpPr>
          <p:cNvPr id="134" name="Google Shape;134;p7"/>
          <p:cNvSpPr txBox="1"/>
          <p:nvPr>
            <p:ph idx="1" type="body"/>
          </p:nvPr>
        </p:nvSpPr>
        <p:spPr>
          <a:xfrm>
            <a:off x="1684422" y="1116531"/>
            <a:ext cx="7278708" cy="3848873"/>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Clr>
                <a:schemeClr val="dk1"/>
              </a:buClr>
              <a:buSzPct val="100000"/>
              <a:buNone/>
            </a:pPr>
            <a:r>
              <a:rPr lang="fr-FR"/>
              <a:t>Après avoir identifié les domaines que la DFSA abordera, commencer au bas de chaque voie et identifier tous les résultats dans chaque voie que la DFSA tentera d'influencer directement. </a:t>
            </a:r>
            <a:endParaRPr/>
          </a:p>
          <a:p>
            <a:pPr indent="0" lvl="0" marL="0" rtl="0" algn="l">
              <a:spcBef>
                <a:spcPts val="374"/>
              </a:spcBef>
              <a:spcAft>
                <a:spcPts val="0"/>
              </a:spcAft>
              <a:buClr>
                <a:schemeClr val="dk1"/>
              </a:buClr>
              <a:buSzPct val="100000"/>
              <a:buNone/>
            </a:pPr>
            <a:r>
              <a:t/>
            </a:r>
            <a:endParaRPr/>
          </a:p>
          <a:p>
            <a:pPr indent="0" lvl="0" marL="0" rtl="0" algn="l">
              <a:spcBef>
                <a:spcPts val="374"/>
              </a:spcBef>
              <a:spcAft>
                <a:spcPts val="0"/>
              </a:spcAft>
              <a:buClr>
                <a:schemeClr val="dk1"/>
              </a:buClr>
              <a:buSzPct val="100000"/>
              <a:buNone/>
            </a:pPr>
            <a:r>
              <a:rPr b="1" lang="fr-FR"/>
              <a:t>Mêmes critères:</a:t>
            </a:r>
            <a:endParaRPr/>
          </a:p>
          <a:p>
            <a:pPr indent="-342900" lvl="0" marL="342900" rtl="0" algn="l">
              <a:spcBef>
                <a:spcPts val="374"/>
              </a:spcBef>
              <a:spcAft>
                <a:spcPts val="0"/>
              </a:spcAft>
              <a:buClr>
                <a:schemeClr val="dk1"/>
              </a:buClr>
              <a:buSzPct val="100000"/>
              <a:buFont typeface="Arial"/>
              <a:buChar char="•"/>
            </a:pPr>
            <a:r>
              <a:rPr b="1" lang="fr-FR"/>
              <a:t>Aborder les réponses aux résultats de l’intérêt des donateurs.</a:t>
            </a:r>
            <a:endParaRPr/>
          </a:p>
          <a:p>
            <a:pPr indent="-342900" lvl="0" marL="342900" rtl="0" algn="l">
              <a:spcBef>
                <a:spcPts val="374"/>
              </a:spcBef>
              <a:spcAft>
                <a:spcPts val="0"/>
              </a:spcAft>
              <a:buClr>
                <a:schemeClr val="dk1"/>
              </a:buClr>
              <a:buSzPct val="100000"/>
              <a:buFont typeface="Arial"/>
              <a:buChar char="•"/>
            </a:pPr>
            <a:r>
              <a:rPr b="1" lang="fr-FR"/>
              <a:t>Le traitement du résultat comble une lacune. </a:t>
            </a:r>
            <a:r>
              <a:rPr lang="fr-FR"/>
              <a:t>La cartographie des parties prenantes montre que les autres acteurs ne se concentrent pas actuellement sur ce résultat. </a:t>
            </a:r>
            <a:endParaRPr/>
          </a:p>
          <a:p>
            <a:pPr indent="-342900" lvl="1" marL="1085850" rtl="0" algn="l">
              <a:spcBef>
                <a:spcPts val="340"/>
              </a:spcBef>
              <a:spcAft>
                <a:spcPts val="0"/>
              </a:spcAft>
              <a:buClr>
                <a:schemeClr val="dk1"/>
              </a:buClr>
              <a:buSzPct val="100000"/>
              <a:buFont typeface="Arial"/>
              <a:buChar char="•"/>
            </a:pPr>
            <a:r>
              <a:rPr lang="fr-FR"/>
              <a:t>Le traitement du résultat maximisera </a:t>
            </a:r>
            <a:r>
              <a:rPr b="1" lang="fr-FR"/>
              <a:t>l'avantage comparatif </a:t>
            </a:r>
            <a:r>
              <a:rPr lang="fr-FR"/>
              <a:t>de votre organisation</a:t>
            </a:r>
            <a:endParaRPr/>
          </a:p>
          <a:p>
            <a:pPr indent="-342900" lvl="1" marL="1085850" rtl="0" algn="l">
              <a:spcBef>
                <a:spcPts val="340"/>
              </a:spcBef>
              <a:spcAft>
                <a:spcPts val="0"/>
              </a:spcAft>
              <a:buClr>
                <a:schemeClr val="dk1"/>
              </a:buClr>
              <a:buSzPct val="100000"/>
              <a:buFont typeface="Arial"/>
              <a:buChar char="•"/>
            </a:pPr>
            <a:r>
              <a:rPr lang="fr-FR"/>
              <a:t>Le résultat présente </a:t>
            </a:r>
            <a:r>
              <a:rPr b="1" lang="fr-FR"/>
              <a:t>une forte synergie</a:t>
            </a:r>
            <a:r>
              <a:rPr lang="fr-FR"/>
              <a:t> avec d'autres résultats</a:t>
            </a:r>
            <a:endParaRPr/>
          </a:p>
          <a:p>
            <a:pPr indent="-342900" lvl="1" marL="1085850" rtl="0" algn="l">
              <a:spcBef>
                <a:spcPts val="340"/>
              </a:spcBef>
              <a:spcAft>
                <a:spcPts val="0"/>
              </a:spcAft>
              <a:buClr>
                <a:schemeClr val="dk1"/>
              </a:buClr>
              <a:buSzPct val="100000"/>
              <a:buFont typeface="Arial"/>
              <a:buChar char="•"/>
            </a:pPr>
            <a:r>
              <a:rPr lang="fr-FR"/>
              <a:t>Le traitement du résultat a un </a:t>
            </a:r>
            <a:r>
              <a:rPr b="1" lang="fr-FR"/>
              <a:t>potentiel de partenariat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Cartographie des parties prenantes </a:t>
            </a:r>
            <a:endParaRPr/>
          </a:p>
        </p:txBody>
      </p:sp>
      <p:graphicFrame>
        <p:nvGraphicFramePr>
          <p:cNvPr id="141" name="Google Shape;141;p8"/>
          <p:cNvGraphicFramePr/>
          <p:nvPr/>
        </p:nvGraphicFramePr>
        <p:xfrm>
          <a:off x="635172" y="1035696"/>
          <a:ext cx="3000000" cy="3000000"/>
        </p:xfrm>
        <a:graphic>
          <a:graphicData uri="http://schemas.openxmlformats.org/drawingml/2006/table">
            <a:tbl>
              <a:tblPr bandRow="1" firstRow="1">
                <a:noFill/>
                <a:tableStyleId>{B427F802-AF82-4D0F-B564-33ABD5F42B0B}</a:tableStyleId>
              </a:tblPr>
              <a:tblGrid>
                <a:gridCol w="920125"/>
                <a:gridCol w="920125"/>
                <a:gridCol w="920125"/>
                <a:gridCol w="850050"/>
                <a:gridCol w="990200"/>
                <a:gridCol w="920125"/>
                <a:gridCol w="920125"/>
                <a:gridCol w="920125"/>
                <a:gridCol w="920125"/>
              </a:tblGrid>
              <a:tr h="714175">
                <a:tc>
                  <a:txBody>
                    <a:bodyPr/>
                    <a:lstStyle/>
                    <a:p>
                      <a:pPr indent="0" lvl="0" marL="0" marR="0" rtl="0" algn="l">
                        <a:lnSpc>
                          <a:spcPct val="115000"/>
                        </a:lnSpc>
                        <a:spcBef>
                          <a:spcPts val="0"/>
                        </a:spcBef>
                        <a:spcAft>
                          <a:spcPts val="0"/>
                        </a:spcAft>
                        <a:buNone/>
                      </a:pPr>
                      <a:br>
                        <a:rPr lang="fr-FR" sz="1000" u="none" cap="none" strike="noStrike"/>
                      </a:br>
                      <a:r>
                        <a:rPr lang="fr-FR" sz="1000" u="none" cap="none" strike="noStrike"/>
                        <a:t>Domaine technique</a:t>
                      </a:r>
                      <a:endParaRPr/>
                    </a:p>
                  </a:txBody>
                  <a:tcPr marT="0" marB="36000" marR="16675" marL="16675"/>
                </a:tc>
                <a:tc>
                  <a:txBody>
                    <a:bodyPr/>
                    <a:lstStyle/>
                    <a:p>
                      <a:pPr indent="0" lvl="0" marL="0" marR="0" rtl="0" algn="ctr">
                        <a:lnSpc>
                          <a:spcPct val="115000"/>
                        </a:lnSpc>
                        <a:spcBef>
                          <a:spcPts val="0"/>
                        </a:spcBef>
                        <a:spcAft>
                          <a:spcPts val="0"/>
                        </a:spcAft>
                        <a:buNone/>
                      </a:pPr>
                      <a:r>
                        <a:rPr lang="fr-FR" sz="1000" u="none" cap="none" strike="noStrike"/>
                        <a:t>Nom de l'agence /</a:t>
                      </a:r>
                      <a:endParaRPr/>
                    </a:p>
                    <a:p>
                      <a:pPr indent="0" lvl="0" marL="0" marR="0" rtl="0" algn="ctr">
                        <a:lnSpc>
                          <a:spcPct val="115000"/>
                        </a:lnSpc>
                        <a:spcBef>
                          <a:spcPts val="0"/>
                        </a:spcBef>
                        <a:spcAft>
                          <a:spcPts val="0"/>
                        </a:spcAft>
                        <a:buNone/>
                      </a:pPr>
                      <a:r>
                        <a:rPr lang="fr-FR" sz="1000" u="none" cap="none" strike="noStrike"/>
                        <a:t>Informations de contact</a:t>
                      </a:r>
                      <a:endParaRPr/>
                    </a:p>
                  </a:txBody>
                  <a:tcPr marT="0" marB="36000" marR="16675" marL="16675" anchor="b"/>
                </a:tc>
                <a:tc>
                  <a:txBody>
                    <a:bodyPr/>
                    <a:lstStyle/>
                    <a:p>
                      <a:pPr indent="0" lvl="0" marL="0" marR="0" rtl="0" algn="ctr">
                        <a:lnSpc>
                          <a:spcPct val="115000"/>
                        </a:lnSpc>
                        <a:spcBef>
                          <a:spcPts val="0"/>
                        </a:spcBef>
                        <a:spcAft>
                          <a:spcPts val="0"/>
                        </a:spcAft>
                        <a:buNone/>
                      </a:pPr>
                      <a:r>
                        <a:rPr lang="fr-FR" sz="1000" u="none" cap="none" strike="noStrike"/>
                        <a:t>Type d'agence </a:t>
                      </a:r>
                      <a:endParaRPr/>
                    </a:p>
                  </a:txBody>
                  <a:tcPr marT="0" marB="36000" marR="16675" marL="16675" anchor="b"/>
                </a:tc>
                <a:tc>
                  <a:txBody>
                    <a:bodyPr/>
                    <a:lstStyle/>
                    <a:p>
                      <a:pPr indent="0" lvl="0" marL="0" marR="0" rtl="0" algn="ctr">
                        <a:lnSpc>
                          <a:spcPct val="115000"/>
                        </a:lnSpc>
                        <a:spcBef>
                          <a:spcPts val="0"/>
                        </a:spcBef>
                        <a:spcAft>
                          <a:spcPts val="0"/>
                        </a:spcAft>
                        <a:buNone/>
                      </a:pPr>
                      <a:r>
                        <a:rPr lang="fr-FR" sz="1000" u="none" cap="none" strike="noStrike"/>
                        <a:t>Étendue de l'assistance (temps)</a:t>
                      </a:r>
                      <a:endParaRPr/>
                    </a:p>
                  </a:txBody>
                  <a:tcPr marT="0" marB="36000" marR="16675" marL="16675" anchor="b"/>
                </a:tc>
                <a:tc>
                  <a:txBody>
                    <a:bodyPr/>
                    <a:lstStyle/>
                    <a:p>
                      <a:pPr indent="0" lvl="0" marL="0" marR="0" rtl="0" algn="ctr">
                        <a:lnSpc>
                          <a:spcPct val="115000"/>
                        </a:lnSpc>
                        <a:spcBef>
                          <a:spcPts val="0"/>
                        </a:spcBef>
                        <a:spcAft>
                          <a:spcPts val="0"/>
                        </a:spcAft>
                        <a:buNone/>
                      </a:pPr>
                      <a:r>
                        <a:rPr lang="fr-FR" sz="1000" u="none" cap="none" strike="noStrike"/>
                        <a:t>Étendue de l'assistance (géographique)</a:t>
                      </a:r>
                      <a:endParaRPr/>
                    </a:p>
                  </a:txBody>
                  <a:tcPr marT="0" marB="36000" marR="16675" marL="16675" anchor="b"/>
                </a:tc>
                <a:tc>
                  <a:txBody>
                    <a:bodyPr/>
                    <a:lstStyle/>
                    <a:p>
                      <a:pPr indent="0" lvl="0" marL="0" marR="0" rtl="0" algn="ctr">
                        <a:lnSpc>
                          <a:spcPct val="115000"/>
                        </a:lnSpc>
                        <a:spcBef>
                          <a:spcPts val="0"/>
                        </a:spcBef>
                        <a:spcAft>
                          <a:spcPts val="0"/>
                        </a:spcAft>
                        <a:buNone/>
                      </a:pPr>
                      <a:r>
                        <a:rPr lang="fr-FR" sz="1000" u="none" cap="none" strike="noStrike"/>
                        <a:t>Étendue de l'assistance (participants)</a:t>
                      </a:r>
                      <a:endParaRPr/>
                    </a:p>
                  </a:txBody>
                  <a:tcPr marT="0" marB="36000" marR="16675" marL="16675" anchor="b"/>
                </a:tc>
                <a:tc>
                  <a:txBody>
                    <a:bodyPr/>
                    <a:lstStyle/>
                    <a:p>
                      <a:pPr indent="0" lvl="0" marL="0" marR="0" rtl="0" algn="ctr">
                        <a:lnSpc>
                          <a:spcPct val="115000"/>
                        </a:lnSpc>
                        <a:spcBef>
                          <a:spcPts val="0"/>
                        </a:spcBef>
                        <a:spcAft>
                          <a:spcPts val="0"/>
                        </a:spcAft>
                        <a:buNone/>
                      </a:pPr>
                      <a:r>
                        <a:rPr lang="fr-FR" sz="1000" u="none" cap="none" strike="noStrike"/>
                        <a:t>Interventions réussies / et pourquoi</a:t>
                      </a:r>
                      <a:endParaRPr/>
                    </a:p>
                  </a:txBody>
                  <a:tcPr marT="0" marB="36000" marR="16675" marL="16675" anchor="b"/>
                </a:tc>
                <a:tc>
                  <a:txBody>
                    <a:bodyPr/>
                    <a:lstStyle/>
                    <a:p>
                      <a:pPr indent="0" lvl="0" marL="0" marR="0" rtl="0" algn="ctr">
                        <a:lnSpc>
                          <a:spcPct val="115000"/>
                        </a:lnSpc>
                        <a:spcBef>
                          <a:spcPts val="0"/>
                        </a:spcBef>
                        <a:spcAft>
                          <a:spcPts val="0"/>
                        </a:spcAft>
                        <a:buNone/>
                      </a:pPr>
                      <a:r>
                        <a:rPr lang="fr-FR" sz="1000" u="none" cap="none" strike="noStrike"/>
                        <a:t>Interventions infructueuses / et pourquoi</a:t>
                      </a:r>
                      <a:endParaRPr/>
                    </a:p>
                  </a:txBody>
                  <a:tcPr marT="0" marB="36000" marR="16675" marL="16675" anchor="b"/>
                </a:tc>
                <a:tc>
                  <a:txBody>
                    <a:bodyPr/>
                    <a:lstStyle/>
                    <a:p>
                      <a:pPr indent="0" lvl="0" marL="0" marR="0" rtl="0" algn="ctr">
                        <a:lnSpc>
                          <a:spcPct val="115000"/>
                        </a:lnSpc>
                        <a:spcBef>
                          <a:spcPts val="0"/>
                        </a:spcBef>
                        <a:spcAft>
                          <a:spcPts val="0"/>
                        </a:spcAft>
                        <a:buNone/>
                      </a:pPr>
                      <a:r>
                        <a:rPr lang="fr-FR" sz="1000" u="none" cap="none" strike="noStrike"/>
                        <a:t>Relation avec les autres parties prenantes</a:t>
                      </a:r>
                      <a:endParaRPr/>
                    </a:p>
                  </a:txBody>
                  <a:tcPr marT="0" marB="36000" marR="16675" marL="16675" anchor="b"/>
                </a:tc>
              </a:tr>
              <a:tr h="296250">
                <a:tc gridSpan="9">
                  <a:txBody>
                    <a:bodyPr/>
                    <a:lstStyle/>
                    <a:p>
                      <a:pPr indent="0" lvl="0" marL="0" marR="0" rtl="0" algn="l">
                        <a:lnSpc>
                          <a:spcPct val="100000"/>
                        </a:lnSpc>
                        <a:spcBef>
                          <a:spcPts val="0"/>
                        </a:spcBef>
                        <a:spcAft>
                          <a:spcPts val="0"/>
                        </a:spcAft>
                        <a:buClr>
                          <a:schemeClr val="dk1"/>
                        </a:buClr>
                        <a:buSzPts val="1400"/>
                        <a:buFont typeface="Trebuchet MS"/>
                        <a:buNone/>
                      </a:pPr>
                      <a:r>
                        <a:rPr lang="fr-FR" sz="1400" u="none" cap="none" strike="noStrike"/>
                        <a:t>Composant: Santé et nutrition</a:t>
                      </a:r>
                      <a:endParaRPr/>
                    </a:p>
                  </a:txBody>
                  <a:tcPr marT="39425" marB="39425" marR="78850" marL="78850"/>
                </a:tc>
                <a:tc hMerge="1"/>
                <a:tc hMerge="1"/>
                <a:tc hMerge="1"/>
                <a:tc hMerge="1"/>
                <a:tc hMerge="1"/>
                <a:tc hMerge="1"/>
                <a:tc hMerge="1"/>
                <a:tc hMerge="1"/>
              </a:tr>
              <a:tr h="315425">
                <a:tc>
                  <a:txBody>
                    <a:bodyPr/>
                    <a:lstStyle/>
                    <a:p>
                      <a:pPr indent="0" lvl="0" marL="54610" marR="0" rtl="0" algn="l">
                        <a:lnSpc>
                          <a:spcPct val="115000"/>
                        </a:lnSpc>
                        <a:spcBef>
                          <a:spcPts val="0"/>
                        </a:spcBef>
                        <a:spcAft>
                          <a:spcPts val="0"/>
                        </a:spcAft>
                        <a:buNone/>
                      </a:pPr>
                      <a:r>
                        <a:rPr lang="fr-FR" sz="1000" u="none" cap="none" strike="noStrike"/>
                        <a:t>WASH</a:t>
                      </a:r>
                      <a:endParaRPr/>
                    </a:p>
                  </a:txBody>
                  <a:tcPr marT="0" marB="0" marR="16675" marL="16675"/>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r>
              <a:tr h="916675">
                <a:tc>
                  <a:txBody>
                    <a:bodyPr/>
                    <a:lstStyle/>
                    <a:p>
                      <a:pPr indent="0" lvl="0" marL="54610" marR="0" rtl="0" algn="l">
                        <a:lnSpc>
                          <a:spcPct val="115000"/>
                        </a:lnSpc>
                        <a:spcBef>
                          <a:spcPts val="0"/>
                        </a:spcBef>
                        <a:spcAft>
                          <a:spcPts val="0"/>
                        </a:spcAft>
                        <a:buNone/>
                      </a:pPr>
                      <a:r>
                        <a:rPr lang="fr-FR" sz="1000"/>
                        <a:t>Prévention / traitement des maladies infantiles</a:t>
                      </a:r>
                      <a:endParaRPr/>
                    </a:p>
                  </a:txBody>
                  <a:tcPr marT="0" marB="0" marR="16675" marL="16675"/>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r>
              <a:tr h="550000">
                <a:tc>
                  <a:txBody>
                    <a:bodyPr/>
                    <a:lstStyle/>
                    <a:p>
                      <a:pPr indent="0" lvl="0" marL="54610" marR="0" rtl="0" algn="l">
                        <a:lnSpc>
                          <a:spcPct val="115000"/>
                        </a:lnSpc>
                        <a:spcBef>
                          <a:spcPts val="0"/>
                        </a:spcBef>
                        <a:spcAft>
                          <a:spcPts val="0"/>
                        </a:spcAft>
                        <a:buNone/>
                      </a:pPr>
                      <a:r>
                        <a:rPr lang="fr-FR" sz="1000"/>
                        <a:t>Services de planification familiale</a:t>
                      </a:r>
                      <a:endParaRPr/>
                    </a:p>
                  </a:txBody>
                  <a:tcPr marT="0" marB="0" marR="16675" marL="16675"/>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r>
              <a:tr h="491100">
                <a:tc>
                  <a:txBody>
                    <a:bodyPr/>
                    <a:lstStyle/>
                    <a:p>
                      <a:pPr indent="0" lvl="0" marL="54610" marR="0" rtl="0" algn="l">
                        <a:lnSpc>
                          <a:spcPct val="115000"/>
                        </a:lnSpc>
                        <a:spcBef>
                          <a:spcPts val="0"/>
                        </a:spcBef>
                        <a:spcAft>
                          <a:spcPts val="0"/>
                        </a:spcAft>
                        <a:buNone/>
                      </a:pPr>
                      <a:r>
                        <a:rPr lang="fr-FR" sz="1000"/>
                        <a:t>Services de nutrition</a:t>
                      </a:r>
                      <a:endParaRPr/>
                    </a:p>
                  </a:txBody>
                  <a:tcPr marT="0" marB="0" marR="16675" marL="16675"/>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r>
              <a:tr h="319800">
                <a:tc gridSpan="9">
                  <a:txBody>
                    <a:bodyPr/>
                    <a:lstStyle/>
                    <a:p>
                      <a:pPr indent="0" lvl="0" marL="0" marR="0" rtl="0" algn="l">
                        <a:lnSpc>
                          <a:spcPct val="115000"/>
                        </a:lnSpc>
                        <a:spcBef>
                          <a:spcPts val="0"/>
                        </a:spcBef>
                        <a:spcAft>
                          <a:spcPts val="0"/>
                        </a:spcAft>
                        <a:buNone/>
                      </a:pPr>
                      <a:r>
                        <a:rPr lang="fr-FR" sz="1400"/>
                        <a:t>Composant: Agriculture et moyens de subsistance</a:t>
                      </a:r>
                      <a:endParaRPr/>
                    </a:p>
                  </a:txBody>
                  <a:tcPr marT="0" marB="0" marR="16675" marL="16675"/>
                </a:tc>
                <a:tc hMerge="1"/>
                <a:tc hMerge="1"/>
                <a:tc hMerge="1"/>
                <a:tc hMerge="1"/>
                <a:tc hMerge="1"/>
                <a:tc hMerge="1"/>
                <a:tc hMerge="1"/>
                <a:tc hMerge="1"/>
              </a:tr>
              <a:tr h="270950">
                <a:tc>
                  <a:txBody>
                    <a:bodyPr/>
                    <a:lstStyle/>
                    <a:p>
                      <a:pPr indent="0" lvl="0" marL="54610" marR="0" rtl="0" algn="l">
                        <a:lnSpc>
                          <a:spcPct val="115000"/>
                        </a:lnSpc>
                        <a:spcBef>
                          <a:spcPts val="0"/>
                        </a:spcBef>
                        <a:spcAft>
                          <a:spcPts val="0"/>
                        </a:spcAft>
                        <a:buClr>
                          <a:schemeClr val="dk1"/>
                        </a:buClr>
                        <a:buSzPts val="1000"/>
                        <a:buFont typeface="Trebuchet MS"/>
                        <a:buNone/>
                      </a:pPr>
                      <a:r>
                        <a:rPr lang="fr-FR" sz="1000"/>
                        <a:t>NRM</a:t>
                      </a:r>
                      <a:endParaRPr/>
                    </a:p>
                    <a:p>
                      <a:pPr indent="0" lvl="0" marL="54610" marR="0" rtl="0" algn="l">
                        <a:lnSpc>
                          <a:spcPct val="115000"/>
                        </a:lnSpc>
                        <a:spcBef>
                          <a:spcPts val="600"/>
                        </a:spcBef>
                        <a:spcAft>
                          <a:spcPts val="0"/>
                        </a:spcAft>
                        <a:buNone/>
                      </a:pPr>
                      <a:r>
                        <a:t/>
                      </a:r>
                      <a:endParaRPr sz="1000">
                        <a:solidFill>
                          <a:schemeClr val="dk1"/>
                        </a:solidFill>
                        <a:latin typeface="Calibri"/>
                        <a:ea typeface="Calibri"/>
                        <a:cs typeface="Calibri"/>
                        <a:sym typeface="Calibri"/>
                      </a:endParaRPr>
                    </a:p>
                  </a:txBody>
                  <a:tcPr marT="0" marB="0" marR="16675" marL="16675"/>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c>
                  <a:txBody>
                    <a:bodyPr/>
                    <a:lstStyle/>
                    <a:p>
                      <a:pPr indent="0" lvl="0" marL="0" marR="0" rtl="0" algn="l">
                        <a:spcBef>
                          <a:spcPts val="0"/>
                        </a:spcBef>
                        <a:spcAft>
                          <a:spcPts val="0"/>
                        </a:spcAft>
                        <a:buNone/>
                      </a:pPr>
                      <a:r>
                        <a:t/>
                      </a:r>
                      <a:endParaRPr sz="1500"/>
                    </a:p>
                  </a:txBody>
                  <a:tcPr marT="39425" marB="39425" marR="78850" marL="788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Résultats des acteurs externes</a:t>
            </a:r>
            <a:br>
              <a:rPr lang="fr-FR" sz="2400"/>
            </a:br>
            <a:r>
              <a:rPr b="0" lang="fr-FR" sz="2400"/>
              <a:t>Utiliser une forme et / ou une couleur distincte</a:t>
            </a:r>
            <a:endParaRPr/>
          </a:p>
        </p:txBody>
      </p:sp>
      <p:pic>
        <p:nvPicPr>
          <p:cNvPr id="148" name="Google Shape;148;p9"/>
          <p:cNvPicPr preferRelativeResize="0"/>
          <p:nvPr/>
        </p:nvPicPr>
        <p:blipFill rotWithShape="1">
          <a:blip r:embed="rId3">
            <a:alphaModFix/>
          </a:blip>
          <a:srcRect b="34378" l="15189" r="55465" t="50173"/>
          <a:stretch/>
        </p:blipFill>
        <p:spPr>
          <a:xfrm>
            <a:off x="976050" y="1121449"/>
            <a:ext cx="7869123" cy="3646676"/>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IDEAL PPT">
      <a:dk1>
        <a:srgbClr val="000000"/>
      </a:dk1>
      <a:lt1>
        <a:srgbClr val="FFFFFF"/>
      </a:lt1>
      <a:dk2>
        <a:srgbClr val="028796"/>
      </a:dk2>
      <a:lt2>
        <a:srgbClr val="3F2F7A"/>
      </a:lt2>
      <a:accent1>
        <a:srgbClr val="04934A"/>
      </a:accent1>
      <a:accent2>
        <a:srgbClr val="008CCC"/>
      </a:accent2>
      <a:accent3>
        <a:srgbClr val="B6ADD3"/>
      </a:accent3>
      <a:accent4>
        <a:srgbClr val="80C5E4"/>
      </a:accent4>
      <a:accent5>
        <a:srgbClr val="EF463B"/>
      </a:accent5>
      <a:accent6>
        <a:srgbClr val="FCB53B"/>
      </a:accent6>
      <a:hlink>
        <a:srgbClr val="028796"/>
      </a:hlink>
      <a:folHlink>
        <a:srgbClr val="3F2F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2019-08-05T19:49:48Z</dcterms:created>
  <dc:creator>Jurczyk, Kim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0x010100CF677951BB84DD41911AF8EE839CA5FA</vt:lpwstr>
  </property>
</Properties>
</file>