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Ubuntu"/>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1" roundtripDataSignature="AMtx7mgXq5mvn2JJh1hR6gUWDaSW5PkI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44DC60-ACF9-4B9D-A997-41646DD139E3}">
  <a:tblStyle styleId="{D044DC60-ACF9-4B9D-A997-41646DD139E3}"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EE8"/>
          </a:solidFill>
        </a:fill>
      </a:tcStyle>
    </a:wholeTbl>
    <a:band1H>
      <a:tcTxStyle/>
      <a:tcStyle>
        <a:fill>
          <a:solidFill>
            <a:srgbClr val="CADBCE"/>
          </a:solidFill>
        </a:fill>
      </a:tcStyle>
    </a:band1H>
    <a:band2H>
      <a:tcTxStyle/>
    </a:band2H>
    <a:band1V>
      <a:tcTxStyle/>
      <a:tcStyle>
        <a:fill>
          <a:solidFill>
            <a:srgbClr val="CADBCE"/>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6220730-400B-4358-8775-10CAB784711D}"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Ubuntu-bold.fntdata"/><Relationship Id="rId23" Type="http://schemas.openxmlformats.org/officeDocument/2006/relationships/font" Target="fonts/Ubuntu-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Ubuntu-boldItalic.fntdata"/><Relationship Id="rId25" Type="http://schemas.openxmlformats.org/officeDocument/2006/relationships/font" Target="fonts/Ubuntu-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63" name="Google Shape;16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Même si le problème n'affecte pas de manière disproportionnée un sexe, le cas échéant, essayer de souligner l'inclusion du genre dans les déclarations de solution (par exemple, </a:t>
            </a:r>
            <a:r>
              <a:rPr i="1" lang="fr-FR" sz="1200">
                <a:solidFill>
                  <a:schemeClr val="dk1"/>
                </a:solidFill>
                <a:latin typeface="Calibri"/>
                <a:ea typeface="Calibri"/>
                <a:cs typeface="Calibri"/>
                <a:sym typeface="Calibri"/>
              </a:rPr>
              <a:t>adoption accrue de moyens de subsistance diversifiés par les hommes et les femmes ou accès à des services de vulgarisation sensibles au genre accrus</a:t>
            </a:r>
            <a:r>
              <a:rPr lang="fr-FR" sz="1200">
                <a:solidFill>
                  <a:schemeClr val="dk1"/>
                </a:solidFill>
                <a:latin typeface="Calibri"/>
                <a:ea typeface="Calibri"/>
                <a:cs typeface="Calibri"/>
                <a:sym typeface="Calibri"/>
              </a:rPr>
              <a:t>). Nous voulons montrer que notre TOC reconnaît l'importance de résultats bénéficiant également à tous les sexes.</a:t>
            </a:r>
            <a:endParaRPr/>
          </a:p>
        </p:txBody>
      </p:sp>
      <p:sp>
        <p:nvSpPr>
          <p:cNvPr id="170" name="Google Shape;17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Les clics de souris activent des animations qui font basculer l’arbre à problèmes en arbre à solutions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fr-FR"/>
              <a:t>Il est important que l’arbre à solutions reflète chaque condition limite unique présente dans l’arbre à problèmes. Encore une fois, cela est dû au fait que le diagramme de la TOC ne se limite pas à ce qu'une organisation ou un projet abordera. Les acteurs externes peuvent être chargés de produire certains des résultats critiques.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fr-FR"/>
              <a:t>À long terme, un effort substantiel pour l'exercice de l'arbre à problèmes permettra de gagner du temps et d'améliorer la qualité et la rigueur du diagramme de la TOC.</a:t>
            </a:r>
            <a:endParaRPr/>
          </a:p>
        </p:txBody>
      </p:sp>
      <p:sp>
        <p:nvSpPr>
          <p:cNvPr id="184" name="Google Shape;18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Le FFP exige que chaque objectif soit présenté sur une page distincte. Si nous avons suivi les instructions de l'arbre à problèmes, nos diagrammes devraient déjà être configurés de cette manière. Sinon, il est maintenant temps de corriger l'affichage.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Dans la plupart des cas, tous les domaines de changement deviendront des objectifs. Mais parce que, comme les résultats, les domaines ne sont pas limités à ce qu'une organisation ou une DFSA abordera, nous n'utilisons pas encore le terme Objectif. Dans de rares cas, il existe un domaine de changement produit par un acteur externe, qui est déterminé plus tard dans le processus de la TOC.</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Nous devons démontrer clairement quand nous avons des liens entre domaines. Un moyen facile de le faire consiste à répéter les résultats qui traversent les pages des deux pages en utilisant une forme ou une couleur différente pour indiquer un lien et en indiquant la page de domaine à laquelle il se connectera.</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Cette diapositive et la diapositive suivante illustrent ce concept.</a:t>
            </a:r>
            <a:endParaRPr sz="1200">
              <a:solidFill>
                <a:schemeClr val="dk1"/>
              </a:solidFill>
              <a:latin typeface="Calibri"/>
              <a:ea typeface="Calibri"/>
              <a:cs typeface="Calibri"/>
              <a:sym typeface="Calibri"/>
            </a:endParaRPr>
          </a:p>
        </p:txBody>
      </p:sp>
      <p:sp>
        <p:nvSpPr>
          <p:cNvPr id="192" name="Google Shape;19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199" name="Google Shape;19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Modifier pour vous aligner sur votre calendrier organisationnel.</a:t>
            </a:r>
            <a:endParaRPr/>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La façon la plus simple de créer un arbre à solutions consiste à inverser ou « convertir » l'arbre à problèmes. L'énoncé du problème devient l'objectif, les problèmes clés se transforment en domaines de changement et les causes sous-jacentes restantes se transforment en solutions. Plus tard dans le processus, nous trierons ces solutions en résultats et extrants. Bien sûr, pour que cela fonctionne correctement, les liens de causalité dans l’arbre à problèmes doivent être logiques et convenus, donc si vous n’avez pas consacré suffisamment de temps à cet effort… prenez du recul et terminez avant la conversion!</a:t>
            </a:r>
            <a:endParaRPr sz="1200">
              <a:solidFill>
                <a:schemeClr val="dk1"/>
              </a:solidFill>
              <a:latin typeface="Calibri"/>
              <a:ea typeface="Calibri"/>
              <a:cs typeface="Calibri"/>
              <a:sym typeface="Calibri"/>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Demander aux participants d'identifier pourquoi ces objectifs sont mal formulés. Ce sont de vrais échantillons de programmes financés par le FFP, avec des facteurs d'identification modifiés!</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Premier objectif: sécurité alimentaire, revenu et résilience = trop d'objectifs en un seul énoncé. En outre, des revenus suffisants et une résistance aux chocs sont des </a:t>
            </a:r>
            <a:r>
              <a:rPr lang="fr-FR" u="sng"/>
              <a:t>conditions préalables</a:t>
            </a:r>
            <a:r>
              <a:rPr lang="fr-FR" u="none"/>
              <a:t> </a:t>
            </a:r>
            <a:r>
              <a:rPr lang="fr-FR"/>
              <a:t>à la sécurité alimentaire. En raffinant l'analyse, nous pouvons généralement déterminer la hiérarchie causale de ces résultats multiples et simplifier l'énoncé de l'objectif.</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«Grâce à leur autonomisation» indique comment l'activité permettra de le faire…..le comment ne devrait pas être dans l'objectif, mais plutôt démontré dans le diagramme de la TOC.</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Le deuxième énoncé a également plusieurs objectifs. Cela devient problématique pour le S&amp;E afin de déterminer si le projet atteint l'objectif, si par exemple, les données montrent une amélioration substantielle des revenus, mais peu pour la productivité agricole.</a:t>
            </a:r>
            <a:endParaRPr/>
          </a:p>
        </p:txBody>
      </p:sp>
      <p:sp>
        <p:nvSpPr>
          <p:cNvPr id="128" name="Google Shape;12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sz="1200">
                <a:solidFill>
                  <a:schemeClr val="dk1"/>
                </a:solidFill>
                <a:latin typeface="Calibri"/>
                <a:ea typeface="Calibri"/>
                <a:cs typeface="Calibri"/>
                <a:sym typeface="Calibri"/>
              </a:rPr>
              <a:t>Identifier les conditions générales de votre arbre à problèmes qui contribuent de manière significative au problème global. Ce sont les principaux problèmes que vous «convertirez» vers des domaines de changement.</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Les domaines du changement (dont certains ou tous deviendront des objectifs du FFP) sont les principaux domaines dans lesquels le changement doit se produire pour pouvoir atteindre l'objectif. Un certain nombre parmi eux peuvent être nécessaires pour atteindre l'objectif. Les domaines du changement sont complets; ils ne sont pas limités à ce qu'une organisation ou un projet abordera.</a:t>
            </a:r>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C'est une différence clé entre un cadre de résultats et une TOC! C’est aussi la raison pour laquelle nous n’utiliserons pas encore le terme Objectif; il peut y avoir un domaine de changement produit par un acteur externe.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fr-FR" sz="1200">
                <a:solidFill>
                  <a:schemeClr val="dk1"/>
                </a:solidFill>
                <a:latin typeface="Calibri"/>
                <a:ea typeface="Calibri"/>
                <a:cs typeface="Calibri"/>
                <a:sym typeface="Calibri"/>
              </a:rPr>
              <a:t>Pour «convertir» les domaines des énoncés de changement, il suffit de reformuler les problèmes clés pour démontrer un résultat souhaité et mesurable.</a:t>
            </a:r>
            <a:endParaRPr sz="1200">
              <a:solidFill>
                <a:schemeClr val="dk1"/>
              </a:solidFill>
              <a:latin typeface="Calibri"/>
              <a:ea typeface="Calibri"/>
              <a:cs typeface="Calibri"/>
              <a:sym typeface="Calibri"/>
            </a:endParaRPr>
          </a:p>
        </p:txBody>
      </p:sp>
      <p:sp>
        <p:nvSpPr>
          <p:cNvPr id="135" name="Google Shape;13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sz="1200">
                <a:solidFill>
                  <a:schemeClr val="dk1"/>
                </a:solidFill>
                <a:latin typeface="Calibri"/>
                <a:ea typeface="Calibri"/>
                <a:cs typeface="Calibri"/>
                <a:sym typeface="Calibri"/>
              </a:rPr>
              <a:t>Ensuite, passer de l'arbre à problèmes à la myriade de causes sous-jacentes. Convertir chaque problème / cause de manière similaire, en vous assurant de reformuler chaque problème comme un résultat mesurable. Le langage devrait transmettre une condition déjà résolue plutôt que quelque chose qui se produira à l'avenir, ou une action.</a:t>
            </a:r>
            <a:endParaRPr sz="1200">
              <a:solidFill>
                <a:schemeClr val="dk1"/>
              </a:solidFill>
              <a:latin typeface="Calibri"/>
              <a:ea typeface="Calibri"/>
              <a:cs typeface="Calibri"/>
              <a:sym typeface="Calibri"/>
            </a:endParaRPr>
          </a:p>
        </p:txBody>
      </p:sp>
      <p:sp>
        <p:nvSpPr>
          <p:cNvPr id="145" name="Google Shape;14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jp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8"/>
          <p:cNvSpPr txBox="1"/>
          <p:nvPr>
            <p:ph idx="1" type="body"/>
          </p:nvPr>
        </p:nvSpPr>
        <p:spPr>
          <a:xfrm>
            <a:off x="1500188" y="1653961"/>
            <a:ext cx="6996112" cy="1243351"/>
          </a:xfrm>
          <a:prstGeom prst="rect">
            <a:avLst/>
          </a:prstGeom>
          <a:noFill/>
          <a:ln>
            <a:noFill/>
          </a:ln>
        </p:spPr>
        <p:txBody>
          <a:bodyPr anchorCtr="0" anchor="b" bIns="45700" lIns="91425" spcFirstLastPara="1" rIns="91425" wrap="square" tIns="45700">
            <a:normAutofit/>
          </a:bodyPr>
          <a:lstStyle>
            <a:lvl1pPr indent="-228600" lvl="0" marL="457200" algn="l">
              <a:spcBef>
                <a:spcPts val="640"/>
              </a:spcBef>
              <a:spcAft>
                <a:spcPts val="0"/>
              </a:spcAft>
              <a:buClr>
                <a:schemeClr val="lt2"/>
              </a:buClr>
              <a:buSzPts val="3200"/>
              <a:buNone/>
              <a:defRPr b="1">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18"/>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lt2"/>
              </a:buClr>
              <a:buSzPts val="2200"/>
              <a:buNone/>
              <a:defRPr sz="2200">
                <a:solidFill>
                  <a:schemeClr val="lt2"/>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Blank">
  <p:cSld name="Agenda 3 Blank">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27"/>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4" name="Google Shape;54;p27"/>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5" name="Google Shape;55;p27"/>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
        <p:nvSpPr>
          <p:cNvPr id="56" name="Google Shape;56;p27"/>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photo">
  <p:cSld name="Divider with photo">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28"/>
          <p:cNvSpPr txBox="1"/>
          <p:nvPr>
            <p:ph type="title"/>
          </p:nvPr>
        </p:nvSpPr>
        <p:spPr>
          <a:xfrm>
            <a:off x="5005137" y="972152"/>
            <a:ext cx="2675823" cy="320521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8"/>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ext only">
  <p:cSld name="Divider text only">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29"/>
          <p:cNvSpPr txBox="1"/>
          <p:nvPr>
            <p:ph type="title"/>
          </p:nvPr>
        </p:nvSpPr>
        <p:spPr>
          <a:xfrm>
            <a:off x="1366787" y="972152"/>
            <a:ext cx="6314173" cy="320521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2400"/>
              <a:buFont typeface="Lato"/>
              <a:buNone/>
              <a:defRPr b="1" sz="2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ith two photo">
  <p:cSld name="Divider with two photo">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30"/>
          <p:cNvSpPr/>
          <p:nvPr>
            <p:ph idx="2" type="pic"/>
          </p:nvPr>
        </p:nvSpPr>
        <p:spPr>
          <a:xfrm>
            <a:off x="1187116" y="981075"/>
            <a:ext cx="3195638" cy="3195638"/>
          </a:xfrm>
          <a:prstGeom prst="ellipse">
            <a:avLst/>
          </a:prstGeom>
          <a:blipFill rotWithShape="1">
            <a:blip r:embed="rId3">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64" name="Google Shape;64;p30"/>
          <p:cNvSpPr/>
          <p:nvPr>
            <p:ph idx="3" type="pic"/>
          </p:nvPr>
        </p:nvSpPr>
        <p:spPr>
          <a:xfrm>
            <a:off x="4572000" y="981075"/>
            <a:ext cx="3195638" cy="3195638"/>
          </a:xfrm>
          <a:prstGeom prst="ellipse">
            <a:avLst/>
          </a:prstGeom>
          <a:blipFill rotWithShape="1">
            <a:blip r:embed="rId4">
              <a:alphaModFix/>
            </a:blip>
            <a:stretch>
              <a:fillRect b="-4796" l="-52149" r="-12091" t="-4796"/>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p:cSld name="Content text two column">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31"/>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8" name="Google Shape;68;p31"/>
          <p:cNvSpPr txBox="1"/>
          <p:nvPr>
            <p:ph idx="2" type="body"/>
          </p:nvPr>
        </p:nvSpPr>
        <p:spPr>
          <a:xfrm>
            <a:off x="5255396" y="1116532"/>
            <a:ext cx="3378466"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and photo">
  <p:cSld name="Content text and photo">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3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2"/>
          <p:cNvSpPr txBox="1"/>
          <p:nvPr>
            <p:ph idx="1" type="body"/>
          </p:nvPr>
        </p:nvSpPr>
        <p:spPr>
          <a:xfrm>
            <a:off x="1684423" y="1116532"/>
            <a:ext cx="3378466"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2" name="Google Shape;72;p32"/>
          <p:cNvSpPr/>
          <p:nvPr>
            <p:ph idx="2" type="pic"/>
          </p:nvPr>
        </p:nvSpPr>
        <p:spPr>
          <a:xfrm>
            <a:off x="5310741" y="1191983"/>
            <a:ext cx="3852510" cy="3302151"/>
          </a:xfrm>
          <a:prstGeom prst="rect">
            <a:avLst/>
          </a:prstGeom>
          <a:blipFill rotWithShape="1">
            <a:blip r:embed="rId3">
              <a:alphaModFix/>
            </a:blip>
            <a:stretch>
              <a:fillRect b="-1133" l="-1143" r="-96083" t="-1134"/>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logomark">
  <p:cSld name="Content text single column, logomark">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33"/>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3"/>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minimal">
  <p:cSld name="Content text single column, minimal">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34"/>
          <p:cNvSpPr txBox="1"/>
          <p:nvPr>
            <p:ph idx="1" type="body"/>
          </p:nvPr>
        </p:nvSpPr>
        <p:spPr>
          <a:xfrm>
            <a:off x="635266" y="673768"/>
            <a:ext cx="7998595" cy="3936734"/>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header">
  <p:cSld name="Photo with header">
    <p:bg>
      <p:bgPr>
        <a:solidFill>
          <a:schemeClr val="lt1"/>
        </a:solidFill>
      </p:bgPr>
    </p:bg>
    <p:spTree>
      <p:nvGrpSpPr>
        <p:cNvPr id="78" name="Shape 78"/>
        <p:cNvGrpSpPr/>
        <p:nvPr/>
      </p:nvGrpSpPr>
      <p:grpSpPr>
        <a:xfrm>
          <a:off x="0" y="0"/>
          <a:ext cx="0" cy="0"/>
          <a:chOff x="0" y="0"/>
          <a:chExt cx="0" cy="0"/>
        </a:xfrm>
      </p:grpSpPr>
      <p:sp>
        <p:nvSpPr>
          <p:cNvPr id="79" name="Google Shape;79;p35"/>
          <p:cNvSpPr/>
          <p:nvPr/>
        </p:nvSpPr>
        <p:spPr>
          <a:xfrm>
            <a:off x="-10274" y="-105598"/>
            <a:ext cx="9154274" cy="1035743"/>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0" name="Google Shape;80;p35"/>
          <p:cNvSpPr txBox="1"/>
          <p:nvPr>
            <p:ph type="title"/>
          </p:nvPr>
        </p:nvSpPr>
        <p:spPr>
          <a:xfrm>
            <a:off x="462013" y="157854"/>
            <a:ext cx="8224787"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5"/>
          <p:cNvSpPr/>
          <p:nvPr>
            <p:ph idx="2" type="pic"/>
          </p:nvPr>
        </p:nvSpPr>
        <p:spPr>
          <a:xfrm>
            <a:off x="0" y="943276"/>
            <a:ext cx="9144000" cy="4206240"/>
          </a:xfrm>
          <a:prstGeom prst="rect">
            <a:avLst/>
          </a:prstGeom>
          <a:blipFill rotWithShape="1">
            <a:blip r:embed="rId2">
              <a:alphaModFix/>
            </a:blip>
            <a:stretch>
              <a:fillRect b="-31522" l="-34376" r="-16376" t="-14132"/>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p:cSld name="Photo with caption">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36"/>
          <p:cNvSpPr/>
          <p:nvPr/>
        </p:nvSpPr>
        <p:spPr>
          <a:xfrm>
            <a:off x="-10274" y="0"/>
            <a:ext cx="9154274" cy="285730"/>
          </a:xfrm>
          <a:prstGeom prst="rect">
            <a:avLst/>
          </a:prstGeom>
          <a:solidFill>
            <a:srgbClr val="0288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84" name="Google Shape;84;p36"/>
          <p:cNvSpPr/>
          <p:nvPr>
            <p:ph idx="2" type="pic"/>
          </p:nvPr>
        </p:nvSpPr>
        <p:spPr>
          <a:xfrm>
            <a:off x="0" y="340495"/>
            <a:ext cx="9144000" cy="4846320"/>
          </a:xfrm>
          <a:prstGeom prst="rect">
            <a:avLst/>
          </a:prstGeom>
          <a:blipFill rotWithShape="1">
            <a:blip r:embed="rId3">
              <a:alphaModFix/>
            </a:blip>
            <a:stretch>
              <a:fillRect b="-14152" l="-34376" r="-16376" t="-12267"/>
            </a:stretch>
          </a:blip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
        <p:nvSpPr>
          <p:cNvPr id="85" name="Google Shape;85;p36"/>
          <p:cNvSpPr txBox="1"/>
          <p:nvPr>
            <p:ph idx="1" type="body"/>
          </p:nvPr>
        </p:nvSpPr>
        <p:spPr>
          <a:xfrm>
            <a:off x="1" y="4555873"/>
            <a:ext cx="9144000" cy="630942"/>
          </a:xfrm>
          <a:prstGeom prst="rect">
            <a:avLst/>
          </a:prstGeom>
          <a:solidFill>
            <a:srgbClr val="028896">
              <a:alpha val="44705"/>
            </a:srgbClr>
          </a:solidFill>
          <a:ln>
            <a:noFill/>
          </a:ln>
        </p:spPr>
        <p:txBody>
          <a:bodyPr anchorCtr="0" anchor="b" bIns="274300" lIns="914400" spcFirstLastPara="1" rIns="914400" wrap="square" tIns="91425">
            <a:spAutoFit/>
          </a:bodyPr>
          <a:lstStyle>
            <a:lvl1pPr indent="-228600" lvl="0" marL="457200" algn="ctr">
              <a:spcBef>
                <a:spcPts val="340"/>
              </a:spcBef>
              <a:spcAft>
                <a:spcPts val="0"/>
              </a:spcAft>
              <a:buClr>
                <a:schemeClr val="lt1"/>
              </a:buClr>
              <a:buSzPts val="1700"/>
              <a:buNone/>
              <a:defRPr sz="17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single column">
  <p:cSld name="Content text single column">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9"/>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two column, no dialogue">
  <p:cSld name="Content text two column, no dialogu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20"/>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0"/>
          <p:cNvSpPr txBox="1"/>
          <p:nvPr>
            <p:ph idx="1" type="body"/>
          </p:nvPr>
        </p:nvSpPr>
        <p:spPr>
          <a:xfrm>
            <a:off x="635267" y="1116532"/>
            <a:ext cx="3893418" cy="3493970"/>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 name="Google Shape;21;p20"/>
          <p:cNvSpPr txBox="1"/>
          <p:nvPr>
            <p:ph idx="2" type="body"/>
          </p:nvPr>
        </p:nvSpPr>
        <p:spPr>
          <a:xfrm>
            <a:off x="4735630" y="1116532"/>
            <a:ext cx="3893419" cy="3493970"/>
          </a:xfrm>
          <a:prstGeom prst="rect">
            <a:avLst/>
          </a:prstGeom>
          <a:noFill/>
          <a:ln>
            <a:noFill/>
          </a:ln>
        </p:spPr>
        <p:txBody>
          <a:bodyPr anchorCtr="0" anchor="t" bIns="45700" lIns="91425" spcFirstLastPara="1" rIns="91425" wrap="square" tIns="45700">
            <a:normAutofit/>
          </a:bodyPr>
          <a:lstStyle>
            <a:lvl1pPr indent="-368300" lvl="0" marL="457200" algn="l">
              <a:spcBef>
                <a:spcPts val="440"/>
              </a:spcBef>
              <a:spcAft>
                <a:spcPts val="0"/>
              </a:spcAft>
              <a:buClr>
                <a:schemeClr val="dk1"/>
              </a:buClr>
              <a:buSzPts val="2200"/>
              <a:buChar char="•"/>
              <a:defRPr sz="2200"/>
            </a:lvl1pPr>
            <a:lvl2pPr indent="-349250" lvl="1" marL="914400" algn="l">
              <a:spcBef>
                <a:spcPts val="380"/>
              </a:spcBef>
              <a:spcAft>
                <a:spcPts val="0"/>
              </a:spcAft>
              <a:buClr>
                <a:schemeClr val="dk1"/>
              </a:buClr>
              <a:buSzPts val="1900"/>
              <a:buChar char="–"/>
              <a:defRPr sz="1900"/>
            </a:lvl2pPr>
            <a:lvl3pPr indent="-336550" lvl="2" marL="1371600" algn="l">
              <a:spcBef>
                <a:spcPts val="340"/>
              </a:spcBef>
              <a:spcAft>
                <a:spcPts val="0"/>
              </a:spcAft>
              <a:buClr>
                <a:schemeClr val="dk1"/>
              </a:buClr>
              <a:buSzPts val="1700"/>
              <a:buChar char="•"/>
              <a:defRPr sz="17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21"/>
          <p:cNvSpPr txBox="1"/>
          <p:nvPr/>
        </p:nvSpPr>
        <p:spPr>
          <a:xfrm>
            <a:off x="755583" y="4215015"/>
            <a:ext cx="7632834" cy="552248"/>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888888"/>
              </a:buClr>
              <a:buSzPts val="1000"/>
              <a:buFont typeface="Arial"/>
              <a:buNone/>
            </a:pPr>
            <a:r>
              <a:rPr b="0" i="0" lang="fr-FR" sz="1000">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a:p>
        </p:txBody>
      </p:sp>
      <p:sp>
        <p:nvSpPr>
          <p:cNvPr id="24" name="Google Shape;24;p21"/>
          <p:cNvSpPr txBox="1"/>
          <p:nvPr>
            <p:ph type="title"/>
          </p:nvPr>
        </p:nvSpPr>
        <p:spPr>
          <a:xfrm>
            <a:off x="1366787" y="2429941"/>
            <a:ext cx="6314173" cy="1680046"/>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200"/>
              <a:buFont typeface="Ubuntu"/>
              <a:buNone/>
              <a:defRPr b="0" i="0" sz="2200" cap="none">
                <a:solidFill>
                  <a:schemeClr val="dk1"/>
                </a:solidFill>
                <a:latin typeface="Ubuntu"/>
                <a:ea typeface="Ubuntu"/>
                <a:cs typeface="Ubuntu"/>
                <a:sym typeface="Ubuntu"/>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1"/>
          <p:cNvSpPr txBox="1"/>
          <p:nvPr>
            <p:ph idx="1" type="body"/>
          </p:nvPr>
        </p:nvSpPr>
        <p:spPr>
          <a:xfrm>
            <a:off x="1366838" y="1348919"/>
            <a:ext cx="6313487" cy="549624"/>
          </a:xfrm>
          <a:prstGeom prst="rect">
            <a:avLst/>
          </a:prstGeom>
          <a:noFill/>
          <a:ln>
            <a:noFill/>
          </a:ln>
        </p:spPr>
        <p:txBody>
          <a:bodyPr anchorCtr="0" anchor="t" bIns="45700" lIns="91425" spcFirstLastPara="1" rIns="91425" wrap="square" tIns="45700">
            <a:normAutofit/>
          </a:bodyPr>
          <a:lstStyle>
            <a:lvl1pPr indent="-228600" lvl="0" marL="457200" algn="ctr">
              <a:spcBef>
                <a:spcPts val="640"/>
              </a:spcBef>
              <a:spcAft>
                <a:spcPts val="0"/>
              </a:spcAft>
              <a:buClr>
                <a:schemeClr val="lt2"/>
              </a:buClr>
              <a:buSzPts val="3200"/>
              <a:buNone/>
              <a:defRPr b="1" i="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21"/>
          <p:cNvSpPr txBox="1"/>
          <p:nvPr>
            <p:ph idx="2" type="body"/>
          </p:nvPr>
        </p:nvSpPr>
        <p:spPr>
          <a:xfrm>
            <a:off x="1366838" y="1849494"/>
            <a:ext cx="6313487" cy="411163"/>
          </a:xfrm>
          <a:prstGeom prst="rect">
            <a:avLst/>
          </a:prstGeom>
          <a:noFill/>
          <a:ln>
            <a:noFill/>
          </a:ln>
        </p:spPr>
        <p:txBody>
          <a:bodyPr anchorCtr="0" anchor="t" bIns="45700" lIns="91425" spcFirstLastPara="1" rIns="91425" wrap="square" tIns="45700">
            <a:noAutofit/>
          </a:bodyPr>
          <a:lstStyle>
            <a:lvl1pPr indent="-228600" lvl="0" marL="457200" algn="ctr">
              <a:spcBef>
                <a:spcPts val="480"/>
              </a:spcBef>
              <a:spcAft>
                <a:spcPts val="0"/>
              </a:spcAft>
              <a:buClr>
                <a:schemeClr val="lt2"/>
              </a:buClr>
              <a:buSzPts val="2400"/>
              <a:buNone/>
              <a:defRPr b="1" i="0" sz="24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Agenda 1">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22"/>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29" name="Google Shape;29;p22"/>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0" name="Google Shape;30;p22"/>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1" name="Google Shape;31;p22"/>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Blank">
  <p:cSld name="Agenda 1 Blank">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23"/>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34" name="Google Shape;34;p23"/>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35" name="Google Shape;35;p23"/>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23"/>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Shashank Shrestha/Save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 2">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24"/>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39" name="Google Shape;39;p24"/>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0" name="Google Shape;40;p24"/>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1" name="Google Shape;41;p24"/>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Blank">
  <p:cSld name="Agenda 2 Blank">
    <p:bg>
      <p:bgPr>
        <a:blipFill>
          <a:blip r:embed="rId2">
            <a:alphaModFix/>
          </a:blip>
          <a:stretch>
            <a:fillRect/>
          </a:stretch>
        </a:blipFill>
      </p:bgPr>
    </p:bg>
    <p:spTree>
      <p:nvGrpSpPr>
        <p:cNvPr id="42" name="Shape 42"/>
        <p:cNvGrpSpPr/>
        <p:nvPr/>
      </p:nvGrpSpPr>
      <p:grpSpPr>
        <a:xfrm>
          <a:off x="0" y="0"/>
          <a:ext cx="0" cy="0"/>
          <a:chOff x="0" y="0"/>
          <a:chExt cx="0" cy="0"/>
        </a:xfrm>
      </p:grpSpPr>
      <p:sp>
        <p:nvSpPr>
          <p:cNvPr id="43" name="Google Shape;43;p25"/>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44" name="Google Shape;44;p25"/>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45" name="Google Shape;45;p25"/>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Kelley Lynch</a:t>
            </a:r>
            <a:endParaRPr b="0" i="0" sz="850">
              <a:solidFill>
                <a:srgbClr val="74C2CC"/>
              </a:solidFill>
              <a:latin typeface="Ubuntu"/>
              <a:ea typeface="Ubuntu"/>
              <a:cs typeface="Ubuntu"/>
              <a:sym typeface="Ubuntu"/>
            </a:endParaRPr>
          </a:p>
        </p:txBody>
      </p:sp>
      <p:sp>
        <p:nvSpPr>
          <p:cNvPr id="46" name="Google Shape;46;p25"/>
          <p:cNvSpPr txBox="1"/>
          <p:nvPr>
            <p:ph idx="2" type="body"/>
          </p:nvPr>
        </p:nvSpPr>
        <p:spPr>
          <a:xfrm>
            <a:off x="2993456" y="285750"/>
            <a:ext cx="5449888" cy="430213"/>
          </a:xfrm>
          <a:prstGeom prst="rect">
            <a:avLst/>
          </a:prstGeom>
          <a:noFill/>
          <a:ln>
            <a:noFill/>
          </a:ln>
        </p:spPr>
        <p:txBody>
          <a:bodyPr anchorCtr="0" anchor="t" bIns="45700" lIns="91425" spcFirstLastPara="1" rIns="91425" wrap="square" tIns="45700">
            <a:noAutofit/>
          </a:bodyPr>
          <a:lstStyle>
            <a:lvl1pPr indent="-228600" lvl="0" marL="457200" marR="0" algn="l">
              <a:lnSpc>
                <a:spcPct val="100000"/>
              </a:lnSpc>
              <a:spcBef>
                <a:spcPts val="640"/>
              </a:spcBef>
              <a:spcAft>
                <a:spcPts val="0"/>
              </a:spcAft>
              <a:buClr>
                <a:schemeClr val="lt2"/>
              </a:buClr>
              <a:buSzPts val="3200"/>
              <a:buFont typeface="Arial"/>
              <a:buNone/>
              <a:defRPr b="1" i="0" sz="3200">
                <a:solidFill>
                  <a:schemeClr val="lt2"/>
                </a:solidFill>
                <a:latin typeface="Lato"/>
                <a:ea typeface="Lato"/>
                <a:cs typeface="Lato"/>
                <a:sym typeface="Lato"/>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3">
  <p:cSld name="Agenda 3">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26"/>
          <p:cNvSpPr txBox="1"/>
          <p:nvPr/>
        </p:nvSpPr>
        <p:spPr>
          <a:xfrm>
            <a:off x="2993456" y="286529"/>
            <a:ext cx="55361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3200">
                <a:solidFill>
                  <a:schemeClr val="lt2"/>
                </a:solidFill>
                <a:latin typeface="Lato"/>
                <a:ea typeface="Lato"/>
                <a:cs typeface="Lato"/>
                <a:sym typeface="Lato"/>
              </a:rPr>
              <a:t>Agenda</a:t>
            </a:r>
            <a:endParaRPr/>
          </a:p>
        </p:txBody>
      </p:sp>
      <p:sp>
        <p:nvSpPr>
          <p:cNvPr id="49" name="Google Shape;49;p26"/>
          <p:cNvSpPr txBox="1"/>
          <p:nvPr>
            <p:ph idx="1" type="body"/>
          </p:nvPr>
        </p:nvSpPr>
        <p:spPr>
          <a:xfrm>
            <a:off x="2993456" y="1087655"/>
            <a:ext cx="5536129" cy="3447836"/>
          </a:xfrm>
          <a:prstGeom prst="rect">
            <a:avLst/>
          </a:prstGeom>
          <a:noFill/>
          <a:ln>
            <a:noFill/>
          </a:ln>
        </p:spPr>
        <p:txBody>
          <a:bodyPr anchorCtr="0" anchor="t" bIns="45700" lIns="91425" spcFirstLastPara="1" rIns="91425" wrap="square" tIns="45700">
            <a:normAutofit/>
          </a:bodyPr>
          <a:lstStyle>
            <a:lvl1pPr indent="-228600" lvl="0" marL="457200" algn="l">
              <a:spcBef>
                <a:spcPts val="440"/>
              </a:spcBef>
              <a:spcAft>
                <a:spcPts val="0"/>
              </a:spcAft>
              <a:buClr>
                <a:schemeClr val="dk1"/>
              </a:buClr>
              <a:buSzPts val="2200"/>
              <a:buNone/>
              <a:defRPr sz="22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cxnSp>
        <p:nvCxnSpPr>
          <p:cNvPr id="50" name="Google Shape;50;p26"/>
          <p:cNvCxnSpPr/>
          <p:nvPr/>
        </p:nvCxnSpPr>
        <p:spPr>
          <a:xfrm>
            <a:off x="3080084" y="857874"/>
            <a:ext cx="5439876" cy="0"/>
          </a:xfrm>
          <a:prstGeom prst="straightConnector1">
            <a:avLst/>
          </a:prstGeom>
          <a:noFill/>
          <a:ln cap="flat" cmpd="sng" w="19050">
            <a:solidFill>
              <a:schemeClr val="lt2"/>
            </a:solidFill>
            <a:prstDash val="solid"/>
            <a:round/>
            <a:headEnd len="sm" w="sm" type="none"/>
            <a:tailEnd len="sm" w="sm" type="none"/>
          </a:ln>
        </p:spPr>
      </p:cxnSp>
      <p:sp>
        <p:nvSpPr>
          <p:cNvPr id="51" name="Google Shape;51;p26"/>
          <p:cNvSpPr txBox="1"/>
          <p:nvPr/>
        </p:nvSpPr>
        <p:spPr>
          <a:xfrm>
            <a:off x="6270210" y="4796999"/>
            <a:ext cx="2753474" cy="2231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fr-FR" sz="850" u="none" strike="noStrike">
                <a:solidFill>
                  <a:srgbClr val="74C2CC"/>
                </a:solidFill>
                <a:latin typeface="Ubuntu"/>
                <a:ea typeface="Ubuntu"/>
                <a:cs typeface="Ubuntu"/>
                <a:sym typeface="Ubuntu"/>
              </a:rPr>
              <a:t>Photo Credit Jonathan Hyams/Save the Children</a:t>
            </a:r>
            <a:endParaRPr b="0" i="0" sz="850">
              <a:solidFill>
                <a:srgbClr val="74C2CC"/>
              </a:solidFill>
              <a:latin typeface="Ubuntu"/>
              <a:ea typeface="Ubuntu"/>
              <a:cs typeface="Ubuntu"/>
              <a:sym typeface="Ubuntu"/>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Lato"/>
              <a:buNone/>
              <a:defRPr b="1" i="0" sz="4400" u="none" cap="none" strike="noStrike">
                <a:solidFill>
                  <a:schemeClr val="dk1"/>
                </a:solidFill>
                <a:latin typeface="Lato"/>
                <a:ea typeface="Lato"/>
                <a:cs typeface="Lato"/>
                <a:sym typeface="La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Ubuntu"/>
                <a:ea typeface="Ubuntu"/>
                <a:cs typeface="Ubuntu"/>
                <a:sym typeface="Ubuntu"/>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Ubuntu"/>
                <a:ea typeface="Ubuntu"/>
                <a:cs typeface="Ubuntu"/>
                <a:sym typeface="Ubuntu"/>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Ubuntu"/>
                <a:ea typeface="Ubuntu"/>
                <a:cs typeface="Ubuntu"/>
                <a:sym typeface="Ubuntu"/>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Ubuntu"/>
                <a:ea typeface="Ubuntu"/>
                <a:cs typeface="Ubuntu"/>
                <a:sym typeface="Ubuntu"/>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rebuchet MS"/>
                <a:ea typeface="Trebuchet MS"/>
                <a:cs typeface="Trebuchet MS"/>
                <a:sym typeface="Trebuchet M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idx="1" type="body"/>
          </p:nvPr>
        </p:nvSpPr>
        <p:spPr>
          <a:xfrm>
            <a:off x="1500188" y="1704993"/>
            <a:ext cx="6996112" cy="1243351"/>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lt2"/>
              </a:buClr>
              <a:buSzPts val="3200"/>
              <a:buNone/>
            </a:pPr>
            <a:r>
              <a:rPr lang="fr-FR">
                <a:latin typeface="Lato"/>
                <a:ea typeface="Lato"/>
                <a:cs typeface="Lato"/>
                <a:sym typeface="Lato"/>
              </a:rPr>
              <a:t>Des problèmes aux solutions</a:t>
            </a:r>
            <a:endParaRPr/>
          </a:p>
        </p:txBody>
      </p:sp>
      <p:sp>
        <p:nvSpPr>
          <p:cNvPr id="91" name="Google Shape;91;p1"/>
          <p:cNvSpPr txBox="1"/>
          <p:nvPr>
            <p:ph idx="2" type="body"/>
          </p:nvPr>
        </p:nvSpPr>
        <p:spPr>
          <a:xfrm>
            <a:off x="1500188" y="2948344"/>
            <a:ext cx="6996112" cy="15621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200"/>
              <a:buNone/>
            </a:pPr>
            <a:r>
              <a:rPr lang="fr-FR">
                <a:latin typeface="Lato"/>
                <a:ea typeface="Lato"/>
                <a:cs typeface="Lato"/>
                <a:sym typeface="Lato"/>
              </a:rPr>
              <a:t>[inclure la date ici]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0"/>
          <p:cNvSpPr txBox="1"/>
          <p:nvPr>
            <p:ph type="title"/>
          </p:nvPr>
        </p:nvSpPr>
        <p:spPr>
          <a:xfrm>
            <a:off x="1684423" y="157854"/>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Populations d'impact du sous-ensemble</a:t>
            </a:r>
            <a:endParaRPr/>
          </a:p>
        </p:txBody>
      </p:sp>
      <p:sp>
        <p:nvSpPr>
          <p:cNvPr id="166" name="Google Shape;166;p10"/>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fr-FR" sz="2400"/>
              <a:t>Identifier clairement les groupes qui sont affectés de manière disproportionnée par le problème dans l'énoncé de la solution</a:t>
            </a:r>
            <a:endParaRPr/>
          </a:p>
          <a:p>
            <a:pPr indent="-342900" lvl="0" marL="342900" rtl="0" algn="l">
              <a:spcBef>
                <a:spcPts val="1040"/>
              </a:spcBef>
              <a:spcAft>
                <a:spcPts val="0"/>
              </a:spcAft>
              <a:buClr>
                <a:schemeClr val="dk1"/>
              </a:buClr>
              <a:buSzPts val="2200"/>
              <a:buFont typeface="Arial"/>
              <a:buChar char="•"/>
            </a:pPr>
            <a:r>
              <a:rPr lang="fr-FR"/>
              <a:t>par exemple un meilleur accès à la formation en développement des affaires pour </a:t>
            </a:r>
            <a:r>
              <a:rPr lang="fr-FR">
                <a:solidFill>
                  <a:schemeClr val="accent5"/>
                </a:solidFill>
              </a:rPr>
              <a:t>les femmes et les jeunes</a:t>
            </a:r>
            <a:endParaRPr/>
          </a:p>
          <a:p>
            <a:pPr indent="0" lvl="0" marL="0" rtl="0" algn="l">
              <a:spcBef>
                <a:spcPts val="440"/>
              </a:spcBef>
              <a:spcAft>
                <a:spcPts val="0"/>
              </a:spcAft>
              <a:buClr>
                <a:schemeClr val="dk1"/>
              </a:buClr>
              <a:buSzPts val="2200"/>
              <a:buNone/>
            </a:pPr>
            <a:r>
              <a:t/>
            </a:r>
            <a:endParaRPr/>
          </a:p>
          <a:p>
            <a:pPr indent="0" lvl="0" marL="0" rtl="0" algn="l">
              <a:spcBef>
                <a:spcPts val="440"/>
              </a:spcBef>
              <a:spcAft>
                <a:spcPts val="0"/>
              </a:spcAft>
              <a:buClr>
                <a:schemeClr val="dk1"/>
              </a:buClr>
              <a:buSzPts val="22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1"/>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Transversale: genre</a:t>
            </a:r>
            <a:endParaRPr/>
          </a:p>
        </p:txBody>
      </p:sp>
      <p:sp>
        <p:nvSpPr>
          <p:cNvPr id="173" name="Google Shape;173;p11"/>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Font typeface="Arial"/>
              <a:buChar char="•"/>
            </a:pPr>
            <a:r>
              <a:rPr lang="fr-FR" sz="2600"/>
              <a:t>Mettre en évidence l'inclusion du genre dans les énoncés de solution, le cas échéant</a:t>
            </a:r>
            <a:endParaRPr/>
          </a:p>
          <a:p>
            <a:pPr indent="-457200" lvl="1" marL="1200150" rtl="0" algn="l">
              <a:spcBef>
                <a:spcPts val="1081"/>
              </a:spcBef>
              <a:spcAft>
                <a:spcPts val="0"/>
              </a:spcAft>
              <a:buClr>
                <a:schemeClr val="dk1"/>
              </a:buClr>
              <a:buSzPct val="100000"/>
              <a:buFont typeface="Arial"/>
              <a:buChar char="•"/>
            </a:pPr>
            <a:r>
              <a:rPr lang="fr-FR" sz="2600"/>
              <a:t>Sensible au genre</a:t>
            </a:r>
            <a:endParaRPr/>
          </a:p>
          <a:p>
            <a:pPr indent="-457200" lvl="1" marL="1200150" rtl="0" algn="l">
              <a:spcBef>
                <a:spcPts val="1081"/>
              </a:spcBef>
              <a:spcAft>
                <a:spcPts val="0"/>
              </a:spcAft>
              <a:buClr>
                <a:schemeClr val="dk1"/>
              </a:buClr>
              <a:buSzPct val="100000"/>
              <a:buFont typeface="Arial"/>
              <a:buChar char="•"/>
            </a:pPr>
            <a:r>
              <a:rPr lang="fr-FR" sz="2600"/>
              <a:t>Enthousiaste au genre</a:t>
            </a:r>
            <a:endParaRPr/>
          </a:p>
          <a:p>
            <a:pPr indent="-457200" lvl="1" marL="1200150" rtl="0" algn="l">
              <a:spcBef>
                <a:spcPts val="1081"/>
              </a:spcBef>
              <a:spcAft>
                <a:spcPts val="0"/>
              </a:spcAft>
              <a:buClr>
                <a:schemeClr val="dk1"/>
              </a:buClr>
              <a:buSzPct val="100000"/>
              <a:buFont typeface="Arial"/>
              <a:buChar char="•"/>
            </a:pPr>
            <a:r>
              <a:rPr lang="fr-FR" sz="2600"/>
              <a:t>genre-inclusif</a:t>
            </a:r>
            <a:endParaRPr/>
          </a:p>
          <a:p>
            <a:pPr indent="-457200" lvl="1" marL="1200150" rtl="0" algn="l">
              <a:spcBef>
                <a:spcPts val="1081"/>
              </a:spcBef>
              <a:spcAft>
                <a:spcPts val="0"/>
              </a:spcAft>
              <a:buClr>
                <a:schemeClr val="dk1"/>
              </a:buClr>
              <a:buSzPct val="100000"/>
              <a:buFont typeface="Arial"/>
              <a:buChar char="•"/>
            </a:pPr>
            <a:r>
              <a:rPr lang="fr-FR" sz="2600"/>
              <a:t>Hommes, femmes, filles, garçons</a:t>
            </a:r>
            <a:endParaRPr/>
          </a:p>
          <a:p>
            <a:pPr indent="0" lvl="0" marL="0" rtl="0" algn="l">
              <a:spcBef>
                <a:spcPts val="1081"/>
              </a:spcBef>
              <a:spcAft>
                <a:spcPts val="0"/>
              </a:spcAft>
              <a:buClr>
                <a:schemeClr val="dk1"/>
              </a:buClr>
              <a:buSzPct val="100000"/>
              <a:buNone/>
            </a:pPr>
            <a:r>
              <a:rPr i="1" lang="fr-FR" sz="2600"/>
              <a:t>Adoption accrue de moyens de subsistance diversifiés par les hommes et les femmes</a:t>
            </a:r>
            <a:endParaRPr/>
          </a:p>
          <a:p>
            <a:pPr indent="0" lvl="0" marL="0" rtl="0" algn="l">
              <a:spcBef>
                <a:spcPts val="1007"/>
              </a:spcBef>
              <a:spcAft>
                <a:spcPts val="0"/>
              </a:spcAft>
              <a:buClr>
                <a:schemeClr val="dk1"/>
              </a:buClr>
              <a:buSzPct val="100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2"/>
          <p:cNvSpPr txBox="1"/>
          <p:nvPr>
            <p:ph type="title"/>
          </p:nvPr>
        </p:nvSpPr>
        <p:spPr>
          <a:xfrm>
            <a:off x="1684422" y="0"/>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Thèmes transversaux: mots clés</a:t>
            </a:r>
            <a:endParaRPr/>
          </a:p>
        </p:txBody>
      </p:sp>
      <p:graphicFrame>
        <p:nvGraphicFramePr>
          <p:cNvPr id="180" name="Google Shape;180;p12"/>
          <p:cNvGraphicFramePr/>
          <p:nvPr/>
        </p:nvGraphicFramePr>
        <p:xfrm>
          <a:off x="1684338" y="1116011"/>
          <a:ext cx="3000000" cy="3000000"/>
        </p:xfrm>
        <a:graphic>
          <a:graphicData uri="http://schemas.openxmlformats.org/drawingml/2006/table">
            <a:tbl>
              <a:tblPr bandRow="1" firstRow="1">
                <a:noFill/>
                <a:tableStyleId>{D044DC60-ACF9-4B9D-A997-41646DD139E3}</a:tableStyleId>
              </a:tblPr>
              <a:tblGrid>
                <a:gridCol w="2430450"/>
                <a:gridCol w="2064675"/>
                <a:gridCol w="2247575"/>
              </a:tblGrid>
              <a:tr h="509875">
                <a:tc>
                  <a:txBody>
                    <a:bodyPr/>
                    <a:lstStyle/>
                    <a:p>
                      <a:pPr indent="0" lvl="0" marL="0" marR="0" rtl="0" algn="l">
                        <a:spcBef>
                          <a:spcPts val="0"/>
                        </a:spcBef>
                        <a:spcAft>
                          <a:spcPts val="0"/>
                        </a:spcAft>
                        <a:buNone/>
                      </a:pPr>
                      <a:r>
                        <a:rPr lang="fr-FR" sz="1400" u="none" cap="none" strike="noStrike"/>
                        <a:t>Genres / groupes d'âge</a:t>
                      </a:r>
                      <a:endParaRPr/>
                    </a:p>
                  </a:txBody>
                  <a:tcPr marT="34300" marB="34300" marR="68575" marL="68575"/>
                </a:tc>
                <a:tc>
                  <a:txBody>
                    <a:bodyPr/>
                    <a:lstStyle/>
                    <a:p>
                      <a:pPr indent="0" lvl="0" marL="0" marR="0" rtl="0" algn="l">
                        <a:spcBef>
                          <a:spcPts val="0"/>
                        </a:spcBef>
                        <a:spcAft>
                          <a:spcPts val="0"/>
                        </a:spcAft>
                        <a:buNone/>
                      </a:pPr>
                      <a:r>
                        <a:rPr lang="fr-FR" sz="1400"/>
                        <a:t>Participation communautaire </a:t>
                      </a:r>
                      <a:endParaRPr/>
                    </a:p>
                  </a:txBody>
                  <a:tcPr marT="34300" marB="34300" marR="68575" marL="68575"/>
                </a:tc>
                <a:tc>
                  <a:txBody>
                    <a:bodyPr/>
                    <a:lstStyle/>
                    <a:p>
                      <a:pPr indent="0" lvl="0" marL="0" marR="0" rtl="0" algn="l">
                        <a:spcBef>
                          <a:spcPts val="0"/>
                        </a:spcBef>
                        <a:spcAft>
                          <a:spcPts val="0"/>
                        </a:spcAft>
                        <a:buNone/>
                      </a:pPr>
                      <a:r>
                        <a:rPr lang="fr-FR" sz="1400"/>
                        <a:t>L’environnement</a:t>
                      </a:r>
                      <a:endParaRPr/>
                    </a:p>
                  </a:txBody>
                  <a:tcPr marT="34300" marB="34300" marR="68575" marL="68575"/>
                </a:tc>
              </a:tr>
              <a:tr h="718325">
                <a:tc>
                  <a:txBody>
                    <a:bodyPr/>
                    <a:lstStyle/>
                    <a:p>
                      <a:pPr indent="0" lvl="0" marL="0" marR="0" rtl="0" algn="l">
                        <a:lnSpc>
                          <a:spcPct val="90000"/>
                        </a:lnSpc>
                        <a:spcBef>
                          <a:spcPts val="0"/>
                        </a:spcBef>
                        <a:spcAft>
                          <a:spcPts val="0"/>
                        </a:spcAft>
                        <a:buClr>
                          <a:srgbClr val="000000"/>
                        </a:buClr>
                        <a:buSzPts val="1500"/>
                        <a:buFont typeface="Arial"/>
                        <a:buNone/>
                      </a:pPr>
                      <a:r>
                        <a:rPr i="0" lang="fr-FR" u="none" cap="none" strike="noStrike">
                          <a:solidFill>
                            <a:srgbClr val="000000"/>
                          </a:solidFill>
                        </a:rPr>
                        <a:t>Hommes et femmes</a:t>
                      </a:r>
                      <a:endParaRPr sz="1300"/>
                    </a:p>
                    <a:p>
                      <a:pPr indent="0" lvl="0" marL="0" marR="0" rtl="0" algn="l">
                        <a:lnSpc>
                          <a:spcPct val="90000"/>
                        </a:lnSpc>
                        <a:spcBef>
                          <a:spcPts val="1000"/>
                        </a:spcBef>
                        <a:spcAft>
                          <a:spcPts val="0"/>
                        </a:spcAft>
                        <a:buClr>
                          <a:srgbClr val="000000"/>
                        </a:buClr>
                        <a:buSzPts val="1500"/>
                        <a:buFont typeface="Arial"/>
                        <a:buNone/>
                      </a:pPr>
                      <a:r>
                        <a:rPr i="0" lang="fr-FR" u="none" cap="none" strike="noStrike">
                          <a:solidFill>
                            <a:srgbClr val="000000"/>
                          </a:solidFill>
                        </a:rPr>
                        <a:t>Jeunes hommes et femmes</a:t>
                      </a:r>
                      <a:endParaRPr sz="1300"/>
                    </a:p>
                  </a:txBody>
                  <a:tcPr marT="34300" marB="34300" marR="68575" marL="68575"/>
                </a:tc>
                <a:tc>
                  <a:txBody>
                    <a:bodyPr/>
                    <a:lstStyle/>
                    <a:p>
                      <a:pPr indent="0" lvl="0" marL="0" marR="0" rtl="0" algn="l">
                        <a:spcBef>
                          <a:spcPts val="0"/>
                        </a:spcBef>
                        <a:spcAft>
                          <a:spcPts val="0"/>
                        </a:spcAft>
                        <a:buNone/>
                      </a:pPr>
                      <a:r>
                        <a:rPr lang="fr-FR"/>
                        <a:t>Inclus</a:t>
                      </a:r>
                      <a:endParaRPr sz="1300"/>
                    </a:p>
                  </a:txBody>
                  <a:tcPr marT="34300" marB="34300" marR="68575" marL="68575"/>
                </a:tc>
                <a:tc>
                  <a:txBody>
                    <a:bodyPr/>
                    <a:lstStyle/>
                    <a:p>
                      <a:pPr indent="0" lvl="0" marL="0" marR="0" rtl="0" algn="l">
                        <a:spcBef>
                          <a:spcPts val="0"/>
                        </a:spcBef>
                        <a:spcAft>
                          <a:spcPts val="0"/>
                        </a:spcAft>
                        <a:buNone/>
                      </a:pPr>
                      <a:r>
                        <a:rPr lang="fr-FR"/>
                        <a:t>Sensible au changement climatique </a:t>
                      </a:r>
                      <a:endParaRPr sz="1300"/>
                    </a:p>
                  </a:txBody>
                  <a:tcPr marT="34300" marB="34300" marR="68575" marL="68575"/>
                </a:tc>
              </a:tr>
              <a:tr h="645575">
                <a:tc>
                  <a:txBody>
                    <a:bodyPr/>
                    <a:lstStyle/>
                    <a:p>
                      <a:pPr indent="0" lvl="0" marL="0" marR="0" rtl="0" algn="l">
                        <a:lnSpc>
                          <a:spcPct val="90000"/>
                        </a:lnSpc>
                        <a:spcBef>
                          <a:spcPts val="0"/>
                        </a:spcBef>
                        <a:spcAft>
                          <a:spcPts val="0"/>
                        </a:spcAft>
                        <a:buClr>
                          <a:srgbClr val="000000"/>
                        </a:buClr>
                        <a:buSzPts val="1500"/>
                        <a:buFont typeface="Arial"/>
                        <a:buNone/>
                      </a:pPr>
                      <a:r>
                        <a:rPr i="0" lang="fr-FR" u="none" cap="none" strike="noStrike">
                          <a:solidFill>
                            <a:srgbClr val="000000"/>
                          </a:solidFill>
                        </a:rPr>
                        <a:t>Sensible au genre </a:t>
                      </a:r>
                      <a:endParaRPr sz="1300"/>
                    </a:p>
                  </a:txBody>
                  <a:tcPr marT="34300" marB="34300" marR="68575" marL="68575"/>
                </a:tc>
                <a:tc>
                  <a:txBody>
                    <a:bodyPr/>
                    <a:lstStyle/>
                    <a:p>
                      <a:pPr indent="0" lvl="0" marL="0" marR="0" rtl="0" algn="l">
                        <a:spcBef>
                          <a:spcPts val="0"/>
                        </a:spcBef>
                        <a:spcAft>
                          <a:spcPts val="0"/>
                        </a:spcAft>
                        <a:buNone/>
                      </a:pPr>
                      <a:r>
                        <a:rPr lang="fr-FR"/>
                        <a:t>Avec une grande contribution de la communauté</a:t>
                      </a:r>
                      <a:endParaRPr sz="1300"/>
                    </a:p>
                  </a:txBody>
                  <a:tcPr marT="34300" marB="34300" marR="68575" marL="68575"/>
                </a:tc>
                <a:tc>
                  <a:txBody>
                    <a:bodyPr/>
                    <a:lstStyle/>
                    <a:p>
                      <a:pPr indent="0" lvl="0" marL="0" marR="0" rtl="0" algn="l">
                        <a:spcBef>
                          <a:spcPts val="0"/>
                        </a:spcBef>
                        <a:spcAft>
                          <a:spcPts val="0"/>
                        </a:spcAft>
                        <a:buNone/>
                      </a:pPr>
                      <a:r>
                        <a:rPr lang="fr-FR"/>
                        <a:t>Intelligent</a:t>
                      </a:r>
                      <a:r>
                        <a:rPr lang="fr-FR"/>
                        <a:t> sur le plan climatique </a:t>
                      </a:r>
                      <a:endParaRPr sz="1300"/>
                    </a:p>
                  </a:txBody>
                  <a:tcPr marT="34300" marB="34300" marR="68575" marL="68575"/>
                </a:tc>
              </a:tr>
              <a:tr h="541250">
                <a:tc>
                  <a:txBody>
                    <a:bodyPr/>
                    <a:lstStyle/>
                    <a:p>
                      <a:pPr indent="0" lvl="0" marL="0" marR="0" rtl="0" algn="l">
                        <a:spcBef>
                          <a:spcPts val="0"/>
                        </a:spcBef>
                        <a:spcAft>
                          <a:spcPts val="0"/>
                        </a:spcAft>
                        <a:buNone/>
                      </a:pPr>
                      <a:r>
                        <a:rPr lang="fr-FR"/>
                        <a:t>Enthousiaste au genre </a:t>
                      </a:r>
                      <a:endParaRPr sz="1300"/>
                    </a:p>
                  </a:txBody>
                  <a:tcPr marT="34300" marB="34300" marR="68575" marL="68575"/>
                </a:tc>
                <a:tc>
                  <a:txBody>
                    <a:bodyPr/>
                    <a:lstStyle/>
                    <a:p>
                      <a:pPr indent="0" lvl="0" marL="0" marR="0" rtl="0" algn="l">
                        <a:spcBef>
                          <a:spcPts val="0"/>
                        </a:spcBef>
                        <a:spcAft>
                          <a:spcPts val="0"/>
                        </a:spcAft>
                        <a:buNone/>
                      </a:pPr>
                      <a:r>
                        <a:rPr lang="fr-FR"/>
                        <a:t>Participatif</a:t>
                      </a:r>
                      <a:endParaRPr sz="1300"/>
                    </a:p>
                  </a:txBody>
                  <a:tcPr marT="34300" marB="34300" marR="68575" marL="68575"/>
                </a:tc>
                <a:tc>
                  <a:txBody>
                    <a:bodyPr/>
                    <a:lstStyle/>
                    <a:p>
                      <a:pPr indent="0" lvl="0" marL="0" marR="0" rtl="0" algn="l">
                        <a:spcBef>
                          <a:spcPts val="0"/>
                        </a:spcBef>
                        <a:spcAft>
                          <a:spcPts val="0"/>
                        </a:spcAft>
                        <a:buNone/>
                      </a:pPr>
                      <a:r>
                        <a:rPr lang="fr-FR"/>
                        <a:t>Environnementalement approprié</a:t>
                      </a:r>
                      <a:endParaRPr sz="1300"/>
                    </a:p>
                  </a:txBody>
                  <a:tcPr marT="34300" marB="34300" marR="68575" marL="68575"/>
                </a:tc>
              </a:tr>
              <a:tr h="541250">
                <a:tc>
                  <a:txBody>
                    <a:bodyPr/>
                    <a:lstStyle/>
                    <a:p>
                      <a:pPr indent="0" lvl="0" marL="0" marR="0" rtl="0" algn="l">
                        <a:spcBef>
                          <a:spcPts val="0"/>
                        </a:spcBef>
                        <a:spcAft>
                          <a:spcPts val="0"/>
                        </a:spcAft>
                        <a:buNone/>
                      </a:pPr>
                      <a:r>
                        <a:rPr lang="fr-FR"/>
                        <a:t>Égalité entre les sexes</a:t>
                      </a:r>
                      <a:endParaRPr sz="1300"/>
                    </a:p>
                  </a:txBody>
                  <a:tcPr marT="34300" marB="34300" marR="68575" marL="68575"/>
                </a:tc>
                <a:tc>
                  <a:txBody>
                    <a:bodyPr/>
                    <a:lstStyle/>
                    <a:p>
                      <a:pPr indent="0" lvl="0" marL="0" marR="0" rtl="0" algn="l">
                        <a:spcBef>
                          <a:spcPts val="0"/>
                        </a:spcBef>
                        <a:spcAft>
                          <a:spcPts val="0"/>
                        </a:spcAft>
                        <a:buNone/>
                      </a:pPr>
                      <a:r>
                        <a:t/>
                      </a:r>
                      <a:endParaRPr/>
                    </a:p>
                  </a:txBody>
                  <a:tcPr marT="34300" marB="34300" marR="68575" marL="68575"/>
                </a:tc>
                <a:tc>
                  <a:txBody>
                    <a:bodyPr/>
                    <a:lstStyle/>
                    <a:p>
                      <a:pPr indent="0" lvl="0" marL="0" marR="0" rtl="0" algn="l">
                        <a:spcBef>
                          <a:spcPts val="0"/>
                        </a:spcBef>
                        <a:spcAft>
                          <a:spcPts val="0"/>
                        </a:spcAft>
                        <a:buNone/>
                      </a:pPr>
                      <a:r>
                        <a:rPr lang="fr-FR"/>
                        <a:t>Bonnes pratiques environnementales</a:t>
                      </a:r>
                      <a:r>
                        <a:rPr lang="fr-FR"/>
                        <a:t> </a:t>
                      </a:r>
                      <a:endParaRPr sz="1300"/>
                    </a:p>
                  </a:txBody>
                  <a:tcPr marT="34300" marB="34300" marR="68575" marL="68575"/>
                </a:tc>
              </a:tr>
              <a:tr h="541250">
                <a:tc>
                  <a:txBody>
                    <a:bodyPr/>
                    <a:lstStyle/>
                    <a:p>
                      <a:pPr indent="0" lvl="0" marL="0" marR="0" rtl="0" algn="l">
                        <a:spcBef>
                          <a:spcPts val="0"/>
                        </a:spcBef>
                        <a:spcAft>
                          <a:spcPts val="0"/>
                        </a:spcAft>
                        <a:buNone/>
                      </a:pPr>
                      <a:r>
                        <a:rPr lang="fr-FR"/>
                        <a:t>Jeunes hommes et femmes</a:t>
                      </a:r>
                      <a:endParaRPr sz="1300"/>
                    </a:p>
                  </a:txBody>
                  <a:tcPr marT="34300" marB="34300" marR="68575" marL="68575"/>
                </a:tc>
                <a:tc>
                  <a:txBody>
                    <a:bodyPr/>
                    <a:lstStyle/>
                    <a:p>
                      <a:pPr indent="0" lvl="0" marL="0" marR="0" rtl="0" algn="l">
                        <a:spcBef>
                          <a:spcPts val="0"/>
                        </a:spcBef>
                        <a:spcAft>
                          <a:spcPts val="0"/>
                        </a:spcAft>
                        <a:buNone/>
                      </a:pPr>
                      <a:r>
                        <a:t/>
                      </a:r>
                      <a:endParaRPr/>
                    </a:p>
                  </a:txBody>
                  <a:tcPr marT="34300" marB="34300" marR="68575" marL="68575"/>
                </a:tc>
                <a:tc>
                  <a:txBody>
                    <a:bodyPr/>
                    <a:lstStyle/>
                    <a:p>
                      <a:pPr indent="0" lvl="0" marL="0" marR="0" rtl="0" algn="l">
                        <a:spcBef>
                          <a:spcPts val="0"/>
                        </a:spcBef>
                        <a:spcAft>
                          <a:spcPts val="0"/>
                        </a:spcAft>
                        <a:buNone/>
                      </a:pPr>
                      <a:r>
                        <a:t/>
                      </a:r>
                      <a:endParaRPr/>
                    </a:p>
                  </a:txBody>
                  <a:tcPr marT="34300" marB="34300" marR="68575" marL="6857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Exemple: Conversion de problèmes en solutions</a:t>
            </a:r>
            <a:endParaRPr/>
          </a:p>
        </p:txBody>
      </p:sp>
      <p:pic>
        <p:nvPicPr>
          <p:cNvPr id="187" name="Google Shape;187;p13"/>
          <p:cNvPicPr preferRelativeResize="0"/>
          <p:nvPr/>
        </p:nvPicPr>
        <p:blipFill rotWithShape="1">
          <a:blip r:embed="rId3">
            <a:alphaModFix/>
          </a:blip>
          <a:srcRect b="0" l="0" r="47218" t="0"/>
          <a:stretch/>
        </p:blipFill>
        <p:spPr>
          <a:xfrm>
            <a:off x="1209363" y="1054179"/>
            <a:ext cx="7581076" cy="3920496"/>
          </a:xfrm>
          <a:prstGeom prst="rect">
            <a:avLst/>
          </a:prstGeom>
          <a:noFill/>
          <a:ln>
            <a:noFill/>
          </a:ln>
        </p:spPr>
      </p:pic>
      <p:pic>
        <p:nvPicPr>
          <p:cNvPr id="188" name="Google Shape;188;p13"/>
          <p:cNvPicPr preferRelativeResize="0"/>
          <p:nvPr/>
        </p:nvPicPr>
        <p:blipFill>
          <a:blip r:embed="rId4">
            <a:alphaModFix/>
          </a:blip>
          <a:stretch>
            <a:fillRect/>
          </a:stretch>
        </p:blipFill>
        <p:spPr>
          <a:xfrm>
            <a:off x="1167850" y="969750"/>
            <a:ext cx="7581076" cy="4089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8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Échantillon: Lier les résultats d'un domaine à l'autre (objectifs)</a:t>
            </a:r>
            <a:endParaRPr/>
          </a:p>
        </p:txBody>
      </p:sp>
      <p:pic>
        <p:nvPicPr>
          <p:cNvPr id="195" name="Google Shape;195;p14"/>
          <p:cNvPicPr preferRelativeResize="0"/>
          <p:nvPr/>
        </p:nvPicPr>
        <p:blipFill>
          <a:blip r:embed="rId3">
            <a:alphaModFix/>
          </a:blip>
          <a:stretch>
            <a:fillRect/>
          </a:stretch>
        </p:blipFill>
        <p:spPr>
          <a:xfrm>
            <a:off x="1167850" y="969750"/>
            <a:ext cx="7461199" cy="4089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txBox="1"/>
          <p:nvPr>
            <p:ph type="title"/>
          </p:nvPr>
        </p:nvSpPr>
        <p:spPr>
          <a:xfrm>
            <a:off x="635267" y="27225"/>
            <a:ext cx="7993783"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Échantillon: Lier les résultats d'un domaine à l'autre (objectifs)</a:t>
            </a:r>
            <a:endParaRPr/>
          </a:p>
        </p:txBody>
      </p:sp>
      <p:pic>
        <p:nvPicPr>
          <p:cNvPr id="202" name="Google Shape;202;p15"/>
          <p:cNvPicPr preferRelativeResize="0"/>
          <p:nvPr/>
        </p:nvPicPr>
        <p:blipFill>
          <a:blip r:embed="rId3">
            <a:alphaModFix/>
          </a:blip>
          <a:stretch>
            <a:fillRect/>
          </a:stretch>
        </p:blipFill>
        <p:spPr>
          <a:xfrm>
            <a:off x="1792350" y="1053450"/>
            <a:ext cx="6223151" cy="3954225"/>
          </a:xfrm>
          <a:prstGeom prst="rect">
            <a:avLst/>
          </a:prstGeom>
          <a:noFill/>
          <a:ln>
            <a:noFill/>
          </a:ln>
        </p:spPr>
      </p:pic>
      <p:sp>
        <p:nvSpPr>
          <p:cNvPr id="203" name="Google Shape;203;p15"/>
          <p:cNvSpPr/>
          <p:nvPr/>
        </p:nvSpPr>
        <p:spPr>
          <a:xfrm>
            <a:off x="1557575" y="3363775"/>
            <a:ext cx="1507500" cy="6294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ph idx="1" type="body"/>
          </p:nvPr>
        </p:nvSpPr>
        <p:spPr>
          <a:xfrm>
            <a:off x="1366838" y="2002061"/>
            <a:ext cx="6313487" cy="108948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6000"/>
              <a:buNone/>
            </a:pPr>
            <a:r>
              <a:rPr lang="fr-FR" sz="6000"/>
              <a:t>Merci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Objectifs de la session </a:t>
            </a:r>
            <a:endParaRPr/>
          </a:p>
        </p:txBody>
      </p:sp>
      <p:sp>
        <p:nvSpPr>
          <p:cNvPr id="97" name="Google Shape;97;p2"/>
          <p:cNvSpPr txBox="1"/>
          <p:nvPr>
            <p:ph idx="1" type="body"/>
          </p:nvPr>
        </p:nvSpPr>
        <p:spPr>
          <a:xfrm>
            <a:off x="1684422" y="1116532"/>
            <a:ext cx="7370868" cy="381031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200"/>
              <a:buFont typeface="Arial"/>
              <a:buChar char="•"/>
            </a:pPr>
            <a:r>
              <a:rPr lang="fr-FR"/>
              <a:t>Pour illustrer la transition des arbres à problèmes aux arbres à solutions (appelée aussi conversion)</a:t>
            </a:r>
            <a:endParaRPr/>
          </a:p>
          <a:p>
            <a:pPr indent="-203200" lvl="0" marL="342900" rtl="0" algn="l">
              <a:spcBef>
                <a:spcPts val="440"/>
              </a:spcBef>
              <a:spcAft>
                <a:spcPts val="0"/>
              </a:spcAft>
              <a:buClr>
                <a:schemeClr val="dk1"/>
              </a:buClr>
              <a:buSzPts val="2200"/>
              <a:buFont typeface="Arial"/>
              <a:buNone/>
            </a:pPr>
            <a:r>
              <a:t/>
            </a:r>
            <a:endParaRPr/>
          </a:p>
          <a:p>
            <a:pPr indent="-203200" lvl="0" marL="342900" rtl="0" algn="l">
              <a:spcBef>
                <a:spcPts val="440"/>
              </a:spcBef>
              <a:spcAft>
                <a:spcPts val="0"/>
              </a:spcAft>
              <a:buClr>
                <a:schemeClr val="dk1"/>
              </a:buClr>
              <a:buSzPts val="2200"/>
              <a:buFont typeface="Arial"/>
              <a:buNone/>
            </a:pPr>
            <a:r>
              <a:t/>
            </a:r>
            <a:endParaRPr/>
          </a:p>
          <a:p>
            <a:pPr indent="-203200" lvl="0" marL="342900" rtl="0" algn="l">
              <a:spcBef>
                <a:spcPts val="440"/>
              </a:spcBef>
              <a:spcAft>
                <a:spcPts val="0"/>
              </a:spcAft>
              <a:buClr>
                <a:schemeClr val="dk1"/>
              </a:buClr>
              <a:buSzPts val="2200"/>
              <a:buFont typeface="Arial"/>
              <a:buNone/>
            </a:pPr>
            <a:r>
              <a:t/>
            </a:r>
            <a:endParaRPr/>
          </a:p>
          <a:p>
            <a:pPr indent="-203200" lvl="0" marL="342900" rtl="0" algn="l">
              <a:spcBef>
                <a:spcPts val="440"/>
              </a:spcBef>
              <a:spcAft>
                <a:spcPts val="0"/>
              </a:spcAft>
              <a:buClr>
                <a:schemeClr val="dk1"/>
              </a:buClr>
              <a:buSzPts val="2200"/>
              <a:buFont typeface="Arial"/>
              <a:buNone/>
            </a:pPr>
            <a:r>
              <a:t/>
            </a:r>
            <a:endParaRPr/>
          </a:p>
        </p:txBody>
      </p:sp>
      <p:pic>
        <p:nvPicPr>
          <p:cNvPr id="98" name="Google Shape;98;p2"/>
          <p:cNvPicPr preferRelativeResize="0"/>
          <p:nvPr/>
        </p:nvPicPr>
        <p:blipFill>
          <a:blip r:embed="rId3">
            <a:alphaModFix/>
          </a:blip>
          <a:stretch>
            <a:fillRect/>
          </a:stretch>
        </p:blipFill>
        <p:spPr>
          <a:xfrm>
            <a:off x="2114325" y="1929550"/>
            <a:ext cx="5762874" cy="3158500"/>
          </a:xfrm>
          <a:prstGeom prst="rect">
            <a:avLst/>
          </a:prstGeom>
          <a:noFill/>
          <a:ln>
            <a:noFill/>
          </a:ln>
        </p:spPr>
      </p:pic>
      <p:pic>
        <p:nvPicPr>
          <p:cNvPr id="99" name="Google Shape;99;p2"/>
          <p:cNvPicPr preferRelativeResize="0"/>
          <p:nvPr/>
        </p:nvPicPr>
        <p:blipFill rotWithShape="1">
          <a:blip r:embed="rId4">
            <a:alphaModFix/>
          </a:blip>
          <a:srcRect b="0" l="0" r="47218" t="0"/>
          <a:stretch/>
        </p:blipFill>
        <p:spPr>
          <a:xfrm>
            <a:off x="2008271" y="1929550"/>
            <a:ext cx="6107602" cy="3158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9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635267" y="157854"/>
            <a:ext cx="7993783"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Processus TOC et Calendrier</a:t>
            </a:r>
            <a:endParaRPr/>
          </a:p>
        </p:txBody>
      </p:sp>
      <p:graphicFrame>
        <p:nvGraphicFramePr>
          <p:cNvPr id="106" name="Google Shape;106;p3"/>
          <p:cNvGraphicFramePr/>
          <p:nvPr/>
        </p:nvGraphicFramePr>
        <p:xfrm>
          <a:off x="635267" y="1029441"/>
          <a:ext cx="3000000" cy="3000000"/>
        </p:xfrm>
        <a:graphic>
          <a:graphicData uri="http://schemas.openxmlformats.org/drawingml/2006/table">
            <a:tbl>
              <a:tblPr>
                <a:noFill/>
                <a:tableStyleId>{D044DC60-ACF9-4B9D-A997-41646DD139E3}</a:tableStyleId>
              </a:tblPr>
              <a:tblGrid>
                <a:gridCol w="209370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gridCol w="257350"/>
              </a:tblGrid>
              <a:tr h="428175">
                <a:tc>
                  <a:txBody>
                    <a:bodyPr/>
                    <a:lstStyle/>
                    <a:p>
                      <a:pPr indent="0" lvl="0" marL="0" marR="0" rtl="0" algn="l">
                        <a:spcBef>
                          <a:spcPts val="0"/>
                        </a:spcBef>
                        <a:spcAft>
                          <a:spcPts val="0"/>
                        </a:spcAft>
                        <a:buNone/>
                      </a:pPr>
                      <a:r>
                        <a:t/>
                      </a:r>
                      <a:endParaRPr b="0" i="0" sz="600" u="none" cap="none" strike="noStrike">
                        <a:solidFill>
                          <a:srgbClr val="000000"/>
                        </a:solidFill>
                        <a:latin typeface="Ubuntu"/>
                        <a:ea typeface="Ubuntu"/>
                        <a:cs typeface="Ubuntu"/>
                        <a:sym typeface="Ubuntu"/>
                      </a:endParaRPr>
                    </a:p>
                  </a:txBody>
                  <a:tcPr marT="6450" marB="0" marR="6450" marL="6450" anchor="b"/>
                </a:tc>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1</a:t>
                      </a:r>
                      <a:endParaRPr/>
                    </a:p>
                  </a:txBody>
                  <a:tcPr marT="6450" marB="0" marR="6450" marL="6450" anchor="ctr">
                    <a:solidFill>
                      <a:schemeClr val="accent4"/>
                    </a:solidFill>
                  </a:tcPr>
                </a:tc>
                <a:tc hMerge="1"/>
                <a:tc hMerge="1"/>
                <a:tc hMerge="1"/>
                <a:tc gridSpan="4">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2</a:t>
                      </a:r>
                      <a:endParaRPr/>
                    </a:p>
                  </a:txBody>
                  <a:tcPr marT="6450" marB="0" marR="6450" marL="6450" anchor="ctr"/>
                </a:tc>
                <a:tc hMerge="1"/>
                <a:tc hMerge="1"/>
                <a:tc hMerge="1"/>
                <a:tc gridSpan="5">
                  <a:txBody>
                    <a:bodyPr/>
                    <a:lstStyle/>
                    <a:p>
                      <a:pPr indent="0" lvl="0" marL="0" marR="0" rtl="0" algn="ctr">
                        <a:spcBef>
                          <a:spcPts val="0"/>
                        </a:spcBef>
                        <a:spcAft>
                          <a:spcPts val="0"/>
                        </a:spcAft>
                        <a:buNone/>
                      </a:pPr>
                      <a:r>
                        <a:rPr lang="fr-FR" sz="900" u="none" cap="none" strike="noStrike">
                          <a:solidFill>
                            <a:schemeClr val="dk1"/>
                          </a:solidFill>
                          <a:latin typeface="Trebuchet MS"/>
                          <a:ea typeface="Trebuchet MS"/>
                          <a:cs typeface="Trebuchet MS"/>
                          <a:sym typeface="Trebuchet MS"/>
                        </a:rPr>
                        <a:t>Mois 3</a:t>
                      </a:r>
                      <a:endParaRPr/>
                    </a:p>
                  </a:txBody>
                  <a:tcPr marT="6450" marB="0" marR="6450" marL="6450" anchor="ctr">
                    <a:solidFill>
                      <a:schemeClr val="accent4"/>
                    </a:solidFill>
                  </a:tcPr>
                </a:tc>
                <a:tc hMerge="1"/>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4</a:t>
                      </a:r>
                      <a:endParaRPr/>
                    </a:p>
                    <a:p>
                      <a:pPr indent="0" lvl="0" marL="0" marR="0" rtl="0" algn="ctr">
                        <a:spcBef>
                          <a:spcPts val="0"/>
                        </a:spcBef>
                        <a:spcAft>
                          <a:spcPts val="0"/>
                        </a:spcAft>
                        <a:buNone/>
                      </a:pPr>
                      <a:r>
                        <a:rPr lang="fr-FR" sz="900" u="none" cap="none" strike="noStrike"/>
                        <a:t> </a:t>
                      </a:r>
                      <a:endParaRPr/>
                    </a:p>
                  </a:txBody>
                  <a:tcPr marT="6450" marB="0" marR="6450" marL="6450" anchor="b"/>
                </a:tc>
                <a:tc hMerge="1"/>
                <a:tc hMerge="1"/>
                <a:tc hMerge="1"/>
                <a:tc gridSpan="4">
                  <a:txBody>
                    <a:bodyPr/>
                    <a:lstStyle/>
                    <a:p>
                      <a:pPr indent="0" lvl="0" marL="0" marR="0" rtl="0" algn="ctr">
                        <a:spcBef>
                          <a:spcPts val="0"/>
                        </a:spcBef>
                        <a:spcAft>
                          <a:spcPts val="0"/>
                        </a:spcAft>
                        <a:buNone/>
                      </a:pPr>
                      <a:r>
                        <a:rPr lang="fr-FR" sz="900" u="none" cap="none" strike="noStrike"/>
                        <a:t> </a:t>
                      </a:r>
                      <a:endParaRPr/>
                    </a:p>
                    <a:p>
                      <a:pPr indent="0" lvl="0" marL="0" marR="0" rtl="0" algn="ctr">
                        <a:spcBef>
                          <a:spcPts val="0"/>
                        </a:spcBef>
                        <a:spcAft>
                          <a:spcPts val="0"/>
                        </a:spcAft>
                        <a:buNone/>
                      </a:pPr>
                      <a:r>
                        <a:rPr lang="fr-FR" sz="900" u="none" cap="none" strike="noStrike"/>
                        <a:t>Mois 5</a:t>
                      </a:r>
                      <a:endParaRPr/>
                    </a:p>
                    <a:p>
                      <a:pPr indent="0" lvl="0" marL="0" marR="0" rtl="0" algn="ctr">
                        <a:spcBef>
                          <a:spcPts val="0"/>
                        </a:spcBef>
                        <a:spcAft>
                          <a:spcPts val="0"/>
                        </a:spcAft>
                        <a:buNone/>
                      </a:pPr>
                      <a:r>
                        <a:rPr lang="fr-FR" sz="900" u="none" cap="none" strike="noStrike"/>
                        <a:t> </a:t>
                      </a:r>
                      <a:endParaRPr/>
                    </a:p>
                  </a:txBody>
                  <a:tcPr marT="6450" marB="0" marR="6450" marL="6450" anchor="b">
                    <a:solidFill>
                      <a:schemeClr val="accent4"/>
                    </a:solidFill>
                  </a:tcPr>
                </a:tc>
                <a:tc hMerge="1"/>
                <a:tc hMerge="1"/>
                <a:tc hMerge="1"/>
                <a:tc gridSpan="2">
                  <a:txBody>
                    <a:bodyPr/>
                    <a:lstStyle/>
                    <a:p>
                      <a:pPr indent="0" lvl="0" marL="0" marR="0" rtl="0" algn="ctr">
                        <a:spcBef>
                          <a:spcPts val="0"/>
                        </a:spcBef>
                        <a:spcAft>
                          <a:spcPts val="0"/>
                        </a:spcAft>
                        <a:buNone/>
                      </a:pPr>
                      <a:r>
                        <a:rPr lang="fr-FR" sz="900" u="none" cap="none" strike="noStrike"/>
                        <a:t>Mois 6</a:t>
                      </a:r>
                      <a:endParaRPr/>
                    </a:p>
                  </a:txBody>
                  <a:tcPr marT="6450" marB="0" marR="6450" marL="6450" anchor="ctr"/>
                </a:tc>
                <a:tc hMerge="1"/>
              </a:tr>
              <a:tr h="341150">
                <a:tc>
                  <a:txBody>
                    <a:bodyPr/>
                    <a:lstStyle/>
                    <a:p>
                      <a:pPr indent="0" lvl="0" marL="0" marR="0" rtl="0" algn="r">
                        <a:spcBef>
                          <a:spcPts val="0"/>
                        </a:spcBef>
                        <a:spcAft>
                          <a:spcPts val="0"/>
                        </a:spcAft>
                        <a:buNone/>
                      </a:pPr>
                      <a:r>
                        <a:rPr lang="fr-FR" sz="900" u="none" cap="none" strike="noStrike"/>
                        <a:t>SEMAINE</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4</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8</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12</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13</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14</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15</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16</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17</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18</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19</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20</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21</a:t>
                      </a:r>
                      <a:endParaRPr/>
                    </a:p>
                  </a:txBody>
                  <a:tcPr marT="6450" marB="0" marR="6450" marL="6450" anchor="ctr"/>
                </a:tc>
                <a:tc>
                  <a:txBody>
                    <a:bodyPr/>
                    <a:lstStyle/>
                    <a:p>
                      <a:pPr indent="0" lvl="0" marL="0" marR="0" rtl="0" algn="ctr">
                        <a:spcBef>
                          <a:spcPts val="0"/>
                        </a:spcBef>
                        <a:spcAft>
                          <a:spcPts val="0"/>
                        </a:spcAft>
                        <a:buNone/>
                      </a:pPr>
                      <a:r>
                        <a:rPr lang="fr-FR" sz="900" u="none" cap="none" strike="noStrike"/>
                        <a:t>22</a:t>
                      </a:r>
                      <a:endParaRPr/>
                    </a:p>
                  </a:txBody>
                  <a:tcPr marT="6450" marB="0" marR="6450" marL="6450" anchor="ctr">
                    <a:solidFill>
                      <a:schemeClr val="accent4"/>
                    </a:solidFill>
                  </a:tcPr>
                </a:tc>
                <a:tc>
                  <a:txBody>
                    <a:bodyPr/>
                    <a:lstStyle/>
                    <a:p>
                      <a:pPr indent="0" lvl="0" marL="0" marR="0" rtl="0" algn="ctr">
                        <a:spcBef>
                          <a:spcPts val="0"/>
                        </a:spcBef>
                        <a:spcAft>
                          <a:spcPts val="0"/>
                        </a:spcAft>
                        <a:buNone/>
                      </a:pPr>
                      <a:r>
                        <a:rPr lang="fr-FR" sz="900" u="none" cap="none" strike="noStrike"/>
                        <a:t>23</a:t>
                      </a:r>
                      <a:endParaRPr/>
                    </a:p>
                  </a:txBody>
                  <a:tcPr marT="6450" marB="0" marR="6450" marL="6450" anchor="ctr">
                    <a:solidFill>
                      <a:schemeClr val="accent4"/>
                    </a:solidFill>
                  </a:tcPr>
                </a:tc>
              </a:tr>
              <a:tr h="391700">
                <a:tc>
                  <a:txBody>
                    <a:bodyPr/>
                    <a:lstStyle/>
                    <a:p>
                      <a:pPr indent="0" lvl="0" marL="182880" marR="0" rtl="0" algn="l">
                        <a:spcBef>
                          <a:spcPts val="0"/>
                        </a:spcBef>
                        <a:spcAft>
                          <a:spcPts val="0"/>
                        </a:spcAft>
                        <a:buNone/>
                      </a:pPr>
                      <a:r>
                        <a:rPr lang="fr-FR" sz="1200" u="none" cap="none" strike="noStrike">
                          <a:latin typeface="Ubuntu"/>
                          <a:ea typeface="Ubuntu"/>
                          <a:cs typeface="Ubuntu"/>
                          <a:sym typeface="Ubuntu"/>
                        </a:rPr>
                        <a:t>Collecte et organisation des données</a:t>
                      </a:r>
                      <a:endParaRPr/>
                    </a:p>
                  </a:txBody>
                  <a:tcPr marT="6450" marB="0" marR="6450" marL="6450" anchor="ctr">
                    <a:solidFill>
                      <a:srgbClr val="E7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9">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hMerge="1"/>
                <a:tc hMerge="1"/>
                <a:tc hMerge="1"/>
                <a:tc hMerge="1"/>
                <a:tc hMerge="1"/>
                <a:tc hMerge="1"/>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2">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182880" marR="0" rtl="0" algn="l">
                        <a:spcBef>
                          <a:spcPts val="0"/>
                        </a:spcBef>
                        <a:spcAft>
                          <a:spcPts val="0"/>
                        </a:spcAft>
                        <a:buNone/>
                      </a:pPr>
                      <a:r>
                        <a:rPr lang="fr-FR" sz="1200" u="none" cap="none" strike="noStrike">
                          <a:latin typeface="Ubuntu"/>
                          <a:ea typeface="Ubuntu"/>
                          <a:cs typeface="Ubuntu"/>
                          <a:sym typeface="Ubuntu"/>
                        </a:rPr>
                        <a:t>Développement d'un arbre à problèmes </a:t>
                      </a:r>
                      <a:endParaRPr/>
                    </a:p>
                  </a:txBody>
                  <a:tcPr marT="6450" marB="0" marR="6450" marL="6450" anchor="b">
                    <a:solidFill>
                      <a:srgbClr val="E7EEE9"/>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4">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555900">
                <a:tc>
                  <a:txBody>
                    <a:bodyPr/>
                    <a:lstStyle/>
                    <a:p>
                      <a:pPr indent="0" lvl="0" marL="182880" marR="0" rtl="0" algn="l">
                        <a:spcBef>
                          <a:spcPts val="0"/>
                        </a:spcBef>
                        <a:spcAft>
                          <a:spcPts val="0"/>
                        </a:spcAft>
                        <a:buNone/>
                      </a:pPr>
                      <a:r>
                        <a:rPr lang="fr-FR" sz="1200" u="none" cap="none" strike="noStrike">
                          <a:latin typeface="Ubuntu"/>
                          <a:ea typeface="Ubuntu"/>
                          <a:cs typeface="Ubuntu"/>
                          <a:sym typeface="Ubuntu"/>
                        </a:rPr>
                        <a:t>Développement du diagramme de la TOC et de la documentation complémentaire </a:t>
                      </a:r>
                      <a:endParaRPr/>
                    </a:p>
                  </a:txBody>
                  <a:tcPr marT="6450" marB="0" marR="6450" marL="6450" anchor="ctr">
                    <a:solidFill>
                      <a:srgbClr val="FEE1AE"/>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ctr">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41150">
                <a:tc>
                  <a:txBody>
                    <a:bodyPr/>
                    <a:lstStyle/>
                    <a:p>
                      <a:pPr indent="0" lvl="0" marL="182880" marR="0" rtl="0" algn="l">
                        <a:spcBef>
                          <a:spcPts val="0"/>
                        </a:spcBef>
                        <a:spcAft>
                          <a:spcPts val="0"/>
                        </a:spcAft>
                        <a:buNone/>
                      </a:pPr>
                      <a:r>
                        <a:rPr lang="fr-FR" sz="1200" u="none" cap="none" strike="noStrike">
                          <a:latin typeface="Ubuntu"/>
                          <a:ea typeface="Ubuntu"/>
                          <a:cs typeface="Ubuntu"/>
                          <a:sym typeface="Ubuntu"/>
                        </a:rPr>
                        <a:t>Prioriser les interventions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290625">
                <a:tc>
                  <a:txBody>
                    <a:bodyPr/>
                    <a:lstStyle/>
                    <a:p>
                      <a:pPr indent="0" lvl="0" marL="182880" marR="0" rtl="0" algn="l">
                        <a:spcBef>
                          <a:spcPts val="0"/>
                        </a:spcBef>
                        <a:spcAft>
                          <a:spcPts val="0"/>
                        </a:spcAft>
                        <a:buNone/>
                      </a:pPr>
                      <a:r>
                        <a:rPr lang="fr-FR" sz="1200" u="none" cap="none" strike="noStrike">
                          <a:latin typeface="Ubuntu"/>
                          <a:ea typeface="Ubuntu"/>
                          <a:cs typeface="Ubuntu"/>
                          <a:sym typeface="Ubuntu"/>
                        </a:rPr>
                        <a:t>Raffiner les graphiques de la TOC</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398250">
                <a:tc>
                  <a:txBody>
                    <a:bodyPr/>
                    <a:lstStyle/>
                    <a:p>
                      <a:pPr indent="0" lvl="0" marL="182880" marR="0" rtl="0" algn="l">
                        <a:spcBef>
                          <a:spcPts val="0"/>
                        </a:spcBef>
                        <a:spcAft>
                          <a:spcPts val="0"/>
                        </a:spcAft>
                        <a:buNone/>
                      </a:pPr>
                      <a:r>
                        <a:rPr lang="fr-FR" sz="1200" u="none" cap="none" strike="noStrike">
                          <a:latin typeface="Ubuntu"/>
                          <a:ea typeface="Ubuntu"/>
                          <a:cs typeface="Ubuntu"/>
                          <a:sym typeface="Ubuntu"/>
                        </a:rPr>
                        <a:t>Transfert du cadre logique et sélection d'indicateurs</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solidFill>
                      <a:schemeClr val="accent2"/>
                    </a:solidFill>
                  </a:tcPr>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r>
              <a:tr h="413100">
                <a:tc>
                  <a:txBody>
                    <a:bodyPr/>
                    <a:lstStyle/>
                    <a:p>
                      <a:pPr indent="0" lvl="0" marL="182880" marR="0" rtl="0" algn="l">
                        <a:spcBef>
                          <a:spcPts val="0"/>
                        </a:spcBef>
                        <a:spcAft>
                          <a:spcPts val="0"/>
                        </a:spcAft>
                        <a:buNone/>
                      </a:pPr>
                      <a:r>
                        <a:rPr lang="fr-FR" sz="1200" u="none" cap="none" strike="noStrike">
                          <a:latin typeface="Ubuntu"/>
                          <a:ea typeface="Ubuntu"/>
                          <a:cs typeface="Ubuntu"/>
                          <a:sym typeface="Ubuntu"/>
                        </a:rPr>
                        <a:t>Examen de la qualité et de l'exhaustivité</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ctr">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a:txBody>
                    <a:bodyPr/>
                    <a:lstStyle/>
                    <a:p>
                      <a:pPr indent="0" lvl="0" marL="0" marR="0" rtl="0" algn="l">
                        <a:spcBef>
                          <a:spcPts val="0"/>
                        </a:spcBef>
                        <a:spcAft>
                          <a:spcPts val="0"/>
                        </a:spcAft>
                        <a:buNone/>
                      </a:pPr>
                      <a:r>
                        <a:rPr lang="fr-FR" sz="600" u="none" cap="none" strike="noStrike"/>
                        <a:t> </a:t>
                      </a:r>
                      <a:endParaRPr/>
                    </a:p>
                  </a:txBody>
                  <a:tcPr marT="6450" marB="0" marR="6450" marL="6450" anchor="b"/>
                </a:tc>
                <a:tc gridSpan="3">
                  <a:txBody>
                    <a:bodyPr/>
                    <a:lstStyle/>
                    <a:p>
                      <a:pPr indent="0" lvl="0" marL="0" marR="0" rtl="0" algn="ctr">
                        <a:spcBef>
                          <a:spcPts val="0"/>
                        </a:spcBef>
                        <a:spcAft>
                          <a:spcPts val="0"/>
                        </a:spcAft>
                        <a:buNone/>
                      </a:pPr>
                      <a:r>
                        <a:rPr lang="fr-FR" sz="600" u="none" cap="none" strike="noStrike"/>
                        <a:t> </a:t>
                      </a:r>
                      <a:endParaRPr/>
                    </a:p>
                  </a:txBody>
                  <a:tcPr marT="6450" marB="0" marR="6450" marL="6450" anchor="b">
                    <a:solidFill>
                      <a:schemeClr val="accent2"/>
                    </a:solidFill>
                  </a:tcPr>
                </a:tc>
                <a:tc hMerge="1"/>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200"/>
              <a:buFont typeface="Lato"/>
              <a:buNone/>
            </a:pPr>
            <a:r>
              <a:rPr lang="fr-FR"/>
              <a:t>Des problèmes aux solutions</a:t>
            </a:r>
            <a:endParaRPr/>
          </a:p>
        </p:txBody>
      </p:sp>
      <p:sp>
        <p:nvSpPr>
          <p:cNvPr id="113" name="Google Shape;113;p4"/>
          <p:cNvSpPr txBox="1"/>
          <p:nvPr>
            <p:ph idx="1" type="body"/>
          </p:nvPr>
        </p:nvSpPr>
        <p:spPr>
          <a:xfrm>
            <a:off x="1684423" y="1116532"/>
            <a:ext cx="6944627" cy="349397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Font typeface="Arial"/>
              <a:buChar char="•"/>
            </a:pPr>
            <a:r>
              <a:rPr lang="fr-FR" sz="2400"/>
              <a:t>Commencer avec la version électronique de l'arbre à problèmes.  Enregistrer le fichier comme «arbre à solution» et commencer à «convertir» tous les énoncés de problème.</a:t>
            </a:r>
            <a:endParaRPr/>
          </a:p>
          <a:p>
            <a:pPr indent="-234632" lvl="0" marL="342900" rtl="0" algn="l">
              <a:spcBef>
                <a:spcPts val="341"/>
              </a:spcBef>
              <a:spcAft>
                <a:spcPts val="0"/>
              </a:spcAft>
              <a:buClr>
                <a:schemeClr val="dk1"/>
              </a:buClr>
              <a:buSzPct val="100000"/>
              <a:buFont typeface="Arial"/>
              <a:buNone/>
            </a:pPr>
            <a:r>
              <a:t/>
            </a:r>
            <a:endParaRPr/>
          </a:p>
          <a:p>
            <a:pPr indent="-234632" lvl="0" marL="342900" rtl="0" algn="l">
              <a:spcBef>
                <a:spcPts val="341"/>
              </a:spcBef>
              <a:spcAft>
                <a:spcPts val="0"/>
              </a:spcAft>
              <a:buClr>
                <a:schemeClr val="dk1"/>
              </a:buClr>
              <a:buSzPct val="100000"/>
              <a:buFont typeface="Arial"/>
              <a:buNone/>
            </a:pPr>
            <a:r>
              <a:t/>
            </a:r>
            <a:endParaRPr/>
          </a:p>
          <a:p>
            <a:pPr indent="-342900" lvl="0" marL="342900" rtl="0" algn="l">
              <a:spcBef>
                <a:spcPts val="341"/>
              </a:spcBef>
              <a:spcAft>
                <a:spcPts val="0"/>
              </a:spcAft>
              <a:buClr>
                <a:schemeClr val="dk1"/>
              </a:buClr>
              <a:buSzPct val="100000"/>
              <a:buFont typeface="Arial"/>
              <a:buChar char="•"/>
            </a:pPr>
            <a:r>
              <a:rPr lang="fr-FR"/>
              <a:t>Arbres à problèmes            Arbres à solutions</a:t>
            </a:r>
            <a:endParaRPr/>
          </a:p>
          <a:p>
            <a:pPr indent="-342900" lvl="1" marL="1085850" rtl="0" algn="l">
              <a:spcBef>
                <a:spcPts val="310"/>
              </a:spcBef>
              <a:spcAft>
                <a:spcPts val="0"/>
              </a:spcAft>
              <a:buClr>
                <a:schemeClr val="dk1"/>
              </a:buClr>
              <a:buSzPct val="100000"/>
              <a:buFont typeface="Arial"/>
              <a:buChar char="•"/>
            </a:pPr>
            <a:r>
              <a:rPr lang="fr-FR"/>
              <a:t>Énoncé du problème	      objectif global</a:t>
            </a:r>
            <a:endParaRPr/>
          </a:p>
          <a:p>
            <a:pPr indent="-342900" lvl="1" marL="1085850" rtl="0" algn="l">
              <a:spcBef>
                <a:spcPts val="310"/>
              </a:spcBef>
              <a:spcAft>
                <a:spcPts val="0"/>
              </a:spcAft>
              <a:buClr>
                <a:schemeClr val="dk1"/>
              </a:buClr>
              <a:buSzPct val="100000"/>
              <a:buFont typeface="Arial"/>
              <a:buChar char="•"/>
            </a:pPr>
            <a:r>
              <a:rPr lang="fr-FR"/>
              <a:t>Problèmes clés         domaines de changement (objectifs)</a:t>
            </a:r>
            <a:endParaRPr/>
          </a:p>
          <a:p>
            <a:pPr indent="-342900" lvl="1" marL="1085850" rtl="0" algn="l">
              <a:spcBef>
                <a:spcPts val="310"/>
              </a:spcBef>
              <a:spcAft>
                <a:spcPts val="0"/>
              </a:spcAft>
              <a:buClr>
                <a:schemeClr val="dk1"/>
              </a:buClr>
              <a:buSzPct val="100000"/>
              <a:buFont typeface="Arial"/>
              <a:buChar char="•"/>
            </a:pPr>
            <a:r>
              <a:rPr lang="fr-FR"/>
              <a:t>Causes fondamentales           solutions (résultats)</a:t>
            </a:r>
            <a:endParaRPr/>
          </a:p>
          <a:p>
            <a:pPr indent="-244475" lvl="1" marL="1085850" rtl="0" algn="l">
              <a:spcBef>
                <a:spcPts val="310"/>
              </a:spcBef>
              <a:spcAft>
                <a:spcPts val="0"/>
              </a:spcAft>
              <a:buClr>
                <a:schemeClr val="dk1"/>
              </a:buClr>
              <a:buSzPct val="100000"/>
              <a:buFont typeface="Arial"/>
              <a:buNone/>
            </a:pPr>
            <a:r>
              <a:t/>
            </a:r>
            <a:endParaRPr/>
          </a:p>
          <a:p>
            <a:pPr indent="-342900" lvl="1" marL="342900" rtl="0" algn="l">
              <a:spcBef>
                <a:spcPts val="372"/>
              </a:spcBef>
              <a:spcAft>
                <a:spcPts val="0"/>
              </a:spcAft>
              <a:buClr>
                <a:schemeClr val="dk1"/>
              </a:buClr>
              <a:buSzPct val="100000"/>
              <a:buFont typeface="Arial"/>
              <a:buChar char="•"/>
            </a:pPr>
            <a:r>
              <a:rPr lang="fr-FR" sz="2400"/>
              <a:t>Énoncer toutes les solutions comme des résultats mesurables.</a:t>
            </a:r>
            <a:endParaRPr/>
          </a:p>
          <a:p>
            <a:pPr indent="-244475" lvl="1" marL="1085850" rtl="0" algn="l">
              <a:spcBef>
                <a:spcPts val="310"/>
              </a:spcBef>
              <a:spcAft>
                <a:spcPts val="0"/>
              </a:spcAft>
              <a:buClr>
                <a:schemeClr val="dk1"/>
              </a:buClr>
              <a:buSzPct val="100000"/>
              <a:buFont typeface="Arial"/>
              <a:buNone/>
            </a:pPr>
            <a:r>
              <a:t/>
            </a:r>
            <a:endParaRPr/>
          </a:p>
          <a:p>
            <a:pPr indent="0" lvl="0" marL="0" rtl="0" algn="l">
              <a:spcBef>
                <a:spcPts val="341"/>
              </a:spcBef>
              <a:spcAft>
                <a:spcPts val="0"/>
              </a:spcAft>
              <a:buClr>
                <a:schemeClr val="dk1"/>
              </a:buClr>
              <a:buSzPct val="100000"/>
              <a:buNone/>
            </a:pPr>
            <a:r>
              <a:t/>
            </a:r>
            <a:endParaRPr/>
          </a:p>
        </p:txBody>
      </p:sp>
      <p:cxnSp>
        <p:nvCxnSpPr>
          <p:cNvPr id="114" name="Google Shape;114;p4"/>
          <p:cNvCxnSpPr/>
          <p:nvPr/>
        </p:nvCxnSpPr>
        <p:spPr>
          <a:xfrm>
            <a:off x="5004329" y="3177405"/>
            <a:ext cx="304800" cy="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15" name="Google Shape;115;p4"/>
          <p:cNvCxnSpPr/>
          <p:nvPr/>
        </p:nvCxnSpPr>
        <p:spPr>
          <a:xfrm>
            <a:off x="4236691" y="2480777"/>
            <a:ext cx="335400" cy="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16" name="Google Shape;116;p4"/>
          <p:cNvCxnSpPr/>
          <p:nvPr/>
        </p:nvCxnSpPr>
        <p:spPr>
          <a:xfrm>
            <a:off x="4293793" y="2951198"/>
            <a:ext cx="257700" cy="1200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17" name="Google Shape;117;p4"/>
          <p:cNvCxnSpPr/>
          <p:nvPr/>
        </p:nvCxnSpPr>
        <p:spPr>
          <a:xfrm>
            <a:off x="4842916" y="2715409"/>
            <a:ext cx="304800" cy="0"/>
          </a:xfrm>
          <a:prstGeom prst="straightConnector1">
            <a:avLst/>
          </a:prstGeom>
          <a:noFill/>
          <a:ln cap="flat" cmpd="sng" w="25400">
            <a:solidFill>
              <a:schemeClr val="accent1"/>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type="title"/>
          </p:nvPr>
        </p:nvSpPr>
        <p:spPr>
          <a:xfrm>
            <a:off x="1684423" y="157854"/>
            <a:ext cx="7351204" cy="592773"/>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Étape 1: Conversion de l’énoncé du problème en objectif</a:t>
            </a:r>
            <a:endParaRPr/>
          </a:p>
        </p:txBody>
      </p:sp>
      <p:sp>
        <p:nvSpPr>
          <p:cNvPr id="124" name="Google Shape;124;p5"/>
          <p:cNvSpPr txBox="1"/>
          <p:nvPr>
            <p:ph idx="1" type="body"/>
          </p:nvPr>
        </p:nvSpPr>
        <p:spPr>
          <a:xfrm>
            <a:off x="1684422" y="1116531"/>
            <a:ext cx="6944627" cy="3850579"/>
          </a:xfrm>
          <a:prstGeom prst="rect">
            <a:avLst/>
          </a:prstGeom>
          <a:noFill/>
          <a:ln>
            <a:noFill/>
          </a:ln>
        </p:spPr>
        <p:txBody>
          <a:bodyPr anchorCtr="0" anchor="t" bIns="45700" lIns="91425" spcFirstLastPara="1" rIns="91425" wrap="square" tIns="45700">
            <a:normAutofit fontScale="70000" lnSpcReduction="20000"/>
          </a:bodyPr>
          <a:lstStyle/>
          <a:p>
            <a:pPr indent="-457200" lvl="0" marL="457200" rtl="0" algn="l">
              <a:spcBef>
                <a:spcPts val="0"/>
              </a:spcBef>
              <a:spcAft>
                <a:spcPts val="0"/>
              </a:spcAft>
              <a:buClr>
                <a:schemeClr val="dk1"/>
              </a:buClr>
              <a:buSzPct val="100000"/>
              <a:buFont typeface="Arial"/>
              <a:buChar char="•"/>
            </a:pPr>
            <a:r>
              <a:rPr lang="fr-FR" sz="2800"/>
              <a:t>Pour convertir l'énoncé du problème global en un objectif, nous le recadrons en fonction du changement souhaité et le déclarons comme s'il avait déjà été atteint.</a:t>
            </a:r>
            <a:endParaRPr/>
          </a:p>
          <a:p>
            <a:pPr indent="-332740" lvl="0" marL="457200" rtl="0" algn="l">
              <a:spcBef>
                <a:spcPts val="392"/>
              </a:spcBef>
              <a:spcAft>
                <a:spcPts val="0"/>
              </a:spcAft>
              <a:buClr>
                <a:schemeClr val="dk1"/>
              </a:buClr>
              <a:buSzPct val="100000"/>
              <a:buFont typeface="Arial"/>
              <a:buNone/>
            </a:pPr>
            <a:r>
              <a:t/>
            </a:r>
            <a:endParaRPr sz="2800"/>
          </a:p>
          <a:p>
            <a:pPr indent="0" lvl="0" marL="0" rtl="0" algn="l">
              <a:spcBef>
                <a:spcPts val="392"/>
              </a:spcBef>
              <a:spcAft>
                <a:spcPts val="0"/>
              </a:spcAft>
              <a:buClr>
                <a:schemeClr val="dk1"/>
              </a:buClr>
              <a:buSzPct val="100000"/>
              <a:buNone/>
            </a:pPr>
            <a:r>
              <a:rPr b="1" lang="fr-FR" sz="2800"/>
              <a:t>Bon exemple: </a:t>
            </a:r>
            <a:endParaRPr/>
          </a:p>
          <a:p>
            <a:pPr indent="-457200" lvl="0" marL="457200" rtl="0" algn="l">
              <a:spcBef>
                <a:spcPts val="392"/>
              </a:spcBef>
              <a:spcAft>
                <a:spcPts val="0"/>
              </a:spcAft>
              <a:buClr>
                <a:schemeClr val="dk1"/>
              </a:buClr>
              <a:buSzPct val="100000"/>
              <a:buFont typeface="Arial"/>
              <a:buChar char="•"/>
            </a:pPr>
            <a:r>
              <a:rPr lang="fr-FR" sz="2800"/>
              <a:t>Sécurité alimentaire et nutritionnelle durable pour les petits ménages agricoles du sud de Karamoja</a:t>
            </a:r>
            <a:endParaRPr/>
          </a:p>
          <a:p>
            <a:pPr indent="-332740" lvl="0" marL="457200" rtl="0" algn="l">
              <a:spcBef>
                <a:spcPts val="392"/>
              </a:spcBef>
              <a:spcAft>
                <a:spcPts val="0"/>
              </a:spcAft>
              <a:buClr>
                <a:schemeClr val="dk1"/>
              </a:buClr>
              <a:buSzPct val="100000"/>
              <a:buFont typeface="Arial"/>
              <a:buNone/>
            </a:pPr>
            <a:r>
              <a:t/>
            </a:r>
            <a:endParaRPr sz="2800"/>
          </a:p>
          <a:p>
            <a:pPr indent="-457200" lvl="0" marL="457200" rtl="0" algn="l">
              <a:spcBef>
                <a:spcPts val="392"/>
              </a:spcBef>
              <a:spcAft>
                <a:spcPts val="0"/>
              </a:spcAft>
              <a:buClr>
                <a:schemeClr val="dk1"/>
              </a:buClr>
              <a:buSzPct val="100000"/>
              <a:buFont typeface="Arial"/>
              <a:buChar char="•"/>
            </a:pPr>
            <a:r>
              <a:rPr lang="fr-FR" sz="2800"/>
              <a:t>Se rappeler du quoi, qui, où! Mais pas du «comment»</a:t>
            </a:r>
            <a:endParaRPr/>
          </a:p>
          <a:p>
            <a:pPr indent="-332740" lvl="0" marL="457200" rtl="0" algn="l">
              <a:spcBef>
                <a:spcPts val="392"/>
              </a:spcBef>
              <a:spcAft>
                <a:spcPts val="0"/>
              </a:spcAft>
              <a:buClr>
                <a:schemeClr val="dk1"/>
              </a:buClr>
              <a:buSzPct val="100000"/>
              <a:buFont typeface="Arial"/>
              <a:buNone/>
            </a:pPr>
            <a:r>
              <a:t/>
            </a:r>
            <a:endParaRPr sz="2800"/>
          </a:p>
          <a:p>
            <a:pPr indent="-457200" lvl="0" marL="457200" rtl="0" algn="l">
              <a:spcBef>
                <a:spcPts val="392"/>
              </a:spcBef>
              <a:spcAft>
                <a:spcPts val="0"/>
              </a:spcAft>
              <a:buClr>
                <a:schemeClr val="dk1"/>
              </a:buClr>
              <a:buSzPct val="100000"/>
              <a:buFont typeface="Arial"/>
              <a:buChar char="•"/>
            </a:pPr>
            <a:r>
              <a:rPr lang="fr-FR" sz="2800"/>
              <a:t>Le «comment» sera expliqué par nos diagrammes de la TOC et notre documentation complémentaire.</a:t>
            </a:r>
            <a:endParaRPr/>
          </a:p>
          <a:p>
            <a:pPr indent="0" lvl="0" marL="0" rtl="0" algn="l">
              <a:spcBef>
                <a:spcPts val="308"/>
              </a:spcBef>
              <a:spcAft>
                <a:spcPts val="0"/>
              </a:spcAft>
              <a:buClr>
                <a:schemeClr val="dk1"/>
              </a:buClr>
              <a:buSzPct val="10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title"/>
          </p:nvPr>
        </p:nvSpPr>
        <p:spPr>
          <a:xfrm>
            <a:off x="1684423" y="157854"/>
            <a:ext cx="6944627" cy="85725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Lato"/>
              <a:buNone/>
            </a:pPr>
            <a:r>
              <a:rPr lang="fr-FR"/>
              <a:t>Énoncés d'objectifs: Exemples pauvres</a:t>
            </a:r>
            <a:endParaRPr/>
          </a:p>
        </p:txBody>
      </p:sp>
      <p:sp>
        <p:nvSpPr>
          <p:cNvPr id="131" name="Google Shape;131;p6"/>
          <p:cNvSpPr txBox="1"/>
          <p:nvPr>
            <p:ph idx="1" type="body"/>
          </p:nvPr>
        </p:nvSpPr>
        <p:spPr>
          <a:xfrm>
            <a:off x="1684422" y="1116532"/>
            <a:ext cx="6944627" cy="349397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200"/>
              <a:buFont typeface="Arial"/>
              <a:buChar char="•"/>
            </a:pPr>
            <a:r>
              <a:rPr lang="fr-FR"/>
              <a:t>Améliorer la sécurité alimentaire, les revenus et la résilience des femmes rurales souffrant d'insécurité alimentaire chronique grâce à leur autonomisation sociale et économique.</a:t>
            </a:r>
            <a:endParaRPr/>
          </a:p>
          <a:p>
            <a:pPr indent="-203200" lvl="0" marL="342900" rtl="0" algn="l">
              <a:spcBef>
                <a:spcPts val="440"/>
              </a:spcBef>
              <a:spcAft>
                <a:spcPts val="0"/>
              </a:spcAft>
              <a:buClr>
                <a:schemeClr val="dk1"/>
              </a:buClr>
              <a:buSzPts val="2200"/>
              <a:buFont typeface="Arial"/>
              <a:buNone/>
            </a:pPr>
            <a:r>
              <a:t/>
            </a:r>
            <a:endParaRPr/>
          </a:p>
          <a:p>
            <a:pPr indent="-342900" lvl="0" marL="342900" rtl="0" algn="l">
              <a:spcBef>
                <a:spcPts val="440"/>
              </a:spcBef>
              <a:spcAft>
                <a:spcPts val="0"/>
              </a:spcAft>
              <a:buClr>
                <a:schemeClr val="dk1"/>
              </a:buClr>
              <a:buSzPts val="2200"/>
              <a:buFont typeface="Arial"/>
              <a:buChar char="•"/>
            </a:pPr>
            <a:r>
              <a:rPr lang="fr-FR"/>
              <a:t>Améliorer les installations locales et autonomiser et engager 10 300 ménages ciblés dans la productivité agricole, les revenus et l'emploi pour améliorer leurs besoins alimentaires de base dans les districts de Jalapa et de San Isabel.</a:t>
            </a:r>
            <a:endParaRPr/>
          </a:p>
          <a:p>
            <a:pPr indent="0" lvl="0" marL="0" rtl="0" algn="l">
              <a:spcBef>
                <a:spcPts val="440"/>
              </a:spcBef>
              <a:spcAft>
                <a:spcPts val="0"/>
              </a:spcAft>
              <a:buClr>
                <a:schemeClr val="dk1"/>
              </a:buClr>
              <a:buSzPts val="2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7"/>
          <p:cNvSpPr txBox="1"/>
          <p:nvPr>
            <p:ph type="title"/>
          </p:nvPr>
        </p:nvSpPr>
        <p:spPr>
          <a:xfrm>
            <a:off x="1684423" y="157854"/>
            <a:ext cx="7290244"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400"/>
              <a:buFont typeface="Lato"/>
              <a:buNone/>
            </a:pPr>
            <a:r>
              <a:rPr lang="fr-FR" sz="2400"/>
              <a:t>Étape 2: Convertir les problèmes clés en domaines de changement</a:t>
            </a:r>
            <a:endParaRPr/>
          </a:p>
        </p:txBody>
      </p:sp>
      <p:sp>
        <p:nvSpPr>
          <p:cNvPr id="138" name="Google Shape;138;p7"/>
          <p:cNvSpPr txBox="1"/>
          <p:nvPr>
            <p:ph idx="1" type="body"/>
          </p:nvPr>
        </p:nvSpPr>
        <p:spPr>
          <a:xfrm>
            <a:off x="1684422" y="1134179"/>
            <a:ext cx="6944700" cy="3595500"/>
          </a:xfrm>
          <a:prstGeom prst="rect">
            <a:avLst/>
          </a:prstGeom>
          <a:noFill/>
          <a:ln>
            <a:noFill/>
          </a:ln>
        </p:spPr>
        <p:txBody>
          <a:bodyPr anchorCtr="0" anchor="t" bIns="45700" lIns="91425" spcFirstLastPara="1" rIns="91425" wrap="square" tIns="45700">
            <a:normAutofit/>
          </a:bodyPr>
          <a:lstStyle/>
          <a:p>
            <a:pPr indent="-336550" lvl="0" marL="342900" rtl="0" algn="l">
              <a:spcBef>
                <a:spcPts val="0"/>
              </a:spcBef>
              <a:spcAft>
                <a:spcPts val="0"/>
              </a:spcAft>
              <a:buClr>
                <a:schemeClr val="dk1"/>
              </a:buClr>
              <a:buSzPts val="1700"/>
              <a:buFont typeface="Arial"/>
              <a:buChar char="•"/>
            </a:pPr>
            <a:r>
              <a:rPr b="1" lang="fr-FR" sz="1700"/>
              <a:t>Principaux domaines dans lesquels le changement doit se produire</a:t>
            </a:r>
            <a:r>
              <a:rPr lang="fr-FR" sz="1700"/>
              <a:t> pour pouvoir atteindre l'objectif</a:t>
            </a:r>
            <a:endParaRPr sz="2100"/>
          </a:p>
          <a:p>
            <a:pPr indent="-336550" lvl="0" marL="342900" rtl="0" algn="l">
              <a:spcBef>
                <a:spcPts val="360"/>
              </a:spcBef>
              <a:spcAft>
                <a:spcPts val="0"/>
              </a:spcAft>
              <a:buClr>
                <a:schemeClr val="dk1"/>
              </a:buClr>
              <a:buSzPts val="1700"/>
              <a:buFont typeface="Arial"/>
              <a:buChar char="•"/>
            </a:pPr>
            <a:r>
              <a:rPr lang="fr-FR" sz="1700"/>
              <a:t>Identifié sur la base des </a:t>
            </a:r>
            <a:r>
              <a:rPr b="1" lang="fr-FR" sz="1700"/>
              <a:t>problèmes clés</a:t>
            </a:r>
            <a:r>
              <a:rPr lang="fr-FR" sz="1700"/>
              <a:t> convenus</a:t>
            </a:r>
            <a:endParaRPr sz="2100"/>
          </a:p>
          <a:p>
            <a:pPr indent="-336550" lvl="0" marL="342900" rtl="0" algn="l">
              <a:spcBef>
                <a:spcPts val="360"/>
              </a:spcBef>
              <a:spcAft>
                <a:spcPts val="0"/>
              </a:spcAft>
              <a:buClr>
                <a:schemeClr val="dk1"/>
              </a:buClr>
              <a:buSzPts val="1700"/>
              <a:buFont typeface="Arial"/>
              <a:buChar char="•"/>
            </a:pPr>
            <a:r>
              <a:rPr lang="fr-FR" sz="1700"/>
              <a:t>Recadrer en fonction du changement et de l'état souhaités en conséquence</a:t>
            </a:r>
            <a:endParaRPr sz="2100"/>
          </a:p>
          <a:p>
            <a:pPr indent="-336550" lvl="0" marL="342900" rtl="0" algn="l">
              <a:spcBef>
                <a:spcPts val="360"/>
              </a:spcBef>
              <a:spcAft>
                <a:spcPts val="0"/>
              </a:spcAft>
              <a:buClr>
                <a:schemeClr val="dk1"/>
              </a:buClr>
              <a:buSzPts val="1700"/>
              <a:buFont typeface="Arial"/>
              <a:buChar char="•"/>
            </a:pPr>
            <a:r>
              <a:rPr lang="fr-FR" sz="1700"/>
              <a:t>Choisir les mots avec soin, sachant que chacune de ces étapes devra être mesurée avec un indicateur (par exemple, augmenté ou amélioré? Réduit? etc.) </a:t>
            </a:r>
            <a:endParaRPr sz="2100"/>
          </a:p>
          <a:p>
            <a:pPr indent="0" lvl="0" marL="0" rtl="0" algn="l">
              <a:spcBef>
                <a:spcPts val="440"/>
              </a:spcBef>
              <a:spcAft>
                <a:spcPts val="0"/>
              </a:spcAft>
              <a:buClr>
                <a:schemeClr val="dk1"/>
              </a:buClr>
              <a:buSzPts val="2200"/>
              <a:buNone/>
            </a:pPr>
            <a:r>
              <a:t/>
            </a:r>
            <a:endParaRPr sz="2100"/>
          </a:p>
        </p:txBody>
      </p:sp>
      <p:graphicFrame>
        <p:nvGraphicFramePr>
          <p:cNvPr id="139" name="Google Shape;139;p7"/>
          <p:cNvGraphicFramePr/>
          <p:nvPr/>
        </p:nvGraphicFramePr>
        <p:xfrm>
          <a:off x="1908500" y="3625363"/>
          <a:ext cx="3000000" cy="3000000"/>
        </p:xfrm>
        <a:graphic>
          <a:graphicData uri="http://schemas.openxmlformats.org/drawingml/2006/table">
            <a:tbl>
              <a:tblPr>
                <a:noFill/>
                <a:tableStyleId>{E6220730-400B-4358-8775-10CAB784711D}</a:tableStyleId>
              </a:tblPr>
              <a:tblGrid>
                <a:gridCol w="3320100"/>
                <a:gridCol w="3643250"/>
              </a:tblGrid>
              <a:tr h="283475">
                <a:tc gridSpan="2">
                  <a:txBody>
                    <a:bodyPr/>
                    <a:lstStyle/>
                    <a:p>
                      <a:pPr indent="0" lvl="0" marL="0" rtl="0" algn="l">
                        <a:spcBef>
                          <a:spcPts val="0"/>
                        </a:spcBef>
                        <a:spcAft>
                          <a:spcPts val="0"/>
                        </a:spcAft>
                        <a:buNone/>
                      </a:pPr>
                      <a:r>
                        <a:rPr b="1" lang="fr-FR" sz="1200"/>
                        <a:t>P</a:t>
                      </a:r>
                      <a:r>
                        <a:rPr b="1" lang="fr-FR" sz="1200"/>
                        <a:t>roblème clé                  Converti en…              Domaine de changement</a:t>
                      </a:r>
                      <a:endParaRPr b="1" sz="1200"/>
                    </a:p>
                  </a:txBody>
                  <a:tcPr marT="18000" marB="18000" marR="18000" marL="18000"/>
                </a:tc>
                <a:tc hMerge="1"/>
              </a:tr>
              <a:tr h="351650">
                <a:tc>
                  <a:txBody>
                    <a:bodyPr/>
                    <a:lstStyle/>
                    <a:p>
                      <a:pPr indent="0" lvl="0" marL="0" rtl="0" algn="l">
                        <a:spcBef>
                          <a:spcPts val="0"/>
                        </a:spcBef>
                        <a:spcAft>
                          <a:spcPts val="0"/>
                        </a:spcAft>
                        <a:buNone/>
                      </a:pPr>
                      <a:r>
                        <a:rPr b="1" lang="fr-FR" sz="1200"/>
                        <a:t>Capacité limitée de se remettre d’un choc</a:t>
                      </a:r>
                      <a:endParaRPr b="1" sz="1200"/>
                    </a:p>
                  </a:txBody>
                  <a:tcPr marT="18000" marB="18000" marR="18000" marL="18000">
                    <a:lnR cap="flat" cmpd="sng" w="9525">
                      <a:solidFill>
                        <a:schemeClr val="lt1"/>
                      </a:solidFill>
                      <a:prstDash val="solid"/>
                      <a:round/>
                      <a:headEnd len="sm" w="sm" type="none"/>
                      <a:tailEnd len="sm" w="sm" type="none"/>
                    </a:lnR>
                    <a:solidFill>
                      <a:srgbClr val="FFF2CC"/>
                    </a:solidFill>
                  </a:tcPr>
                </a:tc>
                <a:tc>
                  <a:txBody>
                    <a:bodyPr/>
                    <a:lstStyle/>
                    <a:p>
                      <a:pPr indent="0" lvl="0" marL="0" rtl="0" algn="l">
                        <a:spcBef>
                          <a:spcPts val="0"/>
                        </a:spcBef>
                        <a:spcAft>
                          <a:spcPts val="0"/>
                        </a:spcAft>
                        <a:buClr>
                          <a:schemeClr val="dk1"/>
                        </a:buClr>
                        <a:buSzPts val="1100"/>
                        <a:buFont typeface="Arial"/>
                        <a:buNone/>
                      </a:pPr>
                      <a:r>
                        <a:rPr b="1" lang="fr-FR" sz="1200">
                          <a:solidFill>
                            <a:schemeClr val="lt1"/>
                          </a:solidFill>
                        </a:rPr>
                        <a:t>Capacité de se remettre d’un choc améliorée</a:t>
                      </a:r>
                      <a:endParaRPr b="1" sz="1200"/>
                    </a:p>
                  </a:txBody>
                  <a:tcPr marT="18000" marB="18000" marR="18000" marL="180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F9000"/>
                    </a:solidFill>
                  </a:tcPr>
                </a:tc>
              </a:tr>
              <a:tr h="284350">
                <a:tc>
                  <a:txBody>
                    <a:bodyPr/>
                    <a:lstStyle/>
                    <a:p>
                      <a:pPr indent="0" lvl="0" marL="0" rtl="0" algn="l">
                        <a:spcBef>
                          <a:spcPts val="0"/>
                        </a:spcBef>
                        <a:spcAft>
                          <a:spcPts val="0"/>
                        </a:spcAft>
                        <a:buNone/>
                      </a:pPr>
                      <a:r>
                        <a:rPr b="1" lang="fr-FR" sz="1200"/>
                        <a:t>Mauvais état nutritionnel des enfants de moins de 5 ans</a:t>
                      </a:r>
                      <a:endParaRPr b="1" sz="1200"/>
                    </a:p>
                  </a:txBody>
                  <a:tcPr marT="18000" marB="18000" marR="18000" marL="18000">
                    <a:lnR cap="flat" cmpd="sng" w="9525">
                      <a:solidFill>
                        <a:schemeClr val="lt1"/>
                      </a:solidFill>
                      <a:prstDash val="solid"/>
                      <a:round/>
                      <a:headEnd len="sm" w="sm" type="none"/>
                      <a:tailEnd len="sm" w="sm" type="none"/>
                    </a:lnR>
                    <a:solidFill>
                      <a:srgbClr val="FFF2CC"/>
                    </a:solidFill>
                  </a:tcPr>
                </a:tc>
                <a:tc>
                  <a:txBody>
                    <a:bodyPr/>
                    <a:lstStyle/>
                    <a:p>
                      <a:pPr indent="0" lvl="0" marL="0" rtl="0" algn="l">
                        <a:spcBef>
                          <a:spcPts val="0"/>
                        </a:spcBef>
                        <a:spcAft>
                          <a:spcPts val="0"/>
                        </a:spcAft>
                        <a:buClr>
                          <a:schemeClr val="dk1"/>
                        </a:buClr>
                        <a:buSzPts val="1100"/>
                        <a:buFont typeface="Arial"/>
                        <a:buNone/>
                      </a:pPr>
                      <a:r>
                        <a:rPr b="1" lang="fr-FR" sz="1200">
                          <a:solidFill>
                            <a:schemeClr val="lt1"/>
                          </a:solidFill>
                        </a:rPr>
                        <a:t>E</a:t>
                      </a:r>
                      <a:r>
                        <a:rPr b="1" lang="fr-FR" sz="1200">
                          <a:solidFill>
                            <a:schemeClr val="lt1"/>
                          </a:solidFill>
                        </a:rPr>
                        <a:t>tat nutritionnel des enfants de moins de 5 ans amélioré </a:t>
                      </a:r>
                      <a:endParaRPr b="1" sz="1200">
                        <a:solidFill>
                          <a:schemeClr val="lt1"/>
                        </a:solidFill>
                      </a:endParaRPr>
                    </a:p>
                  </a:txBody>
                  <a:tcPr marT="18000" marB="18000" marR="18000" marL="180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F9000"/>
                    </a:solidFill>
                  </a:tcPr>
                </a:tc>
              </a:tr>
              <a:tr h="284350">
                <a:tc>
                  <a:txBody>
                    <a:bodyPr/>
                    <a:lstStyle/>
                    <a:p>
                      <a:pPr indent="0" lvl="0" marL="0" rtl="0" algn="l">
                        <a:spcBef>
                          <a:spcPts val="0"/>
                        </a:spcBef>
                        <a:spcAft>
                          <a:spcPts val="0"/>
                        </a:spcAft>
                        <a:buNone/>
                      </a:pPr>
                      <a:r>
                        <a:rPr b="1" lang="fr-FR" sz="1200"/>
                        <a:t>Revenus inéquitables et limités</a:t>
                      </a:r>
                      <a:endParaRPr b="1" sz="1200"/>
                    </a:p>
                  </a:txBody>
                  <a:tcPr marT="18000" marB="18000" marR="18000" marL="18000">
                    <a:lnR cap="flat" cmpd="sng" w="9525">
                      <a:solidFill>
                        <a:schemeClr val="lt1"/>
                      </a:solidFill>
                      <a:prstDash val="solid"/>
                      <a:round/>
                      <a:headEnd len="sm" w="sm" type="none"/>
                      <a:tailEnd len="sm" w="sm" type="none"/>
                    </a:lnR>
                    <a:solidFill>
                      <a:srgbClr val="FFF2CC"/>
                    </a:solidFill>
                  </a:tcPr>
                </a:tc>
                <a:tc>
                  <a:txBody>
                    <a:bodyPr/>
                    <a:lstStyle/>
                    <a:p>
                      <a:pPr indent="0" lvl="0" marL="0" rtl="0" algn="l">
                        <a:spcBef>
                          <a:spcPts val="0"/>
                        </a:spcBef>
                        <a:spcAft>
                          <a:spcPts val="0"/>
                        </a:spcAft>
                        <a:buNone/>
                      </a:pPr>
                      <a:r>
                        <a:rPr b="1" lang="fr-FR" sz="1200">
                          <a:solidFill>
                            <a:schemeClr val="lt1"/>
                          </a:solidFill>
                        </a:rPr>
                        <a:t>Revenus </a:t>
                      </a:r>
                      <a:r>
                        <a:rPr b="1" lang="fr-FR" sz="1200">
                          <a:solidFill>
                            <a:schemeClr val="lt1"/>
                          </a:solidFill>
                        </a:rPr>
                        <a:t>équitables</a:t>
                      </a:r>
                      <a:r>
                        <a:rPr b="1" lang="fr-FR" sz="1200">
                          <a:solidFill>
                            <a:schemeClr val="lt1"/>
                          </a:solidFill>
                        </a:rPr>
                        <a:t> accrus</a:t>
                      </a:r>
                      <a:endParaRPr b="1" sz="1200">
                        <a:solidFill>
                          <a:schemeClr val="lt1"/>
                        </a:solidFill>
                      </a:endParaRPr>
                    </a:p>
                  </a:txBody>
                  <a:tcPr marT="18000" marB="18000" marR="18000" marL="18000">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BF9000"/>
                    </a:solidFill>
                  </a:tcPr>
                </a:tc>
              </a:tr>
            </a:tbl>
          </a:graphicData>
        </a:graphic>
      </p:graphicFrame>
      <p:sp>
        <p:nvSpPr>
          <p:cNvPr id="140" name="Google Shape;140;p7"/>
          <p:cNvSpPr/>
          <p:nvPr/>
        </p:nvSpPr>
        <p:spPr>
          <a:xfrm>
            <a:off x="3124175" y="3703700"/>
            <a:ext cx="323100" cy="107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
          <p:cNvSpPr/>
          <p:nvPr/>
        </p:nvSpPr>
        <p:spPr>
          <a:xfrm>
            <a:off x="4771150" y="3703700"/>
            <a:ext cx="323100" cy="107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ph type="title"/>
          </p:nvPr>
        </p:nvSpPr>
        <p:spPr>
          <a:xfrm>
            <a:off x="635267" y="129177"/>
            <a:ext cx="8379079" cy="75529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200"/>
              <a:buFont typeface="Lato"/>
              <a:buNone/>
            </a:pPr>
            <a:r>
              <a:rPr lang="fr-FR" sz="2200"/>
              <a:t>Étape 3: Convertir les causes sous-jacentes en solutions</a:t>
            </a:r>
            <a:br>
              <a:rPr lang="fr-FR" sz="2200"/>
            </a:br>
            <a:r>
              <a:rPr lang="fr-FR" sz="2200"/>
              <a:t>Toutes les solutions doivent être présentées comme des résultats</a:t>
            </a:r>
            <a:endParaRPr/>
          </a:p>
        </p:txBody>
      </p:sp>
      <p:sp>
        <p:nvSpPr>
          <p:cNvPr id="148" name="Google Shape;148;p8"/>
          <p:cNvSpPr/>
          <p:nvPr/>
        </p:nvSpPr>
        <p:spPr>
          <a:xfrm>
            <a:off x="1289713" y="1841147"/>
            <a:ext cx="2644855" cy="605633"/>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2000" u="none" cap="none" strike="noStrike">
                <a:solidFill>
                  <a:schemeClr val="lt1"/>
                </a:solidFill>
                <a:latin typeface="Ubuntu"/>
                <a:ea typeface="Ubuntu"/>
                <a:cs typeface="Ubuntu"/>
                <a:sym typeface="Ubuntu"/>
              </a:rPr>
              <a:t>Cause sous-jacente</a:t>
            </a:r>
            <a:endParaRPr/>
          </a:p>
        </p:txBody>
      </p:sp>
      <p:sp>
        <p:nvSpPr>
          <p:cNvPr id="149" name="Google Shape;149;p8"/>
          <p:cNvSpPr/>
          <p:nvPr/>
        </p:nvSpPr>
        <p:spPr>
          <a:xfrm>
            <a:off x="5633270" y="1841147"/>
            <a:ext cx="2314470" cy="605633"/>
          </a:xfrm>
          <a:prstGeom prst="roundRect">
            <a:avLst>
              <a:gd fmla="val 16667" name="adj"/>
            </a:avLst>
          </a:prstGeom>
          <a:solidFill>
            <a:schemeClr val="accent3"/>
          </a:solidFill>
          <a:ln cap="flat" cmpd="sng" w="9525">
            <a:solidFill>
              <a:schemeClr val="accent3"/>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fr-FR" sz="2000" u="none" cap="none" strike="noStrike">
                <a:solidFill>
                  <a:schemeClr val="lt1"/>
                </a:solidFill>
                <a:latin typeface="Ubuntu"/>
                <a:ea typeface="Ubuntu"/>
                <a:cs typeface="Ubuntu"/>
                <a:sym typeface="Ubuntu"/>
              </a:rPr>
              <a:t> Solution </a:t>
            </a:r>
            <a:endParaRPr/>
          </a:p>
        </p:txBody>
      </p:sp>
      <p:sp>
        <p:nvSpPr>
          <p:cNvPr id="150" name="Google Shape;150;p8"/>
          <p:cNvSpPr txBox="1"/>
          <p:nvPr/>
        </p:nvSpPr>
        <p:spPr>
          <a:xfrm>
            <a:off x="635267" y="1162756"/>
            <a:ext cx="7213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2000" u="none" cap="none" strike="noStrike">
                <a:solidFill>
                  <a:schemeClr val="dk1"/>
                </a:solidFill>
                <a:latin typeface="Trebuchet MS"/>
                <a:ea typeface="Trebuchet MS"/>
                <a:cs typeface="Trebuchet MS"/>
                <a:sym typeface="Trebuchet MS"/>
              </a:rPr>
              <a:t>Problème: </a:t>
            </a:r>
            <a:r>
              <a:rPr b="0" i="0" lang="fr-FR" sz="2000" u="none" cap="none" strike="noStrike">
                <a:solidFill>
                  <a:schemeClr val="dk1"/>
                </a:solidFill>
                <a:latin typeface="Trebuchet MS"/>
                <a:ea typeface="Trebuchet MS"/>
                <a:cs typeface="Trebuchet MS"/>
                <a:sym typeface="Trebuchet MS"/>
              </a:rPr>
              <a:t>Prévalence élevée de la malnutrition infantile</a:t>
            </a:r>
            <a:endParaRPr/>
          </a:p>
        </p:txBody>
      </p:sp>
      <p:sp>
        <p:nvSpPr>
          <p:cNvPr id="151" name="Google Shape;151;p8"/>
          <p:cNvSpPr txBox="1"/>
          <p:nvPr>
            <p:ph idx="4294967295" type="body"/>
          </p:nvPr>
        </p:nvSpPr>
        <p:spPr>
          <a:xfrm>
            <a:off x="635267" y="2596444"/>
            <a:ext cx="4284133" cy="2343856"/>
          </a:xfrm>
          <a:prstGeom prst="rect">
            <a:avLst/>
          </a:prstGeom>
          <a:noFill/>
          <a:ln>
            <a:noFill/>
          </a:ln>
        </p:spPr>
        <p:txBody>
          <a:bodyPr anchorCtr="0" anchor="t" bIns="45700" lIns="91425" spcFirstLastPara="1" rIns="91425" wrap="square" tIns="45700">
            <a:noAutofit/>
          </a:bodyPr>
          <a:lstStyle/>
          <a:p>
            <a:pPr indent="-342900" lvl="0" marL="342900" rtl="0" algn="l">
              <a:lnSpc>
                <a:spcPct val="70000"/>
              </a:lnSpc>
              <a:spcBef>
                <a:spcPts val="0"/>
              </a:spcBef>
              <a:spcAft>
                <a:spcPts val="0"/>
              </a:spcAft>
              <a:buClr>
                <a:schemeClr val="dk1"/>
              </a:buClr>
              <a:buSzPts val="1800"/>
              <a:buChar char="•"/>
            </a:pPr>
            <a:r>
              <a:rPr lang="fr-FR" sz="1800"/>
              <a:t>Les enfants de moins de 5 ans consomment des quantités insuffisantes d'aliments nutritifs</a:t>
            </a:r>
            <a:endParaRPr/>
          </a:p>
          <a:p>
            <a:pPr indent="-342900" lvl="0" marL="342900" rtl="0" algn="l">
              <a:lnSpc>
                <a:spcPct val="70000"/>
              </a:lnSpc>
              <a:spcBef>
                <a:spcPts val="1200"/>
              </a:spcBef>
              <a:spcAft>
                <a:spcPts val="0"/>
              </a:spcAft>
              <a:buClr>
                <a:schemeClr val="dk1"/>
              </a:buClr>
              <a:buSzPts val="1800"/>
              <a:buChar char="•"/>
            </a:pPr>
            <a:r>
              <a:rPr lang="fr-FR" sz="1800"/>
              <a:t>Les enfants souffrent fréquemment de diarrhée</a:t>
            </a:r>
            <a:endParaRPr/>
          </a:p>
        </p:txBody>
      </p:sp>
      <p:sp>
        <p:nvSpPr>
          <p:cNvPr id="152" name="Google Shape;152;p8"/>
          <p:cNvSpPr txBox="1"/>
          <p:nvPr>
            <p:ph idx="4294967295" type="body"/>
          </p:nvPr>
        </p:nvSpPr>
        <p:spPr>
          <a:xfrm>
            <a:off x="4704230" y="2519538"/>
            <a:ext cx="4172550" cy="2590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Char char="•"/>
            </a:pPr>
            <a:r>
              <a:rPr lang="fr-FR" sz="1800"/>
              <a:t>Augmentation de la consommation d'aliments nutritifs pour les enfants de moins de 5 ans </a:t>
            </a:r>
            <a:r>
              <a:rPr lang="fr-FR" sz="1800" strike="sngStrike">
                <a:solidFill>
                  <a:schemeClr val="accent5"/>
                </a:solidFill>
              </a:rPr>
              <a:t>grâce à l'éducation en SNMI</a:t>
            </a:r>
            <a:endParaRPr/>
          </a:p>
          <a:p>
            <a:pPr indent="-342900" lvl="0" marL="342900" rtl="0" algn="l">
              <a:spcBef>
                <a:spcPts val="1200"/>
              </a:spcBef>
              <a:spcAft>
                <a:spcPts val="0"/>
              </a:spcAft>
              <a:buClr>
                <a:schemeClr val="dk1"/>
              </a:buClr>
              <a:buSzPts val="1800"/>
              <a:buChar char="•"/>
            </a:pPr>
            <a:r>
              <a:rPr lang="fr-FR" sz="1800"/>
              <a:t>Diminution de la prévalence de la diarrhée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9"/>
          <p:cNvSpPr txBox="1"/>
          <p:nvPr>
            <p:ph type="title"/>
          </p:nvPr>
        </p:nvSpPr>
        <p:spPr>
          <a:xfrm>
            <a:off x="1684423" y="157854"/>
            <a:ext cx="7459577" cy="85725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2800"/>
              <a:buFont typeface="Lato"/>
              <a:buNone/>
            </a:pPr>
            <a:r>
              <a:rPr lang="fr-FR" sz="2800"/>
              <a:t>Exceptions à la «conversion»</a:t>
            </a:r>
            <a:endParaRPr/>
          </a:p>
        </p:txBody>
      </p:sp>
      <p:sp>
        <p:nvSpPr>
          <p:cNvPr id="159" name="Google Shape;159;p9"/>
          <p:cNvSpPr txBox="1"/>
          <p:nvPr>
            <p:ph idx="1" type="body"/>
          </p:nvPr>
        </p:nvSpPr>
        <p:spPr>
          <a:xfrm>
            <a:off x="1684422" y="1116532"/>
            <a:ext cx="7278708" cy="3493970"/>
          </a:xfrm>
          <a:prstGeom prst="rect">
            <a:avLst/>
          </a:prstGeom>
          <a:noFill/>
          <a:ln>
            <a:noFill/>
          </a:ln>
        </p:spPr>
        <p:txBody>
          <a:bodyPr anchorCtr="0" anchor="t" bIns="45700" lIns="91425" spcFirstLastPara="1" rIns="91425" wrap="square" tIns="45700">
            <a:normAutofit fontScale="77500" lnSpcReduction="20000"/>
          </a:bodyPr>
          <a:lstStyle/>
          <a:p>
            <a:pPr indent="-457200" lvl="0" marL="457200" rtl="0" algn="l">
              <a:spcBef>
                <a:spcPts val="0"/>
              </a:spcBef>
              <a:spcAft>
                <a:spcPts val="0"/>
              </a:spcAft>
              <a:buClr>
                <a:schemeClr val="dk1"/>
              </a:buClr>
              <a:buSzPct val="100000"/>
              <a:buFont typeface="Arial"/>
              <a:buChar char="•"/>
            </a:pPr>
            <a:r>
              <a:rPr lang="fr-FR" sz="2800"/>
              <a:t>Conditions contextuelles</a:t>
            </a:r>
            <a:endParaRPr/>
          </a:p>
          <a:p>
            <a:pPr indent="-457200" lvl="1" marL="1200150" rtl="0" algn="l">
              <a:spcBef>
                <a:spcPts val="1003"/>
              </a:spcBef>
              <a:spcAft>
                <a:spcPts val="0"/>
              </a:spcAft>
              <a:buClr>
                <a:schemeClr val="dk1"/>
              </a:buClr>
              <a:buSzPct val="100000"/>
              <a:buFont typeface="Arial"/>
              <a:buChar char="•"/>
            </a:pPr>
            <a:r>
              <a:rPr lang="fr-FR" sz="2600"/>
              <a:t>Souvent, il n'est pas logique de retourner ces énoncés de problèmes (par exemple, augmentation de la prévalence de la sécheresse; augmentation des exploitations commerciales&gt; disponibilité limitée des pâturages)</a:t>
            </a:r>
            <a:endParaRPr/>
          </a:p>
          <a:p>
            <a:pPr indent="-457200" lvl="0" marL="457200" rtl="0" algn="l">
              <a:spcBef>
                <a:spcPts val="1034"/>
              </a:spcBef>
              <a:spcAft>
                <a:spcPts val="0"/>
              </a:spcAft>
              <a:buClr>
                <a:schemeClr val="dk1"/>
              </a:buClr>
              <a:buSzPct val="100000"/>
              <a:buFont typeface="Arial"/>
              <a:buChar char="•"/>
            </a:pPr>
            <a:r>
              <a:rPr lang="fr-FR" sz="2800"/>
              <a:t>Laissez-les prescrits comme des conditions difficiles au bas de l'arbre à solutions.</a:t>
            </a:r>
            <a:endParaRPr/>
          </a:p>
          <a:p>
            <a:pPr indent="-457200" lvl="0" marL="457200" rtl="0" algn="l">
              <a:spcBef>
                <a:spcPts val="1034"/>
              </a:spcBef>
              <a:spcAft>
                <a:spcPts val="0"/>
              </a:spcAft>
              <a:buClr>
                <a:schemeClr val="dk1"/>
              </a:buClr>
              <a:buSzPct val="100000"/>
              <a:buFont typeface="Arial"/>
              <a:buChar char="•"/>
            </a:pPr>
            <a:r>
              <a:rPr lang="fr-FR" sz="2800"/>
              <a:t>Ils servent de rappels lorsque vient le temps de concevoir des interventions efficaces et adaptées au contexte. </a:t>
            </a:r>
            <a:endParaRPr/>
          </a:p>
          <a:p>
            <a:pPr indent="0" lvl="0" marL="0" rtl="0" algn="l">
              <a:spcBef>
                <a:spcPts val="941"/>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2019-08-05T19:49:48Z</dcterms:created>
  <dc:creator>lstarr@savechildren.org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