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93455" r:id="rId4"/>
  </p:sldMasterIdLst>
  <p:notesMasterIdLst>
    <p:notesMasterId r:id="rId21"/>
  </p:notesMasterIdLst>
  <p:sldIdLst>
    <p:sldId id="256" r:id="rId5"/>
    <p:sldId id="316" r:id="rId6"/>
    <p:sldId id="321" r:id="rId7"/>
    <p:sldId id="268" r:id="rId8"/>
    <p:sldId id="275" r:id="rId9"/>
    <p:sldId id="276" r:id="rId10"/>
    <p:sldId id="277" r:id="rId11"/>
    <p:sldId id="270" r:id="rId12"/>
    <p:sldId id="289" r:id="rId13"/>
    <p:sldId id="283" r:id="rId14"/>
    <p:sldId id="312" r:id="rId15"/>
    <p:sldId id="318" r:id="rId16"/>
    <p:sldId id="285" r:id="rId17"/>
    <p:sldId id="319" r:id="rId18"/>
    <p:sldId id="320" r:id="rId19"/>
    <p:sldId id="274" r:id="rId20"/>
  </p:sldIdLst>
  <p:sldSz cx="9144000" cy="5143500" type="screen16x9"/>
  <p:notesSz cx="6858000" cy="9144000"/>
  <p:embeddedFontLst>
    <p:embeddedFont>
      <p:font typeface="Lato Semibold" panose="020B0604020202020204" charset="0"/>
      <p:regular r:id="rId22"/>
      <p:bold r:id="rId23"/>
      <p:italic r:id="rId24"/>
      <p:boldItalic r:id="rId25"/>
    </p:embeddedFont>
    <p:embeddedFont>
      <p:font typeface="Ubuntu" panose="020B0504030602030204" pitchFamily="34" charset="0"/>
      <p:regular r:id="rId26"/>
      <p:bold r:id="rId27"/>
      <p:italic r:id="rId28"/>
      <p:boldItalic r:id="rId29"/>
    </p:embeddedFont>
    <p:embeddedFont>
      <p:font typeface="Trebuchet MS" panose="020B0603020202020204"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Lato" panose="020F0502020204030203" pitchFamily="34" charset="0"/>
      <p:regular r:id="rId38"/>
      <p:bold r:id="rId39"/>
      <p:italic r:id="rId40"/>
      <p:boldItalic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rr, Laurie" initials="SL" lastIdx="12" clrIdx="0">
    <p:extLst>
      <p:ext uri="{19B8F6BF-5375-455C-9EA6-DF929625EA0E}">
        <p15:presenceInfo xmlns:p15="http://schemas.microsoft.com/office/powerpoint/2012/main" userId="S-1-5-21-1794262703-530063779-3795828387-52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EE9"/>
    <a:srgbClr val="C0C0C0"/>
    <a:srgbClr val="59B2BA"/>
    <a:srgbClr val="74C2CC"/>
    <a:srgbClr val="63B6C1"/>
    <a:srgbClr val="028896"/>
    <a:srgbClr val="0493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AFDC08-8E60-6937-D01F-D9FC156081CB}" v="1" dt="2019-09-06T21:08:02.741"/>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2" autoAdjust="0"/>
    <p:restoredTop sz="87914" autoAdjust="0"/>
  </p:normalViewPr>
  <p:slideViewPr>
    <p:cSldViewPr snapToGrid="0" snapToObjects="1">
      <p:cViewPr varScale="1">
        <p:scale>
          <a:sx n="111" d="100"/>
          <a:sy n="111" d="100"/>
        </p:scale>
        <p:origin x="1120" y="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viewProps" Target="viewProps.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ableStyles" Target="tableStyles.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2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rczyk, Kim" userId="S::kjurczyk@savechildren.org::bd966bda-b7cd-45bf-a0c1-420e7d18299d" providerId="AD" clId="Web-{68AFDC08-8E60-6937-D01F-D9FC156081CB}"/>
    <pc:docChg chg="delSld">
      <pc:chgData name="Jurczyk, Kim" userId="S::kjurczyk@savechildren.org::bd966bda-b7cd-45bf-a0c1-420e7d18299d" providerId="AD" clId="Web-{68AFDC08-8E60-6937-D01F-D9FC156081CB}" dt="2019-09-06T21:08:02.741" v="0"/>
      <pc:docMkLst>
        <pc:docMk/>
      </pc:docMkLst>
      <pc:sldChg chg="del">
        <pc:chgData name="Jurczyk, Kim" userId="S::kjurczyk@savechildren.org::bd966bda-b7cd-45bf-a0c1-420e7d18299d" providerId="AD" clId="Web-{68AFDC08-8E60-6937-D01F-D9FC156081CB}" dt="2019-09-06T21:08:02.741" v="0"/>
        <pc:sldMkLst>
          <pc:docMk/>
          <pc:sldMk cId="359672462"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3FF9A-5DCF-9A4C-B873-0D5469D97A9D}" type="datetimeFigureOut">
              <a:rPr lang="en-US" smtClean="0"/>
              <a:t>9/19/2019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51AE6-46AA-1044-BD0E-F9BB33320C49}" type="slidenum">
              <a:rPr lang="en-US" smtClean="0"/>
              <a:t>‹#›</a:t>
            </a:fld>
            <a:endParaRPr lang="en-US"/>
          </a:p>
        </p:txBody>
      </p:sp>
    </p:spTree>
    <p:extLst>
      <p:ext uri="{BB962C8B-B14F-4D97-AF65-F5344CB8AC3E}">
        <p14:creationId xmlns:p14="http://schemas.microsoft.com/office/powerpoint/2010/main" val="70430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Modify to align to your organizational timeline. </a:t>
            </a:r>
          </a:p>
        </p:txBody>
      </p:sp>
      <p:sp>
        <p:nvSpPr>
          <p:cNvPr id="4" name="Slide Number Placeholder 3"/>
          <p:cNvSpPr>
            <a:spLocks noGrp="1"/>
          </p:cNvSpPr>
          <p:nvPr>
            <p:ph type="sldNum" sz="quarter" idx="10"/>
          </p:nvPr>
        </p:nvSpPr>
        <p:spPr/>
        <p:txBody>
          <a:bodyPr/>
          <a:lstStyle/>
          <a:p>
            <a:fld id="{D9751AE6-46AA-1044-BD0E-F9BB33320C49}" type="slidenum">
              <a:rPr lang="en-US" smtClean="0"/>
              <a:t>3</a:t>
            </a:fld>
            <a:endParaRPr lang="en-US"/>
          </a:p>
        </p:txBody>
      </p:sp>
    </p:spTree>
    <p:extLst>
      <p:ext uri="{BB962C8B-B14F-4D97-AF65-F5344CB8AC3E}">
        <p14:creationId xmlns:p14="http://schemas.microsoft.com/office/powerpoint/2010/main" val="1158956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12</a:t>
            </a:fld>
            <a:endParaRPr lang="en-US"/>
          </a:p>
        </p:txBody>
      </p:sp>
    </p:spTree>
    <p:extLst>
      <p:ext uri="{BB962C8B-B14F-4D97-AF65-F5344CB8AC3E}">
        <p14:creationId xmlns:p14="http://schemas.microsoft.com/office/powerpoint/2010/main" val="2562643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Mouse clicks activate animations that “flip” the Problem Tree to a Solution Tree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important that the solution tree mirror every single limiting condition present in the problem tree. Again, this is because the TOC diagram is not limited to what one organization or project will address. External actors may be responsible for producing some of the critical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long run, putting substantial effort toward the problem tree exercise will save time and improve the quality and rigor of the TOC diagram.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13</a:t>
            </a:fld>
            <a:endParaRPr lang="en-US"/>
          </a:p>
        </p:txBody>
      </p:sp>
    </p:spTree>
    <p:extLst>
      <p:ext uri="{BB962C8B-B14F-4D97-AF65-F5344CB8AC3E}">
        <p14:creationId xmlns:p14="http://schemas.microsoft.com/office/powerpoint/2010/main" val="762314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FFP requires that each Purpose be</a:t>
            </a:r>
            <a:r>
              <a:rPr lang="en-US" sz="1200" kern="1200" baseline="0" dirty="0" smtClean="0">
                <a:solidFill>
                  <a:schemeClr val="tx1"/>
                </a:solidFill>
                <a:effectLst/>
                <a:latin typeface="+mn-lt"/>
                <a:ea typeface="+mn-ea"/>
                <a:cs typeface="+mn-cs"/>
              </a:rPr>
              <a:t> presented on a separate page. If we followed the problem tree guidance, our diagrams should already be set up in this manner.  If not, now is the time to correct the display.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 most cases, all the Domains of Change will become Purposes. </a:t>
            </a:r>
            <a:r>
              <a:rPr lang="en-US" sz="1200" kern="1200" dirty="0" smtClean="0">
                <a:solidFill>
                  <a:schemeClr val="tx1"/>
                </a:solidFill>
                <a:effectLst/>
                <a:latin typeface="+mn-lt"/>
                <a:ea typeface="+mn-ea"/>
                <a:cs typeface="+mn-cs"/>
              </a:rPr>
              <a:t>But because, like outcomes, domains are not limited to what one organization or one DFSA will address, we </a:t>
            </a:r>
            <a:r>
              <a:rPr lang="en-US" sz="1200" kern="1200" baseline="0" dirty="0" err="1" smtClean="0">
                <a:solidFill>
                  <a:schemeClr val="tx1"/>
                </a:solidFill>
                <a:effectLst/>
                <a:latin typeface="+mn-lt"/>
                <a:ea typeface="+mn-ea"/>
                <a:cs typeface="+mn-cs"/>
              </a:rPr>
              <a:t>w</a:t>
            </a:r>
            <a:r>
              <a:rPr lang="en-US" sz="1200" kern="1200" dirty="0" err="1"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 don’t use the term Purpose yet.</a:t>
            </a:r>
            <a:r>
              <a:rPr lang="en-US" sz="1200" kern="1200" baseline="0" dirty="0" smtClean="0">
                <a:solidFill>
                  <a:schemeClr val="tx1"/>
                </a:solidFill>
                <a:effectLst/>
                <a:latin typeface="+mn-lt"/>
                <a:ea typeface="+mn-ea"/>
                <a:cs typeface="+mn-cs"/>
              </a:rPr>
              <a:t> I</a:t>
            </a:r>
            <a:r>
              <a:rPr lang="en-US" sz="1200" kern="1200" dirty="0" smtClean="0">
                <a:solidFill>
                  <a:schemeClr val="tx1"/>
                </a:solidFill>
                <a:effectLst/>
                <a:latin typeface="+mn-lt"/>
                <a:ea typeface="+mn-ea"/>
                <a:cs typeface="+mn-cs"/>
              </a:rPr>
              <a:t>n rare cases there is a domain of change that is produced by an external actor,</a:t>
            </a:r>
            <a:r>
              <a:rPr lang="en-US" sz="1200" kern="1200" baseline="0" dirty="0" smtClean="0">
                <a:solidFill>
                  <a:schemeClr val="tx1"/>
                </a:solidFill>
                <a:effectLst/>
                <a:latin typeface="+mn-lt"/>
                <a:ea typeface="+mn-ea"/>
                <a:cs typeface="+mn-cs"/>
              </a:rPr>
              <a:t> and this is determined later in the TOC process.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need to clearly demonstrate when we have cross-domain linkages</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An easy way to do this is to repeat outcomes that cross pages on both pages using a different shape or color to indicate a linkage, and indicating the domain page that it will connect to.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slide and the following slide demonstrate this concept. </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9751AE6-46AA-1044-BD0E-F9BB33320C49}" type="slidenum">
              <a:rPr lang="en-US" smtClean="0"/>
              <a:t>14</a:t>
            </a:fld>
            <a:endParaRPr lang="en-US"/>
          </a:p>
        </p:txBody>
      </p:sp>
    </p:spTree>
    <p:extLst>
      <p:ext uri="{BB962C8B-B14F-4D97-AF65-F5344CB8AC3E}">
        <p14:creationId xmlns:p14="http://schemas.microsoft.com/office/powerpoint/2010/main" val="537288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15</a:t>
            </a:fld>
            <a:endParaRPr lang="en-US"/>
          </a:p>
        </p:txBody>
      </p:sp>
    </p:spTree>
    <p:extLst>
      <p:ext uri="{BB962C8B-B14F-4D97-AF65-F5344CB8AC3E}">
        <p14:creationId xmlns:p14="http://schemas.microsoft.com/office/powerpoint/2010/main" val="27256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easiest way to create a solution tree is to invert, or “flip”, the problem tree. The problem statement becomes the goal, the key problems flip into domains of change, and the remaining underlying causes flip into solutions. Later in the process, we will sort these solutions into outcomes and outputs. Of course, for this to work properly, the causal linkages in the problem tree must be logical and agreed </a:t>
            </a:r>
            <a:r>
              <a:rPr lang="en-US" sz="1200" kern="1200" dirty="0" smtClean="0">
                <a:solidFill>
                  <a:schemeClr val="tx1"/>
                </a:solidFill>
                <a:effectLst/>
                <a:latin typeface="+mn-lt"/>
                <a:ea typeface="+mn-ea"/>
                <a:cs typeface="+mn-cs"/>
              </a:rPr>
              <a:t>upon,</a:t>
            </a:r>
            <a:r>
              <a:rPr lang="en-US" sz="1200" kern="1200" baseline="0" dirty="0" smtClean="0">
                <a:solidFill>
                  <a:schemeClr val="tx1"/>
                </a:solidFill>
                <a:effectLst/>
                <a:latin typeface="+mn-lt"/>
                <a:ea typeface="+mn-ea"/>
                <a:cs typeface="+mn-cs"/>
              </a:rPr>
              <a:t> so if you haven’t put enough time into that effort….take a step back and complete before the flip!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4</a:t>
            </a:fld>
            <a:endParaRPr lang="en-US"/>
          </a:p>
        </p:txBody>
      </p:sp>
    </p:spTree>
    <p:extLst>
      <p:ext uri="{BB962C8B-B14F-4D97-AF65-F5344CB8AC3E}">
        <p14:creationId xmlns:p14="http://schemas.microsoft.com/office/powerpoint/2010/main" val="147607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5</a:t>
            </a:fld>
            <a:endParaRPr lang="en-US"/>
          </a:p>
        </p:txBody>
      </p:sp>
    </p:spTree>
    <p:extLst>
      <p:ext uri="{BB962C8B-B14F-4D97-AF65-F5344CB8AC3E}">
        <p14:creationId xmlns:p14="http://schemas.microsoft.com/office/powerpoint/2010/main" val="1033636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identify</a:t>
            </a:r>
            <a:r>
              <a:rPr lang="en-US" baseline="0" dirty="0"/>
              <a:t> why these goals are poorly-worded. These are real samples from FFP-funded programs, with identifying factors changed!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 goal: Food security, income, and resilience = too many goals in one statement.  Additionally, sufficient income and resilience to shocks are </a:t>
            </a:r>
            <a:r>
              <a:rPr lang="en-US" u="sng" baseline="0" dirty="0"/>
              <a:t>preconditions </a:t>
            </a:r>
            <a:r>
              <a:rPr lang="en-US" baseline="0" dirty="0"/>
              <a:t>for food security. </a:t>
            </a:r>
            <a:r>
              <a:rPr lang="en-US" sz="1200" kern="1200" dirty="0">
                <a:solidFill>
                  <a:schemeClr val="tx1"/>
                </a:solidFill>
                <a:effectLst/>
                <a:latin typeface="+mn-lt"/>
                <a:ea typeface="+mn-ea"/>
                <a:cs typeface="+mn-cs"/>
              </a:rPr>
              <a:t>By refining the analysis we can usually determine the causal hierarchy of these multiple outcomes and simplify the goal statement. </a:t>
            </a:r>
            <a:endParaRPr lang="en-US" dirty="0"/>
          </a:p>
          <a:p>
            <a:endParaRPr lang="en-US" baseline="0" dirty="0"/>
          </a:p>
          <a:p>
            <a:r>
              <a:rPr lang="en-US" baseline="0" dirty="0"/>
              <a:t>“ through their empowerment” tells how the activity will do this…..the how should not be in the goal, but rather demonstrated in the TOC diagram.  </a:t>
            </a:r>
          </a:p>
          <a:p>
            <a:endParaRPr lang="en-US" baseline="0" dirty="0"/>
          </a:p>
          <a:p>
            <a:r>
              <a:rPr lang="en-US" sz="1200" kern="1200" dirty="0">
                <a:solidFill>
                  <a:schemeClr val="tx1"/>
                </a:solidFill>
                <a:effectLst/>
                <a:latin typeface="+mn-lt"/>
                <a:ea typeface="+mn-ea"/>
                <a:cs typeface="+mn-cs"/>
              </a:rPr>
              <a:t>The second statement also has multiple goals. This becomes problematic for M&amp;E to determine whether the project achieves the goal, if for example, data show substantial improvement in income, but little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agricultural productivity. </a:t>
            </a:r>
            <a:endParaRPr lang="en-US" baseline="0" dirty="0"/>
          </a:p>
        </p:txBody>
      </p:sp>
      <p:sp>
        <p:nvSpPr>
          <p:cNvPr id="4" name="Slide Number Placeholder 3"/>
          <p:cNvSpPr>
            <a:spLocks noGrp="1"/>
          </p:cNvSpPr>
          <p:nvPr>
            <p:ph type="sldNum" sz="quarter" idx="10"/>
          </p:nvPr>
        </p:nvSpPr>
        <p:spPr/>
        <p:txBody>
          <a:bodyPr/>
          <a:lstStyle/>
          <a:p>
            <a:fld id="{D9751AE6-46AA-1044-BD0E-F9BB33320C49}" type="slidenum">
              <a:rPr lang="en-US" smtClean="0"/>
              <a:t>6</a:t>
            </a:fld>
            <a:endParaRPr lang="en-US"/>
          </a:p>
        </p:txBody>
      </p:sp>
    </p:spTree>
    <p:extLst>
      <p:ext uri="{BB962C8B-B14F-4D97-AF65-F5344CB8AC3E}">
        <p14:creationId xmlns:p14="http://schemas.microsoft.com/office/powerpoint/2010/main" val="809907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Identify the broad conditions in your problem tree that significantly contribute to the overarching problem. These are the key problems that you will “flip” to domains of change. </a:t>
            </a:r>
          </a:p>
          <a:p>
            <a:r>
              <a:rPr lang="en-US" sz="1200" kern="1200" dirty="0">
                <a:solidFill>
                  <a:schemeClr val="tx1"/>
                </a:solidFill>
                <a:effectLst/>
                <a:latin typeface="+mn-lt"/>
                <a:ea typeface="+mn-ea"/>
                <a:cs typeface="+mn-cs"/>
              </a:rPr>
              <a:t>Domains of change (some or all of which will become FFP purposes) are main areas in which change must occur in order to be able to reach the goal. A number of domains of change may be necessary to achieve the goal. Domains of change are comprehensive; they are not limited to what one organization or one project will address. </a:t>
            </a:r>
          </a:p>
          <a:p>
            <a:r>
              <a:rPr lang="en-US" sz="1200" kern="1200" dirty="0">
                <a:solidFill>
                  <a:schemeClr val="tx1"/>
                </a:solidFill>
                <a:effectLst/>
                <a:latin typeface="+mn-lt"/>
                <a:ea typeface="+mn-ea"/>
                <a:cs typeface="+mn-cs"/>
              </a:rPr>
              <a:t>This is a key difference between a results framework and a TOC!  It is also the reason that we won’t use the term Purpose yet; there may be a domain of change that is produced by an external actor.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“flip” the domains of change statements simply rephrase the key problems to demonstrate a desired, measurable result. </a:t>
            </a:r>
          </a:p>
        </p:txBody>
      </p:sp>
      <p:sp>
        <p:nvSpPr>
          <p:cNvPr id="4" name="Slide Number Placeholder 3"/>
          <p:cNvSpPr>
            <a:spLocks noGrp="1"/>
          </p:cNvSpPr>
          <p:nvPr>
            <p:ph type="sldNum" sz="quarter" idx="10"/>
          </p:nvPr>
        </p:nvSpPr>
        <p:spPr/>
        <p:txBody>
          <a:bodyPr/>
          <a:lstStyle/>
          <a:p>
            <a:fld id="{D9751AE6-46AA-1044-BD0E-F9BB33320C49}" type="slidenum">
              <a:rPr lang="en-US" smtClean="0"/>
              <a:t>7</a:t>
            </a:fld>
            <a:endParaRPr lang="en-US"/>
          </a:p>
        </p:txBody>
      </p:sp>
    </p:spTree>
    <p:extLst>
      <p:ext uri="{BB962C8B-B14F-4D97-AF65-F5344CB8AC3E}">
        <p14:creationId xmlns:p14="http://schemas.microsoft.com/office/powerpoint/2010/main" val="1947691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move through the problem tree to the myriad of underlying causes. Convert each problem/cause in a similar manner, ensuring that you restate each problem as a measurable result. The language should convey a condition already resolved rather than something that will happen in the future, or an action. </a:t>
            </a:r>
          </a:p>
        </p:txBody>
      </p:sp>
      <p:sp>
        <p:nvSpPr>
          <p:cNvPr id="4" name="Slide Number Placeholder 3"/>
          <p:cNvSpPr>
            <a:spLocks noGrp="1"/>
          </p:cNvSpPr>
          <p:nvPr>
            <p:ph type="sldNum" sz="quarter" idx="10"/>
          </p:nvPr>
        </p:nvSpPr>
        <p:spPr/>
        <p:txBody>
          <a:bodyPr/>
          <a:lstStyle/>
          <a:p>
            <a:fld id="{D9751AE6-46AA-1044-BD0E-F9BB33320C49}" type="slidenum">
              <a:rPr lang="en-US" smtClean="0"/>
              <a:t>8</a:t>
            </a:fld>
            <a:endParaRPr lang="en-US"/>
          </a:p>
        </p:txBody>
      </p:sp>
    </p:spTree>
    <p:extLst>
      <p:ext uri="{BB962C8B-B14F-4D97-AF65-F5344CB8AC3E}">
        <p14:creationId xmlns:p14="http://schemas.microsoft.com/office/powerpoint/2010/main" val="1798848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9</a:t>
            </a:fld>
            <a:endParaRPr lang="en-US"/>
          </a:p>
        </p:txBody>
      </p:sp>
    </p:spTree>
    <p:extLst>
      <p:ext uri="{BB962C8B-B14F-4D97-AF65-F5344CB8AC3E}">
        <p14:creationId xmlns:p14="http://schemas.microsoft.com/office/powerpoint/2010/main" val="1588031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10</a:t>
            </a:fld>
            <a:endParaRPr lang="en-US"/>
          </a:p>
        </p:txBody>
      </p:sp>
    </p:spTree>
    <p:extLst>
      <p:ext uri="{BB962C8B-B14F-4D97-AF65-F5344CB8AC3E}">
        <p14:creationId xmlns:p14="http://schemas.microsoft.com/office/powerpoint/2010/main" val="3010195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Even if the problem does not disproportionately affect one gender, 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relevant, try to highlight gender inclusiveness in the solution statements (e.g., </a:t>
            </a:r>
            <a:r>
              <a:rPr lang="en-US" sz="1200" i="1" kern="1200" dirty="0" smtClean="0">
                <a:solidFill>
                  <a:schemeClr val="tx1"/>
                </a:solidFill>
                <a:effectLst/>
                <a:latin typeface="+mn-lt"/>
                <a:ea typeface="+mn-ea"/>
                <a:cs typeface="+mn-cs"/>
              </a:rPr>
              <a:t>increased adoption of diversified livelihoods by men and women </a:t>
            </a:r>
            <a:r>
              <a:rPr lang="en-US" sz="1200" kern="1200" dirty="0" smtClean="0">
                <a:solidFill>
                  <a:schemeClr val="tx1"/>
                </a:solidFill>
                <a:effectLst/>
                <a:latin typeface="+mn-lt"/>
                <a:ea typeface="+mn-ea"/>
                <a:cs typeface="+mn-cs"/>
              </a:rPr>
              <a:t>or </a:t>
            </a:r>
            <a:r>
              <a:rPr lang="en-US" sz="1200" i="1" kern="1200" dirty="0" smtClean="0">
                <a:solidFill>
                  <a:schemeClr val="tx1"/>
                </a:solidFill>
                <a:effectLst/>
                <a:latin typeface="+mn-lt"/>
                <a:ea typeface="+mn-ea"/>
                <a:cs typeface="+mn-cs"/>
              </a:rPr>
              <a:t>access to gender-responsive extension services increased</a:t>
            </a:r>
            <a:r>
              <a:rPr lang="en-US" sz="1200" kern="1200" dirty="0" smtClean="0">
                <a:solidFill>
                  <a:schemeClr val="tx1"/>
                </a:solidFill>
                <a:effectLst/>
                <a:latin typeface="+mn-lt"/>
                <a:ea typeface="+mn-ea"/>
                <a:cs typeface="+mn-cs"/>
              </a:rPr>
              <a:t>). We want to show that our TOC recognizes the importance of outcomes benefitting all genders equally.</a:t>
            </a:r>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11</a:t>
            </a:fld>
            <a:endParaRPr lang="en-US"/>
          </a:p>
        </p:txBody>
      </p:sp>
    </p:spTree>
    <p:extLst>
      <p:ext uri="{BB962C8B-B14F-4D97-AF65-F5344CB8AC3E}">
        <p14:creationId xmlns:p14="http://schemas.microsoft.com/office/powerpoint/2010/main" val="16698764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D14EFDF-EDCB-4547-B027-D8B642B18491}"/>
              </a:ext>
            </a:extLst>
          </p:cNvPr>
          <p:cNvSpPr>
            <a:spLocks noGrp="1"/>
          </p:cNvSpPr>
          <p:nvPr>
            <p:ph type="body" sz="quarter" idx="11"/>
          </p:nvPr>
        </p:nvSpPr>
        <p:spPr>
          <a:xfrm>
            <a:off x="1500188" y="1653961"/>
            <a:ext cx="6996112" cy="1243351"/>
          </a:xfrm>
        </p:spPr>
        <p:txBody>
          <a:bodyPr anchor="b"/>
          <a:lstStyle>
            <a:lvl1pPr marL="0" indent="0" algn="l">
              <a:buNone/>
              <a:defRPr b="1">
                <a:solidFill>
                  <a:schemeClr val="bg2"/>
                </a:solidFill>
              </a:defRPr>
            </a:lvl1pPr>
          </a:lstStyle>
          <a:p>
            <a:pPr lvl="0"/>
            <a:r>
              <a:rPr lang="en-US"/>
              <a:t>Edit Master text styles</a:t>
            </a:r>
          </a:p>
        </p:txBody>
      </p:sp>
      <p:sp>
        <p:nvSpPr>
          <p:cNvPr id="8" name="Text Placeholder 7">
            <a:extLst>
              <a:ext uri="{FF2B5EF4-FFF2-40B4-BE49-F238E27FC236}">
                <a16:creationId xmlns:a16="http://schemas.microsoft.com/office/drawing/2014/main" id="{EB55070F-E82F-4642-968F-94AA131119E3}"/>
              </a:ext>
            </a:extLst>
          </p:cNvPr>
          <p:cNvSpPr>
            <a:spLocks noGrp="1"/>
          </p:cNvSpPr>
          <p:nvPr>
            <p:ph type="body" sz="quarter" idx="12"/>
          </p:nvPr>
        </p:nvSpPr>
        <p:spPr>
          <a:xfrm>
            <a:off x="1500188" y="2948344"/>
            <a:ext cx="6996112" cy="1562100"/>
          </a:xfrm>
        </p:spPr>
        <p:txBody>
          <a:bodyPr>
            <a:normAutofit/>
          </a:bodyPr>
          <a:lstStyle>
            <a:lvl1pPr marL="0" indent="0">
              <a:buNone/>
              <a:defRPr sz="2200">
                <a:solidFill>
                  <a:schemeClr val="bg2"/>
                </a:solidFill>
              </a:defRPr>
            </a:lvl1pPr>
          </a:lstStyle>
          <a:p>
            <a:pPr lvl="0"/>
            <a:r>
              <a:rPr lang="en-US"/>
              <a:t>Edit Master text styles</a:t>
            </a:r>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with two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D9F359-FAE8-3C44-992A-E68EDC179D2C}"/>
              </a:ext>
            </a:extLst>
          </p:cNvPr>
          <p:cNvSpPr>
            <a:spLocks noGrp="1"/>
          </p:cNvSpPr>
          <p:nvPr>
            <p:ph type="pic" sz="quarter" idx="13"/>
          </p:nvPr>
        </p:nvSpPr>
        <p:spPr>
          <a:xfrm>
            <a:off x="1187116" y="981075"/>
            <a:ext cx="3195638" cy="3195638"/>
          </a:xfrm>
          <a:prstGeom prst="ellipse">
            <a:avLst/>
          </a:prstGeom>
          <a:blipFill>
            <a:blip r:embed="rId3"/>
            <a:stretch>
              <a:fillRect l="-52153" t="-4797" r="-12093" b="-4797"/>
            </a:stretch>
          </a:blipFill>
        </p:spPr>
        <p:txBody>
          <a:bodyPr/>
          <a:lstStyle/>
          <a:p>
            <a:r>
              <a:rPr lang="en-US"/>
              <a:t>Click icon to add picture</a:t>
            </a:r>
          </a:p>
        </p:txBody>
      </p:sp>
      <p:sp>
        <p:nvSpPr>
          <p:cNvPr id="8" name="Picture Placeholder 4">
            <a:extLst>
              <a:ext uri="{FF2B5EF4-FFF2-40B4-BE49-F238E27FC236}">
                <a16:creationId xmlns:a16="http://schemas.microsoft.com/office/drawing/2014/main" id="{9DF9E97F-2D4E-5B4E-96C9-AA012FFA01FA}"/>
              </a:ext>
            </a:extLst>
          </p:cNvPr>
          <p:cNvSpPr>
            <a:spLocks noGrp="1"/>
          </p:cNvSpPr>
          <p:nvPr>
            <p:ph type="pic" sz="quarter" idx="14"/>
          </p:nvPr>
        </p:nvSpPr>
        <p:spPr>
          <a:xfrm>
            <a:off x="4572000" y="981075"/>
            <a:ext cx="3195638" cy="3195638"/>
          </a:xfrm>
          <a:prstGeom prst="ellipse">
            <a:avLst/>
          </a:prstGeom>
          <a:blipFill>
            <a:blip r:embed="rId4"/>
            <a:stretch>
              <a:fillRect l="-52153" t="-4797" r="-12093" b="-4797"/>
            </a:stretch>
          </a:blipFill>
        </p:spPr>
        <p:txBody>
          <a:bodyPr/>
          <a:lstStyle/>
          <a:p>
            <a:r>
              <a:rPr lang="en-US"/>
              <a:t>Click icon to add picture</a:t>
            </a:r>
          </a:p>
        </p:txBody>
      </p:sp>
    </p:spTree>
    <p:extLst>
      <p:ext uri="{BB962C8B-B14F-4D97-AF65-F5344CB8AC3E}">
        <p14:creationId xmlns:p14="http://schemas.microsoft.com/office/powerpoint/2010/main" val="22096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text 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684423" y="1116532"/>
            <a:ext cx="3378466"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
        <p:nvSpPr>
          <p:cNvPr id="15" name="Content Placeholder 3">
            <a:extLst>
              <a:ext uri="{FF2B5EF4-FFF2-40B4-BE49-F238E27FC236}">
                <a16:creationId xmlns:a16="http://schemas.microsoft.com/office/drawing/2014/main" id="{6BAFEEC1-879F-6341-9A27-9BE8CAC4E64A}"/>
              </a:ext>
            </a:extLst>
          </p:cNvPr>
          <p:cNvSpPr>
            <a:spLocks noGrp="1"/>
          </p:cNvSpPr>
          <p:nvPr>
            <p:ph sz="half" idx="14"/>
          </p:nvPr>
        </p:nvSpPr>
        <p:spPr>
          <a:xfrm>
            <a:off x="5255396" y="1116532"/>
            <a:ext cx="3378466" cy="3493970"/>
          </a:xfrm>
        </p:spPr>
        <p:txBody>
          <a:bodyPr/>
          <a:lstStyle>
            <a:lvl1pPr>
              <a:defRPr sz="2200"/>
            </a:lvl1pPr>
            <a:lvl2pPr>
              <a:defRPr sz="1900"/>
            </a:lvl2pPr>
            <a:lvl3pPr>
              <a:defRPr sz="1700"/>
            </a:lvl3pPr>
            <a:lvl4pPr>
              <a:defRPr sz="1500"/>
            </a:lvl4pPr>
            <a:lvl5pPr>
              <a:defRPr sz="15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682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ext an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a:t>Click to edit Master title style</a:t>
            </a:r>
          </a:p>
        </p:txBody>
      </p:sp>
      <p:sp>
        <p:nvSpPr>
          <p:cNvPr id="4" name="Content Placeholder 3"/>
          <p:cNvSpPr>
            <a:spLocks noGrp="1"/>
          </p:cNvSpPr>
          <p:nvPr>
            <p:ph sz="half" idx="2"/>
          </p:nvPr>
        </p:nvSpPr>
        <p:spPr>
          <a:xfrm>
            <a:off x="1684423" y="1116532"/>
            <a:ext cx="3378466"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
        <p:nvSpPr>
          <p:cNvPr id="9" name="Picture Placeholder 13">
            <a:extLst>
              <a:ext uri="{FF2B5EF4-FFF2-40B4-BE49-F238E27FC236}">
                <a16:creationId xmlns:a16="http://schemas.microsoft.com/office/drawing/2014/main" id="{4EE9D2A0-0B39-364B-84F3-12D5C1202F28}"/>
              </a:ext>
            </a:extLst>
          </p:cNvPr>
          <p:cNvSpPr>
            <a:spLocks noGrp="1"/>
          </p:cNvSpPr>
          <p:nvPr>
            <p:ph type="pic" sz="quarter" idx="13"/>
          </p:nvPr>
        </p:nvSpPr>
        <p:spPr>
          <a:xfrm>
            <a:off x="5310741" y="1191983"/>
            <a:ext cx="3852510" cy="3302151"/>
          </a:xfrm>
          <a:blipFill>
            <a:blip r:embed="rId3"/>
            <a:stretch>
              <a:fillRect l="-1144" t="-1135" r="-96084" b="-1135"/>
            </a:stretch>
          </a:blipFill>
        </p:spPr>
        <p:txBody>
          <a:bodyPr/>
          <a:lstStyle/>
          <a:p>
            <a:r>
              <a:rPr lang="en-US"/>
              <a:t>Click icon to add picture</a:t>
            </a:r>
          </a:p>
        </p:txBody>
      </p:sp>
    </p:spTree>
    <p:extLst>
      <p:ext uri="{BB962C8B-B14F-4D97-AF65-F5344CB8AC3E}">
        <p14:creationId xmlns:p14="http://schemas.microsoft.com/office/powerpoint/2010/main" val="2293508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ext singl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a:t>Click to edit Master title style</a:t>
            </a:r>
          </a:p>
        </p:txBody>
      </p:sp>
      <p:sp>
        <p:nvSpPr>
          <p:cNvPr id="4" name="Content Placeholder 3"/>
          <p:cNvSpPr>
            <a:spLocks noGrp="1"/>
          </p:cNvSpPr>
          <p:nvPr>
            <p:ph sz="half" idx="2"/>
          </p:nvPr>
        </p:nvSpPr>
        <p:spPr>
          <a:xfrm>
            <a:off x="1684422" y="1116532"/>
            <a:ext cx="6944627"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Tree>
    <p:extLst>
      <p:ext uri="{BB962C8B-B14F-4D97-AF65-F5344CB8AC3E}">
        <p14:creationId xmlns:p14="http://schemas.microsoft.com/office/powerpoint/2010/main" val="749183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text single column, logom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a:t>Click to edit Master title style</a:t>
            </a:r>
          </a:p>
        </p:txBody>
      </p:sp>
      <p:sp>
        <p:nvSpPr>
          <p:cNvPr id="4" name="Content Placeholder 3"/>
          <p:cNvSpPr>
            <a:spLocks noGrp="1"/>
          </p:cNvSpPr>
          <p:nvPr>
            <p:ph sz="half" idx="2"/>
          </p:nvPr>
        </p:nvSpPr>
        <p:spPr>
          <a:xfrm>
            <a:off x="1684422" y="1116532"/>
            <a:ext cx="6944627"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Tree>
    <p:extLst>
      <p:ext uri="{BB962C8B-B14F-4D97-AF65-F5344CB8AC3E}">
        <p14:creationId xmlns:p14="http://schemas.microsoft.com/office/powerpoint/2010/main" val="680106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text two column, no dialog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5267" y="157854"/>
            <a:ext cx="7993783" cy="857250"/>
          </a:xfrm>
        </p:spPr>
        <p:txBody>
          <a:bodyPr>
            <a:normAutofit/>
          </a:bodyPr>
          <a:lstStyle>
            <a:lvl1pPr algn="l">
              <a:defRPr sz="3200">
                <a:solidFill>
                  <a:schemeClr val="bg1"/>
                </a:solidFill>
              </a:defRPr>
            </a:lvl1pPr>
          </a:lstStyle>
          <a:p>
            <a:r>
              <a:rPr lang="en-US"/>
              <a:t>Click to edit Master title style</a:t>
            </a:r>
          </a:p>
        </p:txBody>
      </p:sp>
      <p:sp>
        <p:nvSpPr>
          <p:cNvPr id="4" name="Content Placeholder 3"/>
          <p:cNvSpPr>
            <a:spLocks noGrp="1"/>
          </p:cNvSpPr>
          <p:nvPr>
            <p:ph sz="half" idx="2"/>
          </p:nvPr>
        </p:nvSpPr>
        <p:spPr>
          <a:xfrm>
            <a:off x="635267" y="1116532"/>
            <a:ext cx="3893418"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
        <p:nvSpPr>
          <p:cNvPr id="15" name="Content Placeholder 3">
            <a:extLst>
              <a:ext uri="{FF2B5EF4-FFF2-40B4-BE49-F238E27FC236}">
                <a16:creationId xmlns:a16="http://schemas.microsoft.com/office/drawing/2014/main" id="{6BAFEEC1-879F-6341-9A27-9BE8CAC4E64A}"/>
              </a:ext>
            </a:extLst>
          </p:cNvPr>
          <p:cNvSpPr>
            <a:spLocks noGrp="1"/>
          </p:cNvSpPr>
          <p:nvPr>
            <p:ph sz="half" idx="14"/>
          </p:nvPr>
        </p:nvSpPr>
        <p:spPr>
          <a:xfrm>
            <a:off x="4735630" y="1116532"/>
            <a:ext cx="3893419" cy="3493970"/>
          </a:xfrm>
        </p:spPr>
        <p:txBody>
          <a:bodyPr/>
          <a:lstStyle>
            <a:lvl1pPr>
              <a:defRPr sz="2200"/>
            </a:lvl1pPr>
            <a:lvl2pPr>
              <a:defRPr sz="1900"/>
            </a:lvl2pPr>
            <a:lvl3pPr>
              <a:defRPr sz="1700"/>
            </a:lvl3pPr>
            <a:lvl4pPr>
              <a:defRPr sz="1500"/>
            </a:lvl4pPr>
            <a:lvl5pPr>
              <a:defRPr sz="15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8015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text single column,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AD0EC322-2DC9-9147-BFBA-89B140D50074}"/>
              </a:ext>
            </a:extLst>
          </p:cNvPr>
          <p:cNvSpPr>
            <a:spLocks noGrp="1"/>
          </p:cNvSpPr>
          <p:nvPr>
            <p:ph sz="half" idx="2"/>
          </p:nvPr>
        </p:nvSpPr>
        <p:spPr>
          <a:xfrm>
            <a:off x="635266" y="673768"/>
            <a:ext cx="7998595" cy="3936734"/>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Tree>
    <p:extLst>
      <p:ext uri="{BB962C8B-B14F-4D97-AF65-F5344CB8AC3E}">
        <p14:creationId xmlns:p14="http://schemas.microsoft.com/office/powerpoint/2010/main" val="421998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head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38BD8D-3556-EA4D-9618-75E6B1BF39B7}"/>
              </a:ext>
            </a:extLst>
          </p:cNvPr>
          <p:cNvSpPr/>
          <p:nvPr userDrawn="1"/>
        </p:nvSpPr>
        <p:spPr>
          <a:xfrm>
            <a:off x="-10274" y="-105598"/>
            <a:ext cx="9154274" cy="1035743"/>
          </a:xfrm>
          <a:prstGeom prst="rect">
            <a:avLst/>
          </a:prstGeom>
          <a:solidFill>
            <a:srgbClr val="0288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52BC2A7-AA21-994C-B2D9-207EF1A18603}"/>
              </a:ext>
            </a:extLst>
          </p:cNvPr>
          <p:cNvSpPr>
            <a:spLocks noGrp="1"/>
          </p:cNvSpPr>
          <p:nvPr>
            <p:ph type="title"/>
          </p:nvPr>
        </p:nvSpPr>
        <p:spPr>
          <a:xfrm>
            <a:off x="462013" y="157854"/>
            <a:ext cx="8224787" cy="857250"/>
          </a:xfrm>
        </p:spPr>
        <p:txBody>
          <a:bodyPr>
            <a:normAutofit/>
          </a:bodyPr>
          <a:lstStyle>
            <a:lvl1pPr algn="ctr">
              <a:defRPr sz="3200">
                <a:solidFill>
                  <a:schemeClr val="bg1"/>
                </a:solidFill>
              </a:defRPr>
            </a:lvl1pPr>
          </a:lstStyle>
          <a:p>
            <a:r>
              <a:rPr lang="en-US"/>
              <a:t>Click to edit Master title style</a:t>
            </a:r>
          </a:p>
        </p:txBody>
      </p:sp>
      <p:sp>
        <p:nvSpPr>
          <p:cNvPr id="14" name="Picture Placeholder 13">
            <a:extLst>
              <a:ext uri="{FF2B5EF4-FFF2-40B4-BE49-F238E27FC236}">
                <a16:creationId xmlns:a16="http://schemas.microsoft.com/office/drawing/2014/main" id="{B05F66E1-5649-744F-A69C-98F6A6482163}"/>
              </a:ext>
            </a:extLst>
          </p:cNvPr>
          <p:cNvSpPr>
            <a:spLocks noGrp="1"/>
          </p:cNvSpPr>
          <p:nvPr>
            <p:ph type="pic" sz="quarter" idx="10"/>
          </p:nvPr>
        </p:nvSpPr>
        <p:spPr>
          <a:xfrm>
            <a:off x="0" y="943276"/>
            <a:ext cx="9144000" cy="4206240"/>
          </a:xfrm>
          <a:blipFill>
            <a:blip r:embed="rId2"/>
            <a:stretch>
              <a:fillRect l="-34378" t="-14135" r="-16378" b="-31527"/>
            </a:stretch>
          </a:blipFill>
        </p:spPr>
        <p:txBody>
          <a:bodyPr/>
          <a:lstStyle/>
          <a:p>
            <a:r>
              <a:rPr lang="en-US"/>
              <a:t>Click icon to add picture</a:t>
            </a:r>
          </a:p>
        </p:txBody>
      </p:sp>
    </p:spTree>
    <p:extLst>
      <p:ext uri="{BB962C8B-B14F-4D97-AF65-F5344CB8AC3E}">
        <p14:creationId xmlns:p14="http://schemas.microsoft.com/office/powerpoint/2010/main" val="1084712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663FB1-7CB3-4344-9A6A-AF25F393FB18}"/>
              </a:ext>
            </a:extLst>
          </p:cNvPr>
          <p:cNvSpPr/>
          <p:nvPr userDrawn="1"/>
        </p:nvSpPr>
        <p:spPr>
          <a:xfrm>
            <a:off x="-10274" y="0"/>
            <a:ext cx="9154274" cy="285730"/>
          </a:xfrm>
          <a:prstGeom prst="rect">
            <a:avLst/>
          </a:prstGeom>
          <a:solidFill>
            <a:srgbClr val="0288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13">
            <a:extLst>
              <a:ext uri="{FF2B5EF4-FFF2-40B4-BE49-F238E27FC236}">
                <a16:creationId xmlns:a16="http://schemas.microsoft.com/office/drawing/2014/main" id="{B9A3FC6B-52AB-0341-8CB6-AD60C726D8EC}"/>
              </a:ext>
            </a:extLst>
          </p:cNvPr>
          <p:cNvSpPr>
            <a:spLocks noGrp="1"/>
          </p:cNvSpPr>
          <p:nvPr>
            <p:ph type="pic" sz="quarter" idx="10"/>
          </p:nvPr>
        </p:nvSpPr>
        <p:spPr>
          <a:xfrm>
            <a:off x="0" y="340495"/>
            <a:ext cx="9144000" cy="4846320"/>
          </a:xfrm>
          <a:blipFill>
            <a:blip r:embed="rId3"/>
            <a:stretch>
              <a:fillRect l="-34378" t="-12269" r="-16378" b="-14155"/>
            </a:stretch>
          </a:blipFill>
        </p:spPr>
        <p:txBody>
          <a:bodyPr/>
          <a:lstStyle/>
          <a:p>
            <a:r>
              <a:rPr lang="en-US"/>
              <a:t>Click icon to add picture</a:t>
            </a:r>
            <a:endParaRPr lang="en-US" dirty="0"/>
          </a:p>
        </p:txBody>
      </p:sp>
      <p:sp>
        <p:nvSpPr>
          <p:cNvPr id="11" name="Text Placeholder 10">
            <a:extLst>
              <a:ext uri="{FF2B5EF4-FFF2-40B4-BE49-F238E27FC236}">
                <a16:creationId xmlns:a16="http://schemas.microsoft.com/office/drawing/2014/main" id="{DDFFD408-C109-2E49-AD4D-C9B4C907EAA2}"/>
              </a:ext>
            </a:extLst>
          </p:cNvPr>
          <p:cNvSpPr>
            <a:spLocks noGrp="1"/>
          </p:cNvSpPr>
          <p:nvPr>
            <p:ph type="body" sz="quarter" idx="11"/>
          </p:nvPr>
        </p:nvSpPr>
        <p:spPr>
          <a:xfrm>
            <a:off x="1" y="4555873"/>
            <a:ext cx="9144000" cy="630942"/>
          </a:xfrm>
          <a:solidFill>
            <a:srgbClr val="028896">
              <a:alpha val="45000"/>
            </a:srgbClr>
          </a:solidFill>
          <a:ln>
            <a:noFill/>
          </a:ln>
        </p:spPr>
        <p:txBody>
          <a:bodyPr lIns="914400" tIns="91440" rIns="914400" bIns="274320" anchor="b">
            <a:spAutoFit/>
          </a:bodyPr>
          <a:lstStyle>
            <a:lvl1pPr marL="0" indent="0" algn="ctr">
              <a:buNone/>
              <a:defRPr sz="1700">
                <a:solidFill>
                  <a:schemeClr val="bg1"/>
                </a:solidFill>
              </a:defRPr>
            </a:lvl1pPr>
          </a:lstStyle>
          <a:p>
            <a:pPr lvl="0"/>
            <a:r>
              <a:rPr lang="en-US"/>
              <a:t>Edit Master text styles</a:t>
            </a:r>
          </a:p>
        </p:txBody>
      </p:sp>
    </p:spTree>
    <p:extLst>
      <p:ext uri="{BB962C8B-B14F-4D97-AF65-F5344CB8AC3E}">
        <p14:creationId xmlns:p14="http://schemas.microsoft.com/office/powerpoint/2010/main" val="1249224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9754260-3ACC-014E-A1F9-342322381DA9}"/>
              </a:ext>
            </a:extLst>
          </p:cNvPr>
          <p:cNvSpPr txBox="1">
            <a:spLocks/>
          </p:cNvSpPr>
          <p:nvPr userDrawn="1"/>
        </p:nvSpPr>
        <p:spPr>
          <a:xfrm>
            <a:off x="755583" y="4215015"/>
            <a:ext cx="7632834" cy="552248"/>
          </a:xfrm>
          <a:prstGeom prst="rect">
            <a:avLst/>
          </a:prstGeom>
        </p:spPr>
        <p:txBody>
          <a:bodyPr>
            <a:normAutofit/>
          </a:bodyPr>
          <a:lstStyle>
            <a:lvl1pPr marL="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b="0" i="0" dirty="0">
                <a:latin typeface="Ubuntu" panose="020B0504030602030204" pitchFamily="34" charset="0"/>
              </a:rPr>
              <a:t>This presentation is made possible by the generous support of the American people through the United States Agency for International Development (USAID). The contents are the responsibility of the Implementer-led Design, Evidence, Analysis and Learning (IDEAL) Activity and do not necessarily reflect the views of USAID or the United States Government.</a:t>
            </a:r>
          </a:p>
        </p:txBody>
      </p:sp>
      <p:sp>
        <p:nvSpPr>
          <p:cNvPr id="5" name="Title 1">
            <a:extLst>
              <a:ext uri="{FF2B5EF4-FFF2-40B4-BE49-F238E27FC236}">
                <a16:creationId xmlns:a16="http://schemas.microsoft.com/office/drawing/2014/main" id="{F3DBC1B1-9125-DC45-BFDD-196B37D970E0}"/>
              </a:ext>
            </a:extLst>
          </p:cNvPr>
          <p:cNvSpPr>
            <a:spLocks noGrp="1"/>
          </p:cNvSpPr>
          <p:nvPr>
            <p:ph type="title"/>
          </p:nvPr>
        </p:nvSpPr>
        <p:spPr>
          <a:xfrm>
            <a:off x="1366787" y="2429941"/>
            <a:ext cx="6314173" cy="1680046"/>
          </a:xfrm>
        </p:spPr>
        <p:txBody>
          <a:bodyPr anchor="t">
            <a:normAutofit/>
          </a:bodyPr>
          <a:lstStyle>
            <a:lvl1pPr algn="ctr">
              <a:defRPr sz="2200" b="0" i="0" cap="none" baseline="0">
                <a:solidFill>
                  <a:schemeClr val="tx1"/>
                </a:solidFill>
                <a:latin typeface="Ubuntu" panose="020B050403060203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5CDD7FC-D8C1-064C-BC3C-00A126F67671}"/>
              </a:ext>
            </a:extLst>
          </p:cNvPr>
          <p:cNvSpPr>
            <a:spLocks noGrp="1"/>
          </p:cNvSpPr>
          <p:nvPr>
            <p:ph type="body" sz="quarter" idx="11"/>
          </p:nvPr>
        </p:nvSpPr>
        <p:spPr>
          <a:xfrm>
            <a:off x="1366838" y="1348919"/>
            <a:ext cx="6313487" cy="549624"/>
          </a:xfrm>
        </p:spPr>
        <p:txBody>
          <a:bodyPr/>
          <a:lstStyle>
            <a:lvl1pPr marL="0" indent="0" algn="ctr">
              <a:buNone/>
              <a:defRPr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12" name="Text Placeholder 11">
            <a:extLst>
              <a:ext uri="{FF2B5EF4-FFF2-40B4-BE49-F238E27FC236}">
                <a16:creationId xmlns:a16="http://schemas.microsoft.com/office/drawing/2014/main" id="{611DE50E-7565-EA4A-A7EF-75F398B707E6}"/>
              </a:ext>
            </a:extLst>
          </p:cNvPr>
          <p:cNvSpPr>
            <a:spLocks noGrp="1"/>
          </p:cNvSpPr>
          <p:nvPr>
            <p:ph type="body" sz="quarter" idx="12"/>
          </p:nvPr>
        </p:nvSpPr>
        <p:spPr>
          <a:xfrm>
            <a:off x="1366838" y="1849494"/>
            <a:ext cx="6313487" cy="411163"/>
          </a:xfrm>
        </p:spPr>
        <p:txBody>
          <a:bodyPr>
            <a:noAutofit/>
          </a:bodyPr>
          <a:lstStyle>
            <a:lvl1pPr marL="0" indent="0" algn="ctr">
              <a:buNone/>
              <a:defRPr sz="2400" b="1" i="0">
                <a:solidFill>
                  <a:schemeClr val="bg2"/>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a:t>Edit Master text styles</a:t>
            </a:r>
          </a:p>
        </p:txBody>
      </p:sp>
    </p:spTree>
    <p:extLst>
      <p:ext uri="{BB962C8B-B14F-4D97-AF65-F5344CB8AC3E}">
        <p14:creationId xmlns:p14="http://schemas.microsoft.com/office/powerpoint/2010/main" val="1218220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21FB4AD2-4905-D940-B646-A3D6CCDC4570}"/>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Shashank Shrestha/Save the Children</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3460080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1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8" name="Text Placeholder 5">
            <a:extLst>
              <a:ext uri="{FF2B5EF4-FFF2-40B4-BE49-F238E27FC236}">
                <a16:creationId xmlns:a16="http://schemas.microsoft.com/office/drawing/2014/main" id="{A0AC946C-E343-154D-93DA-4B9E32872CEB}"/>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smtClean="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
        <p:nvSpPr>
          <p:cNvPr id="10" name="TextBox 9">
            <a:extLst>
              <a:ext uri="{FF2B5EF4-FFF2-40B4-BE49-F238E27FC236}">
                <a16:creationId xmlns:a16="http://schemas.microsoft.com/office/drawing/2014/main" id="{C8BDCA3F-20D0-E64F-B6AA-C48D8DCF71DD}"/>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Shashank Shrestha/Save the Children</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2430527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7A87359-22C5-C649-B1CC-02F5971D8387}"/>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Kelley Lynch</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384682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2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745ECED-765B-D04F-B589-F896BFF89B77}"/>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Kelley Lynch</a:t>
            </a:r>
            <a:endParaRPr lang="en-US" sz="850" b="0" i="0" dirty="0">
              <a:solidFill>
                <a:srgbClr val="74C2CC"/>
              </a:solidFill>
              <a:latin typeface="Ubuntu" panose="020B0504030602030204" pitchFamily="34" charset="0"/>
            </a:endParaRPr>
          </a:p>
        </p:txBody>
      </p:sp>
      <p:sp>
        <p:nvSpPr>
          <p:cNvPr id="11" name="Text Placeholder 5">
            <a:extLst>
              <a:ext uri="{FF2B5EF4-FFF2-40B4-BE49-F238E27FC236}">
                <a16:creationId xmlns:a16="http://schemas.microsoft.com/office/drawing/2014/main" id="{FE2059E3-9241-034F-A6E2-590BF2D599F9}"/>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Tree>
    <p:extLst>
      <p:ext uri="{BB962C8B-B14F-4D97-AF65-F5344CB8AC3E}">
        <p14:creationId xmlns:p14="http://schemas.microsoft.com/office/powerpoint/2010/main" val="327660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F76228D-75A3-7E40-A4C7-678B12152C1F}"/>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Jonathan </a:t>
            </a:r>
            <a:r>
              <a:rPr lang="en-US" sz="850" b="0" i="0" u="none" strike="noStrike" kern="1200" dirty="0" err="1">
                <a:solidFill>
                  <a:srgbClr val="74C2CC"/>
                </a:solidFill>
                <a:effectLst/>
                <a:latin typeface="Ubuntu" panose="020B0504030602030204" pitchFamily="34" charset="0"/>
                <a:ea typeface="+mn-ea"/>
                <a:cs typeface="+mn-cs"/>
              </a:rPr>
              <a:t>Hyams</a:t>
            </a:r>
            <a:r>
              <a:rPr lang="en-US" sz="850" b="0" i="0" u="none" strike="noStrike" kern="1200" dirty="0">
                <a:solidFill>
                  <a:srgbClr val="74C2CC"/>
                </a:solidFill>
                <a:effectLst/>
                <a:latin typeface="Ubuntu" panose="020B0504030602030204" pitchFamily="34" charset="0"/>
                <a:ea typeface="+mn-ea"/>
                <a:cs typeface="+mn-cs"/>
              </a:rPr>
              <a:t>/Save the Children</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133958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3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F76228D-75A3-7E40-A4C7-678B12152C1F}"/>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Jonathan </a:t>
            </a:r>
            <a:r>
              <a:rPr lang="en-US" sz="850" b="0" i="0" u="none" strike="noStrike" kern="1200" dirty="0" err="1">
                <a:solidFill>
                  <a:srgbClr val="74C2CC"/>
                </a:solidFill>
                <a:effectLst/>
                <a:latin typeface="Ubuntu" panose="020B0504030602030204" pitchFamily="34" charset="0"/>
                <a:ea typeface="+mn-ea"/>
                <a:cs typeface="+mn-cs"/>
              </a:rPr>
              <a:t>Hyams</a:t>
            </a:r>
            <a:r>
              <a:rPr lang="en-US" sz="850" b="0" i="0" u="none" strike="noStrike" kern="1200" dirty="0">
                <a:solidFill>
                  <a:srgbClr val="74C2CC"/>
                </a:solidFill>
                <a:effectLst/>
                <a:latin typeface="Ubuntu" panose="020B0504030602030204" pitchFamily="34" charset="0"/>
                <a:ea typeface="+mn-ea"/>
                <a:cs typeface="+mn-cs"/>
              </a:rPr>
              <a:t>/Save the Children</a:t>
            </a:r>
            <a:endParaRPr lang="en-US" sz="850" b="0" i="0" dirty="0">
              <a:solidFill>
                <a:srgbClr val="74C2CC"/>
              </a:solidFill>
              <a:latin typeface="Ubuntu" panose="020B0504030602030204" pitchFamily="34" charset="0"/>
            </a:endParaRPr>
          </a:p>
        </p:txBody>
      </p:sp>
      <p:sp>
        <p:nvSpPr>
          <p:cNvPr id="11" name="Text Placeholder 5">
            <a:extLst>
              <a:ext uri="{FF2B5EF4-FFF2-40B4-BE49-F238E27FC236}">
                <a16:creationId xmlns:a16="http://schemas.microsoft.com/office/drawing/2014/main" id="{004528C8-A702-8A4A-BDB8-6BF2EC7B4F16}"/>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Tree>
    <p:extLst>
      <p:ext uri="{BB962C8B-B14F-4D97-AF65-F5344CB8AC3E}">
        <p14:creationId xmlns:p14="http://schemas.microsoft.com/office/powerpoint/2010/main" val="231213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5137" y="972152"/>
            <a:ext cx="2675823" cy="3205213"/>
          </a:xfrm>
        </p:spPr>
        <p:txBody>
          <a:bodyPr anchor="ctr">
            <a:normAutofit/>
          </a:bodyPr>
          <a:lstStyle>
            <a:lvl1pPr algn="l">
              <a:defRPr sz="2400" b="1" cap="none" baseline="0">
                <a:solidFill>
                  <a:schemeClr val="bg1"/>
                </a:solidFill>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1CD9F359-FAE8-3C44-992A-E68EDC179D2C}"/>
              </a:ext>
            </a:extLst>
          </p:cNvPr>
          <p:cNvSpPr>
            <a:spLocks noGrp="1"/>
          </p:cNvSpPr>
          <p:nvPr>
            <p:ph type="pic" sz="quarter" idx="13"/>
          </p:nvPr>
        </p:nvSpPr>
        <p:spPr>
          <a:xfrm>
            <a:off x="1187116" y="981075"/>
            <a:ext cx="3195638" cy="3195638"/>
          </a:xfrm>
          <a:prstGeom prst="ellipse">
            <a:avLst/>
          </a:prstGeom>
          <a:blipFill>
            <a:blip r:embed="rId3"/>
            <a:stretch>
              <a:fillRect l="-52153" t="-4797" r="-12093" b="-4797"/>
            </a:stretch>
          </a:blipFill>
        </p:spPr>
        <p:txBody>
          <a:bodyPr/>
          <a:lstStyle/>
          <a:p>
            <a:r>
              <a:rPr lang="en-US"/>
              <a:t>Click icon to add picture</a:t>
            </a:r>
          </a:p>
        </p:txBody>
      </p:sp>
    </p:spTree>
    <p:extLst>
      <p:ext uri="{BB962C8B-B14F-4D97-AF65-F5344CB8AC3E}">
        <p14:creationId xmlns:p14="http://schemas.microsoft.com/office/powerpoint/2010/main" val="1122394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362695-20A2-5146-9676-D37BBDB80358}"/>
              </a:ext>
            </a:extLst>
          </p:cNvPr>
          <p:cNvSpPr>
            <a:spLocks noGrp="1"/>
          </p:cNvSpPr>
          <p:nvPr>
            <p:ph type="title"/>
          </p:nvPr>
        </p:nvSpPr>
        <p:spPr>
          <a:xfrm>
            <a:off x="1366787" y="972152"/>
            <a:ext cx="6314173" cy="3205213"/>
          </a:xfrm>
        </p:spPr>
        <p:txBody>
          <a:bodyPr anchor="ctr">
            <a:normAutofit/>
          </a:bodyPr>
          <a:lstStyle>
            <a:lvl1pPr algn="ctr">
              <a:defRPr sz="2400" b="1" cap="none"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60594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70" r:id="rId2"/>
    <p:sldLayoutId id="2147493475" r:id="rId3"/>
    <p:sldLayoutId id="2147493472" r:id="rId4"/>
    <p:sldLayoutId id="2147493476" r:id="rId5"/>
    <p:sldLayoutId id="2147493473" r:id="rId6"/>
    <p:sldLayoutId id="2147493477" r:id="rId7"/>
    <p:sldLayoutId id="2147493458" r:id="rId8"/>
    <p:sldLayoutId id="2147493459" r:id="rId9"/>
    <p:sldLayoutId id="2147493471" r:id="rId10"/>
    <p:sldLayoutId id="2147493460" r:id="rId11"/>
    <p:sldLayoutId id="2147493464" r:id="rId12"/>
    <p:sldLayoutId id="2147493465" r:id="rId13"/>
    <p:sldLayoutId id="2147493474" r:id="rId14"/>
    <p:sldLayoutId id="2147493468" r:id="rId15"/>
    <p:sldLayoutId id="2147493469" r:id="rId16"/>
    <p:sldLayoutId id="2147493461" r:id="rId17"/>
    <p:sldLayoutId id="2147493462" r:id="rId18"/>
    <p:sldLayoutId id="2147493463" r:id="rId19"/>
  </p:sldLayoutIdLst>
  <p:hf sldNum="0" hdr="0" ftr="0" dt="0"/>
  <p:txStyles>
    <p:titleStyle>
      <a:lvl1pPr algn="ctr" defTabSz="457200" rtl="0" eaLnBrk="1" latinLnBrk="0" hangingPunct="1">
        <a:spcBef>
          <a:spcPct val="0"/>
        </a:spcBef>
        <a:buNone/>
        <a:defRPr sz="4400" b="1" i="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Ubuntu" panose="020B050403060203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Ubuntu" panose="020B050403060203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Ubuntu" panose="020B050403060203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Ubuntu" panose="020B050403060203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Ubuntu" panose="020B0504030602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3EE408-75A9-7D49-A031-FC414557AF43}"/>
              </a:ext>
            </a:extLst>
          </p:cNvPr>
          <p:cNvSpPr>
            <a:spLocks noGrp="1"/>
          </p:cNvSpPr>
          <p:nvPr>
            <p:ph type="body" sz="quarter" idx="11"/>
          </p:nvPr>
        </p:nvSpPr>
        <p:spPr>
          <a:xfrm>
            <a:off x="1500188" y="1704993"/>
            <a:ext cx="6996112" cy="1243351"/>
          </a:xfrm>
        </p:spPr>
        <p:txBody>
          <a:bodyPr/>
          <a:lstStyle/>
          <a:p>
            <a:r>
              <a:rPr lang="en-US" dirty="0" smtClean="0">
                <a:latin typeface="Lato" panose="020F0502020204030203" pitchFamily="34" charset="0"/>
                <a:ea typeface="Lato" panose="020F0502020204030203" pitchFamily="34" charset="0"/>
                <a:cs typeface="Lato" panose="020F0502020204030203" pitchFamily="34" charset="0"/>
              </a:rPr>
              <a:t>From </a:t>
            </a:r>
            <a:r>
              <a:rPr lang="en-US" dirty="0">
                <a:latin typeface="Lato" panose="020F0502020204030203" pitchFamily="34" charset="0"/>
                <a:ea typeface="Lato" panose="020F0502020204030203" pitchFamily="34" charset="0"/>
                <a:cs typeface="Lato" panose="020F0502020204030203" pitchFamily="34" charset="0"/>
              </a:rPr>
              <a:t>Problems </a:t>
            </a:r>
            <a:r>
              <a:rPr lang="en-US" dirty="0" smtClean="0">
                <a:latin typeface="Lato" panose="020F0502020204030203" pitchFamily="34" charset="0"/>
                <a:ea typeface="Lato" panose="020F0502020204030203" pitchFamily="34" charset="0"/>
                <a:cs typeface="Lato" panose="020F0502020204030203" pitchFamily="34" charset="0"/>
              </a:rPr>
              <a:t>to </a:t>
            </a:r>
            <a:r>
              <a:rPr lang="en-US" dirty="0">
                <a:latin typeface="Lato" panose="020F0502020204030203" pitchFamily="34" charset="0"/>
                <a:ea typeface="Lato" panose="020F0502020204030203" pitchFamily="34" charset="0"/>
                <a:cs typeface="Lato" panose="020F0502020204030203" pitchFamily="34" charset="0"/>
              </a:rPr>
              <a:t>Solutions</a:t>
            </a:r>
          </a:p>
        </p:txBody>
      </p:sp>
      <p:sp>
        <p:nvSpPr>
          <p:cNvPr id="3" name="Text Placeholder 2">
            <a:extLst>
              <a:ext uri="{FF2B5EF4-FFF2-40B4-BE49-F238E27FC236}">
                <a16:creationId xmlns:a16="http://schemas.microsoft.com/office/drawing/2014/main" id="{EBF5BFA4-1A6C-FF48-8033-4C2D7CEF4E66}"/>
              </a:ext>
            </a:extLst>
          </p:cNvPr>
          <p:cNvSpPr>
            <a:spLocks noGrp="1"/>
          </p:cNvSpPr>
          <p:nvPr>
            <p:ph type="body" sz="quarter" idx="12"/>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[include date here]</a:t>
            </a:r>
          </a:p>
        </p:txBody>
      </p:sp>
    </p:spTree>
    <p:extLst>
      <p:ext uri="{BB962C8B-B14F-4D97-AF65-F5344CB8AC3E}">
        <p14:creationId xmlns:p14="http://schemas.microsoft.com/office/powerpoint/2010/main" val="1145427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3" y="157854"/>
            <a:ext cx="7459577" cy="857250"/>
          </a:xfrm>
        </p:spPr>
        <p:txBody>
          <a:bodyPr>
            <a:noAutofit/>
          </a:bodyPr>
          <a:lstStyle/>
          <a:p>
            <a:r>
              <a:rPr lang="en-US" sz="2800" dirty="0"/>
              <a:t>Subset Impact Populations</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a:bodyPr>
          <a:lstStyle/>
          <a:p>
            <a:pPr>
              <a:spcAft>
                <a:spcPts val="600"/>
              </a:spcAft>
            </a:pPr>
            <a:r>
              <a:rPr lang="en-US" sz="2400" dirty="0"/>
              <a:t>Clearly identify groups who are disproportionately affected by the problem in the solution statement</a:t>
            </a:r>
          </a:p>
          <a:p>
            <a:pPr marL="342900" indent="-342900">
              <a:buFont typeface="Arial" panose="020B0604020202020204" pitchFamily="34" charset="0"/>
              <a:buChar char="•"/>
            </a:pPr>
            <a:r>
              <a:rPr lang="en-US" dirty="0" smtClean="0"/>
              <a:t>e.g</a:t>
            </a:r>
            <a:r>
              <a:rPr lang="en-US" dirty="0"/>
              <a:t>. improved access to business development training for </a:t>
            </a:r>
            <a:r>
              <a:rPr lang="en-US" dirty="0">
                <a:solidFill>
                  <a:schemeClr val="accent5"/>
                </a:solidFill>
              </a:rPr>
              <a:t>women and youth</a:t>
            </a:r>
          </a:p>
          <a:p>
            <a:endParaRPr lang="en-US" dirty="0"/>
          </a:p>
          <a:p>
            <a:endParaRPr lang="en-US" dirty="0"/>
          </a:p>
        </p:txBody>
      </p:sp>
    </p:spTree>
    <p:extLst>
      <p:ext uri="{BB962C8B-B14F-4D97-AF65-F5344CB8AC3E}">
        <p14:creationId xmlns:p14="http://schemas.microsoft.com/office/powerpoint/2010/main" val="2042996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smtClean="0"/>
              <a:t>Cross-cutting: gender</a:t>
            </a:r>
            <a:endParaRPr lang="en-US" sz="2400"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fontScale="92500" lnSpcReduction="20000"/>
          </a:bodyPr>
          <a:lstStyle/>
          <a:p>
            <a:pPr marL="457200" indent="-457200">
              <a:spcAft>
                <a:spcPts val="600"/>
              </a:spcAft>
              <a:buFont typeface="Arial" panose="020B0604020202020204" pitchFamily="34" charset="0"/>
              <a:buChar char="•"/>
            </a:pPr>
            <a:r>
              <a:rPr lang="en-US" sz="2600" dirty="0" smtClean="0"/>
              <a:t>Highlight </a:t>
            </a:r>
            <a:r>
              <a:rPr lang="en-US" sz="2600" dirty="0"/>
              <a:t>gender inclusiveness in solution statements, as relevant</a:t>
            </a:r>
          </a:p>
          <a:p>
            <a:pPr marL="1200150" lvl="1" indent="-457200">
              <a:spcAft>
                <a:spcPts val="600"/>
              </a:spcAft>
              <a:buFont typeface="Arial" panose="020B0604020202020204" pitchFamily="34" charset="0"/>
              <a:buChar char="•"/>
            </a:pPr>
            <a:r>
              <a:rPr lang="en-US" sz="2600" dirty="0"/>
              <a:t>Gender-sensitive</a:t>
            </a:r>
          </a:p>
          <a:p>
            <a:pPr marL="1200150" lvl="1" indent="-457200">
              <a:spcAft>
                <a:spcPts val="600"/>
              </a:spcAft>
              <a:buFont typeface="Arial" panose="020B0604020202020204" pitchFamily="34" charset="0"/>
              <a:buChar char="•"/>
            </a:pPr>
            <a:r>
              <a:rPr lang="en-US" sz="2600" dirty="0"/>
              <a:t>Gender-responsive</a:t>
            </a:r>
          </a:p>
          <a:p>
            <a:pPr marL="1200150" lvl="1" indent="-457200">
              <a:spcAft>
                <a:spcPts val="600"/>
              </a:spcAft>
              <a:buFont typeface="Arial" panose="020B0604020202020204" pitchFamily="34" charset="0"/>
              <a:buChar char="•"/>
            </a:pPr>
            <a:r>
              <a:rPr lang="en-US" sz="2600" dirty="0"/>
              <a:t>Gender-inclusive</a:t>
            </a:r>
          </a:p>
          <a:p>
            <a:pPr marL="1200150" lvl="1" indent="-457200">
              <a:spcAft>
                <a:spcPts val="600"/>
              </a:spcAft>
              <a:buFont typeface="Arial" panose="020B0604020202020204" pitchFamily="34" charset="0"/>
              <a:buChar char="•"/>
            </a:pPr>
            <a:r>
              <a:rPr lang="en-US" sz="2600" dirty="0"/>
              <a:t>Men, women, girls, </a:t>
            </a:r>
            <a:r>
              <a:rPr lang="en-US" sz="2600" dirty="0" smtClean="0"/>
              <a:t>boys</a:t>
            </a:r>
          </a:p>
          <a:p>
            <a:pPr>
              <a:spcAft>
                <a:spcPts val="600"/>
              </a:spcAft>
            </a:pPr>
            <a:r>
              <a:rPr lang="en-US" sz="2600" i="1" dirty="0" smtClean="0"/>
              <a:t>Increased </a:t>
            </a:r>
            <a:r>
              <a:rPr lang="en-US" sz="2600" i="1" dirty="0"/>
              <a:t>adoption of diversified livelihoods by men and </a:t>
            </a:r>
            <a:r>
              <a:rPr lang="en-US" sz="2600" i="1" dirty="0" smtClean="0"/>
              <a:t>women</a:t>
            </a:r>
            <a:endParaRPr lang="en-US" sz="2600" b="1" dirty="0"/>
          </a:p>
          <a:p>
            <a:endParaRPr lang="en-US" dirty="0"/>
          </a:p>
        </p:txBody>
      </p:sp>
    </p:spTree>
    <p:extLst>
      <p:ext uri="{BB962C8B-B14F-4D97-AF65-F5344CB8AC3E}">
        <p14:creationId xmlns:p14="http://schemas.microsoft.com/office/powerpoint/2010/main" val="22024864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smtClean="0"/>
              <a:t>Cross-cutting themes: key words</a:t>
            </a:r>
            <a:endParaRPr lang="en-US" sz="2400" b="0"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521684058"/>
              </p:ext>
            </p:extLst>
          </p:nvPr>
        </p:nvGraphicFramePr>
        <p:xfrm>
          <a:off x="1684338" y="1116011"/>
          <a:ext cx="6742689" cy="3497552"/>
        </p:xfrm>
        <a:graphic>
          <a:graphicData uri="http://schemas.openxmlformats.org/drawingml/2006/table">
            <a:tbl>
              <a:tblPr firstRow="1" bandRow="1">
                <a:tableStyleId>{5C22544A-7EE6-4342-B048-85BDC9FD1C3A}</a:tableStyleId>
              </a:tblPr>
              <a:tblGrid>
                <a:gridCol w="2247563">
                  <a:extLst>
                    <a:ext uri="{9D8B030D-6E8A-4147-A177-3AD203B41FA5}">
                      <a16:colId xmlns:a16="http://schemas.microsoft.com/office/drawing/2014/main" val="2976773127"/>
                    </a:ext>
                  </a:extLst>
                </a:gridCol>
                <a:gridCol w="2247563">
                  <a:extLst>
                    <a:ext uri="{9D8B030D-6E8A-4147-A177-3AD203B41FA5}">
                      <a16:colId xmlns:a16="http://schemas.microsoft.com/office/drawing/2014/main" val="659464357"/>
                    </a:ext>
                  </a:extLst>
                </a:gridCol>
                <a:gridCol w="2247563">
                  <a:extLst>
                    <a:ext uri="{9D8B030D-6E8A-4147-A177-3AD203B41FA5}">
                      <a16:colId xmlns:a16="http://schemas.microsoft.com/office/drawing/2014/main" val="803425669"/>
                    </a:ext>
                  </a:extLst>
                </a:gridCol>
              </a:tblGrid>
              <a:tr h="509878">
                <a:tc>
                  <a:txBody>
                    <a:bodyPr/>
                    <a:lstStyle/>
                    <a:p>
                      <a:r>
                        <a:rPr lang="en-US" sz="1400" dirty="0" smtClean="0"/>
                        <a:t>Gender  /</a:t>
                      </a:r>
                      <a:r>
                        <a:rPr lang="en-US" sz="1400" baseline="0" dirty="0" smtClean="0"/>
                        <a:t> age groups</a:t>
                      </a:r>
                      <a:endParaRPr lang="en-US" sz="1400" dirty="0"/>
                    </a:p>
                  </a:txBody>
                  <a:tcPr marL="68580" marR="68580" marT="34290" marB="34290"/>
                </a:tc>
                <a:tc>
                  <a:txBody>
                    <a:bodyPr/>
                    <a:lstStyle/>
                    <a:p>
                      <a:r>
                        <a:rPr lang="en-US" sz="1400" dirty="0" smtClean="0"/>
                        <a:t>Community participation </a:t>
                      </a:r>
                      <a:endParaRPr lang="en-US" sz="1400" dirty="0"/>
                    </a:p>
                  </a:txBody>
                  <a:tcPr marL="68580" marR="68580" marT="34290" marB="34290"/>
                </a:tc>
                <a:tc>
                  <a:txBody>
                    <a:bodyPr/>
                    <a:lstStyle/>
                    <a:p>
                      <a:r>
                        <a:rPr lang="en-US" sz="1400" dirty="0" smtClean="0"/>
                        <a:t>Environment</a:t>
                      </a:r>
                      <a:endParaRPr lang="en-US" sz="1400" dirty="0"/>
                    </a:p>
                  </a:txBody>
                  <a:tcPr marL="68580" marR="68580" marT="34290" marB="34290"/>
                </a:tc>
                <a:extLst>
                  <a:ext uri="{0D108BD9-81ED-4DB2-BD59-A6C34878D82A}">
                    <a16:rowId xmlns:a16="http://schemas.microsoft.com/office/drawing/2014/main" val="2021700169"/>
                  </a:ext>
                </a:extLst>
              </a:tr>
              <a:tr h="718333">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smtClean="0">
                          <a:ln>
                            <a:noFill/>
                          </a:ln>
                          <a:solidFill>
                            <a:prstClr val="black"/>
                          </a:solidFill>
                          <a:effectLst/>
                          <a:uLnTx/>
                          <a:uFillTx/>
                          <a:latin typeface="Calibri" panose="020F0502020204030204"/>
                          <a:ea typeface="+mn-ea"/>
                          <a:cs typeface="+mn-cs"/>
                        </a:rPr>
                        <a:t>Men and women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smtClean="0">
                          <a:ln>
                            <a:noFill/>
                          </a:ln>
                          <a:solidFill>
                            <a:prstClr val="black"/>
                          </a:solidFill>
                          <a:effectLst/>
                          <a:uLnTx/>
                          <a:uFillTx/>
                          <a:latin typeface="Calibri" panose="020F0502020204030204"/>
                          <a:ea typeface="+mn-ea"/>
                          <a:cs typeface="+mn-cs"/>
                        </a:rPr>
                        <a:t>Male and female youth</a:t>
                      </a:r>
                    </a:p>
                  </a:txBody>
                  <a:tcPr marL="68580" marR="68580" marT="34290" marB="34290"/>
                </a:tc>
                <a:tc>
                  <a:txBody>
                    <a:bodyPr/>
                    <a:lstStyle/>
                    <a:p>
                      <a:r>
                        <a:rPr lang="en-US" sz="1500" dirty="0" smtClean="0"/>
                        <a:t>Inclusive</a:t>
                      </a:r>
                      <a:endParaRPr lang="en-US" sz="1500" dirty="0"/>
                    </a:p>
                  </a:txBody>
                  <a:tcPr marL="68580" marR="68580" marT="34290" marB="34290"/>
                </a:tc>
                <a:tc>
                  <a:txBody>
                    <a:bodyPr/>
                    <a:lstStyle/>
                    <a:p>
                      <a:r>
                        <a:rPr lang="en-US" sz="1500" dirty="0" smtClean="0"/>
                        <a:t>Climate change sensitive </a:t>
                      </a:r>
                      <a:endParaRPr lang="en-US" sz="1500" dirty="0"/>
                    </a:p>
                  </a:txBody>
                  <a:tcPr marL="68580" marR="68580" marT="34290" marB="34290"/>
                </a:tc>
                <a:extLst>
                  <a:ext uri="{0D108BD9-81ED-4DB2-BD59-A6C34878D82A}">
                    <a16:rowId xmlns:a16="http://schemas.microsoft.com/office/drawing/2014/main" val="435707770"/>
                  </a:ext>
                </a:extLst>
              </a:tr>
              <a:tr h="64557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smtClean="0">
                          <a:ln>
                            <a:noFill/>
                          </a:ln>
                          <a:solidFill>
                            <a:prstClr val="black"/>
                          </a:solidFill>
                          <a:effectLst/>
                          <a:uLnTx/>
                          <a:uFillTx/>
                          <a:latin typeface="Calibri" panose="020F0502020204030204"/>
                          <a:ea typeface="+mn-ea"/>
                          <a:cs typeface="+mn-cs"/>
                        </a:rPr>
                        <a:t>Gender sensitive </a:t>
                      </a:r>
                    </a:p>
                  </a:txBody>
                  <a:tcPr marL="68580" marR="68580" marT="34290" marB="34290"/>
                </a:tc>
                <a:tc>
                  <a:txBody>
                    <a:bodyPr/>
                    <a:lstStyle/>
                    <a:p>
                      <a:r>
                        <a:rPr lang="en-US" sz="1500" dirty="0" smtClean="0"/>
                        <a:t>With broad community input</a:t>
                      </a:r>
                      <a:endParaRPr lang="en-US" sz="1500" dirty="0"/>
                    </a:p>
                  </a:txBody>
                  <a:tcPr marL="68580" marR="68580" marT="34290" marB="34290"/>
                </a:tc>
                <a:tc>
                  <a:txBody>
                    <a:bodyPr/>
                    <a:lstStyle/>
                    <a:p>
                      <a:r>
                        <a:rPr lang="en-US" sz="1500" dirty="0" smtClean="0"/>
                        <a:t>Climate</a:t>
                      </a:r>
                      <a:r>
                        <a:rPr lang="en-US" sz="1500" baseline="0" dirty="0" smtClean="0"/>
                        <a:t> smart </a:t>
                      </a:r>
                      <a:endParaRPr lang="en-US" sz="1500" dirty="0"/>
                    </a:p>
                  </a:txBody>
                  <a:tcPr marL="68580" marR="68580" marT="34290" marB="34290"/>
                </a:tc>
                <a:extLst>
                  <a:ext uri="{0D108BD9-81ED-4DB2-BD59-A6C34878D82A}">
                    <a16:rowId xmlns:a16="http://schemas.microsoft.com/office/drawing/2014/main" val="2344951576"/>
                  </a:ext>
                </a:extLst>
              </a:tr>
              <a:tr h="541255">
                <a:tc>
                  <a:txBody>
                    <a:bodyPr/>
                    <a:lstStyle/>
                    <a:p>
                      <a:r>
                        <a:rPr lang="en-US" sz="1500" dirty="0" smtClean="0"/>
                        <a:t>Gender responsive </a:t>
                      </a:r>
                      <a:endParaRPr lang="en-US" sz="1500" dirty="0"/>
                    </a:p>
                  </a:txBody>
                  <a:tcPr marL="68580" marR="68580" marT="34290" marB="34290"/>
                </a:tc>
                <a:tc>
                  <a:txBody>
                    <a:bodyPr/>
                    <a:lstStyle/>
                    <a:p>
                      <a:r>
                        <a:rPr lang="en-US" sz="1500" dirty="0" smtClean="0"/>
                        <a:t>Participatory</a:t>
                      </a:r>
                      <a:endParaRPr lang="en-US" sz="1500" dirty="0"/>
                    </a:p>
                  </a:txBody>
                  <a:tcPr marL="68580" marR="68580" marT="34290" marB="34290"/>
                </a:tc>
                <a:tc>
                  <a:txBody>
                    <a:bodyPr/>
                    <a:lstStyle/>
                    <a:p>
                      <a:r>
                        <a:rPr lang="en-US" sz="1500" dirty="0" smtClean="0"/>
                        <a:t>Environmentally appropriate</a:t>
                      </a:r>
                      <a:endParaRPr lang="en-US" sz="1500" dirty="0"/>
                    </a:p>
                  </a:txBody>
                  <a:tcPr marL="68580" marR="68580" marT="34290" marB="34290"/>
                </a:tc>
                <a:extLst>
                  <a:ext uri="{0D108BD9-81ED-4DB2-BD59-A6C34878D82A}">
                    <a16:rowId xmlns:a16="http://schemas.microsoft.com/office/drawing/2014/main" val="1255112328"/>
                  </a:ext>
                </a:extLst>
              </a:tr>
              <a:tr h="541255">
                <a:tc>
                  <a:txBody>
                    <a:bodyPr/>
                    <a:lstStyle/>
                    <a:p>
                      <a:r>
                        <a:rPr lang="en-US" sz="1500" dirty="0" smtClean="0"/>
                        <a:t>Gender equitable</a:t>
                      </a:r>
                      <a:endParaRPr lang="en-US" sz="1500" dirty="0"/>
                    </a:p>
                  </a:txBody>
                  <a:tcPr marL="68580" marR="68580" marT="34290" marB="34290"/>
                </a:tc>
                <a:tc>
                  <a:txBody>
                    <a:bodyPr/>
                    <a:lstStyle/>
                    <a:p>
                      <a:endParaRPr lang="en-US" sz="1500"/>
                    </a:p>
                  </a:txBody>
                  <a:tcPr marL="68580" marR="68580" marT="34290" marB="34290"/>
                </a:tc>
                <a:tc>
                  <a:txBody>
                    <a:bodyPr/>
                    <a:lstStyle/>
                    <a:p>
                      <a:r>
                        <a:rPr lang="en-US" sz="1500" dirty="0" smtClean="0"/>
                        <a:t>Good</a:t>
                      </a:r>
                      <a:r>
                        <a:rPr lang="en-US" sz="1500" baseline="0" dirty="0" smtClean="0"/>
                        <a:t> environmental practices </a:t>
                      </a:r>
                      <a:endParaRPr lang="en-US" sz="1500" dirty="0"/>
                    </a:p>
                  </a:txBody>
                  <a:tcPr marL="68580" marR="68580" marT="34290" marB="34290"/>
                </a:tc>
                <a:extLst>
                  <a:ext uri="{0D108BD9-81ED-4DB2-BD59-A6C34878D82A}">
                    <a16:rowId xmlns:a16="http://schemas.microsoft.com/office/drawing/2014/main" val="484148891"/>
                  </a:ext>
                </a:extLst>
              </a:tr>
              <a:tr h="541255">
                <a:tc>
                  <a:txBody>
                    <a:bodyPr/>
                    <a:lstStyle/>
                    <a:p>
                      <a:r>
                        <a:rPr lang="en-US" sz="1500" dirty="0" smtClean="0"/>
                        <a:t>Male and female youth</a:t>
                      </a:r>
                      <a:endParaRPr lang="en-US" sz="1500" dirty="0"/>
                    </a:p>
                  </a:txBody>
                  <a:tcPr marL="68580" marR="68580" marT="34290" marB="34290"/>
                </a:tc>
                <a:tc>
                  <a:txBody>
                    <a:bodyPr/>
                    <a:lstStyle/>
                    <a:p>
                      <a:endParaRPr lang="en-US" sz="1500"/>
                    </a:p>
                  </a:txBody>
                  <a:tcPr marL="68580" marR="68580" marT="34290" marB="34290"/>
                </a:tc>
                <a:tc>
                  <a:txBody>
                    <a:bodyPr/>
                    <a:lstStyle/>
                    <a:p>
                      <a:endParaRPr lang="en-US" sz="1500" dirty="0"/>
                    </a:p>
                  </a:txBody>
                  <a:tcPr marL="68580" marR="68580" marT="34290" marB="34290"/>
                </a:tc>
                <a:extLst>
                  <a:ext uri="{0D108BD9-81ED-4DB2-BD59-A6C34878D82A}">
                    <a16:rowId xmlns:a16="http://schemas.microsoft.com/office/drawing/2014/main" val="3070143087"/>
                  </a:ext>
                </a:extLst>
              </a:tr>
            </a:tbl>
          </a:graphicData>
        </a:graphic>
      </p:graphicFrame>
    </p:spTree>
    <p:extLst>
      <p:ext uri="{BB962C8B-B14F-4D97-AF65-F5344CB8AC3E}">
        <p14:creationId xmlns:p14="http://schemas.microsoft.com/office/powerpoint/2010/main" val="19523214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a:t>Example: Converting Problems to Solutions</a:t>
            </a:r>
          </a:p>
        </p:txBody>
      </p:sp>
      <p:pic>
        <p:nvPicPr>
          <p:cNvPr id="4" name="Picture 3"/>
          <p:cNvPicPr>
            <a:picLocks noChangeAspect="1"/>
          </p:cNvPicPr>
          <p:nvPr/>
        </p:nvPicPr>
        <p:blipFill>
          <a:blip r:embed="rId3"/>
          <a:stretch>
            <a:fillRect/>
          </a:stretch>
        </p:blipFill>
        <p:spPr>
          <a:xfrm>
            <a:off x="752247" y="1027289"/>
            <a:ext cx="7759821" cy="4116211"/>
          </a:xfrm>
          <a:prstGeom prst="rect">
            <a:avLst/>
          </a:prstGeom>
        </p:spPr>
      </p:pic>
      <p:pic>
        <p:nvPicPr>
          <p:cNvPr id="5" name="Picture 4"/>
          <p:cNvPicPr>
            <a:picLocks noChangeAspect="1"/>
          </p:cNvPicPr>
          <p:nvPr/>
        </p:nvPicPr>
        <p:blipFill>
          <a:blip r:embed="rId4"/>
          <a:stretch>
            <a:fillRect/>
          </a:stretch>
        </p:blipFill>
        <p:spPr>
          <a:xfrm>
            <a:off x="857837" y="990601"/>
            <a:ext cx="7548640" cy="4152899"/>
          </a:xfrm>
          <a:prstGeom prst="rect">
            <a:avLst/>
          </a:prstGeom>
        </p:spPr>
      </p:pic>
    </p:spTree>
    <p:extLst>
      <p:ext uri="{BB962C8B-B14F-4D97-AF65-F5344CB8AC3E}">
        <p14:creationId xmlns:p14="http://schemas.microsoft.com/office/powerpoint/2010/main" val="400880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 calcmode="lin" valueType="num">
                                      <p:cBhvr>
                                        <p:cTn id="8" dur="500"/>
                                        <p:tgtEl>
                                          <p:spTgt spid="5"/>
                                        </p:tgtEl>
                                        <p:attrNameLst>
                                          <p:attrName>style.rotation</p:attrName>
                                        </p:attrNameLst>
                                      </p:cBhvr>
                                      <p:tavLst>
                                        <p:tav tm="0">
                                          <p:val>
                                            <p:fltVal val="0"/>
                                          </p:val>
                                        </p:tav>
                                        <p:tav tm="100000">
                                          <p:val>
                                            <p:fltVal val="360"/>
                                          </p:val>
                                        </p:tav>
                                      </p:tavLst>
                                    </p:anim>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style.rotation</p:attrName>
                                        </p:attrNameLst>
                                      </p:cBhvr>
                                      <p:tavLst>
                                        <p:tav tm="0">
                                          <p:val>
                                            <p:fltVal val="360"/>
                                          </p:val>
                                        </p:tav>
                                        <p:tav tm="100000">
                                          <p:val>
                                            <p:fltVal val="0"/>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a:t>Sample: Linking </a:t>
            </a:r>
            <a:r>
              <a:rPr lang="en-US" sz="2400" dirty="0" smtClean="0"/>
              <a:t>Outcomes Across Domains (Purposes)</a:t>
            </a:r>
            <a:endParaRPr lang="en-US" sz="2400" dirty="0"/>
          </a:p>
        </p:txBody>
      </p:sp>
      <p:pic>
        <p:nvPicPr>
          <p:cNvPr id="4" name="Picture 3"/>
          <p:cNvPicPr>
            <a:picLocks noChangeAspect="1"/>
          </p:cNvPicPr>
          <p:nvPr/>
        </p:nvPicPr>
        <p:blipFill>
          <a:blip r:embed="rId3"/>
          <a:stretch>
            <a:fillRect/>
          </a:stretch>
        </p:blipFill>
        <p:spPr>
          <a:xfrm>
            <a:off x="752247" y="1027289"/>
            <a:ext cx="7759821" cy="4116211"/>
          </a:xfrm>
          <a:prstGeom prst="rect">
            <a:avLst/>
          </a:prstGeom>
        </p:spPr>
      </p:pic>
    </p:spTree>
    <p:extLst>
      <p:ext uri="{BB962C8B-B14F-4D97-AF65-F5344CB8AC3E}">
        <p14:creationId xmlns:p14="http://schemas.microsoft.com/office/powerpoint/2010/main" val="2611523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a:t>Sample: Linking </a:t>
            </a:r>
            <a:r>
              <a:rPr lang="en-US" sz="2400" dirty="0" smtClean="0"/>
              <a:t>Outcomes Across Domains (Purposes)</a:t>
            </a:r>
            <a:endParaRPr lang="en-US" sz="2400" dirty="0"/>
          </a:p>
        </p:txBody>
      </p:sp>
      <p:pic>
        <p:nvPicPr>
          <p:cNvPr id="5" name="Picture 4"/>
          <p:cNvPicPr>
            <a:picLocks noChangeAspect="1"/>
          </p:cNvPicPr>
          <p:nvPr/>
        </p:nvPicPr>
        <p:blipFill>
          <a:blip r:embed="rId3"/>
          <a:stretch>
            <a:fillRect/>
          </a:stretch>
        </p:blipFill>
        <p:spPr>
          <a:xfrm>
            <a:off x="1497235" y="1038578"/>
            <a:ext cx="6269846" cy="4104922"/>
          </a:xfrm>
          <a:prstGeom prst="rect">
            <a:avLst/>
          </a:prstGeom>
        </p:spPr>
      </p:pic>
    </p:spTree>
    <p:extLst>
      <p:ext uri="{BB962C8B-B14F-4D97-AF65-F5344CB8AC3E}">
        <p14:creationId xmlns:p14="http://schemas.microsoft.com/office/powerpoint/2010/main" val="1351996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E842DF-AE8C-4540-939E-4277F3577C1E}"/>
              </a:ext>
            </a:extLst>
          </p:cNvPr>
          <p:cNvSpPr>
            <a:spLocks noGrp="1"/>
          </p:cNvSpPr>
          <p:nvPr>
            <p:ph type="body" sz="quarter" idx="11"/>
          </p:nvPr>
        </p:nvSpPr>
        <p:spPr>
          <a:xfrm>
            <a:off x="1366838" y="2002061"/>
            <a:ext cx="6313487" cy="1089481"/>
          </a:xfrm>
        </p:spPr>
        <p:txBody>
          <a:bodyPr>
            <a:noAutofit/>
          </a:bodyPr>
          <a:lstStyle/>
          <a:p>
            <a:r>
              <a:rPr lang="en-US" sz="6000" dirty="0"/>
              <a:t>Thank you!</a:t>
            </a:r>
          </a:p>
        </p:txBody>
      </p:sp>
    </p:spTree>
    <p:extLst>
      <p:ext uri="{BB962C8B-B14F-4D97-AF65-F5344CB8AC3E}">
        <p14:creationId xmlns:p14="http://schemas.microsoft.com/office/powerpoint/2010/main" val="950133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p:txBody>
          <a:bodyPr/>
          <a:lstStyle/>
          <a:p>
            <a:r>
              <a:rPr lang="en-US" dirty="0"/>
              <a:t>Session Objectives </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p:txBody>
          <a:bodyPr>
            <a:normAutofit/>
          </a:bodyPr>
          <a:lstStyle/>
          <a:p>
            <a:pPr marL="342900" indent="-342900">
              <a:buFont typeface="Arial" panose="020B0604020202020204" pitchFamily="34" charset="0"/>
              <a:buChar char="•"/>
            </a:pPr>
            <a:r>
              <a:rPr lang="en-US" dirty="0"/>
              <a:t>To illustrate the transition from problem trees to solution </a:t>
            </a:r>
            <a:r>
              <a:rPr lang="en-US" dirty="0" smtClean="0"/>
              <a:t>trees (better </a:t>
            </a:r>
            <a:r>
              <a:rPr lang="en-US" dirty="0" smtClean="0"/>
              <a:t>known as the </a:t>
            </a:r>
            <a:r>
              <a:rPr lang="en-US" dirty="0" smtClean="0"/>
              <a:t>flip)</a:t>
            </a:r>
            <a:endParaRPr lang="en-US" dirty="0" smtClean="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4" name="Picture 3"/>
          <p:cNvPicPr>
            <a:picLocks noChangeAspect="1"/>
          </p:cNvPicPr>
          <p:nvPr/>
        </p:nvPicPr>
        <p:blipFill>
          <a:blip r:embed="rId2"/>
          <a:stretch>
            <a:fillRect/>
          </a:stretch>
        </p:blipFill>
        <p:spPr>
          <a:xfrm>
            <a:off x="2053672" y="1974770"/>
            <a:ext cx="4975281" cy="2737160"/>
          </a:xfrm>
          <a:prstGeom prst="rect">
            <a:avLst/>
          </a:prstGeom>
        </p:spPr>
      </p:pic>
      <p:pic>
        <p:nvPicPr>
          <p:cNvPr id="5" name="Picture 4"/>
          <p:cNvPicPr>
            <a:picLocks noChangeAspect="1"/>
          </p:cNvPicPr>
          <p:nvPr/>
        </p:nvPicPr>
        <p:blipFill>
          <a:blip r:embed="rId3"/>
          <a:stretch>
            <a:fillRect/>
          </a:stretch>
        </p:blipFill>
        <p:spPr>
          <a:xfrm>
            <a:off x="1929430" y="2026244"/>
            <a:ext cx="5063016" cy="2685686"/>
          </a:xfrm>
          <a:prstGeom prst="rect">
            <a:avLst/>
          </a:prstGeom>
        </p:spPr>
      </p:pic>
    </p:spTree>
    <p:extLst>
      <p:ext uri="{BB962C8B-B14F-4D97-AF65-F5344CB8AC3E}">
        <p14:creationId xmlns:p14="http://schemas.microsoft.com/office/powerpoint/2010/main" val="177882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style.rotation</p:attrName>
                                        </p:attrNameLst>
                                      </p:cBhvr>
                                      <p:tavLst>
                                        <p:tav tm="0">
                                          <p:val>
                                            <p:fltVal val="0"/>
                                          </p:val>
                                        </p:tav>
                                        <p:tav tm="100000">
                                          <p:val>
                                            <p:fltVal val="360"/>
                                          </p:val>
                                        </p:tav>
                                      </p:tavLst>
                                    </p:anim>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360"/>
                                          </p:val>
                                        </p:tav>
                                        <p:tav tm="100000">
                                          <p:val>
                                            <p:fltVal val="0"/>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TOC Process and </a:t>
            </a:r>
            <a:r>
              <a:rPr lang="en-US" dirty="0" smtClean="0"/>
              <a:t>Timeline</a:t>
            </a:r>
            <a:endParaRPr lang="en-US" dirty="0"/>
          </a:p>
        </p:txBody>
      </p:sp>
      <p:graphicFrame>
        <p:nvGraphicFramePr>
          <p:cNvPr id="5" name="Content Placeholder 2"/>
          <p:cNvGraphicFramePr>
            <a:graphicFrameLocks noGrp="1"/>
          </p:cNvGraphicFramePr>
          <p:nvPr>
            <p:ph sz="half" idx="2"/>
            <p:extLst>
              <p:ext uri="{D42A27DB-BD31-4B8C-83A1-F6EECF244321}">
                <p14:modId xmlns:p14="http://schemas.microsoft.com/office/powerpoint/2010/main" val="2228107890"/>
              </p:ext>
            </p:extLst>
          </p:nvPr>
        </p:nvGraphicFramePr>
        <p:xfrm>
          <a:off x="635267" y="1029441"/>
          <a:ext cx="8012998" cy="3964362"/>
        </p:xfrm>
        <a:graphic>
          <a:graphicData uri="http://schemas.openxmlformats.org/drawingml/2006/table">
            <a:tbl>
              <a:tblPr>
                <a:tableStyleId>{5C22544A-7EE6-4342-B048-85BDC9FD1C3A}</a:tableStyleId>
              </a:tblPr>
              <a:tblGrid>
                <a:gridCol w="2093696">
                  <a:extLst>
                    <a:ext uri="{9D8B030D-6E8A-4147-A177-3AD203B41FA5}">
                      <a16:colId xmlns:a16="http://schemas.microsoft.com/office/drawing/2014/main" val="1053033345"/>
                    </a:ext>
                  </a:extLst>
                </a:gridCol>
                <a:gridCol w="182061">
                  <a:extLst>
                    <a:ext uri="{9D8B030D-6E8A-4147-A177-3AD203B41FA5}">
                      <a16:colId xmlns:a16="http://schemas.microsoft.com/office/drawing/2014/main" val="3363701114"/>
                    </a:ext>
                  </a:extLst>
                </a:gridCol>
                <a:gridCol w="224074">
                  <a:extLst>
                    <a:ext uri="{9D8B030D-6E8A-4147-A177-3AD203B41FA5}">
                      <a16:colId xmlns:a16="http://schemas.microsoft.com/office/drawing/2014/main" val="1051992116"/>
                    </a:ext>
                  </a:extLst>
                </a:gridCol>
                <a:gridCol w="203067">
                  <a:extLst>
                    <a:ext uri="{9D8B030D-6E8A-4147-A177-3AD203B41FA5}">
                      <a16:colId xmlns:a16="http://schemas.microsoft.com/office/drawing/2014/main" val="3013693323"/>
                    </a:ext>
                  </a:extLst>
                </a:gridCol>
                <a:gridCol w="203067">
                  <a:extLst>
                    <a:ext uri="{9D8B030D-6E8A-4147-A177-3AD203B41FA5}">
                      <a16:colId xmlns:a16="http://schemas.microsoft.com/office/drawing/2014/main" val="2373862974"/>
                    </a:ext>
                  </a:extLst>
                </a:gridCol>
                <a:gridCol w="196066">
                  <a:extLst>
                    <a:ext uri="{9D8B030D-6E8A-4147-A177-3AD203B41FA5}">
                      <a16:colId xmlns:a16="http://schemas.microsoft.com/office/drawing/2014/main" val="2740776638"/>
                    </a:ext>
                  </a:extLst>
                </a:gridCol>
                <a:gridCol w="252085">
                  <a:extLst>
                    <a:ext uri="{9D8B030D-6E8A-4147-A177-3AD203B41FA5}">
                      <a16:colId xmlns:a16="http://schemas.microsoft.com/office/drawing/2014/main" val="808385064"/>
                    </a:ext>
                  </a:extLst>
                </a:gridCol>
                <a:gridCol w="259087">
                  <a:extLst>
                    <a:ext uri="{9D8B030D-6E8A-4147-A177-3AD203B41FA5}">
                      <a16:colId xmlns:a16="http://schemas.microsoft.com/office/drawing/2014/main" val="785863251"/>
                    </a:ext>
                  </a:extLst>
                </a:gridCol>
                <a:gridCol w="182061">
                  <a:extLst>
                    <a:ext uri="{9D8B030D-6E8A-4147-A177-3AD203B41FA5}">
                      <a16:colId xmlns:a16="http://schemas.microsoft.com/office/drawing/2014/main" val="2954429637"/>
                    </a:ext>
                  </a:extLst>
                </a:gridCol>
                <a:gridCol w="217072">
                  <a:extLst>
                    <a:ext uri="{9D8B030D-6E8A-4147-A177-3AD203B41FA5}">
                      <a16:colId xmlns:a16="http://schemas.microsoft.com/office/drawing/2014/main" val="633819522"/>
                    </a:ext>
                  </a:extLst>
                </a:gridCol>
                <a:gridCol w="245080">
                  <a:extLst>
                    <a:ext uri="{9D8B030D-6E8A-4147-A177-3AD203B41FA5}">
                      <a16:colId xmlns:a16="http://schemas.microsoft.com/office/drawing/2014/main" val="3758031270"/>
                    </a:ext>
                  </a:extLst>
                </a:gridCol>
                <a:gridCol w="245080">
                  <a:extLst>
                    <a:ext uri="{9D8B030D-6E8A-4147-A177-3AD203B41FA5}">
                      <a16:colId xmlns:a16="http://schemas.microsoft.com/office/drawing/2014/main" val="2141791197"/>
                    </a:ext>
                  </a:extLst>
                </a:gridCol>
                <a:gridCol w="280093">
                  <a:extLst>
                    <a:ext uri="{9D8B030D-6E8A-4147-A177-3AD203B41FA5}">
                      <a16:colId xmlns:a16="http://schemas.microsoft.com/office/drawing/2014/main" val="2513788427"/>
                    </a:ext>
                  </a:extLst>
                </a:gridCol>
                <a:gridCol w="252085">
                  <a:extLst>
                    <a:ext uri="{9D8B030D-6E8A-4147-A177-3AD203B41FA5}">
                      <a16:colId xmlns:a16="http://schemas.microsoft.com/office/drawing/2014/main" val="2003643812"/>
                    </a:ext>
                  </a:extLst>
                </a:gridCol>
                <a:gridCol w="278448">
                  <a:extLst>
                    <a:ext uri="{9D8B030D-6E8A-4147-A177-3AD203B41FA5}">
                      <a16:colId xmlns:a16="http://schemas.microsoft.com/office/drawing/2014/main" val="391598656"/>
                    </a:ext>
                  </a:extLst>
                </a:gridCol>
                <a:gridCol w="246726">
                  <a:extLst>
                    <a:ext uri="{9D8B030D-6E8A-4147-A177-3AD203B41FA5}">
                      <a16:colId xmlns:a16="http://schemas.microsoft.com/office/drawing/2014/main" val="723009247"/>
                    </a:ext>
                  </a:extLst>
                </a:gridCol>
                <a:gridCol w="273091">
                  <a:extLst>
                    <a:ext uri="{9D8B030D-6E8A-4147-A177-3AD203B41FA5}">
                      <a16:colId xmlns:a16="http://schemas.microsoft.com/office/drawing/2014/main" val="1583672156"/>
                    </a:ext>
                  </a:extLst>
                </a:gridCol>
                <a:gridCol w="280093">
                  <a:extLst>
                    <a:ext uri="{9D8B030D-6E8A-4147-A177-3AD203B41FA5}">
                      <a16:colId xmlns:a16="http://schemas.microsoft.com/office/drawing/2014/main" val="1357015527"/>
                    </a:ext>
                  </a:extLst>
                </a:gridCol>
                <a:gridCol w="289430">
                  <a:extLst>
                    <a:ext uri="{9D8B030D-6E8A-4147-A177-3AD203B41FA5}">
                      <a16:colId xmlns:a16="http://schemas.microsoft.com/office/drawing/2014/main" val="3329852671"/>
                    </a:ext>
                  </a:extLst>
                </a:gridCol>
                <a:gridCol w="308103">
                  <a:extLst>
                    <a:ext uri="{9D8B030D-6E8A-4147-A177-3AD203B41FA5}">
                      <a16:colId xmlns:a16="http://schemas.microsoft.com/office/drawing/2014/main" val="3387371476"/>
                    </a:ext>
                  </a:extLst>
                </a:gridCol>
                <a:gridCol w="363974">
                  <a:extLst>
                    <a:ext uri="{9D8B030D-6E8A-4147-A177-3AD203B41FA5}">
                      <a16:colId xmlns:a16="http://schemas.microsoft.com/office/drawing/2014/main" val="3764774195"/>
                    </a:ext>
                  </a:extLst>
                </a:gridCol>
                <a:gridCol w="317632">
                  <a:extLst>
                    <a:ext uri="{9D8B030D-6E8A-4147-A177-3AD203B41FA5}">
                      <a16:colId xmlns:a16="http://schemas.microsoft.com/office/drawing/2014/main" val="2466015062"/>
                    </a:ext>
                  </a:extLst>
                </a:gridCol>
                <a:gridCol w="354738">
                  <a:extLst>
                    <a:ext uri="{9D8B030D-6E8A-4147-A177-3AD203B41FA5}">
                      <a16:colId xmlns:a16="http://schemas.microsoft.com/office/drawing/2014/main" val="261518520"/>
                    </a:ext>
                  </a:extLst>
                </a:gridCol>
                <a:gridCol w="266089">
                  <a:extLst>
                    <a:ext uri="{9D8B030D-6E8A-4147-A177-3AD203B41FA5}">
                      <a16:colId xmlns:a16="http://schemas.microsoft.com/office/drawing/2014/main" val="2216918151"/>
                    </a:ext>
                  </a:extLst>
                </a:gridCol>
              </a:tblGrid>
              <a:tr h="428179">
                <a:tc>
                  <a:txBody>
                    <a:bodyPr/>
                    <a:lstStyle/>
                    <a:p>
                      <a:pPr algn="l" fontAlgn="b"/>
                      <a:endParaRPr lang="en-US" sz="600" b="0" i="0" u="none" strike="noStrike" dirty="0">
                        <a:solidFill>
                          <a:srgbClr val="000000"/>
                        </a:solidFill>
                        <a:effectLst/>
                        <a:latin typeface="Ubuntu" panose="020B0604020202020204" charset="0"/>
                      </a:endParaRPr>
                    </a:p>
                  </a:txBody>
                  <a:tcPr marL="6442" marR="6442" marT="6442" marB="0" anchor="b"/>
                </a:tc>
                <a:tc gridSpan="4">
                  <a:txBody>
                    <a:bodyPr/>
                    <a:lstStyle/>
                    <a:p>
                      <a:pPr algn="ctr" fontAlgn="b"/>
                      <a:r>
                        <a:rPr lang="en-US" sz="900" u="none" strike="noStrike" kern="1200" dirty="0">
                          <a:solidFill>
                            <a:schemeClr val="dk1"/>
                          </a:solidFill>
                          <a:effectLst/>
                          <a:latin typeface="+mn-lt"/>
                          <a:ea typeface="+mn-ea"/>
                          <a:cs typeface="+mn-cs"/>
                        </a:rPr>
                        <a:t>Month 1</a:t>
                      </a:r>
                    </a:p>
                  </a:txBody>
                  <a:tcPr marL="6442" marR="6442" marT="6442" marB="0" anchor="ctr">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900" u="none" strike="noStrike" kern="1200" dirty="0">
                          <a:solidFill>
                            <a:schemeClr val="dk1"/>
                          </a:solidFill>
                          <a:effectLst/>
                          <a:latin typeface="+mn-lt"/>
                          <a:ea typeface="+mn-ea"/>
                          <a:cs typeface="+mn-cs"/>
                        </a:rPr>
                        <a:t>Month 2</a:t>
                      </a:r>
                    </a:p>
                  </a:txBody>
                  <a:tcPr marL="6442" marR="6442" marT="6442"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r>
                        <a:rPr lang="en-US" sz="900" u="none" strike="noStrike" kern="1200" dirty="0">
                          <a:solidFill>
                            <a:schemeClr val="dk1"/>
                          </a:solidFill>
                          <a:effectLst/>
                          <a:latin typeface="+mn-lt"/>
                          <a:ea typeface="+mn-ea"/>
                          <a:cs typeface="+mn-cs"/>
                        </a:rPr>
                        <a:t>Month 3</a:t>
                      </a:r>
                    </a:p>
                  </a:txBody>
                  <a:tcPr marL="6442" marR="6442" marT="6442" marB="0" anchor="ctr">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Month 4</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txBody>
                  <a:tcPr marL="6442" marR="6442" marT="6442" marB="0" anchor="b"/>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hMerge="1">
                  <a:txBody>
                    <a:bodyPr/>
                    <a:lstStyle/>
                    <a:p>
                      <a:endParaRPr lang="en-US"/>
                    </a:p>
                  </a:txBody>
                  <a:tcPr/>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gridSpan="4">
                  <a:txBody>
                    <a:bodyPr/>
                    <a:lstStyle/>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Month 5</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 </a:t>
                      </a:r>
                      <a:endParaRPr lang="en-US" sz="900" b="0" i="0" u="none" strike="noStrike" dirty="0">
                        <a:solidFill>
                          <a:srgbClr val="000000"/>
                        </a:solidFill>
                        <a:effectLst/>
                        <a:latin typeface="Ubuntu" panose="020B0604020202020204" charset="0"/>
                      </a:endParaRPr>
                    </a:p>
                  </a:txBody>
                  <a:tcPr marL="6442" marR="6442" marT="6442" marB="0" anchor="b">
                    <a:solidFill>
                      <a:schemeClr val="accent4"/>
                    </a:solidFill>
                  </a:tcPr>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hMerge="1">
                  <a:txBody>
                    <a:bodyPr/>
                    <a:lstStyle/>
                    <a:p>
                      <a:endParaRPr lang="en-US"/>
                    </a:p>
                  </a:txBody>
                  <a:tcPr/>
                </a:tc>
                <a:tc hMerge="1">
                  <a:txBody>
                    <a:bodyPr/>
                    <a:lstStyle/>
                    <a:p>
                      <a:pPr algn="l" fontAlgn="b"/>
                      <a:endParaRPr lang="en-US" sz="700" b="0" i="0" u="none" strike="noStrike" dirty="0">
                        <a:solidFill>
                          <a:srgbClr val="000000"/>
                        </a:solidFill>
                        <a:effectLst/>
                        <a:latin typeface="Ubuntu" panose="020B0604020202020204" charset="0"/>
                      </a:endParaRPr>
                    </a:p>
                  </a:txBody>
                  <a:tcPr marL="6984" marR="6984" marT="6984" marB="0" anchor="b"/>
                </a:tc>
                <a:tc gridSpan="2">
                  <a:txBody>
                    <a:bodyPr/>
                    <a:lstStyle/>
                    <a:p>
                      <a:pPr algn="ctr" fontAlgn="b"/>
                      <a:r>
                        <a:rPr lang="en-US" sz="900" u="none" strike="noStrike" dirty="0">
                          <a:effectLst/>
                        </a:rPr>
                        <a:t>Month 6</a:t>
                      </a:r>
                      <a:endParaRPr lang="en-US" sz="900" b="1" i="0" u="none" strike="noStrike" dirty="0">
                        <a:solidFill>
                          <a:srgbClr val="000000"/>
                        </a:solidFill>
                        <a:effectLst/>
                        <a:latin typeface="Ubuntu" panose="020B0604020202020204" charset="0"/>
                      </a:endParaRPr>
                    </a:p>
                  </a:txBody>
                  <a:tcPr marL="6442" marR="6442" marT="6442" marB="0" anchor="ctr"/>
                </a:tc>
                <a:tc hMerge="1">
                  <a:txBody>
                    <a:bodyPr/>
                    <a:lstStyle/>
                    <a:p>
                      <a:endParaRPr lang="en-US"/>
                    </a:p>
                  </a:txBody>
                  <a:tcPr/>
                </a:tc>
                <a:extLst>
                  <a:ext uri="{0D108BD9-81ED-4DB2-BD59-A6C34878D82A}">
                    <a16:rowId xmlns:a16="http://schemas.microsoft.com/office/drawing/2014/main" val="2809179598"/>
                  </a:ext>
                </a:extLst>
              </a:tr>
              <a:tr h="341160">
                <a:tc>
                  <a:txBody>
                    <a:bodyPr/>
                    <a:lstStyle/>
                    <a:p>
                      <a:pPr algn="r" fontAlgn="b"/>
                      <a:r>
                        <a:rPr lang="en-US" sz="900" u="none" strike="noStrike" dirty="0">
                          <a:effectLst/>
                        </a:rPr>
                        <a:t>WEEK</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1</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2</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3</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4</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5</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6</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7</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8</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a:effectLst/>
                        </a:rPr>
                        <a:t>9</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10</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11</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12</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13</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14</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15</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16</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17</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18</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19</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20</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21</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22</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23</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extLst>
                  <a:ext uri="{0D108BD9-81ED-4DB2-BD59-A6C34878D82A}">
                    <a16:rowId xmlns:a16="http://schemas.microsoft.com/office/drawing/2014/main" val="3700871026"/>
                  </a:ext>
                </a:extLst>
              </a:tr>
              <a:tr h="391700">
                <a:tc>
                  <a:txBody>
                    <a:bodyPr/>
                    <a:lstStyle/>
                    <a:p>
                      <a:pPr marL="182880" algn="l" fontAlgn="ctr"/>
                      <a:r>
                        <a:rPr lang="en-US" sz="1200" u="none" strike="noStrike" dirty="0">
                          <a:effectLst/>
                          <a:latin typeface="Ubuntu" panose="020B0604020202020204" charset="0"/>
                        </a:rPr>
                        <a:t>Data collection and organization</a:t>
                      </a:r>
                      <a:endParaRPr lang="en-US" sz="1200" b="1" i="0" u="none" strike="noStrike" dirty="0">
                        <a:solidFill>
                          <a:srgbClr val="000000"/>
                        </a:solidFill>
                        <a:effectLst/>
                        <a:latin typeface="Ubuntu" panose="020B0604020202020204" charset="0"/>
                      </a:endParaRPr>
                    </a:p>
                  </a:txBody>
                  <a:tcPr marL="6442" marR="6442" marT="6442" marB="0" anchor="ctr">
                    <a:solidFill>
                      <a:srgbClr val="E7EEE9"/>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9">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ctr">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ctr">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2">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ctr">
                    <a:solidFill>
                      <a:schemeClr val="accent2"/>
                    </a:solidFill>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680829046"/>
                  </a:ext>
                </a:extLst>
              </a:tr>
              <a:tr h="341160">
                <a:tc>
                  <a:txBody>
                    <a:bodyPr/>
                    <a:lstStyle/>
                    <a:p>
                      <a:pPr marL="182880" algn="l" fontAlgn="b"/>
                      <a:r>
                        <a:rPr lang="en-US" sz="1200" u="none" strike="noStrike" dirty="0">
                          <a:effectLst/>
                          <a:latin typeface="Ubuntu" panose="020B0604020202020204" charset="0"/>
                        </a:rPr>
                        <a:t>Problem Tree development </a:t>
                      </a:r>
                      <a:endParaRPr lang="en-US" sz="1200" b="1" i="0" u="none" strike="noStrike" dirty="0">
                        <a:solidFill>
                          <a:srgbClr val="000000"/>
                        </a:solidFill>
                        <a:effectLst/>
                        <a:latin typeface="Ubuntu" panose="020B0604020202020204" charset="0"/>
                      </a:endParaRPr>
                    </a:p>
                  </a:txBody>
                  <a:tcPr marL="6442" marR="6442" marT="6442" marB="0" anchor="b">
                    <a:solidFill>
                      <a:srgbClr val="E7EEE9"/>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4">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150653744"/>
                  </a:ext>
                </a:extLst>
              </a:tr>
              <a:tr h="555904">
                <a:tc>
                  <a:txBody>
                    <a:bodyPr/>
                    <a:lstStyle/>
                    <a:p>
                      <a:pPr marL="182880" algn="l" fontAlgn="ctr"/>
                      <a:r>
                        <a:rPr lang="en-US" sz="1200" u="none" strike="noStrike" dirty="0">
                          <a:effectLst/>
                          <a:latin typeface="Ubuntu" panose="020B0604020202020204" charset="0"/>
                        </a:rPr>
                        <a:t>TOC </a:t>
                      </a:r>
                      <a:r>
                        <a:rPr lang="en-US" sz="1200" u="none" strike="noStrike" dirty="0" smtClean="0">
                          <a:effectLst/>
                          <a:latin typeface="Ubuntu" panose="020B0604020202020204" charset="0"/>
                        </a:rPr>
                        <a:t>diagram </a:t>
                      </a:r>
                      <a:r>
                        <a:rPr lang="en-US" sz="1200" u="none" strike="noStrike" dirty="0">
                          <a:effectLst/>
                          <a:latin typeface="Ubuntu" panose="020B0604020202020204" charset="0"/>
                        </a:rPr>
                        <a:t>and </a:t>
                      </a:r>
                      <a:r>
                        <a:rPr lang="en-US" sz="1200" u="none" strike="noStrike" dirty="0" smtClean="0">
                          <a:effectLst/>
                          <a:latin typeface="Ubuntu" panose="020B0604020202020204" charset="0"/>
                        </a:rPr>
                        <a:t>complementary documentation development </a:t>
                      </a:r>
                      <a:endParaRPr lang="en-US" sz="1200" b="1" i="0" u="none" strike="noStrike" dirty="0">
                        <a:solidFill>
                          <a:srgbClr val="000000"/>
                        </a:solidFill>
                        <a:effectLst/>
                        <a:latin typeface="Ubuntu" panose="020B0604020202020204" charset="0"/>
                      </a:endParaRPr>
                    </a:p>
                  </a:txBody>
                  <a:tcPr marL="6442" marR="6442" marT="6442" marB="0" anchor="ctr">
                    <a:solidFill>
                      <a:schemeClr val="accent6">
                        <a:lumMod val="40000"/>
                        <a:lumOff val="60000"/>
                      </a:schemeClr>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ctr">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2252463542"/>
                  </a:ext>
                </a:extLst>
              </a:tr>
              <a:tr h="341160">
                <a:tc>
                  <a:txBody>
                    <a:bodyPr/>
                    <a:lstStyle/>
                    <a:p>
                      <a:pPr marL="182880" algn="l" fontAlgn="b"/>
                      <a:r>
                        <a:rPr lang="en-US" sz="1200" u="none" strike="noStrike" dirty="0">
                          <a:effectLst/>
                          <a:latin typeface="Ubuntu" panose="020B0604020202020204" charset="0"/>
                        </a:rPr>
                        <a:t>Prioritize interventions </a:t>
                      </a:r>
                      <a:endParaRPr lang="en-US" sz="1200" b="1"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2025393675"/>
                  </a:ext>
                </a:extLst>
              </a:tr>
              <a:tr h="290616">
                <a:tc>
                  <a:txBody>
                    <a:bodyPr/>
                    <a:lstStyle/>
                    <a:p>
                      <a:pPr marL="182880" algn="l" fontAlgn="b"/>
                      <a:r>
                        <a:rPr lang="en-US" sz="1200" u="none" strike="noStrike" dirty="0">
                          <a:effectLst/>
                          <a:latin typeface="Ubuntu" panose="020B0604020202020204" charset="0"/>
                        </a:rPr>
                        <a:t>Refine TOC graphics</a:t>
                      </a:r>
                      <a:endParaRPr lang="en-US" sz="1200" b="1"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1262709702"/>
                  </a:ext>
                </a:extLst>
              </a:tr>
              <a:tr h="505420">
                <a:tc>
                  <a:txBody>
                    <a:bodyPr/>
                    <a:lstStyle/>
                    <a:p>
                      <a:pPr marL="182880" algn="l" fontAlgn="b"/>
                      <a:r>
                        <a:rPr lang="en-US" sz="1200" u="none" strike="noStrike" dirty="0" err="1" smtClean="0">
                          <a:effectLst/>
                          <a:latin typeface="Ubuntu" panose="020B0604020202020204" charset="0"/>
                        </a:rPr>
                        <a:t>Logframe</a:t>
                      </a:r>
                      <a:r>
                        <a:rPr lang="en-US" sz="1200" u="none" strike="noStrike" dirty="0" smtClean="0">
                          <a:effectLst/>
                          <a:latin typeface="Ubuntu" panose="020B0604020202020204" charset="0"/>
                        </a:rPr>
                        <a:t> </a:t>
                      </a:r>
                      <a:r>
                        <a:rPr lang="en-US" sz="1200" u="none" strike="noStrike" dirty="0">
                          <a:effectLst/>
                          <a:latin typeface="Ubuntu" panose="020B0604020202020204" charset="0"/>
                        </a:rPr>
                        <a:t>transfer and </a:t>
                      </a:r>
                      <a:r>
                        <a:rPr lang="en-US" sz="1200" u="none" strike="noStrike" dirty="0" smtClean="0">
                          <a:effectLst/>
                          <a:latin typeface="Ubuntu" panose="020B0604020202020204" charset="0"/>
                        </a:rPr>
                        <a:t>select indicators</a:t>
                      </a:r>
                      <a:endParaRPr lang="en-US" sz="1200" b="1"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3461531758"/>
                  </a:ext>
                </a:extLst>
              </a:tr>
              <a:tr h="555963">
                <a:tc>
                  <a:txBody>
                    <a:bodyPr/>
                    <a:lstStyle/>
                    <a:p>
                      <a:pPr marL="182880" algn="l" fontAlgn="b"/>
                      <a:r>
                        <a:rPr lang="en-US" sz="1200" u="none" strike="noStrike" dirty="0" smtClean="0">
                          <a:effectLst/>
                          <a:latin typeface="Ubuntu" panose="020B0604020202020204" charset="0"/>
                        </a:rPr>
                        <a:t>Quality </a:t>
                      </a:r>
                      <a:r>
                        <a:rPr lang="en-US" sz="1200" u="none" strike="noStrike" dirty="0">
                          <a:effectLst/>
                          <a:latin typeface="Ubuntu" panose="020B0604020202020204" charset="0"/>
                        </a:rPr>
                        <a:t>and completeness </a:t>
                      </a:r>
                      <a:r>
                        <a:rPr lang="en-US" sz="1200" u="none" strike="noStrike" dirty="0" smtClean="0">
                          <a:effectLst/>
                          <a:latin typeface="Ubuntu" panose="020B0604020202020204" charset="0"/>
                        </a:rPr>
                        <a:t>review</a:t>
                      </a:r>
                      <a:endParaRPr lang="en-US" sz="1200" b="1"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ctr"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521161"/>
                  </a:ext>
                </a:extLst>
              </a:tr>
            </a:tbl>
          </a:graphicData>
        </a:graphic>
      </p:graphicFrame>
    </p:spTree>
    <p:extLst>
      <p:ext uri="{BB962C8B-B14F-4D97-AF65-F5344CB8AC3E}">
        <p14:creationId xmlns:p14="http://schemas.microsoft.com/office/powerpoint/2010/main" val="1152145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p:txBody>
          <a:bodyPr/>
          <a:lstStyle/>
          <a:p>
            <a:r>
              <a:rPr lang="en-US" dirty="0"/>
              <a:t>From Problems to Solutions</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3" y="1116532"/>
            <a:ext cx="6944627" cy="3493970"/>
          </a:xfrm>
        </p:spPr>
        <p:txBody>
          <a:bodyPr>
            <a:normAutofit fontScale="92500" lnSpcReduction="20000"/>
          </a:bodyPr>
          <a:lstStyle/>
          <a:p>
            <a:pPr marL="342900" indent="-342900">
              <a:buFont typeface="Arial" panose="020B0604020202020204" pitchFamily="34" charset="0"/>
              <a:buChar char="•"/>
            </a:pPr>
            <a:r>
              <a:rPr lang="en-US" sz="2400" dirty="0"/>
              <a:t>Start with the electronic version of </a:t>
            </a:r>
            <a:r>
              <a:rPr lang="en-US" sz="2400" dirty="0" smtClean="0"/>
              <a:t>the problem </a:t>
            </a:r>
            <a:r>
              <a:rPr lang="en-US" sz="2400" dirty="0"/>
              <a:t>tree.  Save the file as “solution tree” and begin to “flip” all problem statements.</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Problem Trees    </a:t>
            </a:r>
            <a:r>
              <a:rPr lang="en-US" dirty="0"/>
              <a:t>	</a:t>
            </a:r>
            <a:r>
              <a:rPr lang="en-US" dirty="0" smtClean="0"/>
              <a:t>   Solution </a:t>
            </a:r>
            <a:r>
              <a:rPr lang="en-US" dirty="0"/>
              <a:t>Trees</a:t>
            </a:r>
          </a:p>
          <a:p>
            <a:pPr marL="1085850" lvl="1" indent="-342900">
              <a:buFont typeface="Arial" panose="020B0604020202020204" pitchFamily="34" charset="0"/>
              <a:buChar char="•"/>
            </a:pPr>
            <a:r>
              <a:rPr lang="en-US" dirty="0"/>
              <a:t>Problem statement	   overarching goal </a:t>
            </a:r>
          </a:p>
          <a:p>
            <a:pPr marL="1085850" lvl="1" indent="-342900">
              <a:buFont typeface="Arial" panose="020B0604020202020204" pitchFamily="34" charset="0"/>
              <a:buChar char="•"/>
            </a:pPr>
            <a:r>
              <a:rPr lang="en-US" dirty="0"/>
              <a:t>Key problems	   	domains of change (purposes)</a:t>
            </a:r>
          </a:p>
          <a:p>
            <a:pPr marL="1085850" lvl="1" indent="-342900">
              <a:buFont typeface="Arial" panose="020B0604020202020204" pitchFamily="34" charset="0"/>
              <a:buChar char="•"/>
            </a:pPr>
            <a:r>
              <a:rPr lang="en-US" dirty="0"/>
              <a:t>Underlying causes 	</a:t>
            </a:r>
            <a:r>
              <a:rPr lang="en-US" dirty="0" smtClean="0"/>
              <a:t>      solutions </a:t>
            </a:r>
            <a:r>
              <a:rPr lang="en-US" dirty="0"/>
              <a:t>(outcomes</a:t>
            </a:r>
            <a:r>
              <a:rPr lang="en-US" dirty="0" smtClean="0"/>
              <a:t>)</a:t>
            </a:r>
          </a:p>
          <a:p>
            <a:pPr marL="1085850" lvl="1" indent="-342900">
              <a:buFont typeface="Arial" panose="020B0604020202020204" pitchFamily="34" charset="0"/>
              <a:buChar char="•"/>
            </a:pPr>
            <a:endParaRPr lang="en-US" dirty="0"/>
          </a:p>
          <a:p>
            <a:pPr marL="342900" lvl="1" indent="-342900">
              <a:buFont typeface="Arial" panose="020B0604020202020204" pitchFamily="34" charset="0"/>
              <a:buChar char="•"/>
            </a:pPr>
            <a:r>
              <a:rPr lang="en-US" sz="2400" dirty="0"/>
              <a:t>State all solutions as measurable </a:t>
            </a:r>
            <a:r>
              <a:rPr lang="en-US" sz="2400" dirty="0" smtClean="0"/>
              <a:t>results.</a:t>
            </a:r>
            <a:endParaRPr lang="en-US" sz="2400" dirty="0"/>
          </a:p>
          <a:p>
            <a:pPr marL="1085850" lvl="1" indent="-342900">
              <a:buFont typeface="Arial" panose="020B0604020202020204" pitchFamily="34" charset="0"/>
              <a:buChar char="•"/>
            </a:pPr>
            <a:endParaRPr lang="en-US" dirty="0"/>
          </a:p>
          <a:p>
            <a:endParaRPr lang="en-US" dirty="0"/>
          </a:p>
        </p:txBody>
      </p:sp>
      <p:cxnSp>
        <p:nvCxnSpPr>
          <p:cNvPr id="5" name="Straight Arrow Connector 4"/>
          <p:cNvCxnSpPr/>
          <p:nvPr/>
        </p:nvCxnSpPr>
        <p:spPr>
          <a:xfrm flipV="1">
            <a:off x="4538129" y="3354109"/>
            <a:ext cx="304801"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940929" y="3613257"/>
            <a:ext cx="335308"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088024" y="3046189"/>
            <a:ext cx="34431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856340" y="2742332"/>
            <a:ext cx="304801"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1905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3" y="157854"/>
            <a:ext cx="7351204" cy="857250"/>
          </a:xfrm>
        </p:spPr>
        <p:txBody>
          <a:bodyPr>
            <a:noAutofit/>
          </a:bodyPr>
          <a:lstStyle/>
          <a:p>
            <a:r>
              <a:rPr lang="en-US" sz="2800" dirty="0"/>
              <a:t>Step 1: Convert problem statement to goal</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1"/>
            <a:ext cx="6944627" cy="3850579"/>
          </a:xfrm>
        </p:spPr>
        <p:txBody>
          <a:bodyPr>
            <a:normAutofit fontScale="70000" lnSpcReduction="20000"/>
          </a:bodyPr>
          <a:lstStyle/>
          <a:p>
            <a:pPr marL="457200" indent="-457200">
              <a:buFont typeface="Arial" panose="020B0604020202020204" pitchFamily="34" charset="0"/>
              <a:buChar char="•"/>
            </a:pPr>
            <a:r>
              <a:rPr lang="en-US" sz="2800" dirty="0" smtClean="0"/>
              <a:t>To </a:t>
            </a:r>
            <a:r>
              <a:rPr lang="en-US" sz="2800" dirty="0"/>
              <a:t>convert the </a:t>
            </a:r>
            <a:r>
              <a:rPr lang="en-US" sz="2800" dirty="0" smtClean="0"/>
              <a:t>overarching problem </a:t>
            </a:r>
            <a:r>
              <a:rPr lang="en-US" sz="2800" dirty="0"/>
              <a:t>statement to a goal we reframe it in terms of the desired change and state it as if it has already been achieved.</a:t>
            </a:r>
          </a:p>
          <a:p>
            <a:pPr marL="457200" indent="-457200">
              <a:buFont typeface="Arial" panose="020B0604020202020204" pitchFamily="34" charset="0"/>
              <a:buChar char="•"/>
            </a:pPr>
            <a:endParaRPr lang="en-US" sz="2800" dirty="0"/>
          </a:p>
          <a:p>
            <a:r>
              <a:rPr lang="en-US" sz="2800" b="1" dirty="0"/>
              <a:t>Good example: </a:t>
            </a:r>
          </a:p>
          <a:p>
            <a:pPr marL="457200" indent="-457200">
              <a:buFont typeface="Arial" panose="020B0604020202020204" pitchFamily="34" charset="0"/>
              <a:buChar char="•"/>
            </a:pPr>
            <a:r>
              <a:rPr lang="en-US" sz="2800" dirty="0"/>
              <a:t>Sustained Food and Nutrition Security for small farm households in Southern </a:t>
            </a:r>
            <a:r>
              <a:rPr lang="en-US" sz="2800" dirty="0" err="1"/>
              <a:t>Karamoja</a:t>
            </a: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Remember the what</a:t>
            </a:r>
            <a:r>
              <a:rPr lang="en-US" sz="2800" dirty="0"/>
              <a:t>, who, </a:t>
            </a:r>
            <a:r>
              <a:rPr lang="en-US" sz="2800" dirty="0" smtClean="0"/>
              <a:t>where! But </a:t>
            </a:r>
            <a:r>
              <a:rPr lang="en-US" sz="2800" dirty="0"/>
              <a:t>not </a:t>
            </a:r>
            <a:r>
              <a:rPr lang="en-US" sz="2800" dirty="0" smtClean="0"/>
              <a:t>the “how”</a:t>
            </a: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The “how” will be explained by </a:t>
            </a:r>
            <a:r>
              <a:rPr lang="en-US" sz="2800" dirty="0" smtClean="0"/>
              <a:t>our </a:t>
            </a:r>
            <a:r>
              <a:rPr lang="en-US" sz="2800" dirty="0"/>
              <a:t>TOC diagrams and complementary documentation.</a:t>
            </a:r>
          </a:p>
          <a:p>
            <a:endParaRPr lang="en-US" dirty="0"/>
          </a:p>
        </p:txBody>
      </p:sp>
    </p:spTree>
    <p:extLst>
      <p:ext uri="{BB962C8B-B14F-4D97-AF65-F5344CB8AC3E}">
        <p14:creationId xmlns:p14="http://schemas.microsoft.com/office/powerpoint/2010/main" val="2534134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p:txBody>
          <a:bodyPr/>
          <a:lstStyle/>
          <a:p>
            <a:r>
              <a:rPr lang="en-US" dirty="0"/>
              <a:t>Goal Statements: Poor Examples</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p:txBody>
          <a:bodyPr>
            <a:normAutofit/>
          </a:bodyPr>
          <a:lstStyle/>
          <a:p>
            <a:pPr marL="342900" indent="-342900">
              <a:buFont typeface="Arial" panose="020B0604020202020204" pitchFamily="34" charset="0"/>
              <a:buChar char="•"/>
            </a:pPr>
            <a:r>
              <a:rPr lang="en-US" dirty="0"/>
              <a:t>To improve food security, income, and resilience for chronically food insecure rural women through their social and economic empowerment.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To improve local facilities and to empower and engage 10,300 targeted households in agricultural productivity, income and employment towards improving their basic food needs in the districts of Jalapa and San Isabel.</a:t>
            </a:r>
          </a:p>
          <a:p>
            <a:endParaRPr lang="en-US" dirty="0"/>
          </a:p>
        </p:txBody>
      </p:sp>
    </p:spTree>
    <p:extLst>
      <p:ext uri="{BB962C8B-B14F-4D97-AF65-F5344CB8AC3E}">
        <p14:creationId xmlns:p14="http://schemas.microsoft.com/office/powerpoint/2010/main" val="2927872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3" y="157854"/>
            <a:ext cx="7290244" cy="857250"/>
          </a:xfrm>
        </p:spPr>
        <p:txBody>
          <a:bodyPr>
            <a:noAutofit/>
          </a:bodyPr>
          <a:lstStyle/>
          <a:p>
            <a:r>
              <a:rPr lang="en-US" sz="2400" dirty="0"/>
              <a:t>Step 2: Convert key problems to domains of change</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p:txBody>
          <a:bodyPr>
            <a:normAutofit/>
          </a:bodyPr>
          <a:lstStyle/>
          <a:p>
            <a:pPr marL="342900" indent="-342900">
              <a:buFont typeface="Arial" panose="020B0604020202020204" pitchFamily="34" charset="0"/>
              <a:buChar char="•"/>
            </a:pPr>
            <a:r>
              <a:rPr lang="en-US" sz="1800" b="1" dirty="0"/>
              <a:t>Main areas in which change must occur </a:t>
            </a:r>
            <a:r>
              <a:rPr lang="en-US" sz="1800" dirty="0"/>
              <a:t>in order to be able to reach the goal</a:t>
            </a:r>
          </a:p>
          <a:p>
            <a:pPr marL="342900" indent="-342900">
              <a:buFont typeface="Arial" panose="020B0604020202020204" pitchFamily="34" charset="0"/>
              <a:buChar char="•"/>
            </a:pPr>
            <a:r>
              <a:rPr lang="en-US" sz="1800" dirty="0"/>
              <a:t>Identified based on the agreed-upon </a:t>
            </a:r>
            <a:r>
              <a:rPr lang="en-US" sz="1800" b="1" dirty="0"/>
              <a:t>key problems</a:t>
            </a:r>
          </a:p>
          <a:p>
            <a:pPr marL="342900" indent="-342900">
              <a:buFont typeface="Arial" panose="020B0604020202020204" pitchFamily="34" charset="0"/>
              <a:buChar char="•"/>
            </a:pPr>
            <a:r>
              <a:rPr lang="en-US" sz="1800" dirty="0"/>
              <a:t>Reframe in terms of the desired change and state as a result</a:t>
            </a:r>
          </a:p>
          <a:p>
            <a:pPr marL="342900" indent="-342900">
              <a:buFont typeface="Arial" panose="020B0604020202020204" pitchFamily="34" charset="0"/>
              <a:buChar char="•"/>
            </a:pPr>
            <a:r>
              <a:rPr lang="en-US" sz="1800" dirty="0"/>
              <a:t>Choose words carefully, knowing that each of these steps will need to be measured with an indicator (e.g., increased or improved? Reduced? etc.) </a:t>
            </a:r>
          </a:p>
          <a:p>
            <a:endParaRPr lang="en-US" dirty="0"/>
          </a:p>
        </p:txBody>
      </p:sp>
      <p:pic>
        <p:nvPicPr>
          <p:cNvPr id="4" name="Picture 3"/>
          <p:cNvPicPr>
            <a:picLocks noChangeAspect="1"/>
          </p:cNvPicPr>
          <p:nvPr/>
        </p:nvPicPr>
        <p:blipFill>
          <a:blip r:embed="rId3"/>
          <a:stretch>
            <a:fillRect/>
          </a:stretch>
        </p:blipFill>
        <p:spPr>
          <a:xfrm>
            <a:off x="1903770" y="3461297"/>
            <a:ext cx="6856407" cy="1250633"/>
          </a:xfrm>
          <a:prstGeom prst="rect">
            <a:avLst/>
          </a:prstGeom>
        </p:spPr>
      </p:pic>
    </p:spTree>
    <p:extLst>
      <p:ext uri="{BB962C8B-B14F-4D97-AF65-F5344CB8AC3E}">
        <p14:creationId xmlns:p14="http://schemas.microsoft.com/office/powerpoint/2010/main" val="10741887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a:t>Step 3: Convert Underlying Causes to Solutions</a:t>
            </a:r>
            <a:br>
              <a:rPr lang="en-US" sz="2400" dirty="0"/>
            </a:br>
            <a:r>
              <a:rPr lang="en-US" sz="2400" dirty="0" smtClean="0"/>
              <a:t>All </a:t>
            </a:r>
            <a:r>
              <a:rPr lang="en-US" sz="2400" dirty="0"/>
              <a:t>solutions should be stated as results</a:t>
            </a:r>
          </a:p>
        </p:txBody>
      </p:sp>
      <p:sp>
        <p:nvSpPr>
          <p:cNvPr id="8" name="Rounded Rectangle 7"/>
          <p:cNvSpPr/>
          <p:nvPr/>
        </p:nvSpPr>
        <p:spPr>
          <a:xfrm>
            <a:off x="1620098" y="1841147"/>
            <a:ext cx="2314470" cy="605633"/>
          </a:xfrm>
          <a:prstGeom prst="roundRect">
            <a:avLst/>
          </a:prstGeom>
          <a:solidFill>
            <a:schemeClr val="accent3"/>
          </a:solidFill>
          <a:ln>
            <a:solidFill>
              <a:schemeClr val="accent3"/>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solidFill>
                  <a:schemeClr val="bg1"/>
                </a:solidFill>
                <a:latin typeface="Ubuntu" panose="020B0504030602030204" pitchFamily="34" charset="0"/>
              </a:rPr>
              <a:t>Underlying cause </a:t>
            </a:r>
          </a:p>
        </p:txBody>
      </p:sp>
      <p:sp>
        <p:nvSpPr>
          <p:cNvPr id="11" name="Rounded Rectangle 10"/>
          <p:cNvSpPr/>
          <p:nvPr/>
        </p:nvSpPr>
        <p:spPr>
          <a:xfrm>
            <a:off x="5633270" y="1841147"/>
            <a:ext cx="2314470" cy="605633"/>
          </a:xfrm>
          <a:prstGeom prst="roundRect">
            <a:avLst/>
          </a:prstGeom>
          <a:solidFill>
            <a:schemeClr val="accent3"/>
          </a:solidFill>
          <a:ln>
            <a:solidFill>
              <a:schemeClr val="accent3"/>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solidFill>
                  <a:schemeClr val="bg1"/>
                </a:solidFill>
                <a:latin typeface="Ubuntu" panose="020B0504030602030204" pitchFamily="34" charset="0"/>
              </a:rPr>
              <a:t> Solution </a:t>
            </a:r>
          </a:p>
        </p:txBody>
      </p:sp>
      <p:sp>
        <p:nvSpPr>
          <p:cNvPr id="3" name="TextBox 2"/>
          <p:cNvSpPr txBox="1"/>
          <p:nvPr/>
        </p:nvSpPr>
        <p:spPr>
          <a:xfrm>
            <a:off x="635267" y="1162756"/>
            <a:ext cx="7213600" cy="400110"/>
          </a:xfrm>
          <a:prstGeom prst="rect">
            <a:avLst/>
          </a:prstGeom>
          <a:noFill/>
        </p:spPr>
        <p:txBody>
          <a:bodyPr wrap="square" rtlCol="0">
            <a:spAutoFit/>
          </a:bodyPr>
          <a:lstStyle/>
          <a:p>
            <a:r>
              <a:rPr lang="en-US" sz="2000" b="1" dirty="0"/>
              <a:t>Problem: </a:t>
            </a:r>
            <a:r>
              <a:rPr lang="en-US" sz="2000" dirty="0"/>
              <a:t>High prevalence of childhood malnutrition</a:t>
            </a:r>
          </a:p>
        </p:txBody>
      </p:sp>
      <p:sp>
        <p:nvSpPr>
          <p:cNvPr id="10" name="Content Placeholder 3"/>
          <p:cNvSpPr>
            <a:spLocks noGrp="1"/>
          </p:cNvSpPr>
          <p:nvPr>
            <p:ph sz="quarter" idx="4294967295"/>
          </p:nvPr>
        </p:nvSpPr>
        <p:spPr>
          <a:xfrm>
            <a:off x="635267" y="2596444"/>
            <a:ext cx="4284133" cy="2343856"/>
          </a:xfrm>
        </p:spPr>
        <p:txBody>
          <a:bodyPr>
            <a:noAutofit/>
          </a:bodyPr>
          <a:lstStyle/>
          <a:p>
            <a:pPr>
              <a:lnSpc>
                <a:spcPct val="70000"/>
              </a:lnSpc>
              <a:spcBef>
                <a:spcPts val="600"/>
              </a:spcBef>
              <a:spcAft>
                <a:spcPts val="600"/>
              </a:spcAft>
            </a:pPr>
            <a:r>
              <a:rPr lang="en-US" sz="1800" dirty="0"/>
              <a:t>Children under 5 years consume inadequate amounts of nutritious food</a:t>
            </a:r>
          </a:p>
          <a:p>
            <a:pPr>
              <a:lnSpc>
                <a:spcPct val="70000"/>
              </a:lnSpc>
              <a:spcBef>
                <a:spcPts val="600"/>
              </a:spcBef>
              <a:spcAft>
                <a:spcPts val="600"/>
              </a:spcAft>
            </a:pPr>
            <a:r>
              <a:rPr lang="en-US" sz="1800" dirty="0"/>
              <a:t>Children frequently suffer from </a:t>
            </a:r>
            <a:r>
              <a:rPr lang="en-US" sz="1800" dirty="0" smtClean="0"/>
              <a:t>diarrhea</a:t>
            </a:r>
            <a:endParaRPr lang="en-US" sz="1800" dirty="0"/>
          </a:p>
        </p:txBody>
      </p:sp>
      <p:sp>
        <p:nvSpPr>
          <p:cNvPr id="15" name="Content Placeholder 4"/>
          <p:cNvSpPr>
            <a:spLocks noGrp="1"/>
          </p:cNvSpPr>
          <p:nvPr>
            <p:ph sz="quarter" idx="4294967295"/>
          </p:nvPr>
        </p:nvSpPr>
        <p:spPr>
          <a:xfrm>
            <a:off x="4704230" y="2519538"/>
            <a:ext cx="4172550" cy="2590800"/>
          </a:xfrm>
        </p:spPr>
        <p:txBody>
          <a:bodyPr>
            <a:noAutofit/>
          </a:bodyPr>
          <a:lstStyle/>
          <a:p>
            <a:pPr>
              <a:spcBef>
                <a:spcPts val="600"/>
              </a:spcBef>
              <a:spcAft>
                <a:spcPts val="600"/>
              </a:spcAft>
            </a:pPr>
            <a:r>
              <a:rPr lang="en-US" sz="1800" dirty="0"/>
              <a:t>Increased consumption of nutritious food for children under age 5 </a:t>
            </a:r>
            <a:r>
              <a:rPr lang="en-US" sz="1800" strike="sngStrike" dirty="0">
                <a:solidFill>
                  <a:schemeClr val="accent5"/>
                </a:solidFill>
              </a:rPr>
              <a:t>through MCHN education</a:t>
            </a:r>
          </a:p>
          <a:p>
            <a:pPr>
              <a:spcBef>
                <a:spcPts val="600"/>
              </a:spcBef>
              <a:spcAft>
                <a:spcPts val="600"/>
              </a:spcAft>
            </a:pPr>
            <a:r>
              <a:rPr lang="en-US" sz="1800" dirty="0"/>
              <a:t>Decreased prevalence of diarrhea </a:t>
            </a:r>
          </a:p>
        </p:txBody>
      </p:sp>
    </p:spTree>
    <p:extLst>
      <p:ext uri="{BB962C8B-B14F-4D97-AF65-F5344CB8AC3E}">
        <p14:creationId xmlns:p14="http://schemas.microsoft.com/office/powerpoint/2010/main" val="930153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3" y="157854"/>
            <a:ext cx="7459577" cy="857250"/>
          </a:xfrm>
        </p:spPr>
        <p:txBody>
          <a:bodyPr>
            <a:noAutofit/>
          </a:bodyPr>
          <a:lstStyle/>
          <a:p>
            <a:r>
              <a:rPr lang="en-US" sz="2800" dirty="0"/>
              <a:t>Exceptions to the “flip”</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fontScale="85000" lnSpcReduction="20000"/>
          </a:bodyPr>
          <a:lstStyle/>
          <a:p>
            <a:pPr marL="457200" indent="-457200">
              <a:spcAft>
                <a:spcPts val="600"/>
              </a:spcAft>
              <a:buFont typeface="Arial" panose="020B0604020202020204" pitchFamily="34" charset="0"/>
              <a:buChar char="•"/>
            </a:pPr>
            <a:r>
              <a:rPr lang="en-US" sz="2800" dirty="0"/>
              <a:t>Contextual conditions</a:t>
            </a:r>
          </a:p>
          <a:p>
            <a:pPr marL="1200150" lvl="1" indent="-457200">
              <a:spcAft>
                <a:spcPts val="600"/>
              </a:spcAft>
              <a:buFont typeface="Arial" panose="020B0604020202020204" pitchFamily="34" charset="0"/>
              <a:buChar char="•"/>
            </a:pPr>
            <a:r>
              <a:rPr lang="en-US" sz="2600" dirty="0"/>
              <a:t>Many times it does not make sense to flip these problem statements (e.g. increased prevalence of drought; increase in commercial farms &gt; limited availability of grazing land)</a:t>
            </a:r>
          </a:p>
          <a:p>
            <a:pPr marL="457200" indent="-457200">
              <a:spcAft>
                <a:spcPts val="600"/>
              </a:spcAft>
              <a:buFont typeface="Arial" panose="020B0604020202020204" pitchFamily="34" charset="0"/>
              <a:buChar char="•"/>
            </a:pPr>
            <a:r>
              <a:rPr lang="en-US" sz="2800" dirty="0"/>
              <a:t>Leave them stated as challenging conditions at the bottom of the solution tree.</a:t>
            </a:r>
          </a:p>
          <a:p>
            <a:pPr marL="457200" indent="-457200">
              <a:spcAft>
                <a:spcPts val="600"/>
              </a:spcAft>
              <a:buFont typeface="Arial" panose="020B0604020202020204" pitchFamily="34" charset="0"/>
              <a:buChar char="•"/>
            </a:pPr>
            <a:r>
              <a:rPr lang="en-US" sz="2800" dirty="0"/>
              <a:t>They serve as reminders when the time comes to design effective interventions that are responsive to the context. </a:t>
            </a:r>
          </a:p>
          <a:p>
            <a:endParaRPr lang="en-US" dirty="0"/>
          </a:p>
        </p:txBody>
      </p:sp>
    </p:spTree>
    <p:extLst>
      <p:ext uri="{BB962C8B-B14F-4D97-AF65-F5344CB8AC3E}">
        <p14:creationId xmlns:p14="http://schemas.microsoft.com/office/powerpoint/2010/main" val="19141252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DEAL PPT">
      <a:dk1>
        <a:srgbClr val="000000"/>
      </a:dk1>
      <a:lt1>
        <a:srgbClr val="FFFFFF"/>
      </a:lt1>
      <a:dk2>
        <a:srgbClr val="028796"/>
      </a:dk2>
      <a:lt2>
        <a:srgbClr val="3F2F7A"/>
      </a:lt2>
      <a:accent1>
        <a:srgbClr val="04934A"/>
      </a:accent1>
      <a:accent2>
        <a:srgbClr val="008CCC"/>
      </a:accent2>
      <a:accent3>
        <a:srgbClr val="B6ADD3"/>
      </a:accent3>
      <a:accent4>
        <a:srgbClr val="80C5E4"/>
      </a:accent4>
      <a:accent5>
        <a:srgbClr val="EF463B"/>
      </a:accent5>
      <a:accent6>
        <a:srgbClr val="FCB53B"/>
      </a:accent6>
      <a:hlink>
        <a:srgbClr val="028796"/>
      </a:hlink>
      <a:folHlink>
        <a:srgbClr val="3F2F7A"/>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DEAL_PPT_final_Updated" id="{D865612D-43FA-1F4D-B6E8-7151E6F7D6CA}" vid="{998592F3-FDBC-9543-BF31-65CD04352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677951BB84DD41911AF8EE839CA5FA" ma:contentTypeVersion="10" ma:contentTypeDescription="Create a new document." ma:contentTypeScope="" ma:versionID="a028e04c77e434e9142c0430f630b0fa">
  <xsd:schema xmlns:xsd="http://www.w3.org/2001/XMLSchema" xmlns:xs="http://www.w3.org/2001/XMLSchema" xmlns:p="http://schemas.microsoft.com/office/2006/metadata/properties" xmlns:ns2="e074b9df-1650-444d-ba77-dbac629bdb45" targetNamespace="http://schemas.microsoft.com/office/2006/metadata/properties" ma:root="true" ma:fieldsID="0c9cb8b751699df2b35aad84448e2fb9" ns2:_="">
    <xsd:import namespace="e074b9df-1650-444d-ba77-dbac629bdb4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74b9df-1650-444d-ba77-dbac629bdb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7952C26-8A0D-4DE2-A4D4-50B2FCBF03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74b9df-1650-444d-ba77-dbac629bdb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www.w3.org/XML/1998/namespace"/>
    <ds:schemaRef ds:uri="http://purl.org/dc/elements/1.1/"/>
    <ds:schemaRef ds:uri="e074b9df-1650-444d-ba77-dbac629bdb45"/>
    <ds:schemaRef ds:uri="http://schemas.microsoft.com/office/2006/documentManagement/types"/>
    <ds:schemaRef ds:uri="http://purl.org/dc/term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IDEAL_PPT_final_Updated</Template>
  <TotalTime>414</TotalTime>
  <Words>1407</Words>
  <Application>Microsoft Office PowerPoint</Application>
  <PresentationFormat>On-screen Show (16:9)</PresentationFormat>
  <Paragraphs>301</Paragraphs>
  <Slides>16</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Lato Semibold</vt:lpstr>
      <vt:lpstr>Ubuntu</vt:lpstr>
      <vt:lpstr>Trebuchet MS</vt:lpstr>
      <vt:lpstr>Calibri</vt:lpstr>
      <vt:lpstr>Lato</vt:lpstr>
      <vt:lpstr>Office Theme</vt:lpstr>
      <vt:lpstr>PowerPoint Presentation</vt:lpstr>
      <vt:lpstr>Session Objectives </vt:lpstr>
      <vt:lpstr>TOC Process and Timeline</vt:lpstr>
      <vt:lpstr>From Problems to Solutions</vt:lpstr>
      <vt:lpstr>Step 1: Convert problem statement to goal</vt:lpstr>
      <vt:lpstr>Goal Statements: Poor Examples</vt:lpstr>
      <vt:lpstr>Step 2: Convert key problems to domains of change</vt:lpstr>
      <vt:lpstr>Step 3: Convert Underlying Causes to Solutions All solutions should be stated as results</vt:lpstr>
      <vt:lpstr>Exceptions to the “flip”</vt:lpstr>
      <vt:lpstr>Subset Impact Populations</vt:lpstr>
      <vt:lpstr>Cross-cutting: gender</vt:lpstr>
      <vt:lpstr>Cross-cutting themes: key words</vt:lpstr>
      <vt:lpstr>Example: Converting Problems to Solutions</vt:lpstr>
      <vt:lpstr>Sample: Linking Outcomes Across Domains (Purposes)</vt:lpstr>
      <vt:lpstr>Sample: Linking Outcomes Across Domains (Purposes)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lstarr@savechildren.org</dc:creator>
  <cp:lastModifiedBy>Jurczyk, Kim</cp:lastModifiedBy>
  <cp:revision>46</cp:revision>
  <dcterms:created xsi:type="dcterms:W3CDTF">2019-08-05T19:49:48Z</dcterms:created>
  <dcterms:modified xsi:type="dcterms:W3CDTF">2019-09-19T17:52:53Z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0x010100CF677951BB84DD41911AF8EE839CA5FA</vt:lpwstr>
  </property>
</Properties>
</file>