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93455" r:id="rId4"/>
  </p:sldMasterIdLst>
  <p:notesMasterIdLst>
    <p:notesMasterId r:id="rId41"/>
  </p:notesMasterIdLst>
  <p:sldIdLst>
    <p:sldId id="256" r:id="rId5"/>
    <p:sldId id="268" r:id="rId6"/>
    <p:sldId id="316" r:id="rId7"/>
    <p:sldId id="317" r:id="rId8"/>
    <p:sldId id="275" r:id="rId9"/>
    <p:sldId id="276" r:id="rId10"/>
    <p:sldId id="277" r:id="rId11"/>
    <p:sldId id="278" r:id="rId12"/>
    <p:sldId id="279" r:id="rId13"/>
    <p:sldId id="270" r:id="rId14"/>
    <p:sldId id="271" r:id="rId15"/>
    <p:sldId id="280" r:id="rId16"/>
    <p:sldId id="281" r:id="rId17"/>
    <p:sldId id="282" r:id="rId18"/>
    <p:sldId id="283" r:id="rId19"/>
    <p:sldId id="284" r:id="rId20"/>
    <p:sldId id="302" r:id="rId21"/>
    <p:sldId id="303" r:id="rId22"/>
    <p:sldId id="304" r:id="rId23"/>
    <p:sldId id="309" r:id="rId24"/>
    <p:sldId id="285" r:id="rId25"/>
    <p:sldId id="288" r:id="rId26"/>
    <p:sldId id="286" r:id="rId27"/>
    <p:sldId id="315" r:id="rId28"/>
    <p:sldId id="318" r:id="rId29"/>
    <p:sldId id="311" r:id="rId30"/>
    <p:sldId id="306" r:id="rId31"/>
    <p:sldId id="307" r:id="rId32"/>
    <p:sldId id="310" r:id="rId33"/>
    <p:sldId id="289" r:id="rId34"/>
    <p:sldId id="290" r:id="rId35"/>
    <p:sldId id="291" r:id="rId36"/>
    <p:sldId id="292" r:id="rId37"/>
    <p:sldId id="293" r:id="rId38"/>
    <p:sldId id="294" r:id="rId39"/>
    <p:sldId id="274" r:id="rId40"/>
  </p:sldIdLst>
  <p:sldSz cx="9144000" cy="5143500" type="screen16x9"/>
  <p:notesSz cx="6858000" cy="9144000"/>
  <p:embeddedFontLst>
    <p:embeddedFont>
      <p:font typeface="Lato Semibold" panose="020B0604020202020204" charset="0"/>
      <p:regular r:id="rId42"/>
      <p:bold r:id="rId43"/>
      <p:italic r:id="rId44"/>
      <p:boldItalic r:id="rId45"/>
    </p:embeddedFont>
    <p:embeddedFont>
      <p:font typeface="Ubuntu" panose="020B0504030602030204" pitchFamily="34" charset="0"/>
      <p:regular r:id="rId46"/>
      <p:bold r:id="rId47"/>
      <p:italic r:id="rId48"/>
      <p:boldItalic r:id="rId49"/>
    </p:embeddedFont>
    <p:embeddedFont>
      <p:font typeface="Lato" panose="020F0502020204030203" pitchFamily="3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
      <p:font typeface="Trebuchet MS" panose="020B0603020202020204" pitchFamily="34" charset="0"/>
      <p:regular r:id="rId58"/>
      <p:bold r:id="rId59"/>
      <p:italic r:id="rId60"/>
      <p:boldItalic r:id="rId61"/>
    </p:embeddedFont>
    <p:embeddedFont>
      <p:font typeface="Verdana" panose="020B0604030504040204" pitchFamily="34" charset="0"/>
      <p:regular r:id="rId62"/>
      <p:bold r:id="rId63"/>
      <p:italic r:id="rId64"/>
      <p:boldItalic r:id="rId6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EE9"/>
    <a:srgbClr val="59B2BA"/>
    <a:srgbClr val="74C2CC"/>
    <a:srgbClr val="63B6C1"/>
    <a:srgbClr val="C0C0C0"/>
    <a:srgbClr val="028896"/>
    <a:srgbClr val="0493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28C4DF-D2E9-0868-0E24-E9022EB61A28}" v="6" dt="2019-09-06T20:09:40.915"/>
    <p1510:client id="{A0B65088-6BEB-D6E5-F20E-05C990AAE91C}" v="6" dt="2019-09-06T21:02:25.004"/>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2" autoAdjust="0"/>
    <p:restoredTop sz="87406" autoAdjust="0"/>
  </p:normalViewPr>
  <p:slideViewPr>
    <p:cSldViewPr snapToGrid="0" snapToObjects="1">
      <p:cViewPr varScale="1">
        <p:scale>
          <a:sx n="115" d="100"/>
          <a:sy n="115" d="100"/>
        </p:scale>
        <p:origin x="987" y="91"/>
      </p:cViewPr>
      <p:guideLst>
        <p:guide orient="horz" pos="162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theme" Target="theme/theme1.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2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0.fntdata"/><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9.fntdata"/><Relationship Id="rId55"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rczyk, Kim" userId="S::kjurczyk@savechildren.org::bd966bda-b7cd-45bf-a0c1-420e7d18299d" providerId="AD" clId="Web-{A0B65088-6BEB-D6E5-F20E-05C990AAE91C}"/>
    <pc:docChg chg="delSld modSld">
      <pc:chgData name="Jurczyk, Kim" userId="S::kjurczyk@savechildren.org::bd966bda-b7cd-45bf-a0c1-420e7d18299d" providerId="AD" clId="Web-{A0B65088-6BEB-D6E5-F20E-05C990AAE91C}" dt="2019-09-06T21:02:25.004" v="5" actId="20577"/>
      <pc:docMkLst>
        <pc:docMk/>
      </pc:docMkLst>
      <pc:sldChg chg="del">
        <pc:chgData name="Jurczyk, Kim" userId="S::kjurczyk@savechildren.org::bd966bda-b7cd-45bf-a0c1-420e7d18299d" providerId="AD" clId="Web-{A0B65088-6BEB-D6E5-F20E-05C990AAE91C}" dt="2019-09-06T21:01:56.942" v="0"/>
        <pc:sldMkLst>
          <pc:docMk/>
          <pc:sldMk cId="359672462" sldId="257"/>
        </pc:sldMkLst>
      </pc:sldChg>
      <pc:sldChg chg="modSp">
        <pc:chgData name="Jurczyk, Kim" userId="S::kjurczyk@savechildren.org::bd966bda-b7cd-45bf-a0c1-420e7d18299d" providerId="AD" clId="Web-{A0B65088-6BEB-D6E5-F20E-05C990AAE91C}" dt="2019-09-06T21:02:09.848" v="2" actId="20577"/>
        <pc:sldMkLst>
          <pc:docMk/>
          <pc:sldMk cId="3413465661" sldId="291"/>
        </pc:sldMkLst>
        <pc:spChg chg="mod">
          <ac:chgData name="Jurczyk, Kim" userId="S::kjurczyk@savechildren.org::bd966bda-b7cd-45bf-a0c1-420e7d18299d" providerId="AD" clId="Web-{A0B65088-6BEB-D6E5-F20E-05C990AAE91C}" dt="2019-09-06T21:02:09.848" v="2" actId="20577"/>
          <ac:spMkLst>
            <pc:docMk/>
            <pc:sldMk cId="3413465661" sldId="291"/>
            <ac:spMk id="2" creationId="{46166F32-A8CE-8546-8601-67BEF4DD5B23}"/>
          </ac:spMkLst>
        </pc:spChg>
      </pc:sldChg>
      <pc:sldChg chg="modSp">
        <pc:chgData name="Jurczyk, Kim" userId="S::kjurczyk@savechildren.org::bd966bda-b7cd-45bf-a0c1-420e7d18299d" providerId="AD" clId="Web-{A0B65088-6BEB-D6E5-F20E-05C990AAE91C}" dt="2019-09-06T21:02:16.348" v="3" actId="20577"/>
        <pc:sldMkLst>
          <pc:docMk/>
          <pc:sldMk cId="2637751869" sldId="292"/>
        </pc:sldMkLst>
        <pc:spChg chg="mod">
          <ac:chgData name="Jurczyk, Kim" userId="S::kjurczyk@savechildren.org::bd966bda-b7cd-45bf-a0c1-420e7d18299d" providerId="AD" clId="Web-{A0B65088-6BEB-D6E5-F20E-05C990AAE91C}" dt="2019-09-06T21:02:16.348" v="3" actId="20577"/>
          <ac:spMkLst>
            <pc:docMk/>
            <pc:sldMk cId="2637751869" sldId="292"/>
            <ac:spMk id="2" creationId="{46166F32-A8CE-8546-8601-67BEF4DD5B23}"/>
          </ac:spMkLst>
        </pc:spChg>
      </pc:sldChg>
      <pc:sldChg chg="modSp">
        <pc:chgData name="Jurczyk, Kim" userId="S::kjurczyk@savechildren.org::bd966bda-b7cd-45bf-a0c1-420e7d18299d" providerId="AD" clId="Web-{A0B65088-6BEB-D6E5-F20E-05C990AAE91C}" dt="2019-09-06T21:02:21.426" v="4" actId="20577"/>
        <pc:sldMkLst>
          <pc:docMk/>
          <pc:sldMk cId="1010170642" sldId="293"/>
        </pc:sldMkLst>
        <pc:spChg chg="mod">
          <ac:chgData name="Jurczyk, Kim" userId="S::kjurczyk@savechildren.org::bd966bda-b7cd-45bf-a0c1-420e7d18299d" providerId="AD" clId="Web-{A0B65088-6BEB-D6E5-F20E-05C990AAE91C}" dt="2019-09-06T21:02:21.426" v="4" actId="20577"/>
          <ac:spMkLst>
            <pc:docMk/>
            <pc:sldMk cId="1010170642" sldId="293"/>
            <ac:spMk id="2" creationId="{46166F32-A8CE-8546-8601-67BEF4DD5B23}"/>
          </ac:spMkLst>
        </pc:spChg>
      </pc:sldChg>
      <pc:sldChg chg="modSp">
        <pc:chgData name="Jurczyk, Kim" userId="S::kjurczyk@savechildren.org::bd966bda-b7cd-45bf-a0c1-420e7d18299d" providerId="AD" clId="Web-{A0B65088-6BEB-D6E5-F20E-05C990AAE91C}" dt="2019-09-06T21:02:25.004" v="5" actId="20577"/>
        <pc:sldMkLst>
          <pc:docMk/>
          <pc:sldMk cId="2953803414" sldId="294"/>
        </pc:sldMkLst>
        <pc:spChg chg="mod">
          <ac:chgData name="Jurczyk, Kim" userId="S::kjurczyk@savechildren.org::bd966bda-b7cd-45bf-a0c1-420e7d18299d" providerId="AD" clId="Web-{A0B65088-6BEB-D6E5-F20E-05C990AAE91C}" dt="2019-09-06T21:02:25.004" v="5" actId="20577"/>
          <ac:spMkLst>
            <pc:docMk/>
            <pc:sldMk cId="2953803414" sldId="294"/>
            <ac:spMk id="2" creationId="{46166F32-A8CE-8546-8601-67BEF4DD5B23}"/>
          </ac:spMkLst>
        </pc:spChg>
      </pc:sldChg>
    </pc:docChg>
  </pc:docChgLst>
  <pc:docChgLst>
    <pc:chgData name="Jurczyk, Kim" userId="S::kjurczyk@savechildren.org::bd966bda-b7cd-45bf-a0c1-420e7d18299d" providerId="AD" clId="Web-{8928C4DF-D2E9-0868-0E24-E9022EB61A28}"/>
    <pc:docChg chg="modSld">
      <pc:chgData name="Jurczyk, Kim" userId="S::kjurczyk@savechildren.org::bd966bda-b7cd-45bf-a0c1-420e7d18299d" providerId="AD" clId="Web-{8928C4DF-D2E9-0868-0E24-E9022EB61A28}" dt="2019-09-06T20:09:40.915" v="5" actId="20577"/>
      <pc:docMkLst>
        <pc:docMk/>
      </pc:docMkLst>
      <pc:sldChg chg="modSp">
        <pc:chgData name="Jurczyk, Kim" userId="S::kjurczyk@savechildren.org::bd966bda-b7cd-45bf-a0c1-420e7d18299d" providerId="AD" clId="Web-{8928C4DF-D2E9-0868-0E24-E9022EB61A28}" dt="2019-09-06T20:09:13.821" v="0" actId="20577"/>
        <pc:sldMkLst>
          <pc:docMk/>
          <pc:sldMk cId="359672462" sldId="257"/>
        </pc:sldMkLst>
        <pc:spChg chg="mod">
          <ac:chgData name="Jurczyk, Kim" userId="S::kjurczyk@savechildren.org::bd966bda-b7cd-45bf-a0c1-420e7d18299d" providerId="AD" clId="Web-{8928C4DF-D2E9-0868-0E24-E9022EB61A28}" dt="2019-09-06T20:09:13.821" v="0" actId="20577"/>
          <ac:spMkLst>
            <pc:docMk/>
            <pc:sldMk cId="359672462" sldId="257"/>
            <ac:spMk id="3" creationId="{643CB3D2-E675-CB46-A45D-742C704E6515}"/>
          </ac:spMkLst>
        </pc:spChg>
      </pc:sldChg>
      <pc:sldChg chg="modSp">
        <pc:chgData name="Jurczyk, Kim" userId="S::kjurczyk@savechildren.org::bd966bda-b7cd-45bf-a0c1-420e7d18299d" providerId="AD" clId="Web-{8928C4DF-D2E9-0868-0E24-E9022EB61A28}" dt="2019-09-06T20:09:33.165" v="3" actId="20577"/>
        <pc:sldMkLst>
          <pc:docMk/>
          <pc:sldMk cId="292787217" sldId="276"/>
        </pc:sldMkLst>
        <pc:spChg chg="mod">
          <ac:chgData name="Jurczyk, Kim" userId="S::kjurczyk@savechildren.org::bd966bda-b7cd-45bf-a0c1-420e7d18299d" providerId="AD" clId="Web-{8928C4DF-D2E9-0868-0E24-E9022EB61A28}" dt="2019-09-06T20:09:33.165" v="3" actId="20577"/>
          <ac:spMkLst>
            <pc:docMk/>
            <pc:sldMk cId="292787217" sldId="276"/>
            <ac:spMk id="3" creationId="{65DF5429-A314-3C4D-9D51-3193716B6A4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3FF9A-5DCF-9A4C-B873-0D5469D97A9D}" type="datetimeFigureOut">
              <a:rPr lang="en-US" smtClean="0"/>
              <a:t>9/19/2019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51AE6-46AA-1044-BD0E-F9BB33320C49}" type="slidenum">
              <a:rPr lang="en-US" smtClean="0"/>
              <a:t>‹#›</a:t>
            </a:fld>
            <a:endParaRPr lang="en-US"/>
          </a:p>
        </p:txBody>
      </p:sp>
    </p:spTree>
    <p:extLst>
      <p:ext uri="{BB962C8B-B14F-4D97-AF65-F5344CB8AC3E}">
        <p14:creationId xmlns:p14="http://schemas.microsoft.com/office/powerpoint/2010/main" val="70430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Modify to align to your organizational timeline. </a:t>
            </a:r>
          </a:p>
        </p:txBody>
      </p:sp>
      <p:sp>
        <p:nvSpPr>
          <p:cNvPr id="4" name="Slide Number Placeholder 3"/>
          <p:cNvSpPr>
            <a:spLocks noGrp="1"/>
          </p:cNvSpPr>
          <p:nvPr>
            <p:ph type="sldNum" sz="quarter" idx="10"/>
          </p:nvPr>
        </p:nvSpPr>
        <p:spPr/>
        <p:txBody>
          <a:bodyPr/>
          <a:lstStyle/>
          <a:p>
            <a:fld id="{D9751AE6-46AA-1044-BD0E-F9BB33320C49}" type="slidenum">
              <a:rPr lang="en-US" smtClean="0"/>
              <a:t>3</a:t>
            </a:fld>
            <a:endParaRPr lang="en-US"/>
          </a:p>
        </p:txBody>
      </p:sp>
    </p:spTree>
    <p:extLst>
      <p:ext uri="{BB962C8B-B14F-4D97-AF65-F5344CB8AC3E}">
        <p14:creationId xmlns:p14="http://schemas.microsoft.com/office/powerpoint/2010/main" val="3940791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matrix demonstrates the intricate linkages between problems and their causes and highlights how the relationships are not linear. Note how a particular type of underlying cause might be both the cause and the effect of another type of underlying cause. </a:t>
            </a:r>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12</a:t>
            </a:fld>
            <a:endParaRPr lang="en-US"/>
          </a:p>
        </p:txBody>
      </p:sp>
    </p:spTree>
    <p:extLst>
      <p:ext uri="{BB962C8B-B14F-4D97-AF65-F5344CB8AC3E}">
        <p14:creationId xmlns:p14="http://schemas.microsoft.com/office/powerpoint/2010/main" val="3948381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another simplistic example of how a chain of causes/conditions leads to a large problem. The arrows demonstrate that a lower cause leads to a higher problem.</a:t>
            </a:r>
            <a:r>
              <a:rPr lang="en-US" sz="1200" kern="1200" baseline="0" dirty="0">
                <a:solidFill>
                  <a:schemeClr val="tx1"/>
                </a:solidFill>
                <a:effectLst/>
                <a:latin typeface="+mn-lt"/>
                <a:ea typeface="+mn-ea"/>
                <a:cs typeface="+mn-cs"/>
              </a:rPr>
              <a:t> </a:t>
            </a:r>
            <a:endParaRPr lang="en-US" sz="1200" kern="1200" baseline="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To demonstrate the process of causal analysis is important to begin discussing the slide at the top and work down. For example, ask participants: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are the causes of high rates of HIV/AIDS infection? (One answer: people engage in unsafe sex.)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Why do people engage in unsafe sex practices? (One answer: Condom use has negative cultural connotations.)</a:t>
            </a:r>
          </a:p>
          <a:p>
            <a:pPr lvl="0"/>
            <a:endParaRPr lang="en-US"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causal </a:t>
            </a:r>
            <a:r>
              <a:rPr lang="en-US" sz="1200" b="1" kern="1200" dirty="0">
                <a:solidFill>
                  <a:schemeClr val="tx1"/>
                </a:solidFill>
                <a:effectLst/>
                <a:latin typeface="+mn-lt"/>
                <a:ea typeface="+mn-ea"/>
                <a:cs typeface="+mn-cs"/>
              </a:rPr>
              <a:t>stream is never this simple and linear. </a:t>
            </a:r>
            <a:r>
              <a:rPr lang="en-US" sz="1200" kern="1200" dirty="0">
                <a:solidFill>
                  <a:schemeClr val="tx1"/>
                </a:solidFill>
                <a:effectLst/>
                <a:latin typeface="+mn-lt"/>
                <a:ea typeface="+mn-ea"/>
                <a:cs typeface="+mn-cs"/>
              </a:rPr>
              <a:t>The higher we are on the causal stream the more underlying causes we can identify that feed into a problem.</a:t>
            </a:r>
            <a:endParaRPr lang="en-US" dirty="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13</a:t>
            </a:fld>
            <a:endParaRPr lang="en-US"/>
          </a:p>
        </p:txBody>
      </p:sp>
    </p:spTree>
    <p:extLst>
      <p:ext uri="{BB962C8B-B14F-4D97-AF65-F5344CB8AC3E}">
        <p14:creationId xmlns:p14="http://schemas.microsoft.com/office/powerpoint/2010/main" val="1626950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Engaging remote staff in the problem analysis</a:t>
            </a:r>
            <a:r>
              <a:rPr lang="en-US" b="1" baseline="0" dirty="0" smtClean="0"/>
              <a:t> </a:t>
            </a:r>
            <a:r>
              <a:rPr lang="en-US" b="1" u="sng" dirty="0" smtClean="0"/>
              <a:t>before</a:t>
            </a:r>
            <a:r>
              <a:rPr lang="en-US" b="1" u="sng" baseline="0" dirty="0" smtClean="0"/>
              <a:t> </a:t>
            </a:r>
            <a:r>
              <a:rPr lang="en-US" b="1" baseline="0" dirty="0" smtClean="0"/>
              <a:t>the problem tree workshop. </a:t>
            </a:r>
          </a:p>
          <a:p>
            <a:r>
              <a:rPr lang="en-US" dirty="0" smtClean="0"/>
              <a:t>This</a:t>
            </a:r>
            <a:r>
              <a:rPr lang="en-US" baseline="0" dirty="0" smtClean="0"/>
              <a:t> </a:t>
            </a:r>
            <a:r>
              <a:rPr lang="en-US" baseline="0" dirty="0"/>
              <a:t>organizing tool is </a:t>
            </a:r>
            <a:r>
              <a:rPr lang="en-US" baseline="0" dirty="0" smtClean="0"/>
              <a:t>an example </a:t>
            </a:r>
            <a:r>
              <a:rPr lang="en-US" baseline="0" dirty="0"/>
              <a:t>of what you could send out to various team members (e.g., country-level staff) as a preliminary exercise to in-person workshops devoted to </a:t>
            </a:r>
            <a:r>
              <a:rPr lang="en-US" baseline="0" dirty="0" smtClean="0"/>
              <a:t>problem </a:t>
            </a:r>
            <a:r>
              <a:rPr lang="en-US" baseline="0" dirty="0"/>
              <a:t>tree development. </a:t>
            </a:r>
          </a:p>
          <a:p>
            <a:endParaRPr lang="en-US" baseline="0" dirty="0"/>
          </a:p>
          <a:p>
            <a:r>
              <a:rPr lang="en-US" dirty="0"/>
              <a:t>During the pre-design assessment or </a:t>
            </a:r>
            <a:r>
              <a:rPr lang="en-US" dirty="0" smtClean="0"/>
              <a:t>“data capture</a:t>
            </a:r>
            <a:r>
              <a:rPr lang="en-US" dirty="0"/>
              <a:t>” </a:t>
            </a:r>
            <a:r>
              <a:rPr lang="en-US" dirty="0" smtClean="0"/>
              <a:t>phase,  </a:t>
            </a:r>
            <a:r>
              <a:rPr lang="en-US" dirty="0"/>
              <a:t>matrices</a:t>
            </a:r>
            <a:r>
              <a:rPr lang="en-US" baseline="0" dirty="0"/>
              <a:t> such as this can also be useful </a:t>
            </a:r>
            <a:r>
              <a:rPr lang="en-US" dirty="0"/>
              <a:t>tools for organizing data as it comes in from the field. </a:t>
            </a:r>
          </a:p>
          <a:p>
            <a:endParaRPr lang="en-US" baseline="0" dirty="0"/>
          </a:p>
        </p:txBody>
      </p:sp>
      <p:sp>
        <p:nvSpPr>
          <p:cNvPr id="4" name="Slide Number Placeholder 3"/>
          <p:cNvSpPr>
            <a:spLocks noGrp="1"/>
          </p:cNvSpPr>
          <p:nvPr>
            <p:ph type="sldNum" sz="quarter" idx="10"/>
          </p:nvPr>
        </p:nvSpPr>
        <p:spPr/>
        <p:txBody>
          <a:bodyPr/>
          <a:lstStyle/>
          <a:p>
            <a:fld id="{D9751AE6-46AA-1044-BD0E-F9BB33320C49}" type="slidenum">
              <a:rPr lang="en-US" smtClean="0"/>
              <a:t>14</a:t>
            </a:fld>
            <a:endParaRPr lang="en-US"/>
          </a:p>
        </p:txBody>
      </p:sp>
    </p:spTree>
    <p:extLst>
      <p:ext uri="{BB962C8B-B14F-4D97-AF65-F5344CB8AC3E}">
        <p14:creationId xmlns:p14="http://schemas.microsoft.com/office/powerpoint/2010/main" val="3145049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Problem trees are made up of a collection of clear, concise problem statements. </a:t>
            </a:r>
          </a:p>
          <a:p>
            <a:endParaRPr lang="en-US"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over-arching problem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needs </a:t>
            </a:r>
            <a:r>
              <a:rPr lang="en-US" sz="1200" kern="1200" dirty="0">
                <a:solidFill>
                  <a:schemeClr val="tx1"/>
                </a:solidFill>
                <a:effectLst/>
                <a:latin typeface="+mn-lt"/>
                <a:ea typeface="+mn-ea"/>
                <a:cs typeface="+mn-cs"/>
              </a:rPr>
              <a:t>to be specifically phrased so that it identifies what, who, and where. For example: </a:t>
            </a:r>
          </a:p>
          <a:p>
            <a:r>
              <a:rPr lang="en-US" sz="1200" b="1" kern="1200" dirty="0">
                <a:solidFill>
                  <a:schemeClr val="tx1"/>
                </a:solidFill>
                <a:effectLst/>
                <a:latin typeface="+mn-lt"/>
                <a:ea typeface="+mn-ea"/>
                <a:cs typeface="+mn-cs"/>
              </a:rPr>
              <a:t>Food and nutrition insecurity for vulnerable pastoralist households in </a:t>
            </a:r>
            <a:r>
              <a:rPr lang="en-US" sz="1200" b="1" kern="1200" dirty="0" err="1">
                <a:solidFill>
                  <a:schemeClr val="tx1"/>
                </a:solidFill>
                <a:effectLst/>
                <a:latin typeface="+mn-lt"/>
                <a:ea typeface="+mn-ea"/>
                <a:cs typeface="+mn-cs"/>
              </a:rPr>
              <a:t>Fafan</a:t>
            </a:r>
            <a:r>
              <a:rPr lang="en-US" sz="1200" b="1" kern="1200" dirty="0">
                <a:solidFill>
                  <a:schemeClr val="tx1"/>
                </a:solidFill>
                <a:effectLst/>
                <a:latin typeface="+mn-lt"/>
                <a:ea typeface="+mn-ea"/>
                <a:cs typeface="+mn-cs"/>
              </a:rPr>
              <a:t> zone of Ethiopia.</a:t>
            </a: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Other levels of problems </a:t>
            </a:r>
            <a:r>
              <a:rPr lang="en-US" sz="1200" kern="1200" dirty="0" smtClean="0">
                <a:solidFill>
                  <a:schemeClr val="tx1"/>
                </a:solidFill>
                <a:effectLst/>
                <a:latin typeface="+mn-lt"/>
                <a:ea typeface="+mn-ea"/>
                <a:cs typeface="+mn-cs"/>
              </a:rPr>
              <a:t>may or may </a:t>
            </a:r>
            <a:r>
              <a:rPr lang="en-US" sz="1200" kern="1200" dirty="0">
                <a:solidFill>
                  <a:schemeClr val="tx1"/>
                </a:solidFill>
                <a:effectLst/>
                <a:latin typeface="+mn-lt"/>
                <a:ea typeface="+mn-ea"/>
                <a:cs typeface="+mn-cs"/>
              </a:rPr>
              <a:t>not need to state who and where—it will depend on whether distinct populations or regions are disproportionately affected by </a:t>
            </a:r>
            <a:r>
              <a:rPr lang="en-US" sz="1200" kern="1200" dirty="0" smtClean="0">
                <a:solidFill>
                  <a:schemeClr val="tx1"/>
                </a:solidFill>
                <a:effectLst/>
                <a:latin typeface="+mn-lt"/>
                <a:ea typeface="+mn-ea"/>
                <a:cs typeface="+mn-cs"/>
              </a:rPr>
              <a:t>the problem.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15</a:t>
            </a:fld>
            <a:endParaRPr lang="en-US"/>
          </a:p>
        </p:txBody>
      </p:sp>
    </p:spTree>
    <p:extLst>
      <p:ext uri="{BB962C8B-B14F-4D97-AF65-F5344CB8AC3E}">
        <p14:creationId xmlns:p14="http://schemas.microsoft.com/office/powerpoint/2010/main" val="301019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Sometimes a problem disproportionately affects a subset of the impact population (e.g., women, children, youth, elderly, farmers, the chronically food insecure, or people in one District or agro-ecological zone). In these cases, specify the subset impact population in the problem statement.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will set the stage for specific TOC outcome statements and ensuring that </a:t>
            </a:r>
            <a:r>
              <a:rPr lang="en-US" dirty="0" smtClean="0"/>
              <a:t>our intervention </a:t>
            </a:r>
            <a:r>
              <a:rPr lang="en-US" dirty="0"/>
              <a:t>targeting tightly aligns to the causal analysis.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that </a:t>
            </a:r>
            <a:r>
              <a:rPr lang="en-US" sz="1200" kern="1200" dirty="0" smtClean="0">
                <a:solidFill>
                  <a:schemeClr val="tx1"/>
                </a:solidFill>
                <a:effectLst/>
                <a:latin typeface="+mn-lt"/>
                <a:ea typeface="+mn-ea"/>
                <a:cs typeface="+mn-cs"/>
              </a:rPr>
              <a:t>this </a:t>
            </a:r>
            <a:r>
              <a:rPr lang="en-US" sz="1200" kern="1200" dirty="0">
                <a:solidFill>
                  <a:schemeClr val="tx1"/>
                </a:solidFill>
                <a:effectLst/>
                <a:latin typeface="+mn-lt"/>
                <a:ea typeface="+mn-ea"/>
                <a:cs typeface="+mn-cs"/>
              </a:rPr>
              <a:t>example does not include all the causal linkages in between the underlying causes and the overarching problem statement. The purpose of </a:t>
            </a:r>
            <a:r>
              <a:rPr lang="en-US" sz="1200" kern="1200" dirty="0" smtClean="0">
                <a:solidFill>
                  <a:schemeClr val="tx1"/>
                </a:solidFill>
                <a:effectLst/>
                <a:latin typeface="+mn-lt"/>
                <a:ea typeface="+mn-ea"/>
                <a:cs typeface="+mn-cs"/>
              </a:rPr>
              <a:t>this </a:t>
            </a:r>
            <a:r>
              <a:rPr lang="en-US" sz="1200" kern="1200" dirty="0">
                <a:solidFill>
                  <a:schemeClr val="tx1"/>
                </a:solidFill>
                <a:effectLst/>
                <a:latin typeface="+mn-lt"/>
                <a:ea typeface="+mn-ea"/>
                <a:cs typeface="+mn-cs"/>
              </a:rPr>
              <a:t>example is to demonstrate subset groups, not causal linkages. </a:t>
            </a:r>
          </a:p>
        </p:txBody>
      </p:sp>
      <p:sp>
        <p:nvSpPr>
          <p:cNvPr id="4" name="Slide Number Placeholder 3"/>
          <p:cNvSpPr>
            <a:spLocks noGrp="1"/>
          </p:cNvSpPr>
          <p:nvPr>
            <p:ph type="sldNum" sz="quarter" idx="10"/>
          </p:nvPr>
        </p:nvSpPr>
        <p:spPr/>
        <p:txBody>
          <a:bodyPr/>
          <a:lstStyle/>
          <a:p>
            <a:fld id="{D9751AE6-46AA-1044-BD0E-F9BB33320C49}" type="slidenum">
              <a:rPr lang="en-US" smtClean="0"/>
              <a:t>16</a:t>
            </a:fld>
            <a:endParaRPr lang="en-US"/>
          </a:p>
        </p:txBody>
      </p:sp>
    </p:spTree>
    <p:extLst>
      <p:ext uri="{BB962C8B-B14F-4D97-AF65-F5344CB8AC3E}">
        <p14:creationId xmlns:p14="http://schemas.microsoft.com/office/powerpoint/2010/main" val="3293533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dirty="0" smtClean="0"/>
              <a:t>Once a causal stream is in place methodically check causal logic:</a:t>
            </a:r>
          </a:p>
          <a:p>
            <a:pPr marL="457200" indent="-457200">
              <a:spcAft>
                <a:spcPts val="600"/>
              </a:spcAft>
              <a:buFont typeface="Arial" panose="020B0604020202020204" pitchFamily="34" charset="0"/>
              <a:buChar char="•"/>
            </a:pPr>
            <a:r>
              <a:rPr lang="en-US" sz="1200" dirty="0" smtClean="0"/>
              <a:t>Move down the stream using statements such as  “Condition X exists…….because of Condition Y”.  For example, </a:t>
            </a:r>
            <a:r>
              <a:rPr lang="en-US" sz="1200" i="1" dirty="0" smtClean="0"/>
              <a:t>“ there is a high prevalence of livestock disease because there is limited adoption of improved husbandry practice. “</a:t>
            </a:r>
          </a:p>
          <a:p>
            <a:pPr marL="457200" indent="-457200">
              <a:spcAft>
                <a:spcPts val="600"/>
              </a:spcAft>
              <a:buFont typeface="Arial" panose="020B0604020202020204" pitchFamily="34" charset="0"/>
              <a:buChar char="•"/>
            </a:pPr>
            <a:r>
              <a:rPr lang="en-US" sz="1200" i="1" dirty="0" smtClean="0"/>
              <a:t>There is limited adoption of improved husbandry practices because there is limited access to animal health care supplies (deworming meds; vaccinations, etc. ) and limited knowledge of how to protect livestock health</a:t>
            </a:r>
          </a:p>
          <a:p>
            <a:pPr marL="457200" indent="-457200">
              <a:spcAft>
                <a:spcPts val="600"/>
              </a:spcAft>
              <a:buFont typeface="Arial" panose="020B0604020202020204" pitchFamily="34" charset="0"/>
              <a:buChar char="•"/>
            </a:pPr>
            <a:r>
              <a:rPr lang="en-US" sz="1200" dirty="0" smtClean="0"/>
              <a:t>Check causal logic moving up the stream,  e.g.,  Condition X and Condition Y and Condition Z are the main reasons Condition A exists.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17</a:t>
            </a:fld>
            <a:endParaRPr lang="en-US"/>
          </a:p>
        </p:txBody>
      </p:sp>
    </p:spTree>
    <p:extLst>
      <p:ext uri="{BB962C8B-B14F-4D97-AF65-F5344CB8AC3E}">
        <p14:creationId xmlns:p14="http://schemas.microsoft.com/office/powerpoint/2010/main" val="1981984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latin typeface="Ubuntu" panose="020B0504030602030204" pitchFamily="34" charset="0"/>
              </a:rPr>
              <a:t>Does the diagram show: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contextual conditions</a:t>
            </a:r>
            <a:r>
              <a:rPr lang="en-US" sz="1200" kern="1200" dirty="0" smtClean="0">
                <a:solidFill>
                  <a:schemeClr val="tx1"/>
                </a:solidFill>
                <a:effectLst/>
                <a:latin typeface="+mn-lt"/>
                <a:ea typeface="+mn-ea"/>
                <a:cs typeface="+mn-cs"/>
              </a:rPr>
              <a:t> at the very bottom of the evolving problem tree?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systemic weaknesses in the lower tiers?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latin typeface="Ubuntu" panose="020B0504030602030204" pitchFamily="34" charset="0"/>
              </a:rPr>
              <a:t>Does the diagram</a:t>
            </a:r>
            <a:r>
              <a:rPr lang="en-US" sz="1200" baseline="0" dirty="0" smtClean="0">
                <a:latin typeface="Ubuntu" panose="020B0504030602030204" pitchFamily="34" charset="0"/>
              </a:rPr>
              <a:t> document limited </a:t>
            </a:r>
            <a:r>
              <a:rPr lang="en-US" sz="1200" b="1" kern="1200" dirty="0" smtClean="0">
                <a:solidFill>
                  <a:schemeClr val="tx1"/>
                </a:solidFill>
                <a:effectLst/>
                <a:latin typeface="+mn-lt"/>
                <a:ea typeface="+mn-ea"/>
                <a:cs typeface="+mn-cs"/>
              </a:rPr>
              <a:t>knowledge and skill levels, beliefs, and attitudes in the lower to</a:t>
            </a:r>
            <a:r>
              <a:rPr lang="en-US" sz="1200" b="1" kern="1200" baseline="0" dirty="0" smtClean="0">
                <a:solidFill>
                  <a:schemeClr val="tx1"/>
                </a:solidFill>
                <a:effectLst/>
                <a:latin typeface="+mn-lt"/>
                <a:ea typeface="+mn-ea"/>
                <a:cs typeface="+mn-cs"/>
              </a:rPr>
              <a:t> middle tiers</a:t>
            </a:r>
            <a:r>
              <a:rPr lang="en-US" sz="1200" b="1"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smtClean="0">
                <a:solidFill>
                  <a:schemeClr val="tx1"/>
                </a:solidFill>
                <a:effectLst/>
                <a:latin typeface="+mn-lt"/>
                <a:ea typeface="+mn-ea"/>
                <a:cs typeface="+mn-cs"/>
              </a:rPr>
              <a:t>Do these knowledge/ skill problems (when combined with other factors) contribute to problematic</a:t>
            </a:r>
            <a:r>
              <a:rPr lang="en-US" sz="1200" b="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behaviors and practices in the upper tiers?  </a:t>
            </a:r>
            <a:r>
              <a:rPr lang="en-US" sz="1200" b="0" kern="1200" baseline="0" dirty="0" smtClean="0">
                <a:solidFill>
                  <a:schemeClr val="tx1"/>
                </a:solidFill>
                <a:effectLst/>
                <a:latin typeface="+mn-lt"/>
                <a:ea typeface="+mn-ea"/>
                <a:cs typeface="+mn-cs"/>
              </a:rPr>
              <a:t>This may not just be the behaviors of individuals and households, but could also be behaviors of system actors (e.g., responsiveness of government to provide XYZ) </a:t>
            </a:r>
            <a:endParaRPr lang="en-US" sz="1200" dirty="0" smtClean="0">
              <a:latin typeface="Ubuntu" panose="020B050403060203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latin typeface="Ubuntu" panose="020B0504030602030204" pitchFamily="34" charset="0"/>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18</a:t>
            </a:fld>
            <a:endParaRPr lang="en-US"/>
          </a:p>
        </p:txBody>
      </p:sp>
    </p:spTree>
    <p:extLst>
      <p:ext uri="{BB962C8B-B14F-4D97-AF65-F5344CB8AC3E}">
        <p14:creationId xmlns:p14="http://schemas.microsoft.com/office/powerpoint/2010/main" val="171918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latin typeface="Ubuntu" panose="020B0504030602030204" pitchFamily="34" charset="0"/>
              </a:rPr>
              <a:t>These</a:t>
            </a:r>
            <a:r>
              <a:rPr lang="en-US" sz="1200" baseline="0" dirty="0" smtClean="0">
                <a:latin typeface="Ubuntu" panose="020B0504030602030204" pitchFamily="34" charset="0"/>
              </a:rPr>
              <a:t> are examples of a definitional relationship versus causal logic.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smtClean="0">
              <a:latin typeface="Ubuntu" panose="020B050403060203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Ubuntu" panose="020B0504030602030204" pitchFamily="34" charset="0"/>
                <a:ea typeface="+mn-ea"/>
                <a:cs typeface="+mn-cs"/>
              </a:rPr>
              <a:t>We want to set ourselves up for a strong TOC that shows </a:t>
            </a:r>
            <a:r>
              <a:rPr lang="en-US" sz="1200" kern="1200" dirty="0" smtClean="0">
                <a:solidFill>
                  <a:schemeClr val="tx1"/>
                </a:solidFill>
                <a:effectLst/>
                <a:latin typeface="+mn-lt"/>
                <a:ea typeface="+mn-ea"/>
                <a:cs typeface="+mn-cs"/>
              </a:rPr>
              <a:t>a causal versus definitional relationship. Try to eliminate definitional</a:t>
            </a:r>
            <a:r>
              <a:rPr lang="en-US" sz="1200" kern="1200" baseline="0" dirty="0" smtClean="0">
                <a:solidFill>
                  <a:schemeClr val="tx1"/>
                </a:solidFill>
                <a:effectLst/>
                <a:latin typeface="+mn-lt"/>
                <a:ea typeface="+mn-ea"/>
                <a:cs typeface="+mn-cs"/>
              </a:rPr>
              <a:t> links before flipping to a TOC. </a:t>
            </a:r>
            <a:endParaRPr lang="en-US" sz="1200" dirty="0" smtClean="0">
              <a:latin typeface="Ubuntu" panose="020B0504030602030204" pitchFamily="34" charset="0"/>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19</a:t>
            </a:fld>
            <a:endParaRPr lang="en-US"/>
          </a:p>
        </p:txBody>
      </p:sp>
    </p:spTree>
    <p:extLst>
      <p:ext uri="{BB962C8B-B14F-4D97-AF65-F5344CB8AC3E}">
        <p14:creationId xmlns:p14="http://schemas.microsoft.com/office/powerpoint/2010/main" val="3737658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Facilitator:</a:t>
            </a:r>
            <a:r>
              <a:rPr lang="en-US" sz="1200" i="1" kern="1200" dirty="0" smtClean="0">
                <a:solidFill>
                  <a:schemeClr val="tx1"/>
                </a:solidFill>
                <a:effectLst/>
                <a:latin typeface="+mn-lt"/>
                <a:ea typeface="+mn-ea"/>
                <a:cs typeface="+mn-cs"/>
              </a:rPr>
              <a:t> </a:t>
            </a:r>
            <a:r>
              <a:rPr lang="en-US" i="1" dirty="0" smtClean="0"/>
              <a:t>It may be more effective to insert your</a:t>
            </a:r>
            <a:r>
              <a:rPr lang="en-US" i="1" baseline="0" dirty="0" smtClean="0"/>
              <a:t> own examples from past workshops. Or bring a wall-sized diagram from a past effort.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The next three slides contain example problem trees. They all contain strong causal linkages as well as flawed logic.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dirty="0" smtClean="0">
                <a:solidFill>
                  <a:schemeClr val="tx1"/>
                </a:solidFill>
                <a:effectLst/>
                <a:latin typeface="+mn-lt"/>
                <a:ea typeface="+mn-ea"/>
                <a:cs typeface="+mn-cs"/>
              </a:rPr>
              <a:t>Ask the group to check</a:t>
            </a:r>
            <a:r>
              <a:rPr lang="en-US" sz="1200" kern="1200" baseline="0" dirty="0" smtClean="0">
                <a:solidFill>
                  <a:schemeClr val="tx1"/>
                </a:solidFill>
                <a:effectLst/>
                <a:latin typeface="+mn-lt"/>
                <a:ea typeface="+mn-ea"/>
                <a:cs typeface="+mn-cs"/>
              </a:rPr>
              <a:t> the distribution and relationship of the four main types of problems. </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Behaviors/ practices. </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Knowledge, skills, attitudes, beliefs</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Systemic weaknesses </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Contextual conditions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Next, ask the group to identify strong and flawed causal logic. </a:t>
            </a:r>
          </a:p>
          <a:p>
            <a:r>
              <a:rPr lang="en-US" sz="1200" kern="1200" dirty="0" smtClean="0">
                <a:solidFill>
                  <a:schemeClr val="tx1"/>
                </a:solidFill>
                <a:effectLst/>
                <a:latin typeface="+mn-lt"/>
                <a:ea typeface="+mn-ea"/>
                <a:cs typeface="+mn-cs"/>
              </a:rPr>
              <a:t>Definitional relationships versus causal logic….etc. </a:t>
            </a:r>
            <a:endParaRPr lang="en-US" dirty="0" smtClean="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21</a:t>
            </a:fld>
            <a:endParaRPr lang="en-US"/>
          </a:p>
        </p:txBody>
      </p:sp>
    </p:spTree>
    <p:extLst>
      <p:ext uri="{BB962C8B-B14F-4D97-AF65-F5344CB8AC3E}">
        <p14:creationId xmlns:p14="http://schemas.microsoft.com/office/powerpoint/2010/main" val="762314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notable flaws: </a:t>
            </a:r>
          </a:p>
          <a:p>
            <a:pPr marL="228600" indent="-228600">
              <a:buAutoNum type="arabicPeriod"/>
            </a:pPr>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FLAWED HYPOTHESIS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Limited</a:t>
            </a:r>
            <a:r>
              <a:rPr lang="en-US" sz="1200" kern="1200" baseline="0" dirty="0">
                <a:solidFill>
                  <a:schemeClr val="tx1"/>
                </a:solidFill>
                <a:effectLst/>
                <a:latin typeface="+mn-lt"/>
                <a:ea typeface="+mn-ea"/>
                <a:cs typeface="+mn-cs"/>
              </a:rPr>
              <a:t> knowledge of conservation/ ag skills is the only cause noted for low use of conservation ag techniques.  Knowledge is necessary but not sufficient.  Need resources ( sufficient human labor, physical resources, cultural acceptance of new practices, ability to take risk and try something different, etc. )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LOGICAL ORDER. Switched the order of “limited access to business development services” and “low entrepreneurial literacy”. Logic doesn’t flow here. </a:t>
            </a:r>
          </a:p>
          <a:p>
            <a:pPr marL="0" indent="0">
              <a:buNone/>
            </a:pPr>
            <a:r>
              <a:rPr lang="en-US" sz="1200" kern="1200" baseline="0" dirty="0">
                <a:solidFill>
                  <a:schemeClr val="tx1"/>
                </a:solidFill>
                <a:effectLst/>
                <a:latin typeface="+mn-lt"/>
                <a:ea typeface="+mn-ea"/>
                <a:cs typeface="+mn-cs"/>
              </a:rPr>
              <a:t>“high pest and disease” is not a cause of “low use of organic fertilizers</a:t>
            </a:r>
          </a:p>
          <a:p>
            <a:pPr marL="0" indent="0">
              <a:buNone/>
            </a:pPr>
            <a:r>
              <a:rPr lang="en-US" sz="1200" kern="1200" baseline="0" dirty="0">
                <a:solidFill>
                  <a:schemeClr val="tx1"/>
                </a:solidFill>
                <a:effectLst/>
                <a:latin typeface="+mn-lt"/>
                <a:ea typeface="+mn-ea"/>
                <a:cs typeface="+mn-cs"/>
              </a:rPr>
              <a:t>Limited knowledge of conservation ag skills does not cause limited access to farm inputs.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22</a:t>
            </a:fld>
            <a:endParaRPr lang="en-US"/>
          </a:p>
        </p:txBody>
      </p:sp>
    </p:spTree>
    <p:extLst>
      <p:ext uri="{BB962C8B-B14F-4D97-AF65-F5344CB8AC3E}">
        <p14:creationId xmlns:p14="http://schemas.microsoft.com/office/powerpoint/2010/main" val="841866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9751AE6-46AA-1044-BD0E-F9BB33320C49}" type="slidenum">
              <a:rPr lang="en-US" smtClean="0"/>
              <a:t>4</a:t>
            </a:fld>
            <a:endParaRPr lang="en-US"/>
          </a:p>
        </p:txBody>
      </p:sp>
    </p:spTree>
    <p:extLst>
      <p:ext uri="{BB962C8B-B14F-4D97-AF65-F5344CB8AC3E}">
        <p14:creationId xmlns:p14="http://schemas.microsoft.com/office/powerpoint/2010/main" val="1122161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a:t>
            </a:r>
            <a:r>
              <a:rPr lang="en-US" baseline="0" dirty="0" smtClean="0"/>
              <a:t> few problems related to behavior and practices.  </a:t>
            </a:r>
          </a:p>
          <a:p>
            <a:r>
              <a:rPr lang="en-US" baseline="0" dirty="0" smtClean="0"/>
              <a:t>Heavy on systemic problems. </a:t>
            </a: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23</a:t>
            </a:fld>
            <a:endParaRPr lang="en-US"/>
          </a:p>
        </p:txBody>
      </p:sp>
    </p:spTree>
    <p:extLst>
      <p:ext uri="{BB962C8B-B14F-4D97-AF65-F5344CB8AC3E}">
        <p14:creationId xmlns:p14="http://schemas.microsoft.com/office/powerpoint/2010/main" val="2459092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logic begins to hold, note the evidence base for each identified cause in an easily referenced matrix.</a:t>
            </a:r>
          </a:p>
          <a:p>
            <a:pPr marL="342900" indent="-342900">
              <a:buFont typeface="Arial" panose="020B0604020202020204" pitchFamily="34" charset="0"/>
              <a:buChar char="•"/>
            </a:pPr>
            <a:r>
              <a:rPr lang="en-US" dirty="0" smtClean="0"/>
              <a:t>Great source for proposal writers and implementing staff post-award</a:t>
            </a:r>
          </a:p>
          <a:p>
            <a:endParaRPr lang="en-US" dirty="0" smtClean="0"/>
          </a:p>
          <a:p>
            <a:endParaRPr lang="en-US" dirty="0" smtClean="0"/>
          </a:p>
          <a:p>
            <a:r>
              <a:rPr lang="en-US" dirty="0" smtClean="0"/>
              <a:t>Use shading</a:t>
            </a:r>
            <a:r>
              <a:rPr lang="en-US" baseline="0" dirty="0" smtClean="0"/>
              <a:t> or text distinctions to help sort hierarchical problem tree tiers.  Essentially we are setting the evidence base up similar to a </a:t>
            </a:r>
            <a:r>
              <a:rPr lang="en-US" baseline="0" dirty="0" err="1" smtClean="0"/>
              <a:t>logframe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25</a:t>
            </a:fld>
            <a:endParaRPr lang="en-US"/>
          </a:p>
        </p:txBody>
      </p:sp>
    </p:spTree>
    <p:extLst>
      <p:ext uri="{BB962C8B-B14F-4D97-AF65-F5344CB8AC3E}">
        <p14:creationId xmlns:p14="http://schemas.microsoft.com/office/powerpoint/2010/main" val="2842842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26</a:t>
            </a:fld>
            <a:endParaRPr lang="en-US"/>
          </a:p>
        </p:txBody>
      </p:sp>
    </p:spTree>
    <p:extLst>
      <p:ext uri="{BB962C8B-B14F-4D97-AF65-F5344CB8AC3E}">
        <p14:creationId xmlns:p14="http://schemas.microsoft.com/office/powerpoint/2010/main" val="2819800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27</a:t>
            </a:fld>
            <a:endParaRPr lang="en-US"/>
          </a:p>
        </p:txBody>
      </p:sp>
    </p:spTree>
    <p:extLst>
      <p:ext uri="{BB962C8B-B14F-4D97-AF65-F5344CB8AC3E}">
        <p14:creationId xmlns:p14="http://schemas.microsoft.com/office/powerpoint/2010/main" val="401767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28</a:t>
            </a:fld>
            <a:endParaRPr lang="en-US"/>
          </a:p>
        </p:txBody>
      </p:sp>
    </p:spTree>
    <p:extLst>
      <p:ext uri="{BB962C8B-B14F-4D97-AF65-F5344CB8AC3E}">
        <p14:creationId xmlns:p14="http://schemas.microsoft.com/office/powerpoint/2010/main" val="2139632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29</a:t>
            </a:fld>
            <a:endParaRPr lang="en-US"/>
          </a:p>
        </p:txBody>
      </p:sp>
    </p:spTree>
    <p:extLst>
      <p:ext uri="{BB962C8B-B14F-4D97-AF65-F5344CB8AC3E}">
        <p14:creationId xmlns:p14="http://schemas.microsoft.com/office/powerpoint/2010/main" val="2050063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long run, putting substantial effort toward </a:t>
            </a:r>
            <a:r>
              <a:rPr lang="en-US" sz="1200" kern="1200" dirty="0" smtClean="0">
                <a:solidFill>
                  <a:schemeClr val="tx1"/>
                </a:solidFill>
                <a:effectLst/>
                <a:latin typeface="+mn-lt"/>
                <a:ea typeface="+mn-ea"/>
                <a:cs typeface="+mn-cs"/>
              </a:rPr>
              <a:t>our problem </a:t>
            </a:r>
            <a:r>
              <a:rPr lang="en-US" sz="1200" kern="1200" dirty="0">
                <a:solidFill>
                  <a:schemeClr val="tx1"/>
                </a:solidFill>
                <a:effectLst/>
                <a:latin typeface="+mn-lt"/>
                <a:ea typeface="+mn-ea"/>
                <a:cs typeface="+mn-cs"/>
              </a:rPr>
              <a:t>tree </a:t>
            </a:r>
            <a:r>
              <a:rPr lang="en-US" sz="1200" kern="1200" dirty="0" smtClean="0">
                <a:solidFill>
                  <a:schemeClr val="tx1"/>
                </a:solidFill>
                <a:effectLst/>
                <a:latin typeface="+mn-lt"/>
                <a:ea typeface="+mn-ea"/>
                <a:cs typeface="+mn-cs"/>
              </a:rPr>
              <a:t>will save us </a:t>
            </a:r>
            <a:r>
              <a:rPr lang="en-US" sz="1200" kern="1200" dirty="0">
                <a:solidFill>
                  <a:schemeClr val="tx1"/>
                </a:solidFill>
                <a:effectLst/>
                <a:latin typeface="+mn-lt"/>
                <a:ea typeface="+mn-ea"/>
                <a:cs typeface="+mn-cs"/>
              </a:rPr>
              <a:t>time and improve the quality and rigor of </a:t>
            </a:r>
            <a:r>
              <a:rPr lang="en-US" sz="1200" kern="1200" dirty="0" smtClean="0">
                <a:solidFill>
                  <a:schemeClr val="tx1"/>
                </a:solidFill>
                <a:effectLst/>
                <a:latin typeface="+mn-lt"/>
                <a:ea typeface="+mn-ea"/>
                <a:cs typeface="+mn-cs"/>
              </a:rPr>
              <a:t>our </a:t>
            </a:r>
            <a:r>
              <a:rPr lang="en-US" sz="1200" kern="1200" dirty="0">
                <a:solidFill>
                  <a:schemeClr val="tx1"/>
                </a:solidFill>
                <a:effectLst/>
                <a:latin typeface="+mn-lt"/>
                <a:ea typeface="+mn-ea"/>
                <a:cs typeface="+mn-cs"/>
              </a:rPr>
              <a:t>TOC diagram. </a:t>
            </a: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30</a:t>
            </a:fld>
            <a:endParaRPr lang="en-US"/>
          </a:p>
        </p:txBody>
      </p:sp>
    </p:spTree>
    <p:extLst>
      <p:ext uri="{BB962C8B-B14F-4D97-AF65-F5344CB8AC3E}">
        <p14:creationId xmlns:p14="http://schemas.microsoft.com/office/powerpoint/2010/main" val="1588031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Facilitator:</a:t>
            </a:r>
            <a:r>
              <a:rPr lang="en-US" i="1" baseline="0" dirty="0" smtClean="0"/>
              <a:t> You may wish to have the uppermost  tiers of the Problem Tree already in place before you begin the workshop.  If so, remove this slide and explain the logic of the preliminary problem tree to the group . </a:t>
            </a:r>
            <a:endParaRPr lang="en-US" i="1" dirty="0"/>
          </a:p>
        </p:txBody>
      </p:sp>
      <p:sp>
        <p:nvSpPr>
          <p:cNvPr id="4" name="Slide Number Placeholder 3"/>
          <p:cNvSpPr>
            <a:spLocks noGrp="1"/>
          </p:cNvSpPr>
          <p:nvPr>
            <p:ph type="sldNum" sz="quarter" idx="10"/>
          </p:nvPr>
        </p:nvSpPr>
        <p:spPr/>
        <p:txBody>
          <a:bodyPr/>
          <a:lstStyle/>
          <a:p>
            <a:fld id="{D9751AE6-46AA-1044-BD0E-F9BB33320C49}" type="slidenum">
              <a:rPr lang="en-US" smtClean="0"/>
              <a:t>32</a:t>
            </a:fld>
            <a:endParaRPr lang="en-US"/>
          </a:p>
        </p:txBody>
      </p:sp>
    </p:spTree>
    <p:extLst>
      <p:ext uri="{BB962C8B-B14F-4D97-AF65-F5344CB8AC3E}">
        <p14:creationId xmlns:p14="http://schemas.microsoft.com/office/powerpoint/2010/main" val="821181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33</a:t>
            </a:fld>
            <a:endParaRPr lang="en-US"/>
          </a:p>
        </p:txBody>
      </p:sp>
    </p:spTree>
    <p:extLst>
      <p:ext uri="{BB962C8B-B14F-4D97-AF65-F5344CB8AC3E}">
        <p14:creationId xmlns:p14="http://schemas.microsoft.com/office/powerpoint/2010/main" val="386954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34</a:t>
            </a:fld>
            <a:endParaRPr lang="en-US"/>
          </a:p>
        </p:txBody>
      </p:sp>
    </p:spTree>
    <p:extLst>
      <p:ext uri="{BB962C8B-B14F-4D97-AF65-F5344CB8AC3E}">
        <p14:creationId xmlns:p14="http://schemas.microsoft.com/office/powerpoint/2010/main" val="3050698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60">
              <a:defRPr/>
            </a:pPr>
            <a:r>
              <a:rPr lang="en-US" dirty="0"/>
              <a:t>Holistic</a:t>
            </a:r>
            <a:r>
              <a:rPr lang="en-US" baseline="0" dirty="0"/>
              <a:t> </a:t>
            </a:r>
            <a:r>
              <a:rPr lang="en-US" dirty="0"/>
              <a:t>analysis / systems thinking improves </a:t>
            </a:r>
            <a:r>
              <a:rPr lang="en-US" dirty="0" smtClean="0"/>
              <a:t>our </a:t>
            </a:r>
            <a:r>
              <a:rPr lang="en-US" dirty="0"/>
              <a:t>ability to design and implement </a:t>
            </a:r>
            <a:r>
              <a:rPr lang="en-US" i="1" dirty="0"/>
              <a:t>integrated</a:t>
            </a:r>
            <a:r>
              <a:rPr lang="en-US" dirty="0"/>
              <a:t> programs.  We all know the value FFP and other donors are placing on integrated interventions. </a:t>
            </a:r>
          </a:p>
          <a:p>
            <a:pPr defTabSz="897260">
              <a:defRPr/>
            </a:pPr>
            <a:endParaRPr lang="en-US" dirty="0"/>
          </a:p>
          <a:p>
            <a:pPr defTabSz="897260">
              <a:defRPr/>
            </a:pPr>
            <a:r>
              <a:rPr lang="en-US" dirty="0"/>
              <a:t>Integrated programming refers to a</a:t>
            </a:r>
            <a:r>
              <a:rPr lang="en-US" b="1" dirty="0"/>
              <a:t> sector-neutral or cross-sectoral approach</a:t>
            </a:r>
            <a:r>
              <a:rPr lang="en-US" dirty="0"/>
              <a:t>, with sectors and stakeholders working together and adopting complementary strategies to address common issues. It’s a “we’re in this together” methodology. </a:t>
            </a:r>
          </a:p>
          <a:p>
            <a:pPr defTabSz="897260">
              <a:defRPr/>
            </a:pPr>
            <a:endParaRPr lang="en-US" dirty="0"/>
          </a:p>
          <a:p>
            <a:pPr defTabSz="897260">
              <a:defRPr/>
            </a:pPr>
            <a:r>
              <a:rPr lang="en-US" dirty="0"/>
              <a:t>Holistic</a:t>
            </a:r>
            <a:r>
              <a:rPr lang="en-US" baseline="0" dirty="0"/>
              <a:t> </a:t>
            </a:r>
            <a:r>
              <a:rPr lang="en-US" dirty="0"/>
              <a:t>analysis </a:t>
            </a:r>
            <a:r>
              <a:rPr lang="en-US" i="1" dirty="0"/>
              <a:t>does not</a:t>
            </a:r>
            <a:r>
              <a:rPr lang="en-US" dirty="0"/>
              <a:t> necessarily mean bigger broader programs must be implemented by your organization, it simply means that you and your team explore the ‘big picture’.  A “big picture” view of problems helps to develop a “big picture” TOC—one that </a:t>
            </a:r>
            <a:r>
              <a:rPr lang="en-US" b="1" dirty="0"/>
              <a:t>portrays a holistic picture of how a goal might be reached, including the efforts of external actors. </a:t>
            </a:r>
            <a:r>
              <a:rPr lang="en-US" b="0" dirty="0"/>
              <a:t>This</a:t>
            </a:r>
            <a:r>
              <a:rPr lang="en-US" b="0" baseline="0" dirty="0"/>
              <a:t> in turn, </a:t>
            </a:r>
            <a:r>
              <a:rPr lang="en-US" dirty="0"/>
              <a:t>helps you to identify the most effective approach for your program. </a:t>
            </a:r>
          </a:p>
          <a:p>
            <a:pPr defTabSz="897260">
              <a:defRPr/>
            </a:pPr>
            <a:endParaRPr lang="en-US" dirty="0"/>
          </a:p>
          <a:p>
            <a:r>
              <a:rPr lang="en-US" dirty="0"/>
              <a:t>Holistic</a:t>
            </a:r>
            <a:r>
              <a:rPr lang="en-US" baseline="0" dirty="0"/>
              <a:t> </a:t>
            </a:r>
            <a:r>
              <a:rPr lang="en-US" sz="1200" kern="1200" dirty="0">
                <a:solidFill>
                  <a:schemeClr val="tx1"/>
                </a:solidFill>
                <a:effectLst/>
                <a:latin typeface="+mn-lt"/>
                <a:ea typeface="+mn-ea"/>
                <a:cs typeface="+mn-cs"/>
              </a:rPr>
              <a:t>problem analysis relies on rigorous </a:t>
            </a:r>
            <a:r>
              <a:rPr lang="en-US" sz="1200" b="1" kern="1200" dirty="0">
                <a:solidFill>
                  <a:schemeClr val="tx1"/>
                </a:solidFill>
                <a:effectLst/>
                <a:latin typeface="+mn-lt"/>
                <a:ea typeface="+mn-ea"/>
                <a:cs typeface="+mn-cs"/>
              </a:rPr>
              <a:t>causal analysis</a:t>
            </a:r>
            <a:r>
              <a:rPr lang="en-US" sz="1200" kern="1200" dirty="0">
                <a:solidFill>
                  <a:schemeClr val="tx1"/>
                </a:solidFill>
                <a:effectLst/>
                <a:latin typeface="+mn-lt"/>
                <a:ea typeface="+mn-ea"/>
                <a:cs typeface="+mn-cs"/>
              </a:rPr>
              <a:t>, the identification of common constraints and opportunities, feedback loops, and underlying causes of food and nutrition insecurity before going further in the design process. </a:t>
            </a:r>
            <a:endParaRPr lang="en-US" b="1" dirty="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5</a:t>
            </a:fld>
            <a:endParaRPr lang="en-US"/>
          </a:p>
        </p:txBody>
      </p:sp>
    </p:spTree>
    <p:extLst>
      <p:ext uri="{BB962C8B-B14F-4D97-AF65-F5344CB8AC3E}">
        <p14:creationId xmlns:p14="http://schemas.microsoft.com/office/powerpoint/2010/main" val="1033636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35</a:t>
            </a:fld>
            <a:endParaRPr lang="en-US"/>
          </a:p>
        </p:txBody>
      </p:sp>
    </p:spTree>
    <p:extLst>
      <p:ext uri="{BB962C8B-B14F-4D97-AF65-F5344CB8AC3E}">
        <p14:creationId xmlns:p14="http://schemas.microsoft.com/office/powerpoint/2010/main" val="3953360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Causal</a:t>
            </a:r>
            <a:r>
              <a:rPr lang="en-US" sz="1200" kern="1200" baseline="0" dirty="0">
                <a:solidFill>
                  <a:schemeClr val="tx1"/>
                </a:solidFill>
                <a:effectLst/>
                <a:latin typeface="+mn-lt"/>
                <a:ea typeface="+mn-ea"/>
                <a:cs typeface="+mn-cs"/>
              </a:rPr>
              <a:t> analysis </a:t>
            </a:r>
            <a:r>
              <a:rPr lang="en-US" sz="1200" kern="1200" dirty="0">
                <a:solidFill>
                  <a:schemeClr val="tx1"/>
                </a:solidFill>
                <a:effectLst/>
                <a:latin typeface="+mn-lt"/>
                <a:ea typeface="+mn-ea"/>
                <a:cs typeface="+mn-cs"/>
              </a:rPr>
              <a:t>allows you to identify the pathways between causes and effects, including </a:t>
            </a:r>
            <a:r>
              <a:rPr lang="en-US" sz="1200" b="1" kern="1200" dirty="0">
                <a:solidFill>
                  <a:schemeClr val="tx1"/>
                </a:solidFill>
                <a:effectLst/>
                <a:latin typeface="+mn-lt"/>
                <a:ea typeface="+mn-ea"/>
                <a:cs typeface="+mn-cs"/>
              </a:rPr>
              <a:t>cross-causal linkages </a:t>
            </a:r>
            <a:r>
              <a:rPr lang="en-US" sz="1200" kern="1200" dirty="0">
                <a:solidFill>
                  <a:schemeClr val="tx1"/>
                </a:solidFill>
                <a:effectLst/>
                <a:latin typeface="+mn-lt"/>
                <a:ea typeface="+mn-ea"/>
                <a:cs typeface="+mn-cs"/>
              </a:rPr>
              <a:t>between problems.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why might a community experience low income security? Perhaps the causes leading to this problem include negative health issues, low crop production, or any number of other factors that are not directly within a finance and/or economic pathway. Any problem that interacts with one part of a system also interacts with other parts of the system. Thus, holistic problem analysis always aims to investigate cross-causal linkages.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rigorously</a:t>
            </a:r>
            <a:r>
              <a:rPr lang="en-US" sz="1200" kern="1200" baseline="0" dirty="0">
                <a:solidFill>
                  <a:schemeClr val="tx1"/>
                </a:solidFill>
                <a:effectLst/>
                <a:latin typeface="+mn-lt"/>
                <a:ea typeface="+mn-ea"/>
                <a:cs typeface="+mn-cs"/>
              </a:rPr>
              <a:t> exploring cause-effect pathways, we are better able to identify the specific </a:t>
            </a:r>
            <a:r>
              <a:rPr lang="en-US" sz="1200" kern="1200" baseline="0" dirty="0" smtClean="0">
                <a:solidFill>
                  <a:schemeClr val="tx1"/>
                </a:solidFill>
                <a:effectLst/>
                <a:latin typeface="+mn-lt"/>
                <a:ea typeface="+mn-ea"/>
                <a:cs typeface="+mn-cs"/>
              </a:rPr>
              <a:t>problems </a:t>
            </a:r>
            <a:r>
              <a:rPr lang="en-US" sz="1200" kern="1200" baseline="0" dirty="0">
                <a:solidFill>
                  <a:schemeClr val="tx1"/>
                </a:solidFill>
                <a:effectLst/>
                <a:latin typeface="+mn-lt"/>
                <a:ea typeface="+mn-ea"/>
                <a:cs typeface="+mn-cs"/>
              </a:rPr>
              <a:t>that can be acted upon. </a:t>
            </a:r>
            <a:endParaRPr lang="en-US" dirty="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6</a:t>
            </a:fld>
            <a:endParaRPr lang="en-US"/>
          </a:p>
        </p:txBody>
      </p:sp>
    </p:spTree>
    <p:extLst>
      <p:ext uri="{BB962C8B-B14F-4D97-AF65-F5344CB8AC3E}">
        <p14:creationId xmlns:p14="http://schemas.microsoft.com/office/powerpoint/2010/main" val="809907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Food and nutrition security outcomes are typically multifaceted and much more complex than a simple, linear cause-and-effect stream.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Simple, linear models rarely allow for rigorous problem analysis – the </a:t>
            </a:r>
            <a:r>
              <a:rPr lang="en-US" sz="1200" b="1" kern="1200" dirty="0">
                <a:solidFill>
                  <a:schemeClr val="tx1"/>
                </a:solidFill>
                <a:effectLst/>
                <a:latin typeface="+mn-lt"/>
                <a:ea typeface="+mn-ea"/>
                <a:cs typeface="+mn-cs"/>
              </a:rPr>
              <a:t>most critical (and often overlooked) element</a:t>
            </a:r>
            <a:r>
              <a:rPr lang="en-US" sz="1200" kern="1200" dirty="0">
                <a:solidFill>
                  <a:schemeClr val="tx1"/>
                </a:solidFill>
                <a:effectLst/>
                <a:latin typeface="+mn-lt"/>
                <a:ea typeface="+mn-ea"/>
                <a:cs typeface="+mn-cs"/>
              </a:rPr>
              <a:t> of project design. A more effective means of organizing problems and causes is to create a problem tree. </a:t>
            </a:r>
          </a:p>
          <a:p>
            <a:endParaRPr lang="en-US" dirty="0"/>
          </a:p>
          <a:p>
            <a:r>
              <a:rPr lang="en-US" sz="1200" kern="1200" dirty="0" smtClean="0">
                <a:solidFill>
                  <a:schemeClr val="tx1"/>
                </a:solidFill>
                <a:effectLst/>
                <a:latin typeface="+mn-lt"/>
                <a:ea typeface="+mn-ea"/>
                <a:cs typeface="+mn-cs"/>
              </a:rPr>
              <a:t>Well-thought-out </a:t>
            </a:r>
            <a:r>
              <a:rPr lang="en-US" sz="1200" kern="1200" dirty="0">
                <a:solidFill>
                  <a:schemeClr val="tx1"/>
                </a:solidFill>
                <a:effectLst/>
                <a:latin typeface="+mn-lt"/>
                <a:ea typeface="+mn-ea"/>
                <a:cs typeface="+mn-cs"/>
              </a:rPr>
              <a:t>problem trees represent a systems-thinking approach to analyzing cause and effect and, in this light, are extremely useful for the TOC process because they help us to identify multiple causal linkages. </a:t>
            </a:r>
            <a:endParaRPr lang="en-US" dirty="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7</a:t>
            </a:fld>
            <a:endParaRPr lang="en-US"/>
          </a:p>
        </p:txBody>
      </p:sp>
    </p:spTree>
    <p:extLst>
      <p:ext uri="{BB962C8B-B14F-4D97-AF65-F5344CB8AC3E}">
        <p14:creationId xmlns:p14="http://schemas.microsoft.com/office/powerpoint/2010/main" val="1947691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8</a:t>
            </a:fld>
            <a:endParaRPr lang="en-US"/>
          </a:p>
        </p:txBody>
      </p:sp>
    </p:spTree>
    <p:extLst>
      <p:ext uri="{BB962C8B-B14F-4D97-AF65-F5344CB8AC3E}">
        <p14:creationId xmlns:p14="http://schemas.microsoft.com/office/powerpoint/2010/main" val="1881269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the purposes of this training,</a:t>
            </a:r>
            <a:r>
              <a:rPr lang="en-US" sz="1200" b="1" kern="1200" dirty="0">
                <a:solidFill>
                  <a:schemeClr val="tx1"/>
                </a:solidFill>
                <a:effectLst/>
                <a:latin typeface="+mn-lt"/>
                <a:ea typeface="+mn-ea"/>
                <a:cs typeface="+mn-cs"/>
              </a:rPr>
              <a:t> problems</a:t>
            </a:r>
            <a:r>
              <a:rPr lang="en-US" sz="1200" kern="1200" dirty="0">
                <a:solidFill>
                  <a:schemeClr val="tx1"/>
                </a:solidFill>
                <a:effectLst/>
                <a:latin typeface="+mn-lt"/>
                <a:ea typeface="+mn-ea"/>
                <a:cs typeface="+mn-cs"/>
              </a:rPr>
              <a:t> are a condition or set of conditions that negatively affect people (e.g., death, infectious diseases, poor access to health or extension services, low agricultural production, inadequate housing) and contribute to compromised well-being outcomes.</a:t>
            </a:r>
          </a:p>
          <a:p>
            <a:endParaRPr lang="en-US"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will use our evidence </a:t>
            </a:r>
            <a:r>
              <a:rPr lang="en-US" sz="1200" kern="1200" dirty="0">
                <a:solidFill>
                  <a:schemeClr val="tx1"/>
                </a:solidFill>
                <a:effectLst/>
                <a:latin typeface="+mn-lt"/>
                <a:ea typeface="+mn-ea"/>
                <a:cs typeface="+mn-cs"/>
              </a:rPr>
              <a:t>base (all </a:t>
            </a:r>
            <a:r>
              <a:rPr lang="en-US" sz="1200" kern="1200" dirty="0" smtClean="0">
                <a:solidFill>
                  <a:schemeClr val="tx1"/>
                </a:solidFill>
                <a:effectLst/>
                <a:latin typeface="+mn-lt"/>
                <a:ea typeface="+mn-ea"/>
                <a:cs typeface="+mn-cs"/>
              </a:rPr>
              <a:t>our </a:t>
            </a:r>
            <a:r>
              <a:rPr lang="en-US" sz="1200" kern="1200" dirty="0">
                <a:solidFill>
                  <a:schemeClr val="tx1"/>
                </a:solidFill>
                <a:effectLst/>
                <a:latin typeface="+mn-lt"/>
                <a:ea typeface="+mn-ea"/>
                <a:cs typeface="+mn-cs"/>
              </a:rPr>
              <a:t>organized data) to </a:t>
            </a:r>
            <a:r>
              <a:rPr lang="en-US" sz="1200" kern="1200" dirty="0" smtClean="0">
                <a:solidFill>
                  <a:schemeClr val="tx1"/>
                </a:solidFill>
                <a:effectLst/>
                <a:latin typeface="+mn-lt"/>
                <a:ea typeface="+mn-ea"/>
                <a:cs typeface="+mn-cs"/>
              </a:rPr>
              <a:t>create an inventory </a:t>
            </a:r>
            <a:r>
              <a:rPr lang="en-US" sz="1200" kern="1200" dirty="0">
                <a:solidFill>
                  <a:schemeClr val="tx1"/>
                </a:solidFill>
                <a:effectLst/>
                <a:latin typeface="+mn-lt"/>
                <a:ea typeface="+mn-ea"/>
                <a:cs typeface="+mn-cs"/>
              </a:rPr>
              <a:t>of problems. Writing the various problems down on sticky notes or index cards makes it easy to organize or </a:t>
            </a:r>
            <a:r>
              <a:rPr lang="en-US" sz="1200" kern="1200" dirty="0" smtClean="0">
                <a:solidFill>
                  <a:schemeClr val="tx1"/>
                </a:solidFill>
                <a:effectLst/>
                <a:latin typeface="+mn-lt"/>
                <a:ea typeface="+mn-ea"/>
                <a:cs typeface="+mn-cs"/>
              </a:rPr>
              <a:t>shuffle </a:t>
            </a:r>
            <a:r>
              <a:rPr lang="en-US" sz="1200" kern="1200" dirty="0">
                <a:solidFill>
                  <a:schemeClr val="tx1"/>
                </a:solidFill>
                <a:effectLst/>
                <a:latin typeface="+mn-lt"/>
                <a:ea typeface="+mn-ea"/>
                <a:cs typeface="+mn-cs"/>
              </a:rPr>
              <a:t>them into three types of problems.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problems</a:t>
            </a:r>
            <a:r>
              <a:rPr lang="en-US" sz="1200" kern="1200" dirty="0">
                <a:solidFill>
                  <a:schemeClr val="tx1"/>
                </a:solidFill>
                <a:effectLst/>
                <a:latin typeface="+mn-lt"/>
                <a:ea typeface="+mn-ea"/>
                <a:cs typeface="+mn-cs"/>
              </a:rPr>
              <a:t> are broad conditions we recognize in many poorer parts of the world (poor health, inadequate income, etc.) that directly contribute to the overarching problem. A FFP RFA typically identifies key problems (e.g., low income, poor health status, inability to manage risk), but </a:t>
            </a:r>
            <a:r>
              <a:rPr lang="en-US" sz="1200" kern="1200" dirty="0" smtClean="0">
                <a:solidFill>
                  <a:schemeClr val="tx1"/>
                </a:solidFill>
                <a:effectLst/>
                <a:latin typeface="+mn-lt"/>
                <a:ea typeface="+mn-ea"/>
                <a:cs typeface="+mn-cs"/>
              </a:rPr>
              <a:t>we </a:t>
            </a:r>
            <a:r>
              <a:rPr lang="en-US" sz="1200" kern="1200" dirty="0">
                <a:solidFill>
                  <a:schemeClr val="tx1"/>
                </a:solidFill>
                <a:effectLst/>
                <a:latin typeface="+mn-lt"/>
                <a:ea typeface="+mn-ea"/>
                <a:cs typeface="+mn-cs"/>
              </a:rPr>
              <a:t>should use </a:t>
            </a:r>
            <a:r>
              <a:rPr lang="en-US" sz="1200" kern="1200" dirty="0" smtClean="0">
                <a:solidFill>
                  <a:schemeClr val="tx1"/>
                </a:solidFill>
                <a:effectLst/>
                <a:latin typeface="+mn-lt"/>
                <a:ea typeface="+mn-ea"/>
                <a:cs typeface="+mn-cs"/>
              </a:rPr>
              <a:t>our </a:t>
            </a:r>
            <a:r>
              <a:rPr lang="en-US" sz="1200" kern="1200" dirty="0">
                <a:solidFill>
                  <a:schemeClr val="tx1"/>
                </a:solidFill>
                <a:effectLst/>
                <a:latin typeface="+mn-lt"/>
                <a:ea typeface="+mn-ea"/>
                <a:cs typeface="+mn-cs"/>
              </a:rPr>
              <a:t>evidence base to confirm that they </a:t>
            </a:r>
            <a:r>
              <a:rPr lang="en-US" sz="1200" kern="1200" dirty="0" smtClean="0">
                <a:solidFill>
                  <a:schemeClr val="tx1"/>
                </a:solidFill>
                <a:effectLst/>
                <a:latin typeface="+mn-lt"/>
                <a:ea typeface="+mn-ea"/>
                <a:cs typeface="+mn-cs"/>
              </a:rPr>
              <a:t>are indeed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main contributors to the overarching problem.</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Underlying (or root)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causes</a:t>
            </a:r>
            <a:r>
              <a:rPr lang="en-US" sz="1200" kern="1200" dirty="0">
                <a:solidFill>
                  <a:schemeClr val="tx1"/>
                </a:solidFill>
                <a:effectLst/>
                <a:latin typeface="+mn-lt"/>
                <a:ea typeface="+mn-ea"/>
                <a:cs typeface="+mn-cs"/>
              </a:rPr>
              <a:t> are the entire collection of </a:t>
            </a:r>
            <a:r>
              <a:rPr lang="en-US" sz="1200" kern="1200" dirty="0" smtClean="0">
                <a:solidFill>
                  <a:schemeClr val="tx1"/>
                </a:solidFill>
                <a:effectLst/>
                <a:latin typeface="+mn-lt"/>
                <a:ea typeface="+mn-ea"/>
                <a:cs typeface="+mn-cs"/>
              </a:rPr>
              <a:t>causal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contributors </a:t>
            </a:r>
            <a:r>
              <a:rPr lang="en-US" sz="1200" kern="1200" dirty="0">
                <a:solidFill>
                  <a:schemeClr val="tx1"/>
                </a:solidFill>
                <a:effectLst/>
                <a:latin typeface="+mn-lt"/>
                <a:ea typeface="+mn-ea"/>
                <a:cs typeface="+mn-cs"/>
              </a:rPr>
              <a:t>to the </a:t>
            </a:r>
            <a:r>
              <a:rPr lang="en-US" sz="1200" kern="1200" dirty="0" smtClean="0">
                <a:solidFill>
                  <a:schemeClr val="tx1"/>
                </a:solidFill>
                <a:effectLst/>
                <a:latin typeface="+mn-lt"/>
                <a:ea typeface="+mn-ea"/>
                <a:cs typeface="+mn-cs"/>
              </a:rPr>
              <a:t>key </a:t>
            </a:r>
            <a:r>
              <a:rPr lang="en-US" sz="1200" kern="1200" dirty="0">
                <a:solidFill>
                  <a:schemeClr val="tx1"/>
                </a:solidFill>
                <a:effectLst/>
                <a:latin typeface="+mn-lt"/>
                <a:ea typeface="+mn-ea"/>
                <a:cs typeface="+mn-cs"/>
              </a:rPr>
              <a:t>problems. A city or rural region may </a:t>
            </a:r>
            <a:r>
              <a:rPr lang="en-US" sz="1200" kern="1200" dirty="0" smtClean="0">
                <a:solidFill>
                  <a:schemeClr val="tx1"/>
                </a:solidFill>
                <a:effectLst/>
                <a:latin typeface="+mn-lt"/>
                <a:ea typeface="+mn-ea"/>
                <a:cs typeface="+mn-cs"/>
              </a:rPr>
              <a:t>have </a:t>
            </a:r>
            <a:r>
              <a:rPr lang="en-US" sz="1200" kern="1200" dirty="0">
                <a:solidFill>
                  <a:schemeClr val="tx1"/>
                </a:solidFill>
                <a:effectLst/>
                <a:latin typeface="+mn-lt"/>
                <a:ea typeface="+mn-ea"/>
                <a:cs typeface="+mn-cs"/>
              </a:rPr>
              <a:t>the same overarching problem (e.g., food insecurity) and key problems as other regions (e.g., low income, poor health status), yet the</a:t>
            </a:r>
            <a:r>
              <a:rPr lang="en-US" sz="1200" b="1" kern="1200" dirty="0">
                <a:solidFill>
                  <a:schemeClr val="tx1"/>
                </a:solidFill>
                <a:effectLst/>
                <a:latin typeface="+mn-lt"/>
                <a:ea typeface="+mn-ea"/>
                <a:cs typeface="+mn-cs"/>
              </a:rPr>
              <a:t> specific</a:t>
            </a:r>
            <a:r>
              <a:rPr lang="en-US" sz="1200" kern="1200" dirty="0">
                <a:solidFill>
                  <a:schemeClr val="tx1"/>
                </a:solidFill>
                <a:effectLst/>
                <a:latin typeface="+mn-lt"/>
                <a:ea typeface="+mn-ea"/>
                <a:cs typeface="+mn-cs"/>
              </a:rPr>
              <a:t> underlying causes </a:t>
            </a:r>
            <a:r>
              <a:rPr lang="en-US" sz="1200" kern="1200" dirty="0" smtClean="0">
                <a:solidFill>
                  <a:schemeClr val="tx1"/>
                </a:solidFill>
                <a:effectLst/>
                <a:latin typeface="+mn-lt"/>
                <a:ea typeface="+mn-ea"/>
                <a:cs typeface="+mn-cs"/>
              </a:rPr>
              <a:t>will</a:t>
            </a:r>
            <a:r>
              <a:rPr lang="en-US" sz="1200" kern="1200" baseline="0" dirty="0" smtClean="0">
                <a:solidFill>
                  <a:schemeClr val="tx1"/>
                </a:solidFill>
                <a:effectLst/>
                <a:latin typeface="+mn-lt"/>
                <a:ea typeface="+mn-ea"/>
                <a:cs typeface="+mn-cs"/>
              </a:rPr>
              <a:t> differ within each context, and will differ for distinct populations within each context.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Contextual conditions</a:t>
            </a:r>
            <a:r>
              <a:rPr lang="en-US" sz="1200" kern="1200" dirty="0">
                <a:solidFill>
                  <a:schemeClr val="tx1"/>
                </a:solidFill>
                <a:effectLst/>
                <a:latin typeface="+mn-lt"/>
                <a:ea typeface="+mn-ea"/>
                <a:cs typeface="+mn-cs"/>
              </a:rPr>
              <a:t> are the social, economic, political, or natural conditions (discussed in Module 1) that contribute to underlying causes and, at times, result from the overarching problem (i.e., the cycle of vulnerability).</a:t>
            </a:r>
          </a:p>
          <a:p>
            <a:endParaRPr lang="en-US" dirty="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9</a:t>
            </a:fld>
            <a:endParaRPr lang="en-US"/>
          </a:p>
        </p:txBody>
      </p:sp>
    </p:spTree>
    <p:extLst>
      <p:ext uri="{BB962C8B-B14F-4D97-AF65-F5344CB8AC3E}">
        <p14:creationId xmlns:p14="http://schemas.microsoft.com/office/powerpoint/2010/main" val="2071992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a:t>
            </a:r>
            <a:r>
              <a:rPr lang="en-US" sz="1200" kern="1200" dirty="0">
                <a:solidFill>
                  <a:schemeClr val="tx1"/>
                </a:solidFill>
                <a:effectLst/>
                <a:latin typeface="+mn-lt"/>
                <a:ea typeface="+mn-ea"/>
                <a:cs typeface="+mn-cs"/>
              </a:rPr>
              <a:t>thinking about the myriad of underlying causes for the key problems, it is helpful to consider how limiting factors present themselves at various levels of society. </a:t>
            </a:r>
            <a:r>
              <a:rPr lang="en-US" baseline="0" dirty="0"/>
              <a:t>When </a:t>
            </a:r>
            <a:r>
              <a:rPr lang="en-US" baseline="0" dirty="0" smtClean="0"/>
              <a:t>we </a:t>
            </a:r>
            <a:r>
              <a:rPr lang="en-US" baseline="0" dirty="0"/>
              <a:t>sort through </a:t>
            </a:r>
            <a:r>
              <a:rPr lang="en-US" baseline="0" dirty="0" smtClean="0"/>
              <a:t>our data, we’ll </a:t>
            </a:r>
            <a:r>
              <a:rPr lang="en-US" baseline="0" dirty="0"/>
              <a:t>keep asking “What else?”  </a:t>
            </a:r>
            <a:r>
              <a:rPr lang="en-US" dirty="0"/>
              <a:t>Ask “ why does this problem exist?”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b="1" dirty="0"/>
              <a:t>Discuss potential household, community, systemic causes.</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Paying attention to causes at the systems level </a:t>
            </a:r>
            <a:r>
              <a:rPr lang="en-US" b="1" dirty="0"/>
              <a:t>is</a:t>
            </a:r>
            <a:r>
              <a:rPr lang="en-US" b="1" baseline="0" dirty="0"/>
              <a:t> c</a:t>
            </a:r>
            <a:r>
              <a:rPr lang="en-US" b="1" dirty="0"/>
              <a:t>ritical as FFP rolls out the 2016 -2025 strategy.  </a:t>
            </a: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10</a:t>
            </a:fld>
            <a:endParaRPr lang="en-US"/>
          </a:p>
        </p:txBody>
      </p:sp>
    </p:spTree>
    <p:extLst>
      <p:ext uri="{BB962C8B-B14F-4D97-AF65-F5344CB8AC3E}">
        <p14:creationId xmlns:p14="http://schemas.microsoft.com/office/powerpoint/2010/main" val="1798848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demonstrates the first basic sorting step, where we organize the evidence-based problems into various categories, and </a:t>
            </a:r>
            <a:r>
              <a:rPr lang="en-US" sz="1200" kern="1200" dirty="0" smtClean="0">
                <a:solidFill>
                  <a:schemeClr val="tx1"/>
                </a:solidFill>
                <a:effectLst/>
                <a:latin typeface="+mn-lt"/>
                <a:ea typeface="+mn-ea"/>
                <a:cs typeface="+mn-cs"/>
              </a:rPr>
              <a:t>tiers, </a:t>
            </a:r>
            <a:r>
              <a:rPr lang="en-US" sz="1200" kern="1200" dirty="0">
                <a:solidFill>
                  <a:schemeClr val="tx1"/>
                </a:solidFill>
                <a:effectLst/>
                <a:latin typeface="+mn-lt"/>
                <a:ea typeface="+mn-ea"/>
                <a:cs typeface="+mn-cs"/>
              </a:rPr>
              <a:t>which provides the start to our problem tree.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Place </a:t>
            </a:r>
            <a:r>
              <a:rPr lang="en-US" sz="1200" b="1" kern="1200" dirty="0">
                <a:solidFill>
                  <a:schemeClr val="tx1"/>
                </a:solidFill>
                <a:effectLst/>
                <a:latin typeface="+mn-lt"/>
                <a:ea typeface="+mn-ea"/>
                <a:cs typeface="+mn-cs"/>
              </a:rPr>
              <a:t>key problems</a:t>
            </a:r>
            <a:r>
              <a:rPr lang="en-US" sz="1200" kern="1200" dirty="0">
                <a:solidFill>
                  <a:schemeClr val="tx1"/>
                </a:solidFill>
                <a:effectLst/>
                <a:latin typeface="+mn-lt"/>
                <a:ea typeface="+mn-ea"/>
                <a:cs typeface="+mn-cs"/>
              </a:rPr>
              <a:t> directly under the overarching problem. </a:t>
            </a:r>
          </a:p>
          <a:p>
            <a:r>
              <a:rPr lang="en-US" sz="1200" b="1" kern="1200" dirty="0">
                <a:solidFill>
                  <a:schemeClr val="tx1"/>
                </a:solidFill>
                <a:effectLst/>
                <a:latin typeface="+mn-lt"/>
                <a:ea typeface="+mn-ea"/>
                <a:cs typeface="+mn-cs"/>
              </a:rPr>
              <a:t>Contextual conditions</a:t>
            </a:r>
            <a:r>
              <a:rPr lang="en-US" sz="1200" kern="1200" dirty="0">
                <a:solidFill>
                  <a:schemeClr val="tx1"/>
                </a:solidFill>
                <a:effectLst/>
                <a:latin typeface="+mn-lt"/>
                <a:ea typeface="+mn-ea"/>
                <a:cs typeface="+mn-cs"/>
              </a:rPr>
              <a:t> influence everything; therefore place them at the very bottom of the evolving problem tree. </a:t>
            </a:r>
          </a:p>
          <a:p>
            <a:r>
              <a:rPr lang="en-US" sz="1200" kern="1200" dirty="0">
                <a:solidFill>
                  <a:schemeClr val="tx1"/>
                </a:solidFill>
                <a:effectLst/>
                <a:latin typeface="+mn-lt"/>
                <a:ea typeface="+mn-ea"/>
                <a:cs typeface="+mn-cs"/>
              </a:rPr>
              <a:t>In the middle of the evolving problem tree will be an assortment of </a:t>
            </a:r>
            <a:r>
              <a:rPr lang="en-US" sz="1200" b="1" kern="1200" dirty="0">
                <a:solidFill>
                  <a:schemeClr val="tx1"/>
                </a:solidFill>
                <a:effectLst/>
                <a:latin typeface="+mn-lt"/>
                <a:ea typeface="+mn-ea"/>
                <a:cs typeface="+mn-cs"/>
              </a:rPr>
              <a:t>underlying causes. </a:t>
            </a:r>
            <a:r>
              <a:rPr lang="en-US" sz="1200" kern="1200" dirty="0">
                <a:solidFill>
                  <a:schemeClr val="tx1"/>
                </a:solidFill>
                <a:effectLst/>
                <a:latin typeface="+mn-lt"/>
                <a:ea typeface="+mn-ea"/>
                <a:cs typeface="+mn-cs"/>
              </a:rPr>
              <a:t>They include: </a:t>
            </a:r>
          </a:p>
          <a:p>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Systemic weaknesses: </a:t>
            </a:r>
            <a:r>
              <a:rPr lang="en-US" sz="1200" kern="1200" dirty="0">
                <a:solidFill>
                  <a:schemeClr val="tx1"/>
                </a:solidFill>
                <a:effectLst/>
                <a:latin typeface="+mn-lt"/>
                <a:ea typeface="+mn-ea"/>
                <a:cs typeface="+mn-cs"/>
              </a:rPr>
              <a:t>problems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such as low institutional capacities; limited access to basic infrastructure; or unjust public policy. These weaknesses are primarily influenced by contextual conditions, and often end up in </a:t>
            </a:r>
            <a:r>
              <a:rPr lang="en-US" sz="1200" u="sng" kern="1200" dirty="0">
                <a:solidFill>
                  <a:schemeClr val="tx1"/>
                </a:solidFill>
                <a:effectLst/>
                <a:latin typeface="+mn-lt"/>
                <a:ea typeface="+mn-ea"/>
                <a:cs typeface="+mn-cs"/>
              </a:rPr>
              <a:t>lower tiers</a:t>
            </a:r>
            <a:r>
              <a:rPr lang="en-US" sz="1200" kern="1200" dirty="0">
                <a:solidFill>
                  <a:schemeClr val="tx1"/>
                </a:solidFill>
                <a:effectLst/>
                <a:latin typeface="+mn-lt"/>
                <a:ea typeface="+mn-ea"/>
                <a:cs typeface="+mn-cs"/>
              </a:rPr>
              <a:t> of the problem tree.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Knowledge and skill levels, beliefs, and attitudes </a:t>
            </a:r>
            <a:r>
              <a:rPr lang="en-US" sz="1200" kern="1200" dirty="0">
                <a:solidFill>
                  <a:schemeClr val="tx1"/>
                </a:solidFill>
                <a:effectLst/>
                <a:latin typeface="+mn-lt"/>
                <a:ea typeface="+mn-ea"/>
                <a:cs typeface="+mn-cs"/>
              </a:rPr>
              <a:t>include problems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such as limited knowledge of optimal nutrition practices or conservation techniques, low financial literacy, a belief that women should never travel alone outside their community, or a youth’s attitude that there is no future for them in agriculture. </a:t>
            </a:r>
            <a:r>
              <a:rPr lang="en-US" sz="1200" b="1" kern="1200" dirty="0">
                <a:solidFill>
                  <a:schemeClr val="tx1"/>
                </a:solidFill>
                <a:effectLst/>
                <a:latin typeface="+mn-lt"/>
                <a:ea typeface="+mn-ea"/>
                <a:cs typeface="+mn-cs"/>
              </a:rPr>
              <a:t>Knowledge and skill levels, beliefs, and attitudes </a:t>
            </a:r>
            <a:r>
              <a:rPr lang="en-US" sz="1200" kern="1200" dirty="0">
                <a:solidFill>
                  <a:schemeClr val="tx1"/>
                </a:solidFill>
                <a:effectLst/>
                <a:latin typeface="+mn-lt"/>
                <a:ea typeface="+mn-ea"/>
                <a:cs typeface="+mn-cs"/>
              </a:rPr>
              <a:t>are rooted in contextual conditions and are influenced by systemic weaknesses. They often end up in </a:t>
            </a:r>
            <a:r>
              <a:rPr lang="en-US" sz="1200" u="sng" kern="1200" dirty="0">
                <a:solidFill>
                  <a:schemeClr val="tx1"/>
                </a:solidFill>
                <a:effectLst/>
                <a:latin typeface="+mn-lt"/>
                <a:ea typeface="+mn-ea"/>
                <a:cs typeface="+mn-cs"/>
              </a:rPr>
              <a:t>lower to middle</a:t>
            </a:r>
            <a:r>
              <a:rPr lang="en-US" sz="1200" kern="1200" dirty="0">
                <a:solidFill>
                  <a:schemeClr val="tx1"/>
                </a:solidFill>
                <a:effectLst/>
                <a:latin typeface="+mn-lt"/>
                <a:ea typeface="+mn-ea"/>
                <a:cs typeface="+mn-cs"/>
              </a:rPr>
              <a:t> tiers of the problem tree.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Problematic</a:t>
            </a:r>
            <a:r>
              <a:rPr lang="en-US" sz="1200" b="1" kern="1200" dirty="0">
                <a:solidFill>
                  <a:schemeClr val="tx1"/>
                </a:solidFill>
                <a:effectLst/>
                <a:latin typeface="+mn-lt"/>
                <a:ea typeface="+mn-ea"/>
                <a:cs typeface="+mn-cs"/>
              </a:rPr>
              <a:t> behaviors and practices </a:t>
            </a:r>
            <a:r>
              <a:rPr lang="en-US" sz="1200" kern="1200" dirty="0">
                <a:solidFill>
                  <a:schemeClr val="tx1"/>
                </a:solidFill>
                <a:effectLst/>
                <a:latin typeface="+mn-lt"/>
                <a:ea typeface="+mn-ea"/>
                <a:cs typeface="+mn-cs"/>
              </a:rPr>
              <a:t>include limited adoption of WASH, agriculture, or IYCF practices, limited use of health and nutrition services, limited use of risk management strategies, or low participation of women and youth in local decision-making bodies</a:t>
            </a:r>
            <a:r>
              <a:rPr lang="en-US" sz="1200" kern="1200" dirty="0" smtClean="0">
                <a:solidFill>
                  <a:schemeClr val="tx1"/>
                </a:solidFill>
                <a:effectLst/>
                <a:latin typeface="+mn-lt"/>
                <a:ea typeface="+mn-ea"/>
                <a:cs typeface="+mn-cs"/>
              </a:rPr>
              <a:t>. </a:t>
            </a:r>
            <a:r>
              <a:rPr lang="en-US" sz="1200" i="1" u="sng" kern="1200" dirty="0" smtClean="0">
                <a:solidFill>
                  <a:schemeClr val="tx1"/>
                </a:solidFill>
                <a:effectLst/>
                <a:latin typeface="+mn-lt"/>
                <a:ea typeface="+mn-ea"/>
                <a:cs typeface="+mn-cs"/>
              </a:rPr>
              <a:t>They may also include the behaviors and practices</a:t>
            </a:r>
            <a:r>
              <a:rPr lang="en-US" sz="1200" i="1" u="sng" kern="1200" baseline="0" dirty="0" smtClean="0">
                <a:solidFill>
                  <a:schemeClr val="tx1"/>
                </a:solidFill>
                <a:effectLst/>
                <a:latin typeface="+mn-lt"/>
                <a:ea typeface="+mn-ea"/>
                <a:cs typeface="+mn-cs"/>
              </a:rPr>
              <a:t> of system actors, not just individuals and households </a:t>
            </a:r>
            <a:r>
              <a:rPr lang="en-US" sz="1200" kern="1200" baseline="0" dirty="0" smtClean="0">
                <a:solidFill>
                  <a:schemeClr val="tx1"/>
                </a:solidFill>
                <a:effectLst/>
                <a:latin typeface="+mn-lt"/>
                <a:ea typeface="+mn-ea"/>
                <a:cs typeface="+mn-cs"/>
              </a:rPr>
              <a:t>(e.g. traders and producers stock local markets with diverse, affordable, safe foods year-round). </a:t>
            </a:r>
            <a:r>
              <a:rPr lang="en-US" sz="1200" b="1" kern="1200" dirty="0" smtClean="0">
                <a:solidFill>
                  <a:schemeClr val="tx1"/>
                </a:solidFill>
                <a:effectLst/>
                <a:latin typeface="+mn-lt"/>
                <a:ea typeface="+mn-ea"/>
                <a:cs typeface="+mn-cs"/>
              </a:rPr>
              <a:t>Behaviors </a:t>
            </a:r>
            <a:r>
              <a:rPr lang="en-US" sz="1200" b="1" kern="1200" dirty="0">
                <a:solidFill>
                  <a:schemeClr val="tx1"/>
                </a:solidFill>
                <a:effectLst/>
                <a:latin typeface="+mn-lt"/>
                <a:ea typeface="+mn-ea"/>
                <a:cs typeface="+mn-cs"/>
              </a:rPr>
              <a:t>and practices</a:t>
            </a:r>
            <a:r>
              <a:rPr lang="en-US" sz="1200" kern="1200" dirty="0">
                <a:solidFill>
                  <a:schemeClr val="tx1"/>
                </a:solidFill>
                <a:effectLst/>
                <a:latin typeface="+mn-lt"/>
                <a:ea typeface="+mn-ea"/>
                <a:cs typeface="+mn-cs"/>
              </a:rPr>
              <a:t> are greatly influenced by knowledge, skills, attitudes, and beliefs, as well as systemic weaknesses and contextual conditions. </a:t>
            </a:r>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individuals and households, these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problems often end up in the </a:t>
            </a:r>
            <a:r>
              <a:rPr lang="en-US" sz="1200" u="sng" kern="1200" dirty="0" smtClean="0">
                <a:solidFill>
                  <a:schemeClr val="tx1"/>
                </a:solidFill>
                <a:effectLst/>
                <a:latin typeface="+mn-lt"/>
                <a:ea typeface="+mn-ea"/>
                <a:cs typeface="+mn-cs"/>
              </a:rPr>
              <a:t>upper </a:t>
            </a:r>
            <a:r>
              <a:rPr lang="en-US" sz="1200" u="sng" kern="1200" dirty="0">
                <a:solidFill>
                  <a:schemeClr val="tx1"/>
                </a:solidFill>
                <a:effectLst/>
                <a:latin typeface="+mn-lt"/>
                <a:ea typeface="+mn-ea"/>
                <a:cs typeface="+mn-cs"/>
              </a:rPr>
              <a:t>tiers</a:t>
            </a:r>
            <a:r>
              <a:rPr lang="en-US" sz="1200" kern="1200" dirty="0">
                <a:solidFill>
                  <a:schemeClr val="tx1"/>
                </a:solidFill>
                <a:effectLst/>
                <a:latin typeface="+mn-lt"/>
                <a:ea typeface="+mn-ea"/>
                <a:cs typeface="+mn-cs"/>
              </a:rPr>
              <a:t> of a problem tree. </a:t>
            </a:r>
            <a:r>
              <a:rPr lang="en-US" sz="1200" kern="1200" dirty="0" smtClean="0">
                <a:solidFill>
                  <a:schemeClr val="tx1"/>
                </a:solidFill>
                <a:effectLst/>
                <a:latin typeface="+mn-lt"/>
                <a:ea typeface="+mn-ea"/>
                <a:cs typeface="+mn-cs"/>
              </a:rPr>
              <a:t>For systems actors, these problems</a:t>
            </a:r>
            <a:r>
              <a:rPr lang="en-US" sz="1200" kern="1200" baseline="0" dirty="0" smtClean="0">
                <a:solidFill>
                  <a:schemeClr val="tx1"/>
                </a:solidFill>
                <a:effectLst/>
                <a:latin typeface="+mn-lt"/>
                <a:ea typeface="+mn-ea"/>
                <a:cs typeface="+mn-cs"/>
              </a:rPr>
              <a:t> often end up in the lower to middle tiers of the tree.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Finally, </a:t>
            </a:r>
            <a:r>
              <a:rPr lang="en-US" sz="1200" kern="1200" dirty="0" smtClean="0">
                <a:solidFill>
                  <a:schemeClr val="tx1"/>
                </a:solidFill>
                <a:effectLst/>
                <a:latin typeface="+mn-lt"/>
                <a:ea typeface="+mn-ea"/>
                <a:cs typeface="+mn-cs"/>
              </a:rPr>
              <a:t>some </a:t>
            </a:r>
            <a:r>
              <a:rPr lang="en-US" sz="1200" kern="1200" dirty="0">
                <a:solidFill>
                  <a:schemeClr val="tx1"/>
                </a:solidFill>
                <a:effectLst/>
                <a:latin typeface="+mn-lt"/>
                <a:ea typeface="+mn-ea"/>
                <a:cs typeface="+mn-cs"/>
              </a:rPr>
              <a:t>underlying causes do not fall into any of the three categories above. We can </a:t>
            </a:r>
            <a:r>
              <a:rPr lang="en-US" sz="1200" kern="1200" dirty="0" smtClean="0">
                <a:solidFill>
                  <a:schemeClr val="tx1"/>
                </a:solidFill>
                <a:effectLst/>
                <a:latin typeface="+mn-lt"/>
                <a:ea typeface="+mn-ea"/>
                <a:cs typeface="+mn-cs"/>
              </a:rPr>
              <a:t>simply refer </a:t>
            </a:r>
            <a:r>
              <a:rPr lang="en-US" sz="1200" kern="1200" dirty="0">
                <a:solidFill>
                  <a:schemeClr val="tx1"/>
                </a:solidFill>
                <a:effectLst/>
                <a:latin typeface="+mn-lt"/>
                <a:ea typeface="+mn-ea"/>
                <a:cs typeface="+mn-cs"/>
              </a:rPr>
              <a:t>to these as </a:t>
            </a:r>
            <a:r>
              <a:rPr lang="en-US" sz="1200" b="1" kern="1200" dirty="0">
                <a:solidFill>
                  <a:schemeClr val="tx1"/>
                </a:solidFill>
                <a:effectLst/>
                <a:latin typeface="+mn-lt"/>
                <a:ea typeface="+mn-ea"/>
                <a:cs typeface="+mn-cs"/>
              </a:rPr>
              <a:t>specific conditions</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They </a:t>
            </a:r>
            <a:r>
              <a:rPr lang="en-US" sz="1200" kern="1200" dirty="0">
                <a:solidFill>
                  <a:schemeClr val="tx1"/>
                </a:solidFill>
                <a:effectLst/>
                <a:latin typeface="+mn-lt"/>
                <a:ea typeface="+mn-ea"/>
                <a:cs typeface="+mn-cs"/>
              </a:rPr>
              <a:t>are typically the result of </a:t>
            </a:r>
            <a:r>
              <a:rPr lang="en-US" sz="1200" b="1" kern="1200" dirty="0">
                <a:solidFill>
                  <a:schemeClr val="tx1"/>
                </a:solidFill>
                <a:effectLst/>
                <a:latin typeface="+mn-lt"/>
                <a:ea typeface="+mn-ea"/>
                <a:cs typeface="+mn-cs"/>
              </a:rPr>
              <a:t>behaviors and practices</a:t>
            </a:r>
            <a:r>
              <a:rPr lang="en-US" sz="1200" kern="1200" dirty="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when they exist, we </a:t>
            </a:r>
            <a:r>
              <a:rPr lang="en-US" sz="1200" kern="1200" dirty="0">
                <a:solidFill>
                  <a:schemeClr val="tx1"/>
                </a:solidFill>
                <a:effectLst/>
                <a:latin typeface="+mn-lt"/>
                <a:ea typeface="+mn-ea"/>
                <a:cs typeface="+mn-cs"/>
              </a:rPr>
              <a:t>often find them in the </a:t>
            </a:r>
            <a:r>
              <a:rPr lang="en-US" sz="1200" u="sng" kern="1200" dirty="0" smtClean="0">
                <a:solidFill>
                  <a:schemeClr val="tx1"/>
                </a:solidFill>
                <a:effectLst/>
                <a:latin typeface="+mn-lt"/>
                <a:ea typeface="+mn-ea"/>
                <a:cs typeface="+mn-cs"/>
              </a:rPr>
              <a:t>upmost </a:t>
            </a:r>
            <a:r>
              <a:rPr lang="en-US" sz="1200" u="sng" kern="1200" dirty="0">
                <a:solidFill>
                  <a:schemeClr val="tx1"/>
                </a:solidFill>
                <a:effectLst/>
                <a:latin typeface="+mn-lt"/>
                <a:ea typeface="+mn-ea"/>
                <a:cs typeface="+mn-cs"/>
              </a:rPr>
              <a:t>tiers</a:t>
            </a:r>
            <a:r>
              <a:rPr lang="en-US" sz="1200" kern="1200" dirty="0">
                <a:solidFill>
                  <a:schemeClr val="tx1"/>
                </a:solidFill>
                <a:effectLst/>
                <a:latin typeface="+mn-lt"/>
                <a:ea typeface="+mn-ea"/>
                <a:cs typeface="+mn-cs"/>
              </a:rPr>
              <a:t> of a problem tree, directly below the key problems. They include problematic factors such as high prevalence of early marriage</a:t>
            </a:r>
            <a:r>
              <a:rPr lang="en-US" sz="1200" kern="1200" dirty="0" smtClean="0">
                <a:solidFill>
                  <a:schemeClr val="tx1"/>
                </a:solidFill>
                <a:effectLst/>
                <a:latin typeface="+mn-lt"/>
                <a:ea typeface="+mn-ea"/>
                <a:cs typeface="+mn-cs"/>
              </a:rPr>
              <a:t>, unprofitable</a:t>
            </a:r>
            <a:r>
              <a:rPr lang="en-US" sz="1200" kern="1200" baseline="0" dirty="0" smtClean="0">
                <a:solidFill>
                  <a:schemeClr val="tx1"/>
                </a:solidFill>
                <a:effectLst/>
                <a:latin typeface="+mn-lt"/>
                <a:ea typeface="+mn-ea"/>
                <a:cs typeface="+mn-cs"/>
              </a:rPr>
              <a:t> enterprises, </a:t>
            </a:r>
            <a:r>
              <a:rPr lang="en-US" sz="1200" kern="1200" dirty="0" smtClean="0">
                <a:solidFill>
                  <a:schemeClr val="tx1"/>
                </a:solidFill>
                <a:effectLst/>
                <a:latin typeface="+mn-lt"/>
                <a:ea typeface="+mn-ea"/>
                <a:cs typeface="+mn-cs"/>
              </a:rPr>
              <a:t>high </a:t>
            </a:r>
            <a:r>
              <a:rPr lang="en-US" sz="1200" kern="1200" dirty="0">
                <a:solidFill>
                  <a:schemeClr val="tx1"/>
                </a:solidFill>
                <a:effectLst/>
                <a:latin typeface="+mn-lt"/>
                <a:ea typeface="+mn-ea"/>
                <a:cs typeface="+mn-cs"/>
              </a:rPr>
              <a:t>rates of HIV/AIDS infection, low agricultural production, severe soil erosion, or low employment for young adults. </a:t>
            </a:r>
          </a:p>
          <a:p>
            <a:endParaRPr lang="en-US" sz="1200" kern="1200" dirty="0">
              <a:solidFill>
                <a:schemeClr val="tx1"/>
              </a:solidFill>
              <a:effectLst/>
              <a:latin typeface="+mn-lt"/>
              <a:ea typeface="+mn-ea"/>
              <a:cs typeface="+mn-cs"/>
            </a:endParaRPr>
          </a:p>
          <a:p>
            <a:endParaRPr lang="en-US" dirty="0"/>
          </a:p>
          <a:p>
            <a:endParaRPr lang="en-US" sz="3000" dirty="0">
              <a:solidFill>
                <a:prstClr val="black"/>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11</a:t>
            </a:fld>
            <a:endParaRPr lang="en-US"/>
          </a:p>
        </p:txBody>
      </p:sp>
    </p:spTree>
    <p:extLst>
      <p:ext uri="{BB962C8B-B14F-4D97-AF65-F5344CB8AC3E}">
        <p14:creationId xmlns:p14="http://schemas.microsoft.com/office/powerpoint/2010/main" val="9783617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D14EFDF-EDCB-4547-B027-D8B642B18491}"/>
              </a:ext>
            </a:extLst>
          </p:cNvPr>
          <p:cNvSpPr>
            <a:spLocks noGrp="1"/>
          </p:cNvSpPr>
          <p:nvPr>
            <p:ph type="body" sz="quarter" idx="11"/>
          </p:nvPr>
        </p:nvSpPr>
        <p:spPr>
          <a:xfrm>
            <a:off x="1500188" y="1653961"/>
            <a:ext cx="6996112" cy="1243351"/>
          </a:xfrm>
        </p:spPr>
        <p:txBody>
          <a:bodyPr anchor="b"/>
          <a:lstStyle>
            <a:lvl1pPr marL="0" indent="0" algn="l">
              <a:buNone/>
              <a:defRPr b="1">
                <a:solidFill>
                  <a:schemeClr val="bg2"/>
                </a:solidFill>
              </a:defRPr>
            </a:lvl1pPr>
          </a:lstStyle>
          <a:p>
            <a:pPr lvl="0"/>
            <a:r>
              <a:rPr lang="en-US"/>
              <a:t>Edit Master text styles</a:t>
            </a:r>
          </a:p>
        </p:txBody>
      </p:sp>
      <p:sp>
        <p:nvSpPr>
          <p:cNvPr id="8" name="Text Placeholder 7">
            <a:extLst>
              <a:ext uri="{FF2B5EF4-FFF2-40B4-BE49-F238E27FC236}">
                <a16:creationId xmlns:a16="http://schemas.microsoft.com/office/drawing/2014/main" id="{EB55070F-E82F-4642-968F-94AA131119E3}"/>
              </a:ext>
            </a:extLst>
          </p:cNvPr>
          <p:cNvSpPr>
            <a:spLocks noGrp="1"/>
          </p:cNvSpPr>
          <p:nvPr>
            <p:ph type="body" sz="quarter" idx="12"/>
          </p:nvPr>
        </p:nvSpPr>
        <p:spPr>
          <a:xfrm>
            <a:off x="1500188" y="2948344"/>
            <a:ext cx="6996112" cy="1562100"/>
          </a:xfrm>
        </p:spPr>
        <p:txBody>
          <a:bodyPr>
            <a:normAutofit/>
          </a:bodyPr>
          <a:lstStyle>
            <a:lvl1pPr marL="0" indent="0">
              <a:buNone/>
              <a:defRPr sz="2200">
                <a:solidFill>
                  <a:schemeClr val="bg2"/>
                </a:solidFill>
              </a:defRPr>
            </a:lvl1pPr>
          </a:lstStyle>
          <a:p>
            <a:pPr lvl="0"/>
            <a:r>
              <a:rPr lang="en-US"/>
              <a:t>Edit Master text styles</a:t>
            </a:r>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with two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D9F359-FAE8-3C44-992A-E68EDC179D2C}"/>
              </a:ext>
            </a:extLst>
          </p:cNvPr>
          <p:cNvSpPr>
            <a:spLocks noGrp="1"/>
          </p:cNvSpPr>
          <p:nvPr>
            <p:ph type="pic" sz="quarter" idx="13"/>
          </p:nvPr>
        </p:nvSpPr>
        <p:spPr>
          <a:xfrm>
            <a:off x="1187116" y="981075"/>
            <a:ext cx="3195638" cy="3195638"/>
          </a:xfrm>
          <a:prstGeom prst="ellipse">
            <a:avLst/>
          </a:prstGeom>
          <a:blipFill>
            <a:blip r:embed="rId3"/>
            <a:stretch>
              <a:fillRect l="-52153" t="-4797" r="-12093" b="-4797"/>
            </a:stretch>
          </a:blipFill>
        </p:spPr>
        <p:txBody>
          <a:bodyPr/>
          <a:lstStyle/>
          <a:p>
            <a:r>
              <a:rPr lang="en-US"/>
              <a:t>Click icon to add picture</a:t>
            </a:r>
          </a:p>
        </p:txBody>
      </p:sp>
      <p:sp>
        <p:nvSpPr>
          <p:cNvPr id="8" name="Picture Placeholder 4">
            <a:extLst>
              <a:ext uri="{FF2B5EF4-FFF2-40B4-BE49-F238E27FC236}">
                <a16:creationId xmlns:a16="http://schemas.microsoft.com/office/drawing/2014/main" id="{9DF9E97F-2D4E-5B4E-96C9-AA012FFA01FA}"/>
              </a:ext>
            </a:extLst>
          </p:cNvPr>
          <p:cNvSpPr>
            <a:spLocks noGrp="1"/>
          </p:cNvSpPr>
          <p:nvPr>
            <p:ph type="pic" sz="quarter" idx="14"/>
          </p:nvPr>
        </p:nvSpPr>
        <p:spPr>
          <a:xfrm>
            <a:off x="4572000" y="981075"/>
            <a:ext cx="3195638" cy="3195638"/>
          </a:xfrm>
          <a:prstGeom prst="ellipse">
            <a:avLst/>
          </a:prstGeom>
          <a:blipFill>
            <a:blip r:embed="rId4"/>
            <a:stretch>
              <a:fillRect l="-52153" t="-4797" r="-12093" b="-4797"/>
            </a:stretch>
          </a:blipFill>
        </p:spPr>
        <p:txBody>
          <a:bodyPr/>
          <a:lstStyle/>
          <a:p>
            <a:r>
              <a:rPr lang="en-US"/>
              <a:t>Click icon to add picture</a:t>
            </a:r>
          </a:p>
        </p:txBody>
      </p:sp>
    </p:spTree>
    <p:extLst>
      <p:ext uri="{BB962C8B-B14F-4D97-AF65-F5344CB8AC3E}">
        <p14:creationId xmlns:p14="http://schemas.microsoft.com/office/powerpoint/2010/main" val="22096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text 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684423" y="1116532"/>
            <a:ext cx="3378466"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
        <p:nvSpPr>
          <p:cNvPr id="15" name="Content Placeholder 3">
            <a:extLst>
              <a:ext uri="{FF2B5EF4-FFF2-40B4-BE49-F238E27FC236}">
                <a16:creationId xmlns:a16="http://schemas.microsoft.com/office/drawing/2014/main" id="{6BAFEEC1-879F-6341-9A27-9BE8CAC4E64A}"/>
              </a:ext>
            </a:extLst>
          </p:cNvPr>
          <p:cNvSpPr>
            <a:spLocks noGrp="1"/>
          </p:cNvSpPr>
          <p:nvPr>
            <p:ph sz="half" idx="14"/>
          </p:nvPr>
        </p:nvSpPr>
        <p:spPr>
          <a:xfrm>
            <a:off x="5255396" y="1116532"/>
            <a:ext cx="3378466" cy="3493970"/>
          </a:xfrm>
        </p:spPr>
        <p:txBody>
          <a:bodyPr/>
          <a:lstStyle>
            <a:lvl1pPr>
              <a:defRPr sz="2200"/>
            </a:lvl1pPr>
            <a:lvl2pPr>
              <a:defRPr sz="1900"/>
            </a:lvl2pPr>
            <a:lvl3pPr>
              <a:defRPr sz="1700"/>
            </a:lvl3pPr>
            <a:lvl4pPr>
              <a:defRPr sz="1500"/>
            </a:lvl4pPr>
            <a:lvl5pPr>
              <a:defRPr sz="15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682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ext an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a:t>Click to edit Master title style</a:t>
            </a:r>
          </a:p>
        </p:txBody>
      </p:sp>
      <p:sp>
        <p:nvSpPr>
          <p:cNvPr id="4" name="Content Placeholder 3"/>
          <p:cNvSpPr>
            <a:spLocks noGrp="1"/>
          </p:cNvSpPr>
          <p:nvPr>
            <p:ph sz="half" idx="2"/>
          </p:nvPr>
        </p:nvSpPr>
        <p:spPr>
          <a:xfrm>
            <a:off x="1684423" y="1116532"/>
            <a:ext cx="3378466"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
        <p:nvSpPr>
          <p:cNvPr id="9" name="Picture Placeholder 13">
            <a:extLst>
              <a:ext uri="{FF2B5EF4-FFF2-40B4-BE49-F238E27FC236}">
                <a16:creationId xmlns:a16="http://schemas.microsoft.com/office/drawing/2014/main" id="{4EE9D2A0-0B39-364B-84F3-12D5C1202F28}"/>
              </a:ext>
            </a:extLst>
          </p:cNvPr>
          <p:cNvSpPr>
            <a:spLocks noGrp="1"/>
          </p:cNvSpPr>
          <p:nvPr>
            <p:ph type="pic" sz="quarter" idx="13"/>
          </p:nvPr>
        </p:nvSpPr>
        <p:spPr>
          <a:xfrm>
            <a:off x="5310741" y="1191983"/>
            <a:ext cx="3852510" cy="3302151"/>
          </a:xfrm>
          <a:blipFill>
            <a:blip r:embed="rId3"/>
            <a:stretch>
              <a:fillRect l="-1144" t="-1135" r="-96084" b="-1135"/>
            </a:stretch>
          </a:blipFill>
        </p:spPr>
        <p:txBody>
          <a:bodyPr/>
          <a:lstStyle/>
          <a:p>
            <a:r>
              <a:rPr lang="en-US"/>
              <a:t>Click icon to add picture</a:t>
            </a:r>
          </a:p>
        </p:txBody>
      </p:sp>
    </p:spTree>
    <p:extLst>
      <p:ext uri="{BB962C8B-B14F-4D97-AF65-F5344CB8AC3E}">
        <p14:creationId xmlns:p14="http://schemas.microsoft.com/office/powerpoint/2010/main" val="2293508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ext singl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a:t>Click to edit Master title style</a:t>
            </a:r>
          </a:p>
        </p:txBody>
      </p:sp>
      <p:sp>
        <p:nvSpPr>
          <p:cNvPr id="4" name="Content Placeholder 3"/>
          <p:cNvSpPr>
            <a:spLocks noGrp="1"/>
          </p:cNvSpPr>
          <p:nvPr>
            <p:ph sz="half" idx="2"/>
          </p:nvPr>
        </p:nvSpPr>
        <p:spPr>
          <a:xfrm>
            <a:off x="1684422" y="1116532"/>
            <a:ext cx="6944627"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Tree>
    <p:extLst>
      <p:ext uri="{BB962C8B-B14F-4D97-AF65-F5344CB8AC3E}">
        <p14:creationId xmlns:p14="http://schemas.microsoft.com/office/powerpoint/2010/main" val="749183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text single column, logom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a:t>Click to edit Master title style</a:t>
            </a:r>
          </a:p>
        </p:txBody>
      </p:sp>
      <p:sp>
        <p:nvSpPr>
          <p:cNvPr id="4" name="Content Placeholder 3"/>
          <p:cNvSpPr>
            <a:spLocks noGrp="1"/>
          </p:cNvSpPr>
          <p:nvPr>
            <p:ph sz="half" idx="2"/>
          </p:nvPr>
        </p:nvSpPr>
        <p:spPr>
          <a:xfrm>
            <a:off x="1684422" y="1116532"/>
            <a:ext cx="6944627"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Tree>
    <p:extLst>
      <p:ext uri="{BB962C8B-B14F-4D97-AF65-F5344CB8AC3E}">
        <p14:creationId xmlns:p14="http://schemas.microsoft.com/office/powerpoint/2010/main" val="680106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text two column, no dialog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5267" y="157854"/>
            <a:ext cx="7993783" cy="857250"/>
          </a:xfrm>
        </p:spPr>
        <p:txBody>
          <a:bodyPr>
            <a:normAutofit/>
          </a:bodyPr>
          <a:lstStyle>
            <a:lvl1pPr algn="l">
              <a:defRPr sz="3200">
                <a:solidFill>
                  <a:schemeClr val="bg1"/>
                </a:solidFill>
              </a:defRPr>
            </a:lvl1pPr>
          </a:lstStyle>
          <a:p>
            <a:r>
              <a:rPr lang="en-US"/>
              <a:t>Click to edit Master title style</a:t>
            </a:r>
          </a:p>
        </p:txBody>
      </p:sp>
      <p:sp>
        <p:nvSpPr>
          <p:cNvPr id="4" name="Content Placeholder 3"/>
          <p:cNvSpPr>
            <a:spLocks noGrp="1"/>
          </p:cNvSpPr>
          <p:nvPr>
            <p:ph sz="half" idx="2"/>
          </p:nvPr>
        </p:nvSpPr>
        <p:spPr>
          <a:xfrm>
            <a:off x="635267" y="1116532"/>
            <a:ext cx="3893418"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
        <p:nvSpPr>
          <p:cNvPr id="15" name="Content Placeholder 3">
            <a:extLst>
              <a:ext uri="{FF2B5EF4-FFF2-40B4-BE49-F238E27FC236}">
                <a16:creationId xmlns:a16="http://schemas.microsoft.com/office/drawing/2014/main" id="{6BAFEEC1-879F-6341-9A27-9BE8CAC4E64A}"/>
              </a:ext>
            </a:extLst>
          </p:cNvPr>
          <p:cNvSpPr>
            <a:spLocks noGrp="1"/>
          </p:cNvSpPr>
          <p:nvPr>
            <p:ph sz="half" idx="14"/>
          </p:nvPr>
        </p:nvSpPr>
        <p:spPr>
          <a:xfrm>
            <a:off x="4735630" y="1116532"/>
            <a:ext cx="3893419" cy="3493970"/>
          </a:xfrm>
        </p:spPr>
        <p:txBody>
          <a:bodyPr/>
          <a:lstStyle>
            <a:lvl1pPr>
              <a:defRPr sz="2200"/>
            </a:lvl1pPr>
            <a:lvl2pPr>
              <a:defRPr sz="1900"/>
            </a:lvl2pPr>
            <a:lvl3pPr>
              <a:defRPr sz="1700"/>
            </a:lvl3pPr>
            <a:lvl4pPr>
              <a:defRPr sz="1500"/>
            </a:lvl4pPr>
            <a:lvl5pPr>
              <a:defRPr sz="15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8015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text single column,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AD0EC322-2DC9-9147-BFBA-89B140D50074}"/>
              </a:ext>
            </a:extLst>
          </p:cNvPr>
          <p:cNvSpPr>
            <a:spLocks noGrp="1"/>
          </p:cNvSpPr>
          <p:nvPr>
            <p:ph sz="half" idx="2"/>
          </p:nvPr>
        </p:nvSpPr>
        <p:spPr>
          <a:xfrm>
            <a:off x="635266" y="673768"/>
            <a:ext cx="7998595" cy="3936734"/>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Tree>
    <p:extLst>
      <p:ext uri="{BB962C8B-B14F-4D97-AF65-F5344CB8AC3E}">
        <p14:creationId xmlns:p14="http://schemas.microsoft.com/office/powerpoint/2010/main" val="421998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head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38BD8D-3556-EA4D-9618-75E6B1BF39B7}"/>
              </a:ext>
            </a:extLst>
          </p:cNvPr>
          <p:cNvSpPr/>
          <p:nvPr userDrawn="1"/>
        </p:nvSpPr>
        <p:spPr>
          <a:xfrm>
            <a:off x="-10274" y="-105598"/>
            <a:ext cx="9154274" cy="1035743"/>
          </a:xfrm>
          <a:prstGeom prst="rect">
            <a:avLst/>
          </a:prstGeom>
          <a:solidFill>
            <a:srgbClr val="0288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52BC2A7-AA21-994C-B2D9-207EF1A18603}"/>
              </a:ext>
            </a:extLst>
          </p:cNvPr>
          <p:cNvSpPr>
            <a:spLocks noGrp="1"/>
          </p:cNvSpPr>
          <p:nvPr>
            <p:ph type="title"/>
          </p:nvPr>
        </p:nvSpPr>
        <p:spPr>
          <a:xfrm>
            <a:off x="462013" y="157854"/>
            <a:ext cx="8224787" cy="857250"/>
          </a:xfrm>
        </p:spPr>
        <p:txBody>
          <a:bodyPr>
            <a:normAutofit/>
          </a:bodyPr>
          <a:lstStyle>
            <a:lvl1pPr algn="ctr">
              <a:defRPr sz="3200">
                <a:solidFill>
                  <a:schemeClr val="bg1"/>
                </a:solidFill>
              </a:defRPr>
            </a:lvl1pPr>
          </a:lstStyle>
          <a:p>
            <a:r>
              <a:rPr lang="en-US"/>
              <a:t>Click to edit Master title style</a:t>
            </a:r>
          </a:p>
        </p:txBody>
      </p:sp>
      <p:sp>
        <p:nvSpPr>
          <p:cNvPr id="14" name="Picture Placeholder 13">
            <a:extLst>
              <a:ext uri="{FF2B5EF4-FFF2-40B4-BE49-F238E27FC236}">
                <a16:creationId xmlns:a16="http://schemas.microsoft.com/office/drawing/2014/main" id="{B05F66E1-5649-744F-A69C-98F6A6482163}"/>
              </a:ext>
            </a:extLst>
          </p:cNvPr>
          <p:cNvSpPr>
            <a:spLocks noGrp="1"/>
          </p:cNvSpPr>
          <p:nvPr>
            <p:ph type="pic" sz="quarter" idx="10"/>
          </p:nvPr>
        </p:nvSpPr>
        <p:spPr>
          <a:xfrm>
            <a:off x="0" y="943276"/>
            <a:ext cx="9144000" cy="4206240"/>
          </a:xfrm>
          <a:blipFill>
            <a:blip r:embed="rId2"/>
            <a:stretch>
              <a:fillRect l="-34378" t="-14135" r="-16378" b="-31527"/>
            </a:stretch>
          </a:blipFill>
        </p:spPr>
        <p:txBody>
          <a:bodyPr/>
          <a:lstStyle/>
          <a:p>
            <a:r>
              <a:rPr lang="en-US"/>
              <a:t>Click icon to add picture</a:t>
            </a:r>
          </a:p>
        </p:txBody>
      </p:sp>
    </p:spTree>
    <p:extLst>
      <p:ext uri="{BB962C8B-B14F-4D97-AF65-F5344CB8AC3E}">
        <p14:creationId xmlns:p14="http://schemas.microsoft.com/office/powerpoint/2010/main" val="1084712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663FB1-7CB3-4344-9A6A-AF25F393FB18}"/>
              </a:ext>
            </a:extLst>
          </p:cNvPr>
          <p:cNvSpPr/>
          <p:nvPr userDrawn="1"/>
        </p:nvSpPr>
        <p:spPr>
          <a:xfrm>
            <a:off x="-10274" y="0"/>
            <a:ext cx="9154274" cy="285730"/>
          </a:xfrm>
          <a:prstGeom prst="rect">
            <a:avLst/>
          </a:prstGeom>
          <a:solidFill>
            <a:srgbClr val="0288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13">
            <a:extLst>
              <a:ext uri="{FF2B5EF4-FFF2-40B4-BE49-F238E27FC236}">
                <a16:creationId xmlns:a16="http://schemas.microsoft.com/office/drawing/2014/main" id="{B9A3FC6B-52AB-0341-8CB6-AD60C726D8EC}"/>
              </a:ext>
            </a:extLst>
          </p:cNvPr>
          <p:cNvSpPr>
            <a:spLocks noGrp="1"/>
          </p:cNvSpPr>
          <p:nvPr>
            <p:ph type="pic" sz="quarter" idx="10"/>
          </p:nvPr>
        </p:nvSpPr>
        <p:spPr>
          <a:xfrm>
            <a:off x="0" y="340495"/>
            <a:ext cx="9144000" cy="4846320"/>
          </a:xfrm>
          <a:blipFill>
            <a:blip r:embed="rId3"/>
            <a:stretch>
              <a:fillRect l="-34378" t="-12269" r="-16378" b="-14155"/>
            </a:stretch>
          </a:blipFill>
        </p:spPr>
        <p:txBody>
          <a:bodyPr/>
          <a:lstStyle/>
          <a:p>
            <a:r>
              <a:rPr lang="en-US"/>
              <a:t>Click icon to add picture</a:t>
            </a:r>
            <a:endParaRPr lang="en-US" dirty="0"/>
          </a:p>
        </p:txBody>
      </p:sp>
      <p:sp>
        <p:nvSpPr>
          <p:cNvPr id="11" name="Text Placeholder 10">
            <a:extLst>
              <a:ext uri="{FF2B5EF4-FFF2-40B4-BE49-F238E27FC236}">
                <a16:creationId xmlns:a16="http://schemas.microsoft.com/office/drawing/2014/main" id="{DDFFD408-C109-2E49-AD4D-C9B4C907EAA2}"/>
              </a:ext>
            </a:extLst>
          </p:cNvPr>
          <p:cNvSpPr>
            <a:spLocks noGrp="1"/>
          </p:cNvSpPr>
          <p:nvPr>
            <p:ph type="body" sz="quarter" idx="11"/>
          </p:nvPr>
        </p:nvSpPr>
        <p:spPr>
          <a:xfrm>
            <a:off x="1" y="4555873"/>
            <a:ext cx="9144000" cy="630942"/>
          </a:xfrm>
          <a:solidFill>
            <a:srgbClr val="028896">
              <a:alpha val="45000"/>
            </a:srgbClr>
          </a:solidFill>
          <a:ln>
            <a:noFill/>
          </a:ln>
        </p:spPr>
        <p:txBody>
          <a:bodyPr lIns="914400" tIns="91440" rIns="914400" bIns="274320" anchor="b">
            <a:spAutoFit/>
          </a:bodyPr>
          <a:lstStyle>
            <a:lvl1pPr marL="0" indent="0" algn="ctr">
              <a:buNone/>
              <a:defRPr sz="1700">
                <a:solidFill>
                  <a:schemeClr val="bg1"/>
                </a:solidFill>
              </a:defRPr>
            </a:lvl1pPr>
          </a:lstStyle>
          <a:p>
            <a:pPr lvl="0"/>
            <a:r>
              <a:rPr lang="en-US"/>
              <a:t>Edit Master text styles</a:t>
            </a:r>
          </a:p>
        </p:txBody>
      </p:sp>
    </p:spTree>
    <p:extLst>
      <p:ext uri="{BB962C8B-B14F-4D97-AF65-F5344CB8AC3E}">
        <p14:creationId xmlns:p14="http://schemas.microsoft.com/office/powerpoint/2010/main" val="1249224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9754260-3ACC-014E-A1F9-342322381DA9}"/>
              </a:ext>
            </a:extLst>
          </p:cNvPr>
          <p:cNvSpPr txBox="1">
            <a:spLocks/>
          </p:cNvSpPr>
          <p:nvPr userDrawn="1"/>
        </p:nvSpPr>
        <p:spPr>
          <a:xfrm>
            <a:off x="755583" y="4215015"/>
            <a:ext cx="7632834" cy="552248"/>
          </a:xfrm>
          <a:prstGeom prst="rect">
            <a:avLst/>
          </a:prstGeom>
        </p:spPr>
        <p:txBody>
          <a:bodyPr>
            <a:normAutofit/>
          </a:bodyPr>
          <a:lstStyle>
            <a:lvl1pPr marL="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b="0" i="0" dirty="0">
                <a:latin typeface="Ubuntu" panose="020B0504030602030204" pitchFamily="34" charset="0"/>
              </a:rPr>
              <a:t>This presentation is made possible by the generous support of the American people through the United States Agency for International Development (USAID). The contents are the responsibility of the Implementer-led Design, Evidence, Analysis and Learning (IDEAL) Activity and do not necessarily reflect the views of USAID or the United States Government.</a:t>
            </a:r>
          </a:p>
        </p:txBody>
      </p:sp>
      <p:sp>
        <p:nvSpPr>
          <p:cNvPr id="5" name="Title 1">
            <a:extLst>
              <a:ext uri="{FF2B5EF4-FFF2-40B4-BE49-F238E27FC236}">
                <a16:creationId xmlns:a16="http://schemas.microsoft.com/office/drawing/2014/main" id="{F3DBC1B1-9125-DC45-BFDD-196B37D970E0}"/>
              </a:ext>
            </a:extLst>
          </p:cNvPr>
          <p:cNvSpPr>
            <a:spLocks noGrp="1"/>
          </p:cNvSpPr>
          <p:nvPr>
            <p:ph type="title"/>
          </p:nvPr>
        </p:nvSpPr>
        <p:spPr>
          <a:xfrm>
            <a:off x="1366787" y="2429941"/>
            <a:ext cx="6314173" cy="1680046"/>
          </a:xfrm>
        </p:spPr>
        <p:txBody>
          <a:bodyPr anchor="t">
            <a:normAutofit/>
          </a:bodyPr>
          <a:lstStyle>
            <a:lvl1pPr algn="ctr">
              <a:defRPr sz="2200" b="0" i="0" cap="none" baseline="0">
                <a:solidFill>
                  <a:schemeClr val="tx1"/>
                </a:solidFill>
                <a:latin typeface="Ubuntu" panose="020B050403060203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5CDD7FC-D8C1-064C-BC3C-00A126F67671}"/>
              </a:ext>
            </a:extLst>
          </p:cNvPr>
          <p:cNvSpPr>
            <a:spLocks noGrp="1"/>
          </p:cNvSpPr>
          <p:nvPr>
            <p:ph type="body" sz="quarter" idx="11"/>
          </p:nvPr>
        </p:nvSpPr>
        <p:spPr>
          <a:xfrm>
            <a:off x="1366838" y="1348919"/>
            <a:ext cx="6313487" cy="549624"/>
          </a:xfrm>
        </p:spPr>
        <p:txBody>
          <a:bodyPr/>
          <a:lstStyle>
            <a:lvl1pPr marL="0" indent="0" algn="ctr">
              <a:buNone/>
              <a:defRPr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12" name="Text Placeholder 11">
            <a:extLst>
              <a:ext uri="{FF2B5EF4-FFF2-40B4-BE49-F238E27FC236}">
                <a16:creationId xmlns:a16="http://schemas.microsoft.com/office/drawing/2014/main" id="{611DE50E-7565-EA4A-A7EF-75F398B707E6}"/>
              </a:ext>
            </a:extLst>
          </p:cNvPr>
          <p:cNvSpPr>
            <a:spLocks noGrp="1"/>
          </p:cNvSpPr>
          <p:nvPr>
            <p:ph type="body" sz="quarter" idx="12"/>
          </p:nvPr>
        </p:nvSpPr>
        <p:spPr>
          <a:xfrm>
            <a:off x="1366838" y="1849494"/>
            <a:ext cx="6313487" cy="411163"/>
          </a:xfrm>
        </p:spPr>
        <p:txBody>
          <a:bodyPr>
            <a:noAutofit/>
          </a:bodyPr>
          <a:lstStyle>
            <a:lvl1pPr marL="0" indent="0" algn="ctr">
              <a:buNone/>
              <a:defRPr sz="2400" b="1" i="0">
                <a:solidFill>
                  <a:schemeClr val="bg2"/>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a:t>Edit Master text styles</a:t>
            </a:r>
          </a:p>
        </p:txBody>
      </p:sp>
    </p:spTree>
    <p:extLst>
      <p:ext uri="{BB962C8B-B14F-4D97-AF65-F5344CB8AC3E}">
        <p14:creationId xmlns:p14="http://schemas.microsoft.com/office/powerpoint/2010/main" val="1218220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21FB4AD2-4905-D940-B646-A3D6CCDC4570}"/>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Shashank Shrestha/Save the Children</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3460080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1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8" name="Text Placeholder 5">
            <a:extLst>
              <a:ext uri="{FF2B5EF4-FFF2-40B4-BE49-F238E27FC236}">
                <a16:creationId xmlns:a16="http://schemas.microsoft.com/office/drawing/2014/main" id="{A0AC946C-E343-154D-93DA-4B9E32872CEB}"/>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smtClean="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
        <p:nvSpPr>
          <p:cNvPr id="10" name="TextBox 9">
            <a:extLst>
              <a:ext uri="{FF2B5EF4-FFF2-40B4-BE49-F238E27FC236}">
                <a16:creationId xmlns:a16="http://schemas.microsoft.com/office/drawing/2014/main" id="{C8BDCA3F-20D0-E64F-B6AA-C48D8DCF71DD}"/>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Shashank Shrestha/Save the Children</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2430527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7A87359-22C5-C649-B1CC-02F5971D8387}"/>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Kelley Lynch</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384682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2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745ECED-765B-D04F-B589-F896BFF89B77}"/>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Kelley Lynch</a:t>
            </a:r>
            <a:endParaRPr lang="en-US" sz="850" b="0" i="0" dirty="0">
              <a:solidFill>
                <a:srgbClr val="74C2CC"/>
              </a:solidFill>
              <a:latin typeface="Ubuntu" panose="020B0504030602030204" pitchFamily="34" charset="0"/>
            </a:endParaRPr>
          </a:p>
        </p:txBody>
      </p:sp>
      <p:sp>
        <p:nvSpPr>
          <p:cNvPr id="11" name="Text Placeholder 5">
            <a:extLst>
              <a:ext uri="{FF2B5EF4-FFF2-40B4-BE49-F238E27FC236}">
                <a16:creationId xmlns:a16="http://schemas.microsoft.com/office/drawing/2014/main" id="{FE2059E3-9241-034F-A6E2-590BF2D599F9}"/>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Tree>
    <p:extLst>
      <p:ext uri="{BB962C8B-B14F-4D97-AF65-F5344CB8AC3E}">
        <p14:creationId xmlns:p14="http://schemas.microsoft.com/office/powerpoint/2010/main" val="327660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F76228D-75A3-7E40-A4C7-678B12152C1F}"/>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Jonathan </a:t>
            </a:r>
            <a:r>
              <a:rPr lang="en-US" sz="850" b="0" i="0" u="none" strike="noStrike" kern="1200" dirty="0" err="1">
                <a:solidFill>
                  <a:srgbClr val="74C2CC"/>
                </a:solidFill>
                <a:effectLst/>
                <a:latin typeface="Ubuntu" panose="020B0504030602030204" pitchFamily="34" charset="0"/>
                <a:ea typeface="+mn-ea"/>
                <a:cs typeface="+mn-cs"/>
              </a:rPr>
              <a:t>Hyams</a:t>
            </a:r>
            <a:r>
              <a:rPr lang="en-US" sz="850" b="0" i="0" u="none" strike="noStrike" kern="1200" dirty="0">
                <a:solidFill>
                  <a:srgbClr val="74C2CC"/>
                </a:solidFill>
                <a:effectLst/>
                <a:latin typeface="Ubuntu" panose="020B0504030602030204" pitchFamily="34" charset="0"/>
                <a:ea typeface="+mn-ea"/>
                <a:cs typeface="+mn-cs"/>
              </a:rPr>
              <a:t>/Save the Children</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133958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3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F76228D-75A3-7E40-A4C7-678B12152C1F}"/>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Jonathan </a:t>
            </a:r>
            <a:r>
              <a:rPr lang="en-US" sz="850" b="0" i="0" u="none" strike="noStrike" kern="1200" dirty="0" err="1">
                <a:solidFill>
                  <a:srgbClr val="74C2CC"/>
                </a:solidFill>
                <a:effectLst/>
                <a:latin typeface="Ubuntu" panose="020B0504030602030204" pitchFamily="34" charset="0"/>
                <a:ea typeface="+mn-ea"/>
                <a:cs typeface="+mn-cs"/>
              </a:rPr>
              <a:t>Hyams</a:t>
            </a:r>
            <a:r>
              <a:rPr lang="en-US" sz="850" b="0" i="0" u="none" strike="noStrike" kern="1200" dirty="0">
                <a:solidFill>
                  <a:srgbClr val="74C2CC"/>
                </a:solidFill>
                <a:effectLst/>
                <a:latin typeface="Ubuntu" panose="020B0504030602030204" pitchFamily="34" charset="0"/>
                <a:ea typeface="+mn-ea"/>
                <a:cs typeface="+mn-cs"/>
              </a:rPr>
              <a:t>/Save the Children</a:t>
            </a:r>
            <a:endParaRPr lang="en-US" sz="850" b="0" i="0" dirty="0">
              <a:solidFill>
                <a:srgbClr val="74C2CC"/>
              </a:solidFill>
              <a:latin typeface="Ubuntu" panose="020B0504030602030204" pitchFamily="34" charset="0"/>
            </a:endParaRPr>
          </a:p>
        </p:txBody>
      </p:sp>
      <p:sp>
        <p:nvSpPr>
          <p:cNvPr id="11" name="Text Placeholder 5">
            <a:extLst>
              <a:ext uri="{FF2B5EF4-FFF2-40B4-BE49-F238E27FC236}">
                <a16:creationId xmlns:a16="http://schemas.microsoft.com/office/drawing/2014/main" id="{004528C8-A702-8A4A-BDB8-6BF2EC7B4F16}"/>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Tree>
    <p:extLst>
      <p:ext uri="{BB962C8B-B14F-4D97-AF65-F5344CB8AC3E}">
        <p14:creationId xmlns:p14="http://schemas.microsoft.com/office/powerpoint/2010/main" val="231213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5137" y="972152"/>
            <a:ext cx="2675823" cy="3205213"/>
          </a:xfrm>
        </p:spPr>
        <p:txBody>
          <a:bodyPr anchor="ctr">
            <a:normAutofit/>
          </a:bodyPr>
          <a:lstStyle>
            <a:lvl1pPr algn="l">
              <a:defRPr sz="2400" b="1" cap="none" baseline="0">
                <a:solidFill>
                  <a:schemeClr val="bg1"/>
                </a:solidFill>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1CD9F359-FAE8-3C44-992A-E68EDC179D2C}"/>
              </a:ext>
            </a:extLst>
          </p:cNvPr>
          <p:cNvSpPr>
            <a:spLocks noGrp="1"/>
          </p:cNvSpPr>
          <p:nvPr>
            <p:ph type="pic" sz="quarter" idx="13"/>
          </p:nvPr>
        </p:nvSpPr>
        <p:spPr>
          <a:xfrm>
            <a:off x="1187116" y="981075"/>
            <a:ext cx="3195638" cy="3195638"/>
          </a:xfrm>
          <a:prstGeom prst="ellipse">
            <a:avLst/>
          </a:prstGeom>
          <a:blipFill>
            <a:blip r:embed="rId3"/>
            <a:stretch>
              <a:fillRect l="-52153" t="-4797" r="-12093" b="-4797"/>
            </a:stretch>
          </a:blipFill>
        </p:spPr>
        <p:txBody>
          <a:bodyPr/>
          <a:lstStyle/>
          <a:p>
            <a:r>
              <a:rPr lang="en-US"/>
              <a:t>Click icon to add picture</a:t>
            </a:r>
          </a:p>
        </p:txBody>
      </p:sp>
    </p:spTree>
    <p:extLst>
      <p:ext uri="{BB962C8B-B14F-4D97-AF65-F5344CB8AC3E}">
        <p14:creationId xmlns:p14="http://schemas.microsoft.com/office/powerpoint/2010/main" val="1122394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362695-20A2-5146-9676-D37BBDB80358}"/>
              </a:ext>
            </a:extLst>
          </p:cNvPr>
          <p:cNvSpPr>
            <a:spLocks noGrp="1"/>
          </p:cNvSpPr>
          <p:nvPr>
            <p:ph type="title"/>
          </p:nvPr>
        </p:nvSpPr>
        <p:spPr>
          <a:xfrm>
            <a:off x="1366787" y="972152"/>
            <a:ext cx="6314173" cy="3205213"/>
          </a:xfrm>
        </p:spPr>
        <p:txBody>
          <a:bodyPr anchor="ctr">
            <a:normAutofit/>
          </a:bodyPr>
          <a:lstStyle>
            <a:lvl1pPr algn="ctr">
              <a:defRPr sz="2400" b="1" cap="none"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60594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70" r:id="rId2"/>
    <p:sldLayoutId id="2147493475" r:id="rId3"/>
    <p:sldLayoutId id="2147493472" r:id="rId4"/>
    <p:sldLayoutId id="2147493476" r:id="rId5"/>
    <p:sldLayoutId id="2147493473" r:id="rId6"/>
    <p:sldLayoutId id="2147493477" r:id="rId7"/>
    <p:sldLayoutId id="2147493458" r:id="rId8"/>
    <p:sldLayoutId id="2147493459" r:id="rId9"/>
    <p:sldLayoutId id="2147493471" r:id="rId10"/>
    <p:sldLayoutId id="2147493460" r:id="rId11"/>
    <p:sldLayoutId id="2147493464" r:id="rId12"/>
    <p:sldLayoutId id="2147493465" r:id="rId13"/>
    <p:sldLayoutId id="2147493474" r:id="rId14"/>
    <p:sldLayoutId id="2147493468" r:id="rId15"/>
    <p:sldLayoutId id="2147493469" r:id="rId16"/>
    <p:sldLayoutId id="2147493461" r:id="rId17"/>
    <p:sldLayoutId id="2147493462" r:id="rId18"/>
    <p:sldLayoutId id="2147493463" r:id="rId19"/>
  </p:sldLayoutIdLst>
  <p:hf sldNum="0" hdr="0" ftr="0" dt="0"/>
  <p:txStyles>
    <p:titleStyle>
      <a:lvl1pPr algn="ctr" defTabSz="457200" rtl="0" eaLnBrk="1" latinLnBrk="0" hangingPunct="1">
        <a:spcBef>
          <a:spcPct val="0"/>
        </a:spcBef>
        <a:buNone/>
        <a:defRPr sz="4400" b="1" i="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Ubuntu" panose="020B050403060203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Ubuntu" panose="020B050403060203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Ubuntu" panose="020B050403060203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Ubuntu" panose="020B050403060203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Ubuntu" panose="020B0504030602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3EE408-75A9-7D49-A031-FC414557AF43}"/>
              </a:ext>
            </a:extLst>
          </p:cNvPr>
          <p:cNvSpPr>
            <a:spLocks noGrp="1"/>
          </p:cNvSpPr>
          <p:nvPr>
            <p:ph type="body" sz="quarter" idx="11"/>
          </p:nvPr>
        </p:nvSpPr>
        <p:spPr/>
        <p:txBody>
          <a:bodyPr/>
          <a:lstStyle/>
          <a:p>
            <a:r>
              <a:rPr lang="en-US" dirty="0" smtClean="0">
                <a:latin typeface="Lato" panose="020F0502020204030203" pitchFamily="34" charset="0"/>
                <a:ea typeface="Lato" panose="020F0502020204030203" pitchFamily="34" charset="0"/>
                <a:cs typeface="Lato" panose="020F0502020204030203" pitchFamily="34" charset="0"/>
              </a:rPr>
              <a:t>Problem Tree Development, Validation, and Refinement</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3" name="Text Placeholder 2">
            <a:extLst>
              <a:ext uri="{FF2B5EF4-FFF2-40B4-BE49-F238E27FC236}">
                <a16:creationId xmlns:a16="http://schemas.microsoft.com/office/drawing/2014/main" id="{EBF5BFA4-1A6C-FF48-8033-4C2D7CEF4E66}"/>
              </a:ext>
            </a:extLst>
          </p:cNvPr>
          <p:cNvSpPr>
            <a:spLocks noGrp="1"/>
          </p:cNvSpPr>
          <p:nvPr>
            <p:ph type="body" sz="quarter" idx="12"/>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[include date here]</a:t>
            </a:r>
          </a:p>
        </p:txBody>
      </p:sp>
    </p:spTree>
    <p:extLst>
      <p:ext uri="{BB962C8B-B14F-4D97-AF65-F5344CB8AC3E}">
        <p14:creationId xmlns:p14="http://schemas.microsoft.com/office/powerpoint/2010/main" val="1145427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a:t>Underlying Cause</a:t>
            </a:r>
            <a:br>
              <a:rPr lang="en-US" sz="2400" dirty="0"/>
            </a:br>
            <a:r>
              <a:rPr lang="en-US" sz="2400" dirty="0"/>
              <a:t>What’s going on at the ------</a:t>
            </a:r>
          </a:p>
        </p:txBody>
      </p:sp>
      <p:sp>
        <p:nvSpPr>
          <p:cNvPr id="5" name="Rounded Rectangle 4"/>
          <p:cNvSpPr/>
          <p:nvPr/>
        </p:nvSpPr>
        <p:spPr>
          <a:xfrm>
            <a:off x="300612" y="1784618"/>
            <a:ext cx="2703844" cy="3118978"/>
          </a:xfrm>
          <a:prstGeom prst="roundRect">
            <a:avLst/>
          </a:prstGeom>
          <a:solidFill>
            <a:srgbClr val="59B2BA"/>
          </a:solidFill>
          <a:ln>
            <a:solidFill>
              <a:srgbClr val="59B2B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spcAft>
                <a:spcPts val="600"/>
              </a:spcAft>
            </a:pPr>
            <a:r>
              <a:rPr lang="en-US" dirty="0">
                <a:latin typeface="Ubuntu" panose="020B0504030602030204" pitchFamily="34" charset="0"/>
              </a:rPr>
              <a:t>HH and individual constraints (e.g., behaviors, knowledge and skill levels, and attitudes) that limit opportunities to achieve positive livelihood outcomes</a:t>
            </a:r>
          </a:p>
        </p:txBody>
      </p:sp>
      <p:sp>
        <p:nvSpPr>
          <p:cNvPr id="8" name="Rounded Rectangle 7"/>
          <p:cNvSpPr/>
          <p:nvPr/>
        </p:nvSpPr>
        <p:spPr>
          <a:xfrm>
            <a:off x="495300" y="1083965"/>
            <a:ext cx="2314470" cy="605633"/>
          </a:xfrm>
          <a:prstGeom prst="roundRect">
            <a:avLst/>
          </a:prstGeom>
          <a:solidFill>
            <a:schemeClr val="accent3"/>
          </a:solidFill>
          <a:ln>
            <a:solidFill>
              <a:schemeClr val="accent3"/>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solidFill>
                  <a:schemeClr val="bg1"/>
                </a:solidFill>
                <a:latin typeface="Ubuntu" panose="020B0504030602030204" pitchFamily="34" charset="0"/>
              </a:rPr>
              <a:t>Household and individual level?</a:t>
            </a:r>
          </a:p>
        </p:txBody>
      </p:sp>
      <p:sp>
        <p:nvSpPr>
          <p:cNvPr id="11" name="Rounded Rectangle 10"/>
          <p:cNvSpPr/>
          <p:nvPr/>
        </p:nvSpPr>
        <p:spPr>
          <a:xfrm>
            <a:off x="3474923" y="1083965"/>
            <a:ext cx="2314470" cy="605633"/>
          </a:xfrm>
          <a:prstGeom prst="roundRect">
            <a:avLst/>
          </a:prstGeom>
          <a:solidFill>
            <a:schemeClr val="accent3"/>
          </a:solidFill>
          <a:ln>
            <a:solidFill>
              <a:schemeClr val="accent3"/>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solidFill>
                  <a:schemeClr val="bg1"/>
                </a:solidFill>
                <a:latin typeface="Ubuntu" panose="020B0504030602030204" pitchFamily="34" charset="0"/>
              </a:rPr>
              <a:t>Community level?</a:t>
            </a:r>
          </a:p>
        </p:txBody>
      </p:sp>
      <p:sp>
        <p:nvSpPr>
          <p:cNvPr id="12" name="Rounded Rectangle 11"/>
          <p:cNvSpPr/>
          <p:nvPr/>
        </p:nvSpPr>
        <p:spPr>
          <a:xfrm>
            <a:off x="6454546" y="1083965"/>
            <a:ext cx="2314470" cy="605633"/>
          </a:xfrm>
          <a:prstGeom prst="roundRect">
            <a:avLst/>
          </a:prstGeom>
          <a:solidFill>
            <a:schemeClr val="accent3"/>
          </a:solidFill>
          <a:ln>
            <a:solidFill>
              <a:schemeClr val="accent3"/>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solidFill>
                  <a:schemeClr val="bg1"/>
                </a:solidFill>
                <a:latin typeface="Ubuntu" panose="020B0504030602030204" pitchFamily="34" charset="0"/>
              </a:rPr>
              <a:t>Systemic level?</a:t>
            </a:r>
          </a:p>
        </p:txBody>
      </p:sp>
      <p:sp>
        <p:nvSpPr>
          <p:cNvPr id="13" name="Rounded Rectangle 12"/>
          <p:cNvSpPr/>
          <p:nvPr/>
        </p:nvSpPr>
        <p:spPr>
          <a:xfrm>
            <a:off x="3280236" y="1784618"/>
            <a:ext cx="2703844" cy="3118978"/>
          </a:xfrm>
          <a:prstGeom prst="roundRect">
            <a:avLst/>
          </a:prstGeom>
          <a:solidFill>
            <a:srgbClr val="59B2BA"/>
          </a:solidFill>
          <a:ln>
            <a:solidFill>
              <a:srgbClr val="59B2B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spcAft>
                <a:spcPts val="600"/>
              </a:spcAft>
            </a:pPr>
            <a:r>
              <a:rPr lang="en-US" dirty="0">
                <a:latin typeface="Ubuntu" panose="020B0504030602030204" pitchFamily="34" charset="0"/>
              </a:rPr>
              <a:t>Weak community cohesion or lack of shared values that hinder the delivery and maintenance of social and economic infrastructure. </a:t>
            </a:r>
          </a:p>
        </p:txBody>
      </p:sp>
      <p:sp>
        <p:nvSpPr>
          <p:cNvPr id="14" name="Rounded Rectangle 13"/>
          <p:cNvSpPr/>
          <p:nvPr/>
        </p:nvSpPr>
        <p:spPr>
          <a:xfrm>
            <a:off x="6259860" y="1784618"/>
            <a:ext cx="2703844" cy="3118978"/>
          </a:xfrm>
          <a:prstGeom prst="roundRect">
            <a:avLst/>
          </a:prstGeom>
          <a:solidFill>
            <a:srgbClr val="59B2BA"/>
          </a:solidFill>
          <a:ln>
            <a:solidFill>
              <a:srgbClr val="59B2B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spcAft>
                <a:spcPts val="600"/>
              </a:spcAft>
            </a:pPr>
            <a:r>
              <a:rPr lang="en-US" dirty="0">
                <a:latin typeface="Ubuntu" panose="020B0504030602030204" pitchFamily="34" charset="0"/>
              </a:rPr>
              <a:t>Constraints that are external to the community, such as government policies, the delivery of social services, and market and social forces outside the community’s control. </a:t>
            </a:r>
          </a:p>
        </p:txBody>
      </p:sp>
    </p:spTree>
    <p:extLst>
      <p:ext uri="{BB962C8B-B14F-4D97-AF65-F5344CB8AC3E}">
        <p14:creationId xmlns:p14="http://schemas.microsoft.com/office/powerpoint/2010/main" val="930153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1843462" y="361741"/>
            <a:ext cx="5672935" cy="4711421"/>
          </a:xfrm>
          <a:prstGeom prst="rect">
            <a:avLst/>
          </a:prstGeom>
          <a:ln w="15875">
            <a:solidFill>
              <a:schemeClr val="bg1"/>
            </a:solidFill>
          </a:ln>
        </p:spPr>
      </p:pic>
    </p:spTree>
    <p:extLst>
      <p:ext uri="{BB962C8B-B14F-4D97-AF65-F5344CB8AC3E}">
        <p14:creationId xmlns:p14="http://schemas.microsoft.com/office/powerpoint/2010/main" val="2171623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800" dirty="0"/>
              <a:t>Underlying Causes</a:t>
            </a:r>
          </a:p>
        </p:txBody>
      </p:sp>
      <p:graphicFrame>
        <p:nvGraphicFramePr>
          <p:cNvPr id="9" name="Content Placeholder 4"/>
          <p:cNvGraphicFramePr>
            <a:graphicFrameLocks noGrp="1"/>
          </p:cNvGraphicFramePr>
          <p:nvPr>
            <p:ph idx="4294967295"/>
            <p:extLst>
              <p:ext uri="{D42A27DB-BD31-4B8C-83A1-F6EECF244321}">
                <p14:modId xmlns:p14="http://schemas.microsoft.com/office/powerpoint/2010/main" val="2451282891"/>
              </p:ext>
            </p:extLst>
          </p:nvPr>
        </p:nvGraphicFramePr>
        <p:xfrm>
          <a:off x="635265" y="1100107"/>
          <a:ext cx="7993784" cy="3965610"/>
        </p:xfrm>
        <a:graphic>
          <a:graphicData uri="http://schemas.openxmlformats.org/drawingml/2006/table">
            <a:tbl>
              <a:tblPr firstRow="1" bandRow="1">
                <a:tableStyleId>{F5AB1C69-6EDB-4FF4-983F-18BD219EF322}</a:tableStyleId>
              </a:tblPr>
              <a:tblGrid>
                <a:gridCol w="1206235">
                  <a:extLst>
                    <a:ext uri="{9D8B030D-6E8A-4147-A177-3AD203B41FA5}">
                      <a16:colId xmlns:a16="http://schemas.microsoft.com/office/drawing/2014/main" val="20000"/>
                    </a:ext>
                  </a:extLst>
                </a:gridCol>
                <a:gridCol w="2790657">
                  <a:extLst>
                    <a:ext uri="{9D8B030D-6E8A-4147-A177-3AD203B41FA5}">
                      <a16:colId xmlns:a16="http://schemas.microsoft.com/office/drawing/2014/main" val="20001"/>
                    </a:ext>
                  </a:extLst>
                </a:gridCol>
                <a:gridCol w="1743243">
                  <a:extLst>
                    <a:ext uri="{9D8B030D-6E8A-4147-A177-3AD203B41FA5}">
                      <a16:colId xmlns:a16="http://schemas.microsoft.com/office/drawing/2014/main" val="20002"/>
                    </a:ext>
                  </a:extLst>
                </a:gridCol>
                <a:gridCol w="2253649">
                  <a:extLst>
                    <a:ext uri="{9D8B030D-6E8A-4147-A177-3AD203B41FA5}">
                      <a16:colId xmlns:a16="http://schemas.microsoft.com/office/drawing/2014/main" val="20003"/>
                    </a:ext>
                  </a:extLst>
                </a:gridCol>
              </a:tblGrid>
              <a:tr h="691333">
                <a:tc>
                  <a:txBody>
                    <a:bodyPr/>
                    <a:lstStyle/>
                    <a:p>
                      <a:endParaRPr lang="en-US" sz="1400" dirty="0"/>
                    </a:p>
                  </a:txBody>
                  <a:tcPr marL="75715" marR="75715" marT="35846" marB="35846"/>
                </a:tc>
                <a:tc>
                  <a:txBody>
                    <a:bodyPr/>
                    <a:lstStyle/>
                    <a:p>
                      <a:r>
                        <a:rPr lang="en-US" sz="1600" dirty="0">
                          <a:latin typeface="Ubuntu" panose="020B0504030602030204" pitchFamily="34" charset="0"/>
                        </a:rPr>
                        <a:t>Behavior/</a:t>
                      </a:r>
                      <a:r>
                        <a:rPr lang="en-US" sz="1600" baseline="0" dirty="0">
                          <a:latin typeface="Ubuntu" panose="020B0504030602030204" pitchFamily="34" charset="0"/>
                        </a:rPr>
                        <a:t> practices</a:t>
                      </a:r>
                      <a:endParaRPr lang="en-US" sz="1600" dirty="0">
                        <a:latin typeface="Ubuntu" panose="020B0504030602030204" pitchFamily="34" charset="0"/>
                      </a:endParaRPr>
                    </a:p>
                  </a:txBody>
                  <a:tcPr marL="75715" marR="75715" marT="35846" marB="35846"/>
                </a:tc>
                <a:tc>
                  <a:txBody>
                    <a:bodyPr/>
                    <a:lstStyle/>
                    <a:p>
                      <a:r>
                        <a:rPr lang="en-US" sz="1600" dirty="0">
                          <a:latin typeface="Ubuntu" panose="020B0504030602030204" pitchFamily="34" charset="0"/>
                        </a:rPr>
                        <a:t>Knowledge,</a:t>
                      </a:r>
                      <a:r>
                        <a:rPr lang="en-US" sz="1600" baseline="0" dirty="0">
                          <a:latin typeface="Ubuntu" panose="020B0504030602030204" pitchFamily="34" charset="0"/>
                        </a:rPr>
                        <a:t> skills, beliefs, attitudes </a:t>
                      </a:r>
                      <a:endParaRPr lang="en-US" sz="1600" dirty="0">
                        <a:latin typeface="Ubuntu" panose="020B0504030602030204" pitchFamily="34" charset="0"/>
                      </a:endParaRPr>
                    </a:p>
                  </a:txBody>
                  <a:tcPr marL="75715" marR="75715" marT="35846" marB="35846"/>
                </a:tc>
                <a:tc>
                  <a:txBody>
                    <a:bodyPr/>
                    <a:lstStyle/>
                    <a:p>
                      <a:r>
                        <a:rPr lang="en-US" sz="1600" dirty="0">
                          <a:latin typeface="Ubuntu" panose="020B0504030602030204" pitchFamily="34" charset="0"/>
                        </a:rPr>
                        <a:t>Systemic</a:t>
                      </a:r>
                      <a:r>
                        <a:rPr lang="en-US" sz="1600" baseline="0" dirty="0">
                          <a:latin typeface="Ubuntu" panose="020B0504030602030204" pitchFamily="34" charset="0"/>
                        </a:rPr>
                        <a:t> weaknesses</a:t>
                      </a:r>
                      <a:endParaRPr lang="en-US" sz="1600" dirty="0">
                        <a:latin typeface="Ubuntu" panose="020B0504030602030204" pitchFamily="34" charset="0"/>
                      </a:endParaRPr>
                    </a:p>
                  </a:txBody>
                  <a:tcPr marL="75715" marR="75715" marT="35846" marB="35846"/>
                </a:tc>
                <a:extLst>
                  <a:ext uri="{0D108BD9-81ED-4DB2-BD59-A6C34878D82A}">
                    <a16:rowId xmlns:a16="http://schemas.microsoft.com/office/drawing/2014/main" val="10000"/>
                  </a:ext>
                </a:extLst>
              </a:tr>
              <a:tr h="1581199">
                <a:tc>
                  <a:txBody>
                    <a:bodyPr/>
                    <a:lstStyle/>
                    <a:p>
                      <a:r>
                        <a:rPr lang="en-US" sz="1600" dirty="0">
                          <a:latin typeface="Ubuntu" panose="020B0504030602030204" pitchFamily="34" charset="0"/>
                        </a:rPr>
                        <a:t>Primarily influenced</a:t>
                      </a:r>
                      <a:r>
                        <a:rPr lang="en-US" sz="1600" baseline="0" dirty="0">
                          <a:latin typeface="Ubuntu" panose="020B0504030602030204" pitchFamily="34" charset="0"/>
                        </a:rPr>
                        <a:t> by:</a:t>
                      </a:r>
                      <a:endParaRPr lang="en-US" sz="1600" dirty="0">
                        <a:latin typeface="Ubuntu" panose="020B0504030602030204" pitchFamily="34" charset="0"/>
                      </a:endParaRPr>
                    </a:p>
                  </a:txBody>
                  <a:tcPr marL="75715" marR="75715" marT="35846" marB="35846"/>
                </a:tc>
                <a:tc>
                  <a:txBody>
                    <a:bodyPr/>
                    <a:lstStyle/>
                    <a:p>
                      <a:pPr marL="285750" indent="-285750">
                        <a:buFont typeface="Arial" panose="020B0604020202020204" pitchFamily="34" charset="0"/>
                        <a:buChar char="•"/>
                      </a:pPr>
                      <a:r>
                        <a:rPr lang="en-US" sz="1600" dirty="0">
                          <a:latin typeface="Ubuntu" panose="020B0504030602030204" pitchFamily="34" charset="0"/>
                        </a:rPr>
                        <a:t>Knowledge, skills, beliefs, attitudes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Ubuntu" panose="020B0504030602030204" pitchFamily="34" charset="0"/>
                        </a:rPr>
                        <a:t>Systemic weaknesses</a:t>
                      </a:r>
                    </a:p>
                    <a:p>
                      <a:pPr marL="285750" indent="-285750">
                        <a:buFont typeface="Arial" panose="020B0604020202020204" pitchFamily="34" charset="0"/>
                        <a:buChar char="•"/>
                      </a:pPr>
                      <a:r>
                        <a:rPr lang="en-US" sz="1600" baseline="0" dirty="0">
                          <a:latin typeface="Ubuntu" panose="020B0504030602030204" pitchFamily="34" charset="0"/>
                        </a:rPr>
                        <a:t>Contextual conditions </a:t>
                      </a:r>
                      <a:endParaRPr lang="en-US" sz="1600" dirty="0">
                        <a:latin typeface="Ubuntu" panose="020B0504030602030204" pitchFamily="34" charset="0"/>
                      </a:endParaRPr>
                    </a:p>
                  </a:txBody>
                  <a:tcPr marL="75715" marR="75715" marT="35846" marB="35846"/>
                </a:tc>
                <a:tc>
                  <a:txBody>
                    <a:bodyPr/>
                    <a:lstStyle/>
                    <a:p>
                      <a:pPr marL="285750" indent="-285750">
                        <a:buFont typeface="Arial" panose="020B0604020202020204" pitchFamily="34" charset="0"/>
                        <a:buChar char="•"/>
                      </a:pPr>
                      <a:r>
                        <a:rPr lang="en-US" sz="1600" dirty="0">
                          <a:latin typeface="Ubuntu" panose="020B0504030602030204" pitchFamily="34" charset="0"/>
                        </a:rPr>
                        <a:t>Systemic weaknesses</a:t>
                      </a:r>
                    </a:p>
                    <a:p>
                      <a:pPr marL="285750" indent="-285750">
                        <a:buFont typeface="Arial" panose="020B0604020202020204" pitchFamily="34" charset="0"/>
                        <a:buChar char="•"/>
                      </a:pPr>
                      <a:r>
                        <a:rPr lang="en-US" sz="1600" dirty="0">
                          <a:latin typeface="Ubuntu" panose="020B0504030602030204" pitchFamily="34" charset="0"/>
                        </a:rPr>
                        <a:t>Contextual</a:t>
                      </a:r>
                      <a:r>
                        <a:rPr lang="en-US" sz="1600" baseline="0" dirty="0">
                          <a:latin typeface="Ubuntu" panose="020B0504030602030204" pitchFamily="34" charset="0"/>
                        </a:rPr>
                        <a:t> conditions</a:t>
                      </a:r>
                      <a:endParaRPr lang="en-US" sz="1600" dirty="0">
                        <a:latin typeface="Ubuntu" panose="020B0504030602030204" pitchFamily="34" charset="0"/>
                      </a:endParaRPr>
                    </a:p>
                    <a:p>
                      <a:endParaRPr lang="en-US" sz="1600" dirty="0">
                        <a:latin typeface="Ubuntu" panose="020B0504030602030204" pitchFamily="34" charset="0"/>
                      </a:endParaRPr>
                    </a:p>
                  </a:txBody>
                  <a:tcPr marL="75715" marR="75715" marT="35846" marB="35846"/>
                </a:tc>
                <a:tc>
                  <a:txBody>
                    <a:bodyPr/>
                    <a:lstStyle/>
                    <a:p>
                      <a:pPr marL="285750" indent="-285750">
                        <a:buFont typeface="Arial" panose="020B0604020202020204" pitchFamily="34" charset="0"/>
                        <a:buChar char="•"/>
                      </a:pPr>
                      <a:r>
                        <a:rPr kumimoji="0" lang="en-US" sz="1600" kern="1200" dirty="0">
                          <a:latin typeface="Ubuntu" panose="020B0504030602030204" pitchFamily="34" charset="0"/>
                        </a:rPr>
                        <a:t>Contextual conditions </a:t>
                      </a:r>
                      <a:endParaRPr kumimoji="0" lang="en-US" sz="1600" kern="1200" dirty="0">
                        <a:solidFill>
                          <a:schemeClr val="dk1"/>
                        </a:solidFill>
                        <a:latin typeface="Ubuntu" panose="020B0504030602030204" pitchFamily="34" charset="0"/>
                        <a:ea typeface="+mn-ea"/>
                        <a:cs typeface="+mn-cs"/>
                      </a:endParaRPr>
                    </a:p>
                  </a:txBody>
                  <a:tcPr marL="75715" marR="75715" marT="35846" marB="35846"/>
                </a:tc>
                <a:extLst>
                  <a:ext uri="{0D108BD9-81ED-4DB2-BD59-A6C34878D82A}">
                    <a16:rowId xmlns:a16="http://schemas.microsoft.com/office/drawing/2014/main" val="10001"/>
                  </a:ext>
                </a:extLst>
              </a:tr>
              <a:tr h="1581199">
                <a:tc>
                  <a:txBody>
                    <a:bodyPr/>
                    <a:lstStyle/>
                    <a:p>
                      <a:r>
                        <a:rPr lang="en-US" sz="1600" dirty="0">
                          <a:latin typeface="Ubuntu" panose="020B0504030602030204" pitchFamily="34" charset="0"/>
                        </a:rPr>
                        <a:t>Primarily contribute to: </a:t>
                      </a:r>
                    </a:p>
                  </a:txBody>
                  <a:tcPr marL="75715" marR="75715" marT="35846" marB="35846"/>
                </a:tc>
                <a:tc>
                  <a:txBody>
                    <a:bodyPr/>
                    <a:lstStyle/>
                    <a:p>
                      <a:pPr marL="285750" indent="-285750">
                        <a:buFont typeface="Arial" panose="020B0604020202020204" pitchFamily="34" charset="0"/>
                        <a:buChar char="•"/>
                      </a:pPr>
                      <a:r>
                        <a:rPr kumimoji="0" lang="en-US" sz="1600" kern="1200" baseline="0" dirty="0">
                          <a:latin typeface="Ubuntu" panose="020B0504030602030204" pitchFamily="34" charset="0"/>
                        </a:rPr>
                        <a:t>Specific conditions</a:t>
                      </a:r>
                    </a:p>
                    <a:p>
                      <a:pPr marL="285750" indent="-285750">
                        <a:buFont typeface="Arial" panose="020B0604020202020204" pitchFamily="34" charset="0"/>
                        <a:buChar char="•"/>
                      </a:pPr>
                      <a:r>
                        <a:rPr kumimoji="0" lang="en-US" sz="1600" kern="1200" baseline="0" dirty="0">
                          <a:latin typeface="Ubuntu" panose="020B0504030602030204" pitchFamily="34" charset="0"/>
                        </a:rPr>
                        <a:t>Contextual conditions. </a:t>
                      </a:r>
                      <a:endParaRPr kumimoji="0" lang="en-US" sz="1600" kern="1200" baseline="0" dirty="0">
                        <a:solidFill>
                          <a:schemeClr val="dk1"/>
                        </a:solidFill>
                        <a:latin typeface="Ubuntu" panose="020B0504030602030204" pitchFamily="34" charset="0"/>
                        <a:ea typeface="+mn-ea"/>
                        <a:cs typeface="+mn-cs"/>
                      </a:endParaRPr>
                    </a:p>
                  </a:txBody>
                  <a:tcPr marL="75715" marR="75715" marT="35846" marB="35846"/>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Ubuntu" panose="020B0504030602030204" pitchFamily="34" charset="0"/>
                        </a:rPr>
                        <a:t>Behavior</a:t>
                      </a:r>
                      <a:r>
                        <a:rPr lang="en-US" sz="1600" baseline="0" dirty="0">
                          <a:latin typeface="Ubuntu" panose="020B0504030602030204" pitchFamily="34" charset="0"/>
                        </a:rPr>
                        <a:t>/ practices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latin typeface="Ubuntu" panose="020B0504030602030204" pitchFamily="34" charset="0"/>
                        </a:rPr>
                        <a:t>Systemic weaknesses</a:t>
                      </a:r>
                      <a:endParaRPr lang="en-US" sz="1600" dirty="0">
                        <a:latin typeface="Ubuntu" panose="020B0504030602030204" pitchFamily="34" charset="0"/>
                      </a:endParaRPr>
                    </a:p>
                    <a:p>
                      <a:endParaRPr lang="en-US" sz="1600" dirty="0">
                        <a:latin typeface="Ubuntu" panose="020B0504030602030204" pitchFamily="34" charset="0"/>
                      </a:endParaRPr>
                    </a:p>
                  </a:txBody>
                  <a:tcPr marL="75715" marR="75715" marT="35846" marB="35846"/>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Ubuntu" panose="020B0504030602030204" pitchFamily="34" charset="0"/>
                        </a:rPr>
                        <a:t>Knowledge, skills, beliefs, attitudes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Ubuntu" panose="020B0504030602030204" pitchFamily="34" charset="0"/>
                        </a:rPr>
                        <a:t>Behavior</a:t>
                      </a:r>
                      <a:r>
                        <a:rPr lang="en-US" sz="1600" baseline="0" dirty="0">
                          <a:latin typeface="Ubuntu" panose="020B0504030602030204" pitchFamily="34" charset="0"/>
                        </a:rPr>
                        <a:t>/ practices</a:t>
                      </a:r>
                      <a:endParaRPr lang="en-US" sz="1600" dirty="0">
                        <a:latin typeface="Ubuntu" panose="020B050403060203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Ubuntu" panose="020B0504030602030204" pitchFamily="34" charset="0"/>
                        </a:rPr>
                        <a:t>Contextual conditions</a:t>
                      </a:r>
                    </a:p>
                  </a:txBody>
                  <a:tcPr marL="75715" marR="75715" marT="35846" marB="35846"/>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46842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800" dirty="0"/>
              <a:t>Examples of Causal Streams</a:t>
            </a:r>
          </a:p>
        </p:txBody>
      </p:sp>
      <p:graphicFrame>
        <p:nvGraphicFramePr>
          <p:cNvPr id="29" name="Table 28"/>
          <p:cNvGraphicFramePr>
            <a:graphicFrameLocks noGrp="1"/>
          </p:cNvGraphicFramePr>
          <p:nvPr>
            <p:extLst>
              <p:ext uri="{D42A27DB-BD31-4B8C-83A1-F6EECF244321}">
                <p14:modId xmlns:p14="http://schemas.microsoft.com/office/powerpoint/2010/main" val="1216956154"/>
              </p:ext>
            </p:extLst>
          </p:nvPr>
        </p:nvGraphicFramePr>
        <p:xfrm>
          <a:off x="1062292" y="1045666"/>
          <a:ext cx="6629400" cy="4316219"/>
        </p:xfrm>
        <a:graphic>
          <a:graphicData uri="http://schemas.openxmlformats.org/drawingml/2006/table">
            <a:tbl>
              <a:tblPr/>
              <a:tblGrid>
                <a:gridCol w="2732786">
                  <a:extLst>
                    <a:ext uri="{9D8B030D-6E8A-4147-A177-3AD203B41FA5}">
                      <a16:colId xmlns:a16="http://schemas.microsoft.com/office/drawing/2014/main" val="20000"/>
                    </a:ext>
                  </a:extLst>
                </a:gridCol>
                <a:gridCol w="1262533">
                  <a:extLst>
                    <a:ext uri="{9D8B030D-6E8A-4147-A177-3AD203B41FA5}">
                      <a16:colId xmlns:a16="http://schemas.microsoft.com/office/drawing/2014/main" val="20001"/>
                    </a:ext>
                  </a:extLst>
                </a:gridCol>
                <a:gridCol w="2634081">
                  <a:extLst>
                    <a:ext uri="{9D8B030D-6E8A-4147-A177-3AD203B41FA5}">
                      <a16:colId xmlns:a16="http://schemas.microsoft.com/office/drawing/2014/main" val="20002"/>
                    </a:ext>
                  </a:extLst>
                </a:gridCol>
              </a:tblGrid>
              <a:tr h="369961">
                <a:tc>
                  <a:txBody>
                    <a:bodyPr/>
                    <a:lstStyle/>
                    <a:p>
                      <a:pPr marL="0" marR="0" algn="ctr">
                        <a:spcBef>
                          <a:spcPts val="0"/>
                        </a:spcBef>
                        <a:spcAft>
                          <a:spcPts val="0"/>
                        </a:spcAft>
                      </a:pPr>
                      <a:r>
                        <a:rPr lang="en-US" sz="1400" dirty="0">
                          <a:solidFill>
                            <a:schemeClr val="tx1"/>
                          </a:solidFill>
                          <a:latin typeface="Ubuntu" panose="020B0504030602030204" pitchFamily="34" charset="0"/>
                          <a:ea typeface="Lato" panose="020F0502020204030203" pitchFamily="34" charset="0"/>
                          <a:cs typeface="Lato" panose="020F0502020204030203" pitchFamily="34" charset="0"/>
                        </a:rPr>
                        <a:t>High rates of HIV/AIDS Infection</a:t>
                      </a:r>
                    </a:p>
                  </a:txBody>
                  <a:tcPr marL="68580" marR="68580" marT="0" marB="0">
                    <a:lnL>
                      <a:noFill/>
                    </a:lnL>
                    <a:lnR>
                      <a:noFill/>
                    </a:lnR>
                    <a:lnT>
                      <a:noFill/>
                    </a:lnT>
                    <a:lnB>
                      <a:noFill/>
                    </a:lnB>
                  </a:tcPr>
                </a:tc>
                <a:tc>
                  <a:txBody>
                    <a:bodyPr/>
                    <a:lstStyle/>
                    <a:p>
                      <a:pPr marL="0" marR="0" algn="ctr">
                        <a:spcBef>
                          <a:spcPts val="0"/>
                        </a:spcBef>
                        <a:spcAft>
                          <a:spcPts val="0"/>
                        </a:spcAft>
                      </a:pPr>
                      <a:r>
                        <a:rPr lang="en-US" sz="1400" b="1" dirty="0">
                          <a:solidFill>
                            <a:schemeClr val="tx1"/>
                          </a:solidFill>
                          <a:latin typeface="Ubuntu" panose="020B0504030602030204" pitchFamily="34" charset="0"/>
                          <a:ea typeface="Lato" panose="020F0502020204030203" pitchFamily="34" charset="0"/>
                          <a:cs typeface="Lato" panose="020F0502020204030203" pitchFamily="34" charset="0"/>
                        </a:rPr>
                        <a:t>Problem</a:t>
                      </a:r>
                      <a:endParaRPr lang="en-US" sz="1400" dirty="0">
                        <a:solidFill>
                          <a:schemeClr val="tx1"/>
                        </a:solidFill>
                        <a:latin typeface="Ubuntu" panose="020B0504030602030204" pitchFamily="34" charset="0"/>
                        <a:ea typeface="Lato" panose="020F0502020204030203" pitchFamily="34" charset="0"/>
                        <a:cs typeface="Lato" panose="020F0502020204030203"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chemeClr val="tx1"/>
                          </a:solidFill>
                          <a:latin typeface="Ubuntu" panose="020B0504030602030204" pitchFamily="34" charset="0"/>
                          <a:ea typeface="Lato" panose="020F0502020204030203" pitchFamily="34" charset="0"/>
                          <a:cs typeface="Lato" panose="020F0502020204030203" pitchFamily="34" charset="0"/>
                        </a:rPr>
                        <a:t>Low Farm Family Income</a:t>
                      </a:r>
                    </a:p>
                  </a:txBody>
                  <a:tcPr marL="68580" marR="68580" marT="0" marB="0">
                    <a:lnL>
                      <a:noFill/>
                    </a:lnL>
                    <a:lnR>
                      <a:noFill/>
                    </a:lnR>
                    <a:lnT>
                      <a:noFill/>
                    </a:lnT>
                    <a:lnB>
                      <a:noFill/>
                    </a:lnB>
                  </a:tcPr>
                </a:tc>
                <a:extLst>
                  <a:ext uri="{0D108BD9-81ED-4DB2-BD59-A6C34878D82A}">
                    <a16:rowId xmlns:a16="http://schemas.microsoft.com/office/drawing/2014/main" val="10000"/>
                  </a:ext>
                </a:extLst>
              </a:tr>
              <a:tr h="891137">
                <a:tc>
                  <a:txBody>
                    <a:bodyPr/>
                    <a:lstStyle/>
                    <a:p>
                      <a:pPr marL="0" marR="0" algn="ctr">
                        <a:spcBef>
                          <a:spcPts val="0"/>
                        </a:spcBef>
                        <a:spcAft>
                          <a:spcPts val="0"/>
                        </a:spcAft>
                      </a:pPr>
                      <a:endParaRPr lang="en-US" sz="1400" dirty="0">
                        <a:solidFill>
                          <a:schemeClr val="tx1"/>
                        </a:solidFill>
                        <a:latin typeface="Ubuntu" panose="020B0504030602030204" pitchFamily="34" charset="0"/>
                        <a:ea typeface="Lato" panose="020F0502020204030203" pitchFamily="34" charset="0"/>
                        <a:cs typeface="Lato" panose="020F0502020204030203"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endParaRPr lang="en-US" sz="1400" b="1" dirty="0">
                        <a:solidFill>
                          <a:schemeClr val="tx1"/>
                        </a:solidFill>
                        <a:latin typeface="Ubuntu" panose="020B0504030602030204" pitchFamily="34" charset="0"/>
                        <a:ea typeface="Lato" panose="020F0502020204030203" pitchFamily="34" charset="0"/>
                        <a:cs typeface="Lato" panose="020F0502020204030203" pitchFamily="34" charset="0"/>
                      </a:endParaRPr>
                    </a:p>
                    <a:p>
                      <a:pPr marL="0" marR="0" algn="ctr">
                        <a:spcBef>
                          <a:spcPts val="0"/>
                        </a:spcBef>
                        <a:spcAft>
                          <a:spcPts val="0"/>
                        </a:spcAft>
                      </a:pPr>
                      <a:r>
                        <a:rPr lang="en-US" sz="1400" b="1" dirty="0">
                          <a:solidFill>
                            <a:schemeClr val="tx1"/>
                          </a:solidFill>
                          <a:latin typeface="Ubuntu" panose="020B0504030602030204" pitchFamily="34" charset="0"/>
                          <a:ea typeface="Lato" panose="020F0502020204030203" pitchFamily="34" charset="0"/>
                          <a:cs typeface="Lato" panose="020F0502020204030203" pitchFamily="34" charset="0"/>
                        </a:rPr>
                        <a:t>Cause</a:t>
                      </a:r>
                      <a:endParaRPr lang="en-US" sz="1400" dirty="0">
                        <a:solidFill>
                          <a:schemeClr val="tx1"/>
                        </a:solidFill>
                        <a:latin typeface="Ubuntu" panose="020B0504030602030204" pitchFamily="34" charset="0"/>
                        <a:ea typeface="Lato" panose="020F0502020204030203" pitchFamily="34" charset="0"/>
                        <a:cs typeface="Lato" panose="020F0502020204030203"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endParaRPr lang="en-US" sz="1400" dirty="0">
                        <a:solidFill>
                          <a:schemeClr val="tx1"/>
                        </a:solidFill>
                        <a:latin typeface="Ubuntu" panose="020B0504030602030204" pitchFamily="34" charset="0"/>
                        <a:ea typeface="Lato" panose="020F0502020204030203" pitchFamily="34" charset="0"/>
                        <a:cs typeface="Lato" panose="020F0502020204030203" pitchFamily="34" charset="0"/>
                      </a:endParaRPr>
                    </a:p>
                    <a:p>
                      <a:pPr marL="0" marR="0" algn="ctr">
                        <a:spcBef>
                          <a:spcPts val="0"/>
                        </a:spcBef>
                        <a:spcAft>
                          <a:spcPts val="0"/>
                        </a:spcAft>
                      </a:pPr>
                      <a:r>
                        <a:rPr lang="en-US" sz="1400" dirty="0">
                          <a:solidFill>
                            <a:schemeClr val="tx1"/>
                          </a:solidFill>
                          <a:latin typeface="Ubuntu" panose="020B0504030602030204" pitchFamily="34" charset="0"/>
                          <a:ea typeface="Lato" panose="020F0502020204030203" pitchFamily="34" charset="0"/>
                          <a:cs typeface="Lato" panose="020F0502020204030203" pitchFamily="34" charset="0"/>
                        </a:rPr>
                        <a:t>Declining Crop Yields</a:t>
                      </a:r>
                    </a:p>
                  </a:txBody>
                  <a:tcPr marL="68580" marR="68580" marT="0" marB="0">
                    <a:lnL>
                      <a:noFill/>
                    </a:lnL>
                    <a:lnR>
                      <a:noFill/>
                    </a:lnR>
                    <a:lnT>
                      <a:noFill/>
                    </a:lnT>
                    <a:lnB>
                      <a:noFill/>
                    </a:lnB>
                  </a:tcPr>
                </a:tc>
                <a:extLst>
                  <a:ext uri="{0D108BD9-81ED-4DB2-BD59-A6C34878D82A}">
                    <a16:rowId xmlns:a16="http://schemas.microsoft.com/office/drawing/2014/main" val="10001"/>
                  </a:ext>
                </a:extLst>
              </a:tr>
              <a:tr h="768329">
                <a:tc>
                  <a:txBody>
                    <a:bodyPr/>
                    <a:lstStyle/>
                    <a:p>
                      <a:pPr marL="0" marR="0" algn="ctr">
                        <a:spcBef>
                          <a:spcPts val="0"/>
                        </a:spcBef>
                        <a:spcAft>
                          <a:spcPts val="0"/>
                        </a:spcAft>
                      </a:pPr>
                      <a:r>
                        <a:rPr lang="en-US" sz="1400" dirty="0">
                          <a:solidFill>
                            <a:schemeClr val="tx1"/>
                          </a:solidFill>
                          <a:latin typeface="Ubuntu" panose="020B0504030602030204" pitchFamily="34" charset="0"/>
                          <a:ea typeface="Lato" panose="020F0502020204030203" pitchFamily="34" charset="0"/>
                          <a:cs typeface="Lato" panose="020F0502020204030203" pitchFamily="34" charset="0"/>
                        </a:rPr>
                        <a:t>People engage in unsafe sex practices</a:t>
                      </a:r>
                    </a:p>
                  </a:txBody>
                  <a:tcPr marL="68580" marR="68580" marT="0" marB="0">
                    <a:lnL>
                      <a:noFill/>
                    </a:lnL>
                    <a:lnR>
                      <a:noFill/>
                    </a:lnR>
                    <a:lnT>
                      <a:noFill/>
                    </a:lnT>
                    <a:lnB>
                      <a:noFill/>
                    </a:lnB>
                  </a:tcPr>
                </a:tc>
                <a:tc>
                  <a:txBody>
                    <a:bodyPr/>
                    <a:lstStyle/>
                    <a:p>
                      <a:pPr marL="0" marR="0" algn="ctr">
                        <a:spcBef>
                          <a:spcPts val="0"/>
                        </a:spcBef>
                        <a:spcAft>
                          <a:spcPts val="0"/>
                        </a:spcAft>
                      </a:pPr>
                      <a:r>
                        <a:rPr lang="en-US" sz="1400" b="1" dirty="0">
                          <a:solidFill>
                            <a:schemeClr val="tx1"/>
                          </a:solidFill>
                          <a:latin typeface="Ubuntu" panose="020B0504030602030204" pitchFamily="34" charset="0"/>
                          <a:ea typeface="Lato" panose="020F0502020204030203" pitchFamily="34" charset="0"/>
                          <a:cs typeface="Lato" panose="020F0502020204030203" pitchFamily="34" charset="0"/>
                        </a:rPr>
                        <a:t>Cause</a:t>
                      </a:r>
                      <a:endParaRPr lang="en-US" sz="1400" dirty="0">
                        <a:solidFill>
                          <a:schemeClr val="tx1"/>
                        </a:solidFill>
                        <a:latin typeface="Ubuntu" panose="020B0504030602030204" pitchFamily="34" charset="0"/>
                        <a:ea typeface="Lato" panose="020F0502020204030203" pitchFamily="34" charset="0"/>
                        <a:cs typeface="Lato" panose="020F0502020204030203"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chemeClr val="tx1"/>
                          </a:solidFill>
                          <a:latin typeface="Ubuntu" panose="020B0504030602030204" pitchFamily="34" charset="0"/>
                          <a:ea typeface="Lato" panose="020F0502020204030203" pitchFamily="34" charset="0"/>
                          <a:cs typeface="Lato" panose="020F0502020204030203" pitchFamily="34" charset="0"/>
                        </a:rPr>
                        <a:t>Severe Soil Erosion</a:t>
                      </a:r>
                    </a:p>
                  </a:txBody>
                  <a:tcPr marL="68580" marR="68580" marT="0" marB="0">
                    <a:lnL>
                      <a:noFill/>
                    </a:lnL>
                    <a:lnR>
                      <a:noFill/>
                    </a:lnR>
                    <a:lnT>
                      <a:noFill/>
                    </a:lnT>
                    <a:lnB>
                      <a:noFill/>
                    </a:lnB>
                  </a:tcPr>
                </a:tc>
                <a:extLst>
                  <a:ext uri="{0D108BD9-81ED-4DB2-BD59-A6C34878D82A}">
                    <a16:rowId xmlns:a16="http://schemas.microsoft.com/office/drawing/2014/main" val="10002"/>
                  </a:ext>
                </a:extLst>
              </a:tr>
              <a:tr h="738299">
                <a:tc>
                  <a:txBody>
                    <a:bodyPr/>
                    <a:lstStyle/>
                    <a:p>
                      <a:pPr marL="0" marR="0" algn="ctr">
                        <a:spcBef>
                          <a:spcPts val="0"/>
                        </a:spcBef>
                        <a:spcAft>
                          <a:spcPts val="0"/>
                        </a:spcAft>
                      </a:pPr>
                      <a:endParaRPr lang="en-US" sz="1400" dirty="0">
                        <a:solidFill>
                          <a:schemeClr val="tx1"/>
                        </a:solidFill>
                        <a:latin typeface="Ubuntu" panose="020B0504030602030204" pitchFamily="34" charset="0"/>
                        <a:ea typeface="Lato" panose="020F0502020204030203" pitchFamily="34" charset="0"/>
                        <a:cs typeface="Lato" panose="020F0502020204030203"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b="1" dirty="0">
                          <a:solidFill>
                            <a:schemeClr val="tx1"/>
                          </a:solidFill>
                          <a:latin typeface="Ubuntu" panose="020B0504030602030204" pitchFamily="34" charset="0"/>
                          <a:ea typeface="Lato" panose="020F0502020204030203" pitchFamily="34" charset="0"/>
                          <a:cs typeface="Lato" panose="020F0502020204030203" pitchFamily="34" charset="0"/>
                        </a:rPr>
                        <a:t>Cause</a:t>
                      </a:r>
                      <a:endParaRPr lang="en-US" sz="1400" dirty="0">
                        <a:solidFill>
                          <a:schemeClr val="tx1"/>
                        </a:solidFill>
                        <a:latin typeface="Ubuntu" panose="020B0504030602030204" pitchFamily="34" charset="0"/>
                        <a:ea typeface="Lato" panose="020F0502020204030203" pitchFamily="34" charset="0"/>
                        <a:cs typeface="Lato" panose="020F0502020204030203"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chemeClr val="tx1"/>
                          </a:solidFill>
                          <a:latin typeface="Ubuntu" panose="020B0504030602030204" pitchFamily="34" charset="0"/>
                          <a:ea typeface="Lato" panose="020F0502020204030203" pitchFamily="34" charset="0"/>
                          <a:cs typeface="Lato" panose="020F0502020204030203" pitchFamily="34" charset="0"/>
                        </a:rPr>
                        <a:t>Farmers use improper plowing techniques</a:t>
                      </a:r>
                    </a:p>
                  </a:txBody>
                  <a:tcPr marL="68580" marR="68580" marT="0" marB="0">
                    <a:lnL>
                      <a:noFill/>
                    </a:lnL>
                    <a:lnR>
                      <a:noFill/>
                    </a:lnR>
                    <a:lnT>
                      <a:noFill/>
                    </a:lnT>
                    <a:lnB>
                      <a:noFill/>
                    </a:lnB>
                  </a:tcPr>
                </a:tc>
                <a:extLst>
                  <a:ext uri="{0D108BD9-81ED-4DB2-BD59-A6C34878D82A}">
                    <a16:rowId xmlns:a16="http://schemas.microsoft.com/office/drawing/2014/main" val="10003"/>
                  </a:ext>
                </a:extLst>
              </a:tr>
              <a:tr h="7721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Ubuntu" panose="020B0504030602030204" pitchFamily="34" charset="0"/>
                          <a:ea typeface="Lato" panose="020F0502020204030203" pitchFamily="34" charset="0"/>
                          <a:cs typeface="Lato" panose="020F0502020204030203" pitchFamily="34" charset="0"/>
                        </a:rPr>
                        <a:t>Condom use is limited</a:t>
                      </a:r>
                    </a:p>
                    <a:p>
                      <a:pPr marL="0" marR="0" algn="ctr">
                        <a:spcBef>
                          <a:spcPts val="0"/>
                        </a:spcBef>
                        <a:spcAft>
                          <a:spcPts val="0"/>
                        </a:spcAft>
                      </a:pPr>
                      <a:endParaRPr lang="en-US" sz="1400" dirty="0">
                        <a:solidFill>
                          <a:schemeClr val="tx1"/>
                        </a:solidFill>
                        <a:latin typeface="Ubuntu" panose="020B0504030602030204" pitchFamily="34" charset="0"/>
                        <a:ea typeface="Lato" panose="020F0502020204030203" pitchFamily="34" charset="0"/>
                        <a:cs typeface="Lato" panose="020F0502020204030203"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b="1" dirty="0">
                          <a:solidFill>
                            <a:schemeClr val="tx1"/>
                          </a:solidFill>
                          <a:latin typeface="Ubuntu" panose="020B0504030602030204" pitchFamily="34" charset="0"/>
                          <a:ea typeface="Lato" panose="020F0502020204030203" pitchFamily="34" charset="0"/>
                          <a:cs typeface="Lato" panose="020F0502020204030203" pitchFamily="34" charset="0"/>
                        </a:rPr>
                        <a:t>Cause</a:t>
                      </a:r>
                      <a:endParaRPr lang="en-US" sz="1400" dirty="0">
                        <a:solidFill>
                          <a:schemeClr val="tx1"/>
                        </a:solidFill>
                        <a:latin typeface="Ubuntu" panose="020B0504030602030204" pitchFamily="34" charset="0"/>
                        <a:ea typeface="Lato" panose="020F0502020204030203" pitchFamily="34" charset="0"/>
                        <a:cs typeface="Lato" panose="020F0502020204030203"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chemeClr val="tx1"/>
                          </a:solidFill>
                          <a:latin typeface="Ubuntu" panose="020B0504030602030204" pitchFamily="34" charset="0"/>
                          <a:ea typeface="Lato" panose="020F0502020204030203" pitchFamily="34" charset="0"/>
                          <a:cs typeface="Lato" panose="020F0502020204030203" pitchFamily="34" charset="0"/>
                        </a:rPr>
                        <a:t>Farmers unaware of benefits of contour plowing</a:t>
                      </a:r>
                    </a:p>
                  </a:txBody>
                  <a:tcPr marL="68580" marR="68580" marT="0" marB="0">
                    <a:lnL>
                      <a:noFill/>
                    </a:lnL>
                    <a:lnR>
                      <a:noFill/>
                    </a:lnR>
                    <a:lnT>
                      <a:noFill/>
                    </a:lnT>
                    <a:lnB>
                      <a:noFill/>
                    </a:lnB>
                  </a:tcPr>
                </a:tc>
                <a:extLst>
                  <a:ext uri="{0D108BD9-81ED-4DB2-BD59-A6C34878D82A}">
                    <a16:rowId xmlns:a16="http://schemas.microsoft.com/office/drawing/2014/main" val="10004"/>
                  </a:ext>
                </a:extLst>
              </a:tr>
              <a:tr h="776338">
                <a:tc>
                  <a:txBody>
                    <a:bodyPr/>
                    <a:lstStyle/>
                    <a:p>
                      <a:pPr marL="0" marR="0" algn="ctr">
                        <a:spcBef>
                          <a:spcPts val="0"/>
                        </a:spcBef>
                        <a:spcAft>
                          <a:spcPts val="0"/>
                        </a:spcAft>
                      </a:pPr>
                      <a:r>
                        <a:rPr lang="en-US" sz="1400" dirty="0">
                          <a:solidFill>
                            <a:schemeClr val="tx1"/>
                          </a:solidFill>
                          <a:latin typeface="Ubuntu" panose="020B0504030602030204" pitchFamily="34" charset="0"/>
                          <a:ea typeface="Lato" panose="020F0502020204030203" pitchFamily="34" charset="0"/>
                          <a:cs typeface="Lato" panose="020F0502020204030203" pitchFamily="34" charset="0"/>
                        </a:rPr>
                        <a:t>Condom use has negative cultural connotations</a:t>
                      </a:r>
                    </a:p>
                  </a:txBody>
                  <a:tcPr marL="68580" marR="68580" marT="0" marB="0">
                    <a:lnL>
                      <a:noFill/>
                    </a:lnL>
                    <a:lnR>
                      <a:noFill/>
                    </a:lnR>
                    <a:lnT>
                      <a:noFill/>
                    </a:lnT>
                    <a:lnB>
                      <a:noFill/>
                    </a:lnB>
                  </a:tcPr>
                </a:tc>
                <a:tc>
                  <a:txBody>
                    <a:bodyPr/>
                    <a:lstStyle/>
                    <a:p>
                      <a:pPr marL="0" marR="0" algn="ctr">
                        <a:spcBef>
                          <a:spcPts val="0"/>
                        </a:spcBef>
                        <a:spcAft>
                          <a:spcPts val="0"/>
                        </a:spcAft>
                      </a:pPr>
                      <a:r>
                        <a:rPr lang="en-US" sz="1400" b="1" dirty="0">
                          <a:solidFill>
                            <a:schemeClr val="tx1"/>
                          </a:solidFill>
                          <a:latin typeface="Ubuntu" panose="020B0504030602030204" pitchFamily="34" charset="0"/>
                          <a:ea typeface="Lato" panose="020F0502020204030203" pitchFamily="34" charset="0"/>
                          <a:cs typeface="Lato" panose="020F0502020204030203" pitchFamily="34" charset="0"/>
                        </a:rPr>
                        <a:t>Cause</a:t>
                      </a:r>
                      <a:endParaRPr lang="en-US" sz="1400" dirty="0">
                        <a:solidFill>
                          <a:schemeClr val="tx1"/>
                        </a:solidFill>
                        <a:latin typeface="Ubuntu" panose="020B0504030602030204" pitchFamily="34" charset="0"/>
                        <a:ea typeface="Lato" panose="020F0502020204030203" pitchFamily="34" charset="0"/>
                        <a:cs typeface="Lato" panose="020F0502020204030203"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chemeClr val="tx1"/>
                          </a:solidFill>
                          <a:latin typeface="Ubuntu" panose="020B0504030602030204" pitchFamily="34" charset="0"/>
                          <a:ea typeface="Lato" panose="020F0502020204030203" pitchFamily="34" charset="0"/>
                          <a:cs typeface="Lato" panose="020F0502020204030203" pitchFamily="34" charset="0"/>
                        </a:rPr>
                        <a:t>No access to extension services or information</a:t>
                      </a:r>
                    </a:p>
                  </a:txBody>
                  <a:tcPr marL="68580" marR="68580" marT="0" marB="0">
                    <a:lnL>
                      <a:noFill/>
                    </a:lnL>
                    <a:lnR>
                      <a:noFill/>
                    </a:lnR>
                    <a:lnT>
                      <a:noFill/>
                    </a:lnT>
                    <a:lnB>
                      <a:noFill/>
                    </a:lnB>
                  </a:tcPr>
                </a:tc>
                <a:extLst>
                  <a:ext uri="{0D108BD9-81ED-4DB2-BD59-A6C34878D82A}">
                    <a16:rowId xmlns:a16="http://schemas.microsoft.com/office/drawing/2014/main" val="10005"/>
                  </a:ext>
                </a:extLst>
              </a:tr>
            </a:tbl>
          </a:graphicData>
        </a:graphic>
      </p:graphicFrame>
      <p:cxnSp>
        <p:nvCxnSpPr>
          <p:cNvPr id="30" name="Straight Arrow Connector 29"/>
          <p:cNvCxnSpPr/>
          <p:nvPr/>
        </p:nvCxnSpPr>
        <p:spPr>
          <a:xfrm rot="5400000" flipH="1" flipV="1">
            <a:off x="2216945" y="4317187"/>
            <a:ext cx="30321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357438" y="1380604"/>
            <a:ext cx="1587" cy="7059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flipH="1" flipV="1">
            <a:off x="6258404" y="4441839"/>
            <a:ext cx="303213"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flipH="1" flipV="1">
            <a:off x="6252379" y="3643252"/>
            <a:ext cx="303213"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flipH="1" flipV="1">
            <a:off x="6243637" y="2814752"/>
            <a:ext cx="303213"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flipH="1" flipV="1">
            <a:off x="6240460" y="2085725"/>
            <a:ext cx="303213"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6238872" y="1431631"/>
            <a:ext cx="303213"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TextBox 17"/>
          <p:cNvSpPr txBox="1">
            <a:spLocks noChangeArrowheads="1"/>
          </p:cNvSpPr>
          <p:nvPr/>
        </p:nvSpPr>
        <p:spPr bwMode="auto">
          <a:xfrm rot="16200000">
            <a:off x="40524" y="4056371"/>
            <a:ext cx="1511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r>
              <a:rPr lang="en-US" altLang="en-US" sz="1400" dirty="0">
                <a:solidFill>
                  <a:prstClr val="black"/>
                </a:solidFill>
                <a:latin typeface="Ubuntu" panose="020B0504030602030204" pitchFamily="34" charset="0"/>
                <a:ea typeface="Lato" panose="020F0502020204030203" pitchFamily="34" charset="0"/>
                <a:cs typeface="Lato" panose="020F0502020204030203" pitchFamily="34" charset="0"/>
              </a:rPr>
              <a:t>Beliefs/</a:t>
            </a:r>
          </a:p>
          <a:p>
            <a:r>
              <a:rPr lang="en-US" altLang="en-US" sz="1400" dirty="0">
                <a:solidFill>
                  <a:prstClr val="black"/>
                </a:solidFill>
                <a:latin typeface="Ubuntu" panose="020B0504030602030204" pitchFamily="34" charset="0"/>
                <a:ea typeface="Lato" panose="020F0502020204030203" pitchFamily="34" charset="0"/>
                <a:cs typeface="Lato" panose="020F0502020204030203" pitchFamily="34" charset="0"/>
              </a:rPr>
              <a:t>Knowledge</a:t>
            </a:r>
          </a:p>
        </p:txBody>
      </p:sp>
      <p:sp>
        <p:nvSpPr>
          <p:cNvPr id="39" name="TextBox 18"/>
          <p:cNvSpPr txBox="1">
            <a:spLocks noChangeArrowheads="1"/>
          </p:cNvSpPr>
          <p:nvPr/>
        </p:nvSpPr>
        <p:spPr bwMode="auto">
          <a:xfrm rot="16200000">
            <a:off x="237564" y="2362297"/>
            <a:ext cx="1244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r>
              <a:rPr lang="en-US" altLang="en-US" sz="1400" dirty="0">
                <a:solidFill>
                  <a:prstClr val="black"/>
                </a:solidFill>
                <a:latin typeface="Ubuntu" panose="020B0504030602030204" pitchFamily="34" charset="0"/>
                <a:ea typeface="Lato" panose="020F0502020204030203" pitchFamily="34" charset="0"/>
                <a:cs typeface="Lato" panose="020F0502020204030203" pitchFamily="34" charset="0"/>
              </a:rPr>
              <a:t>Behavior</a:t>
            </a:r>
          </a:p>
        </p:txBody>
      </p:sp>
      <p:sp>
        <p:nvSpPr>
          <p:cNvPr id="40" name="TextBox 20"/>
          <p:cNvSpPr txBox="1">
            <a:spLocks noChangeArrowheads="1"/>
          </p:cNvSpPr>
          <p:nvPr/>
        </p:nvSpPr>
        <p:spPr bwMode="auto">
          <a:xfrm rot="16200000">
            <a:off x="118202" y="1109989"/>
            <a:ext cx="1276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r>
              <a:rPr lang="en-US" altLang="en-US" sz="1400" dirty="0">
                <a:solidFill>
                  <a:prstClr val="black"/>
                </a:solidFill>
                <a:latin typeface="Ubuntu" panose="020B0504030602030204" pitchFamily="34" charset="0"/>
                <a:ea typeface="Lato" panose="020F0502020204030203" pitchFamily="34" charset="0"/>
                <a:cs typeface="Lato" panose="020F0502020204030203" pitchFamily="34" charset="0"/>
              </a:rPr>
              <a:t>Condition</a:t>
            </a:r>
          </a:p>
          <a:p>
            <a:r>
              <a:rPr lang="en-US" altLang="en-US" sz="1400" dirty="0">
                <a:solidFill>
                  <a:prstClr val="black"/>
                </a:solidFill>
                <a:latin typeface="Ubuntu" panose="020B0504030602030204" pitchFamily="34" charset="0"/>
                <a:ea typeface="Lato" panose="020F0502020204030203" pitchFamily="34" charset="0"/>
                <a:cs typeface="Lato" panose="020F0502020204030203" pitchFamily="34" charset="0"/>
              </a:rPr>
              <a:t>(broad)</a:t>
            </a:r>
          </a:p>
        </p:txBody>
      </p:sp>
      <p:sp>
        <p:nvSpPr>
          <p:cNvPr id="41" name="Slide Number Placeholder 2"/>
          <p:cNvSpPr txBox="1">
            <a:spLocks/>
          </p:cNvSpPr>
          <p:nvPr/>
        </p:nvSpPr>
        <p:spPr>
          <a:xfrm>
            <a:off x="8153400" y="6372227"/>
            <a:ext cx="590550" cy="34924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96685DB-7229-48A0-B7B9-E6FA12782C51}" type="slidenum">
              <a:rPr lang="en-US" smtClean="0"/>
              <a:pPr/>
              <a:t>13</a:t>
            </a:fld>
            <a:endParaRPr lang="en-US"/>
          </a:p>
        </p:txBody>
      </p:sp>
      <p:sp>
        <p:nvSpPr>
          <p:cNvPr id="42" name="TextBox 20"/>
          <p:cNvSpPr txBox="1">
            <a:spLocks noChangeArrowheads="1"/>
          </p:cNvSpPr>
          <p:nvPr/>
        </p:nvSpPr>
        <p:spPr bwMode="auto">
          <a:xfrm rot="16200000">
            <a:off x="7381082" y="1092529"/>
            <a:ext cx="1276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r>
              <a:rPr lang="en-US" altLang="en-US" sz="1400" dirty="0">
                <a:solidFill>
                  <a:prstClr val="black"/>
                </a:solidFill>
                <a:latin typeface="Ubuntu" panose="020B0504030602030204" pitchFamily="34" charset="0"/>
              </a:rPr>
              <a:t>Condition</a:t>
            </a:r>
          </a:p>
          <a:p>
            <a:r>
              <a:rPr lang="en-US" altLang="en-US" sz="1400" dirty="0">
                <a:solidFill>
                  <a:prstClr val="black"/>
                </a:solidFill>
                <a:latin typeface="Ubuntu" panose="020B0504030602030204" pitchFamily="34" charset="0"/>
              </a:rPr>
              <a:t>(broad)</a:t>
            </a:r>
          </a:p>
        </p:txBody>
      </p:sp>
      <p:sp>
        <p:nvSpPr>
          <p:cNvPr id="43" name="TextBox 42"/>
          <p:cNvSpPr txBox="1">
            <a:spLocks noChangeArrowheads="1"/>
          </p:cNvSpPr>
          <p:nvPr/>
        </p:nvSpPr>
        <p:spPr bwMode="auto">
          <a:xfrm rot="16200000">
            <a:off x="7390601" y="2320973"/>
            <a:ext cx="1276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r>
              <a:rPr lang="en-US" altLang="en-US" sz="1400" dirty="0">
                <a:solidFill>
                  <a:prstClr val="black"/>
                </a:solidFill>
                <a:latin typeface="Ubuntu" panose="020B0504030602030204" pitchFamily="34" charset="0"/>
                <a:ea typeface="Lato" panose="020F0502020204030203" pitchFamily="34" charset="0"/>
                <a:cs typeface="Lato" panose="020F0502020204030203" pitchFamily="34" charset="0"/>
              </a:rPr>
              <a:t>Condition</a:t>
            </a:r>
          </a:p>
          <a:p>
            <a:r>
              <a:rPr lang="en-US" altLang="en-US" sz="1400" dirty="0">
                <a:solidFill>
                  <a:prstClr val="black"/>
                </a:solidFill>
                <a:latin typeface="Ubuntu" panose="020B0504030602030204" pitchFamily="34" charset="0"/>
                <a:ea typeface="Lato" panose="020F0502020204030203" pitchFamily="34" charset="0"/>
                <a:cs typeface="Lato" panose="020F0502020204030203" pitchFamily="34" charset="0"/>
              </a:rPr>
              <a:t>(specific)</a:t>
            </a:r>
          </a:p>
        </p:txBody>
      </p:sp>
      <p:sp>
        <p:nvSpPr>
          <p:cNvPr id="50" name="TextBox 17"/>
          <p:cNvSpPr txBox="1">
            <a:spLocks noChangeArrowheads="1"/>
          </p:cNvSpPr>
          <p:nvPr/>
        </p:nvSpPr>
        <p:spPr bwMode="auto">
          <a:xfrm rot="16200000">
            <a:off x="7208434" y="4056371"/>
            <a:ext cx="1511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r>
              <a:rPr lang="en-US" altLang="en-US" sz="1400" dirty="0">
                <a:solidFill>
                  <a:prstClr val="black"/>
                </a:solidFill>
                <a:latin typeface="Ubuntu" panose="020B0504030602030204" pitchFamily="34" charset="0"/>
                <a:ea typeface="Lato" panose="020F0502020204030203" pitchFamily="34" charset="0"/>
                <a:cs typeface="Lato" panose="020F0502020204030203" pitchFamily="34" charset="0"/>
              </a:rPr>
              <a:t>Beliefs/</a:t>
            </a:r>
          </a:p>
          <a:p>
            <a:r>
              <a:rPr lang="en-US" altLang="en-US" sz="1400" dirty="0">
                <a:solidFill>
                  <a:prstClr val="black"/>
                </a:solidFill>
                <a:latin typeface="Ubuntu" panose="020B0504030602030204" pitchFamily="34" charset="0"/>
                <a:ea typeface="Lato" panose="020F0502020204030203" pitchFamily="34" charset="0"/>
                <a:cs typeface="Lato" panose="020F0502020204030203" pitchFamily="34" charset="0"/>
              </a:rPr>
              <a:t>Knowledge</a:t>
            </a:r>
          </a:p>
        </p:txBody>
      </p:sp>
      <p:cxnSp>
        <p:nvCxnSpPr>
          <p:cNvPr id="51" name="Straight Arrow Connector 50"/>
          <p:cNvCxnSpPr/>
          <p:nvPr/>
        </p:nvCxnSpPr>
        <p:spPr>
          <a:xfrm flipV="1">
            <a:off x="2362200" y="2882706"/>
            <a:ext cx="1587" cy="7059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900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17048022"/>
              </p:ext>
            </p:extLst>
          </p:nvPr>
        </p:nvGraphicFramePr>
        <p:xfrm>
          <a:off x="378004" y="553452"/>
          <a:ext cx="8490857" cy="4479839"/>
        </p:xfrm>
        <a:graphic>
          <a:graphicData uri="http://schemas.openxmlformats.org/drawingml/2006/table">
            <a:tbl>
              <a:tblPr>
                <a:tableStyleId>{0505E3EF-67EA-436B-97B2-0124C06EBD24}</a:tableStyleId>
              </a:tblPr>
              <a:tblGrid>
                <a:gridCol w="1684998">
                  <a:extLst>
                    <a:ext uri="{9D8B030D-6E8A-4147-A177-3AD203B41FA5}">
                      <a16:colId xmlns:a16="http://schemas.microsoft.com/office/drawing/2014/main" val="20000"/>
                    </a:ext>
                  </a:extLst>
                </a:gridCol>
                <a:gridCol w="2311171">
                  <a:extLst>
                    <a:ext uri="{9D8B030D-6E8A-4147-A177-3AD203B41FA5}">
                      <a16:colId xmlns:a16="http://schemas.microsoft.com/office/drawing/2014/main" val="20001"/>
                    </a:ext>
                  </a:extLst>
                </a:gridCol>
                <a:gridCol w="2363271">
                  <a:extLst>
                    <a:ext uri="{9D8B030D-6E8A-4147-A177-3AD203B41FA5}">
                      <a16:colId xmlns:a16="http://schemas.microsoft.com/office/drawing/2014/main" val="20002"/>
                    </a:ext>
                  </a:extLst>
                </a:gridCol>
                <a:gridCol w="2131417">
                  <a:extLst>
                    <a:ext uri="{9D8B030D-6E8A-4147-A177-3AD203B41FA5}">
                      <a16:colId xmlns:a16="http://schemas.microsoft.com/office/drawing/2014/main" val="20003"/>
                    </a:ext>
                  </a:extLst>
                </a:gridCol>
              </a:tblGrid>
              <a:tr h="563594">
                <a:tc>
                  <a:txBody>
                    <a:bodyPr/>
                    <a:lstStyle/>
                    <a:p>
                      <a:pPr marL="0" marR="0" algn="l">
                        <a:spcBef>
                          <a:spcPts val="600"/>
                        </a:spcBef>
                        <a:spcAft>
                          <a:spcPts val="600"/>
                        </a:spcAft>
                      </a:pPr>
                      <a:r>
                        <a:rPr lang="en-US" sz="1800" dirty="0">
                          <a:latin typeface="Ubuntu" panose="020B0504030602030204" pitchFamily="34" charset="0"/>
                        </a:rPr>
                        <a:t>Underlying</a:t>
                      </a:r>
                      <a:r>
                        <a:rPr lang="en-US" sz="1800" baseline="0" dirty="0">
                          <a:latin typeface="Ubuntu" panose="020B0504030602030204" pitchFamily="34" charset="0"/>
                        </a:rPr>
                        <a:t> </a:t>
                      </a:r>
                      <a:r>
                        <a:rPr lang="en-US" sz="1800" dirty="0">
                          <a:latin typeface="Ubuntu" panose="020B0504030602030204" pitchFamily="34" charset="0"/>
                        </a:rPr>
                        <a:t>Causes</a:t>
                      </a:r>
                      <a:endParaRPr lang="en-US" sz="1800" b="1" dirty="0">
                        <a:latin typeface="Ubuntu" panose="020B0504030602030204" pitchFamily="34" charset="0"/>
                        <a:ea typeface="Times New Roman"/>
                        <a:cs typeface="ArialBlack"/>
                      </a:endParaRPr>
                    </a:p>
                  </a:txBody>
                  <a:tcPr marL="0" marR="0" marT="0" marB="0" anchor="ctr"/>
                </a:tc>
                <a:tc>
                  <a:txBody>
                    <a:bodyPr/>
                    <a:lstStyle/>
                    <a:p>
                      <a:pPr marL="0" marR="0" algn="ctr">
                        <a:spcBef>
                          <a:spcPts val="600"/>
                        </a:spcBef>
                        <a:spcAft>
                          <a:spcPts val="600"/>
                        </a:spcAft>
                      </a:pPr>
                      <a:r>
                        <a:rPr lang="en-US" sz="1100" b="1" dirty="0">
                          <a:latin typeface="Ubuntu" panose="020B0504030602030204" pitchFamily="34" charset="0"/>
                        </a:rPr>
                        <a:t>Problem 1</a:t>
                      </a:r>
                    </a:p>
                    <a:p>
                      <a:pPr marL="0" marR="0" algn="ctr">
                        <a:spcBef>
                          <a:spcPts val="600"/>
                        </a:spcBef>
                        <a:spcAft>
                          <a:spcPts val="600"/>
                        </a:spcAft>
                      </a:pPr>
                      <a:r>
                        <a:rPr lang="en-US" sz="1100" b="1" dirty="0">
                          <a:latin typeface="Ubuntu" panose="020B0504030602030204" pitchFamily="34" charset="0"/>
                        </a:rPr>
                        <a:t>Example: Limited food availability</a:t>
                      </a:r>
                      <a:endParaRPr lang="en-US" sz="1100" b="1" dirty="0">
                        <a:latin typeface="Ubuntu" panose="020B0504030602030204" pitchFamily="34" charset="0"/>
                        <a:ea typeface="Times New Roman"/>
                        <a:cs typeface="ArialBlack"/>
                      </a:endParaRPr>
                    </a:p>
                  </a:txBody>
                  <a:tcPr marL="0" marR="0" marT="0" marB="0"/>
                </a:tc>
                <a:tc>
                  <a:txBody>
                    <a:bodyPr/>
                    <a:lstStyle/>
                    <a:p>
                      <a:pPr marL="0" marR="0" algn="ctr">
                        <a:spcBef>
                          <a:spcPts val="600"/>
                        </a:spcBef>
                        <a:spcAft>
                          <a:spcPts val="600"/>
                        </a:spcAft>
                      </a:pPr>
                      <a:r>
                        <a:rPr lang="en-US" sz="1100" b="1" dirty="0">
                          <a:latin typeface="Ubuntu" panose="020B0504030602030204" pitchFamily="34" charset="0"/>
                        </a:rPr>
                        <a:t>Problem 2</a:t>
                      </a:r>
                    </a:p>
                    <a:p>
                      <a:pPr marL="0" marR="0" algn="ctr">
                        <a:spcBef>
                          <a:spcPts val="600"/>
                        </a:spcBef>
                        <a:spcAft>
                          <a:spcPts val="600"/>
                        </a:spcAft>
                      </a:pPr>
                      <a:r>
                        <a:rPr lang="en-US" sz="1100" b="1" dirty="0">
                          <a:latin typeface="Ubuntu" panose="020B0504030602030204" pitchFamily="34" charset="0"/>
                        </a:rPr>
                        <a:t>Example: Low income security</a:t>
                      </a:r>
                      <a:endParaRPr lang="en-US" sz="1100" b="1" dirty="0">
                        <a:latin typeface="Ubuntu" panose="020B0504030602030204" pitchFamily="34" charset="0"/>
                        <a:ea typeface="Times New Roman"/>
                        <a:cs typeface="ArialBlack"/>
                      </a:endParaRPr>
                    </a:p>
                  </a:txBody>
                  <a:tcPr marL="0" marR="0" marT="0" marB="0"/>
                </a:tc>
                <a:tc>
                  <a:txBody>
                    <a:bodyPr/>
                    <a:lstStyle/>
                    <a:p>
                      <a:pPr marL="0" marR="0" algn="ctr">
                        <a:spcBef>
                          <a:spcPts val="600"/>
                        </a:spcBef>
                        <a:spcAft>
                          <a:spcPts val="600"/>
                        </a:spcAft>
                      </a:pPr>
                      <a:r>
                        <a:rPr lang="en-US" sz="1100" b="1" dirty="0">
                          <a:latin typeface="Ubuntu" panose="020B0504030602030204" pitchFamily="34" charset="0"/>
                        </a:rPr>
                        <a:t>Problem 3</a:t>
                      </a:r>
                    </a:p>
                    <a:p>
                      <a:pPr marL="0" marR="0" algn="ctr">
                        <a:spcBef>
                          <a:spcPts val="600"/>
                        </a:spcBef>
                        <a:spcAft>
                          <a:spcPts val="600"/>
                        </a:spcAft>
                      </a:pPr>
                      <a:r>
                        <a:rPr lang="en-US" sz="1100" b="1" dirty="0">
                          <a:latin typeface="Ubuntu" panose="020B0504030602030204" pitchFamily="34" charset="0"/>
                        </a:rPr>
                        <a:t>Example: Inadequate nutrition</a:t>
                      </a:r>
                      <a:endParaRPr lang="en-US" sz="1100" b="1" dirty="0">
                        <a:latin typeface="Ubuntu" panose="020B0504030602030204" pitchFamily="34" charset="0"/>
                        <a:ea typeface="Times New Roman"/>
                        <a:cs typeface="ArialBlack"/>
                      </a:endParaRPr>
                    </a:p>
                  </a:txBody>
                  <a:tcPr marL="0" marR="0" marT="0" marB="0"/>
                </a:tc>
                <a:extLst>
                  <a:ext uri="{0D108BD9-81ED-4DB2-BD59-A6C34878D82A}">
                    <a16:rowId xmlns:a16="http://schemas.microsoft.com/office/drawing/2014/main" val="10000"/>
                  </a:ext>
                </a:extLst>
              </a:tr>
              <a:tr h="829546">
                <a:tc>
                  <a:txBody>
                    <a:bodyPr/>
                    <a:lstStyle/>
                    <a:p>
                      <a:pPr marL="58738" marR="0" indent="-58738" algn="l">
                        <a:spcBef>
                          <a:spcPts val="0"/>
                        </a:spcBef>
                        <a:spcAft>
                          <a:spcPts val="0"/>
                        </a:spcAft>
                      </a:pPr>
                      <a:r>
                        <a:rPr lang="en-US" sz="1400" dirty="0">
                          <a:latin typeface="Ubuntu" panose="020B0504030602030204" pitchFamily="34" charset="0"/>
                        </a:rPr>
                        <a:t> Behavior</a:t>
                      </a:r>
                      <a:r>
                        <a:rPr lang="en-US" sz="1400" baseline="0" dirty="0">
                          <a:latin typeface="Ubuntu" panose="020B0504030602030204" pitchFamily="34" charset="0"/>
                        </a:rPr>
                        <a:t> and practices</a:t>
                      </a:r>
                      <a:endParaRPr lang="en-US" sz="1400" dirty="0">
                        <a:latin typeface="Ubuntu" panose="020B0504030602030204" pitchFamily="34" charset="0"/>
                        <a:ea typeface="Times New Roman"/>
                        <a:cs typeface="ArialBlack"/>
                      </a:endParaRPr>
                    </a:p>
                  </a:txBody>
                  <a:tcPr marL="0" marR="0" marT="0" marB="0" anchor="ctr"/>
                </a:tc>
                <a:tc>
                  <a:txBody>
                    <a:bodyPr/>
                    <a:lstStyle/>
                    <a:p>
                      <a:pPr marL="0" marR="0" algn="l">
                        <a:spcBef>
                          <a:spcPts val="600"/>
                        </a:spcBef>
                        <a:spcAft>
                          <a:spcPts val="600"/>
                        </a:spcAft>
                      </a:pPr>
                      <a:r>
                        <a:rPr lang="en-US" sz="1400" dirty="0">
                          <a:latin typeface="Ubuntu" panose="020B0504030602030204" pitchFamily="34" charset="0"/>
                        </a:rPr>
                        <a:t>Farmers do not use improved practices</a:t>
                      </a:r>
                      <a:endParaRPr lang="en-US" sz="1400" dirty="0">
                        <a:latin typeface="Ubuntu" panose="020B0504030602030204" pitchFamily="34" charset="0"/>
                        <a:ea typeface="MS Mincho"/>
                        <a:cs typeface="ArialBlack"/>
                      </a:endParaRPr>
                    </a:p>
                  </a:txBody>
                  <a:tcPr marL="29554" marR="29554" marT="29554" marB="29554"/>
                </a:tc>
                <a:tc>
                  <a:txBody>
                    <a:bodyPr/>
                    <a:lstStyle/>
                    <a:p>
                      <a:pPr marL="0" marR="0" algn="l">
                        <a:spcBef>
                          <a:spcPts val="600"/>
                        </a:spcBef>
                        <a:spcAft>
                          <a:spcPts val="600"/>
                        </a:spcAft>
                      </a:pPr>
                      <a:r>
                        <a:rPr lang="en-US" sz="1100" dirty="0">
                          <a:latin typeface="Ubuntu" panose="020B0504030602030204" pitchFamily="34" charset="0"/>
                        </a:rPr>
                        <a:t>Early marriage </a:t>
                      </a:r>
                      <a:r>
                        <a:rPr lang="en-US" sz="1100" dirty="0" smtClean="0">
                          <a:latin typeface="Ubuntu" panose="020B0504030602030204" pitchFamily="34" charset="0"/>
                        </a:rPr>
                        <a:t>(negatively </a:t>
                      </a:r>
                      <a:r>
                        <a:rPr lang="en-US" sz="1100" dirty="0">
                          <a:latin typeface="Ubuntu" panose="020B0504030602030204" pitchFamily="34" charset="0"/>
                        </a:rPr>
                        <a:t>affects girls’ education, leads to  low wages for </a:t>
                      </a:r>
                      <a:r>
                        <a:rPr lang="en-US" sz="1100" dirty="0" smtClean="0">
                          <a:latin typeface="Ubuntu" panose="020B0504030602030204" pitchFamily="34" charset="0"/>
                        </a:rPr>
                        <a:t>women)</a:t>
                      </a:r>
                      <a:endParaRPr lang="en-US" sz="1100" dirty="0">
                        <a:latin typeface="Ubuntu" panose="020B0504030602030204" pitchFamily="34" charset="0"/>
                        <a:ea typeface="Times New Roman"/>
                        <a:cs typeface="ArialBlack"/>
                      </a:endParaRPr>
                    </a:p>
                  </a:txBody>
                  <a:tcPr marL="29554" marR="29554" marT="29554" marB="29554"/>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100" dirty="0">
                          <a:latin typeface="Ubuntu" panose="020B0504030602030204" pitchFamily="34" charset="0"/>
                        </a:rPr>
                        <a:t>Intra-household</a:t>
                      </a:r>
                      <a:r>
                        <a:rPr lang="en-US" sz="1100" baseline="0" dirty="0">
                          <a:latin typeface="Ubuntu" panose="020B0504030602030204" pitchFamily="34" charset="0"/>
                        </a:rPr>
                        <a:t> disparity re: allotted food</a:t>
                      </a:r>
                    </a:p>
                    <a:p>
                      <a:pPr marL="0" marR="0" indent="0" algn="l" defTabSz="914400" rtl="0" eaLnBrk="1" fontAlgn="auto" latinLnBrk="0" hangingPunct="1">
                        <a:lnSpc>
                          <a:spcPct val="100000"/>
                        </a:lnSpc>
                        <a:spcBef>
                          <a:spcPts val="600"/>
                        </a:spcBef>
                        <a:spcAft>
                          <a:spcPts val="600"/>
                        </a:spcAft>
                        <a:buClrTx/>
                        <a:buSzTx/>
                        <a:buFontTx/>
                        <a:buNone/>
                        <a:tabLst/>
                        <a:defRPr/>
                      </a:pPr>
                      <a:r>
                        <a:rPr lang="en-US" sz="1100" baseline="0" dirty="0">
                          <a:latin typeface="Ubuntu" panose="020B0504030602030204" pitchFamily="34" charset="0"/>
                        </a:rPr>
                        <a:t>Households sell nutritious foods produced</a:t>
                      </a:r>
                      <a:endParaRPr lang="en-US" sz="1100" baseline="0" dirty="0">
                        <a:latin typeface="Ubuntu" panose="020B0504030602030204" pitchFamily="34" charset="0"/>
                        <a:ea typeface="MS Mincho"/>
                        <a:cs typeface="ArialBlack"/>
                      </a:endParaRPr>
                    </a:p>
                  </a:txBody>
                  <a:tcPr marL="29554" marR="29554" marT="29554" marB="29554"/>
                </a:tc>
                <a:extLst>
                  <a:ext uri="{0D108BD9-81ED-4DB2-BD59-A6C34878D82A}">
                    <a16:rowId xmlns:a16="http://schemas.microsoft.com/office/drawing/2014/main" val="10001"/>
                  </a:ext>
                </a:extLst>
              </a:tr>
              <a:tr h="1176749">
                <a:tc>
                  <a:txBody>
                    <a:bodyPr/>
                    <a:lstStyle/>
                    <a:p>
                      <a:pPr marL="58738" marR="0" indent="-58738" algn="l">
                        <a:spcBef>
                          <a:spcPts val="0"/>
                        </a:spcBef>
                        <a:spcAft>
                          <a:spcPts val="0"/>
                        </a:spcAft>
                      </a:pPr>
                      <a:r>
                        <a:rPr lang="en-US" sz="1400" dirty="0">
                          <a:latin typeface="Ubuntu" panose="020B0504030602030204" pitchFamily="34" charset="0"/>
                        </a:rPr>
                        <a:t> Knowledge, skills,</a:t>
                      </a:r>
                      <a:r>
                        <a:rPr lang="en-US" sz="1400" baseline="0" dirty="0">
                          <a:latin typeface="Ubuntu" panose="020B0504030602030204" pitchFamily="34" charset="0"/>
                        </a:rPr>
                        <a:t> attitudes, beliefs </a:t>
                      </a:r>
                      <a:endParaRPr lang="en-US" sz="1400" dirty="0">
                        <a:latin typeface="Ubuntu" panose="020B0504030602030204" pitchFamily="34" charset="0"/>
                        <a:ea typeface="Times New Roman"/>
                        <a:cs typeface="ArialBlack"/>
                      </a:endParaRPr>
                    </a:p>
                  </a:txBody>
                  <a:tcPr marL="0" marR="0" marT="0" marB="0" anchor="ct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dirty="0">
                          <a:latin typeface="Ubuntu" panose="020B0504030602030204" pitchFamily="34" charset="0"/>
                        </a:rPr>
                        <a:t>Farmers do not want to risk investing in crops they are not familiar with</a:t>
                      </a:r>
                    </a:p>
                    <a:p>
                      <a:pPr marL="0" marR="0" algn="l">
                        <a:spcBef>
                          <a:spcPts val="600"/>
                        </a:spcBef>
                        <a:spcAft>
                          <a:spcPts val="600"/>
                        </a:spcAft>
                      </a:pPr>
                      <a:endParaRPr lang="en-US" sz="1400" dirty="0">
                        <a:latin typeface="Ubuntu" panose="020B0504030602030204" pitchFamily="34" charset="0"/>
                        <a:ea typeface="MS Mincho"/>
                        <a:cs typeface="ArialBlack"/>
                      </a:endParaRPr>
                    </a:p>
                  </a:txBody>
                  <a:tcPr marL="29554" marR="29554" marT="29554" marB="29554"/>
                </a:tc>
                <a:tc>
                  <a:txBody>
                    <a:bodyPr/>
                    <a:lstStyle/>
                    <a:p>
                      <a:pPr marL="0" marR="0" algn="l">
                        <a:spcBef>
                          <a:spcPts val="600"/>
                        </a:spcBef>
                        <a:spcAft>
                          <a:spcPts val="600"/>
                        </a:spcAft>
                      </a:pPr>
                      <a:r>
                        <a:rPr lang="en-US" sz="1400" dirty="0">
                          <a:latin typeface="Ubuntu" panose="020B0504030602030204" pitchFamily="34" charset="0"/>
                        </a:rPr>
                        <a:t>People do not have entrepreneurial skills </a:t>
                      </a:r>
                    </a:p>
                    <a:p>
                      <a:pPr marL="0" marR="0" algn="l">
                        <a:spcBef>
                          <a:spcPts val="600"/>
                        </a:spcBef>
                        <a:spcAft>
                          <a:spcPts val="600"/>
                        </a:spcAft>
                      </a:pPr>
                      <a:r>
                        <a:rPr lang="en-US" sz="1400" dirty="0">
                          <a:latin typeface="Ubuntu" panose="020B0504030602030204" pitchFamily="34" charset="0"/>
                        </a:rPr>
                        <a:t>People, esp. women are not educated</a:t>
                      </a:r>
                      <a:endParaRPr lang="en-US" sz="1400" dirty="0">
                        <a:latin typeface="Ubuntu" panose="020B0504030602030204" pitchFamily="34" charset="0"/>
                        <a:ea typeface="Times New Roman"/>
                        <a:cs typeface="ArialBlack"/>
                      </a:endParaRPr>
                    </a:p>
                  </a:txBody>
                  <a:tcPr marL="29554" marR="29554" marT="29554" marB="29554"/>
                </a:tc>
                <a:tc>
                  <a:txBody>
                    <a:bodyPr/>
                    <a:lstStyle/>
                    <a:p>
                      <a:pPr marL="0" marR="0" algn="l">
                        <a:spcBef>
                          <a:spcPts val="600"/>
                        </a:spcBef>
                        <a:spcAft>
                          <a:spcPts val="600"/>
                        </a:spcAft>
                      </a:pPr>
                      <a:r>
                        <a:rPr lang="en-US" sz="1400" dirty="0">
                          <a:latin typeface="Ubuntu" panose="020B0504030602030204" pitchFamily="34" charset="0"/>
                        </a:rPr>
                        <a:t>Limited nutritional knowledge. </a:t>
                      </a:r>
                    </a:p>
                    <a:p>
                      <a:pPr marL="0" marR="0" algn="l">
                        <a:spcBef>
                          <a:spcPts val="600"/>
                        </a:spcBef>
                        <a:spcAft>
                          <a:spcPts val="600"/>
                        </a:spcAft>
                      </a:pPr>
                      <a:r>
                        <a:rPr lang="en-US" sz="1400" dirty="0" smtClean="0">
                          <a:latin typeface="Ubuntu" panose="020B0504030602030204" pitchFamily="34" charset="0"/>
                        </a:rPr>
                        <a:t>Taboos</a:t>
                      </a:r>
                      <a:r>
                        <a:rPr lang="en-US" sz="1400" baseline="0" dirty="0" smtClean="0">
                          <a:latin typeface="Ubuntu" panose="020B0504030602030204" pitchFamily="34" charset="0"/>
                        </a:rPr>
                        <a:t> </a:t>
                      </a:r>
                      <a:r>
                        <a:rPr lang="en-US" sz="1400" baseline="0" dirty="0">
                          <a:latin typeface="Ubuntu" panose="020B0504030602030204" pitchFamily="34" charset="0"/>
                        </a:rPr>
                        <a:t>re: what PLW eat. </a:t>
                      </a:r>
                      <a:endParaRPr lang="en-US" sz="1400" dirty="0">
                        <a:latin typeface="Ubuntu" panose="020B0504030602030204" pitchFamily="34" charset="0"/>
                        <a:ea typeface="MS Mincho"/>
                        <a:cs typeface="ArialBlack"/>
                      </a:endParaRPr>
                    </a:p>
                  </a:txBody>
                  <a:tcPr marL="29554" marR="29554" marT="29554" marB="29554"/>
                </a:tc>
                <a:extLst>
                  <a:ext uri="{0D108BD9-81ED-4DB2-BD59-A6C34878D82A}">
                    <a16:rowId xmlns:a16="http://schemas.microsoft.com/office/drawing/2014/main" val="10002"/>
                  </a:ext>
                </a:extLst>
              </a:tr>
              <a:tr h="1731193">
                <a:tc>
                  <a:txBody>
                    <a:bodyPr/>
                    <a:lstStyle/>
                    <a:p>
                      <a:pPr marL="0" marR="0" algn="l">
                        <a:spcBef>
                          <a:spcPts val="0"/>
                        </a:spcBef>
                        <a:spcAft>
                          <a:spcPts val="0"/>
                        </a:spcAft>
                      </a:pPr>
                      <a:r>
                        <a:rPr lang="en-US" sz="1400" dirty="0">
                          <a:latin typeface="Ubuntu" panose="020B0504030602030204" pitchFamily="34" charset="0"/>
                        </a:rPr>
                        <a:t> Systemic constraints</a:t>
                      </a:r>
                    </a:p>
                    <a:p>
                      <a:pPr marL="342900" marR="0" lvl="0" indent="-342900" algn="l">
                        <a:spcBef>
                          <a:spcPts val="0"/>
                        </a:spcBef>
                        <a:spcAft>
                          <a:spcPts val="0"/>
                        </a:spcAft>
                        <a:buFont typeface="Verdana"/>
                        <a:buNone/>
                        <a:tabLst>
                          <a:tab pos="257175" algn="l"/>
                        </a:tabLst>
                      </a:pPr>
                      <a:endParaRPr lang="en-US" sz="1400" dirty="0">
                        <a:latin typeface="Ubuntu" panose="020B0504030602030204" pitchFamily="34" charset="0"/>
                        <a:ea typeface="Times New Roman"/>
                        <a:cs typeface="ArialBlack"/>
                      </a:endParaRPr>
                    </a:p>
                  </a:txBody>
                  <a:tcPr marL="0" marR="0" marT="0" marB="0" anchor="ctr"/>
                </a:tc>
                <a:tc>
                  <a:txBody>
                    <a:bodyPr/>
                    <a:lstStyle/>
                    <a:p>
                      <a:pPr marL="0" marR="0" algn="l">
                        <a:spcBef>
                          <a:spcPts val="600"/>
                        </a:spcBef>
                        <a:spcAft>
                          <a:spcPts val="600"/>
                        </a:spcAft>
                      </a:pPr>
                      <a:r>
                        <a:rPr lang="en-US" sz="1400" dirty="0">
                          <a:latin typeface="Ubuntu" panose="020B0504030602030204" pitchFamily="34" charset="0"/>
                        </a:rPr>
                        <a:t>Markets unavailable and unreliable</a:t>
                      </a:r>
                    </a:p>
                    <a:p>
                      <a:pPr marL="0" marR="0" algn="l">
                        <a:spcBef>
                          <a:spcPts val="600"/>
                        </a:spcBef>
                        <a:spcAft>
                          <a:spcPts val="600"/>
                        </a:spcAft>
                      </a:pPr>
                      <a:r>
                        <a:rPr lang="en-US" sz="1400" dirty="0">
                          <a:latin typeface="Ubuntu" panose="020B0504030602030204" pitchFamily="34" charset="0"/>
                        </a:rPr>
                        <a:t>HH do not have land title deeds</a:t>
                      </a:r>
                    </a:p>
                    <a:p>
                      <a:pPr marL="0" marR="0" algn="l">
                        <a:spcBef>
                          <a:spcPts val="600"/>
                        </a:spcBef>
                        <a:spcAft>
                          <a:spcPts val="600"/>
                        </a:spcAft>
                      </a:pPr>
                      <a:r>
                        <a:rPr lang="en-US" sz="1400" dirty="0">
                          <a:latin typeface="Ubuntu" panose="020B0504030602030204" pitchFamily="34" charset="0"/>
                        </a:rPr>
                        <a:t>Poor extension services</a:t>
                      </a:r>
                      <a:endParaRPr lang="en-US" sz="1400" dirty="0">
                        <a:latin typeface="Ubuntu" panose="020B0504030602030204" pitchFamily="34" charset="0"/>
                        <a:ea typeface="Times New Roman"/>
                        <a:cs typeface="ArialBlack"/>
                      </a:endParaRPr>
                    </a:p>
                  </a:txBody>
                  <a:tcPr marL="29554" marR="29554" marT="29554" marB="29554"/>
                </a:tc>
                <a:tc>
                  <a:txBody>
                    <a:bodyPr/>
                    <a:lstStyle/>
                    <a:p>
                      <a:pPr marL="0" marR="0" algn="l">
                        <a:spcBef>
                          <a:spcPts val="600"/>
                        </a:spcBef>
                        <a:spcAft>
                          <a:spcPts val="600"/>
                        </a:spcAft>
                      </a:pPr>
                      <a:r>
                        <a:rPr lang="en-US" sz="1400" dirty="0">
                          <a:latin typeface="Ubuntu" panose="020B0504030602030204" pitchFamily="34" charset="0"/>
                        </a:rPr>
                        <a:t>Low prices for crops </a:t>
                      </a:r>
                    </a:p>
                    <a:p>
                      <a:pPr marL="0" marR="0" algn="l">
                        <a:spcBef>
                          <a:spcPts val="600"/>
                        </a:spcBef>
                        <a:spcAft>
                          <a:spcPts val="600"/>
                        </a:spcAft>
                      </a:pPr>
                      <a:r>
                        <a:rPr lang="en-US" sz="1400" dirty="0">
                          <a:latin typeface="Ubuntu" panose="020B0504030602030204" pitchFamily="34" charset="0"/>
                        </a:rPr>
                        <a:t>No institutions </a:t>
                      </a:r>
                      <a:r>
                        <a:rPr lang="en-US" sz="1400" dirty="0" smtClean="0">
                          <a:latin typeface="Ubuntu" panose="020B0504030602030204" pitchFamily="34" charset="0"/>
                        </a:rPr>
                        <a:t>offer </a:t>
                      </a:r>
                      <a:r>
                        <a:rPr lang="en-US" sz="1400" dirty="0">
                          <a:latin typeface="Ubuntu" panose="020B0504030602030204" pitchFamily="34" charset="0"/>
                        </a:rPr>
                        <a:t>business development training.</a:t>
                      </a:r>
                    </a:p>
                    <a:p>
                      <a:pPr marL="0" marR="0" indent="0" algn="l" defTabSz="914400" rtl="0" eaLnBrk="1" fontAlgn="auto" latinLnBrk="0" hangingPunct="1">
                        <a:lnSpc>
                          <a:spcPct val="100000"/>
                        </a:lnSpc>
                        <a:spcBef>
                          <a:spcPts val="600"/>
                        </a:spcBef>
                        <a:spcAft>
                          <a:spcPts val="600"/>
                        </a:spcAft>
                        <a:buClrTx/>
                        <a:buSzTx/>
                        <a:buFontTx/>
                        <a:buNone/>
                        <a:tabLst/>
                        <a:defRPr/>
                      </a:pPr>
                      <a:r>
                        <a:rPr lang="en-US" sz="1400" dirty="0">
                          <a:latin typeface="Ubuntu" panose="020B0504030602030204" pitchFamily="34" charset="0"/>
                        </a:rPr>
                        <a:t>Predominant religion considers borrowing with interest a sin</a:t>
                      </a:r>
                      <a:endParaRPr lang="en-US" sz="1400" dirty="0">
                        <a:latin typeface="Ubuntu" panose="020B0504030602030204" pitchFamily="34" charset="0"/>
                        <a:ea typeface="Times New Roman"/>
                        <a:cs typeface="ArialBlack"/>
                      </a:endParaRPr>
                    </a:p>
                  </a:txBody>
                  <a:tcPr marL="29554" marR="29554" marT="29554" marB="29554"/>
                </a:tc>
                <a:tc>
                  <a:txBody>
                    <a:bodyPr/>
                    <a:lstStyle/>
                    <a:p>
                      <a:pPr marL="0" marR="0" algn="l">
                        <a:spcBef>
                          <a:spcPts val="600"/>
                        </a:spcBef>
                        <a:spcAft>
                          <a:spcPts val="600"/>
                        </a:spcAft>
                      </a:pPr>
                      <a:r>
                        <a:rPr lang="en-US" sz="1400" dirty="0">
                          <a:latin typeface="Ubuntu" panose="020B0504030602030204" pitchFamily="34" charset="0"/>
                        </a:rPr>
                        <a:t>District</a:t>
                      </a:r>
                      <a:r>
                        <a:rPr lang="en-US" sz="1400" baseline="0" dirty="0">
                          <a:latin typeface="Ubuntu" panose="020B0504030602030204" pitchFamily="34" charset="0"/>
                        </a:rPr>
                        <a:t> level health care services are understaffed.  </a:t>
                      </a:r>
                    </a:p>
                    <a:p>
                      <a:pPr marL="0" marR="0" algn="l">
                        <a:spcBef>
                          <a:spcPts val="600"/>
                        </a:spcBef>
                        <a:spcAft>
                          <a:spcPts val="600"/>
                        </a:spcAft>
                      </a:pPr>
                      <a:r>
                        <a:rPr lang="en-US" sz="1400" baseline="0" dirty="0">
                          <a:latin typeface="Ubuntu" panose="020B0504030602030204" pitchFamily="34" charset="0"/>
                        </a:rPr>
                        <a:t>Existing staff are </a:t>
                      </a:r>
                      <a:r>
                        <a:rPr lang="en-US" sz="1400" baseline="0" dirty="0" smtClean="0">
                          <a:latin typeface="Ubuntu" panose="020B0504030602030204" pitchFamily="34" charset="0"/>
                        </a:rPr>
                        <a:t>unable </a:t>
                      </a:r>
                      <a:r>
                        <a:rPr lang="en-US" sz="1400" baseline="0" dirty="0">
                          <a:latin typeface="Ubuntu" panose="020B0504030602030204" pitchFamily="34" charset="0"/>
                        </a:rPr>
                        <a:t>to share nutritional knowledge with health clients </a:t>
                      </a:r>
                      <a:endParaRPr lang="en-US" sz="1400" dirty="0">
                        <a:latin typeface="Ubuntu" panose="020B0504030602030204" pitchFamily="34" charset="0"/>
                        <a:ea typeface="Times New Roman"/>
                        <a:cs typeface="ArialBlack"/>
                      </a:endParaRPr>
                    </a:p>
                  </a:txBody>
                  <a:tcPr marL="29554" marR="29554" marT="29554" marB="29554"/>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69298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3" y="157854"/>
            <a:ext cx="7459577" cy="857250"/>
          </a:xfrm>
        </p:spPr>
        <p:txBody>
          <a:bodyPr>
            <a:noAutofit/>
          </a:bodyPr>
          <a:lstStyle/>
          <a:p>
            <a:r>
              <a:rPr lang="en-US" sz="2800" dirty="0"/>
              <a:t>Problem Statements</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fontScale="70000" lnSpcReduction="20000"/>
          </a:bodyPr>
          <a:lstStyle/>
          <a:p>
            <a:pPr>
              <a:spcAft>
                <a:spcPts val="600"/>
              </a:spcAft>
            </a:pPr>
            <a:r>
              <a:rPr lang="en-US" sz="2800" b="1" dirty="0"/>
              <a:t>WHAT:  </a:t>
            </a:r>
            <a:r>
              <a:rPr lang="en-US" sz="2800" dirty="0"/>
              <a:t>determine the limiting condition </a:t>
            </a:r>
          </a:p>
          <a:p>
            <a:pPr>
              <a:spcAft>
                <a:spcPts val="600"/>
              </a:spcAft>
            </a:pPr>
            <a:r>
              <a:rPr lang="en-US" sz="2800" b="1" dirty="0"/>
              <a:t>WHO:  </a:t>
            </a:r>
            <a:r>
              <a:rPr lang="en-US" sz="2800" dirty="0"/>
              <a:t>identify the population affected by the condition</a:t>
            </a:r>
          </a:p>
          <a:p>
            <a:pPr lvl="1">
              <a:spcAft>
                <a:spcPts val="600"/>
              </a:spcAft>
              <a:buFont typeface="Arial" panose="020B0604020202020204" pitchFamily="34" charset="0"/>
              <a:buChar char="•"/>
            </a:pPr>
            <a:r>
              <a:rPr lang="en-US" sz="2400" dirty="0"/>
              <a:t>Overarching problem (impact population)</a:t>
            </a:r>
          </a:p>
          <a:p>
            <a:pPr lvl="1">
              <a:spcAft>
                <a:spcPts val="600"/>
              </a:spcAft>
              <a:buFont typeface="Arial" panose="020B0604020202020204" pitchFamily="34" charset="0"/>
              <a:buChar char="•"/>
            </a:pPr>
            <a:r>
              <a:rPr lang="en-US" sz="2400" dirty="0"/>
              <a:t>Underlying causes (if a subset of impact population)</a:t>
            </a:r>
          </a:p>
          <a:p>
            <a:pPr>
              <a:spcAft>
                <a:spcPts val="600"/>
              </a:spcAft>
            </a:pPr>
            <a:r>
              <a:rPr lang="en-US" sz="2800" b="1" dirty="0"/>
              <a:t>WHERE:  </a:t>
            </a:r>
            <a:r>
              <a:rPr lang="en-US" sz="2800" dirty="0"/>
              <a:t>the location of the population</a:t>
            </a:r>
          </a:p>
          <a:p>
            <a:pPr lvl="1">
              <a:spcAft>
                <a:spcPts val="600"/>
              </a:spcAft>
              <a:buFont typeface="Arial" panose="020B0604020202020204" pitchFamily="34" charset="0"/>
              <a:buChar char="•"/>
            </a:pPr>
            <a:r>
              <a:rPr lang="en-US" sz="2400" dirty="0"/>
              <a:t>Necessary for overarching problem; optional for underlying causes</a:t>
            </a:r>
          </a:p>
          <a:p>
            <a:pPr marL="457200" lvl="1" indent="0">
              <a:spcAft>
                <a:spcPts val="600"/>
              </a:spcAft>
              <a:buNone/>
            </a:pPr>
            <a:endParaRPr lang="en-US" sz="2400" dirty="0"/>
          </a:p>
          <a:p>
            <a:pPr>
              <a:spcAft>
                <a:spcPts val="600"/>
              </a:spcAft>
            </a:pPr>
            <a:r>
              <a:rPr lang="en-US" b="1" dirty="0"/>
              <a:t>Food and nutrition insecurity for vulnerable pastoralist households in </a:t>
            </a:r>
            <a:r>
              <a:rPr lang="en-US" b="1" dirty="0" err="1"/>
              <a:t>Fafan</a:t>
            </a:r>
            <a:r>
              <a:rPr lang="en-US" b="1" dirty="0"/>
              <a:t> zone of Ethiopia.</a:t>
            </a:r>
          </a:p>
          <a:p>
            <a:endParaRPr lang="en-US" dirty="0"/>
          </a:p>
        </p:txBody>
      </p:sp>
    </p:spTree>
    <p:extLst>
      <p:ext uri="{BB962C8B-B14F-4D97-AF65-F5344CB8AC3E}">
        <p14:creationId xmlns:p14="http://schemas.microsoft.com/office/powerpoint/2010/main" val="2042996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3" y="134838"/>
            <a:ext cx="7278707" cy="696256"/>
          </a:xfrm>
        </p:spPr>
        <p:txBody>
          <a:bodyPr>
            <a:noAutofit/>
          </a:bodyPr>
          <a:lstStyle/>
          <a:p>
            <a:r>
              <a:rPr lang="en-US" sz="2400" dirty="0"/>
              <a:t>Problem Statements: Identify subset impact populations</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802703"/>
          </a:xfrm>
        </p:spPr>
        <p:txBody>
          <a:bodyPr>
            <a:normAutofit/>
          </a:bodyPr>
          <a:lstStyle/>
          <a:p>
            <a:r>
              <a:rPr lang="en-US" sz="2000" dirty="0"/>
              <a:t>If a problem disproportionately affects a subset of the population, specify it. </a:t>
            </a:r>
          </a:p>
          <a:p>
            <a:endParaRPr lang="en-US" dirty="0"/>
          </a:p>
        </p:txBody>
      </p:sp>
      <p:graphicFrame>
        <p:nvGraphicFramePr>
          <p:cNvPr id="5" name="Content Placeholder 4"/>
          <p:cNvGraphicFramePr>
            <a:graphicFrameLocks/>
          </p:cNvGraphicFramePr>
          <p:nvPr>
            <p:extLst>
              <p:ext uri="{D42A27DB-BD31-4B8C-83A1-F6EECF244321}">
                <p14:modId xmlns:p14="http://schemas.microsoft.com/office/powerpoint/2010/main" val="950796850"/>
              </p:ext>
            </p:extLst>
          </p:nvPr>
        </p:nvGraphicFramePr>
        <p:xfrm>
          <a:off x="1684423" y="1919235"/>
          <a:ext cx="7278707" cy="3007663"/>
        </p:xfrm>
        <a:graphic>
          <a:graphicData uri="http://schemas.openxmlformats.org/drawingml/2006/table">
            <a:tbl>
              <a:tblPr firstRow="1" firstCol="1" bandRow="1">
                <a:tableStyleId>{1FECB4D8-DB02-4DC6-A0A2-4F2EBAE1DC90}</a:tableStyleId>
              </a:tblPr>
              <a:tblGrid>
                <a:gridCol w="2712973">
                  <a:extLst>
                    <a:ext uri="{9D8B030D-6E8A-4147-A177-3AD203B41FA5}">
                      <a16:colId xmlns:a16="http://schemas.microsoft.com/office/drawing/2014/main" val="20000"/>
                    </a:ext>
                  </a:extLst>
                </a:gridCol>
                <a:gridCol w="4565734">
                  <a:extLst>
                    <a:ext uri="{9D8B030D-6E8A-4147-A177-3AD203B41FA5}">
                      <a16:colId xmlns:a16="http://schemas.microsoft.com/office/drawing/2014/main" val="20001"/>
                    </a:ext>
                  </a:extLst>
                </a:gridCol>
              </a:tblGrid>
              <a:tr h="1015332">
                <a:tc>
                  <a:txBody>
                    <a:bodyPr/>
                    <a:lstStyle/>
                    <a:p>
                      <a:pPr marL="0" marR="0">
                        <a:lnSpc>
                          <a:spcPct val="105000"/>
                        </a:lnSpc>
                        <a:spcBef>
                          <a:spcPts val="0"/>
                        </a:spcBef>
                        <a:spcAft>
                          <a:spcPts val="0"/>
                        </a:spcAft>
                      </a:pPr>
                      <a:r>
                        <a:rPr lang="en-US" sz="1600" dirty="0">
                          <a:effectLst/>
                          <a:latin typeface="Ubuntu" panose="020B0504030602030204" pitchFamily="34" charset="0"/>
                        </a:rPr>
                        <a:t>Impact group identified</a:t>
                      </a:r>
                    </a:p>
                    <a:p>
                      <a:pPr marL="0" marR="0">
                        <a:lnSpc>
                          <a:spcPct val="105000"/>
                        </a:lnSpc>
                        <a:spcBef>
                          <a:spcPts val="0"/>
                        </a:spcBef>
                        <a:spcAft>
                          <a:spcPts val="0"/>
                        </a:spcAft>
                      </a:pPr>
                      <a:r>
                        <a:rPr lang="en-US" sz="1600" dirty="0">
                          <a:effectLst/>
                          <a:latin typeface="Ubuntu" panose="020B0504030602030204" pitchFamily="34" charset="0"/>
                        </a:rPr>
                        <a:t>in overarching problem statement  </a:t>
                      </a:r>
                      <a:endParaRPr lang="en-US" sz="1600" dirty="0">
                        <a:effectLst/>
                        <a:latin typeface="Ubuntu" panose="020B0504030602030204" pitchFamily="34" charset="0"/>
                        <a:ea typeface="Calibri"/>
                        <a:cs typeface="Times New Roman"/>
                      </a:endParaRPr>
                    </a:p>
                  </a:txBody>
                  <a:tcPr marL="47502" marR="47502" marT="0" marB="0"/>
                </a:tc>
                <a:tc>
                  <a:txBody>
                    <a:bodyPr/>
                    <a:lstStyle/>
                    <a:p>
                      <a:pPr marL="0" marR="0">
                        <a:lnSpc>
                          <a:spcPct val="105000"/>
                        </a:lnSpc>
                        <a:spcBef>
                          <a:spcPts val="0"/>
                        </a:spcBef>
                        <a:spcAft>
                          <a:spcPts val="0"/>
                        </a:spcAft>
                      </a:pPr>
                      <a:r>
                        <a:rPr lang="en-US" sz="1600" dirty="0">
                          <a:effectLst/>
                          <a:latin typeface="Ubuntu" panose="020B0504030602030204" pitchFamily="34" charset="0"/>
                        </a:rPr>
                        <a:t>Subset group identified</a:t>
                      </a:r>
                    </a:p>
                    <a:p>
                      <a:pPr marL="0" marR="0">
                        <a:lnSpc>
                          <a:spcPct val="105000"/>
                        </a:lnSpc>
                        <a:spcBef>
                          <a:spcPts val="0"/>
                        </a:spcBef>
                        <a:spcAft>
                          <a:spcPts val="0"/>
                        </a:spcAft>
                      </a:pPr>
                      <a:r>
                        <a:rPr lang="en-US" sz="1600" dirty="0">
                          <a:effectLst/>
                          <a:latin typeface="Ubuntu" panose="020B0504030602030204" pitchFamily="34" charset="0"/>
                        </a:rPr>
                        <a:t>for underlying cause</a:t>
                      </a:r>
                      <a:endParaRPr lang="en-US" sz="1600" dirty="0">
                        <a:effectLst/>
                        <a:latin typeface="Ubuntu" panose="020B0504030602030204" pitchFamily="34" charset="0"/>
                        <a:ea typeface="Calibri"/>
                        <a:cs typeface="Times New Roman"/>
                      </a:endParaRPr>
                    </a:p>
                  </a:txBody>
                  <a:tcPr marL="47502" marR="47502" marT="0" marB="0"/>
                </a:tc>
                <a:extLst>
                  <a:ext uri="{0D108BD9-81ED-4DB2-BD59-A6C34878D82A}">
                    <a16:rowId xmlns:a16="http://schemas.microsoft.com/office/drawing/2014/main" val="10000"/>
                  </a:ext>
                </a:extLst>
              </a:tr>
              <a:tr h="766976">
                <a:tc rowSpan="2">
                  <a:txBody>
                    <a:bodyPr/>
                    <a:lstStyle/>
                    <a:p>
                      <a:pPr marL="0" marR="0">
                        <a:lnSpc>
                          <a:spcPct val="105000"/>
                        </a:lnSpc>
                        <a:spcBef>
                          <a:spcPts val="0"/>
                        </a:spcBef>
                        <a:spcAft>
                          <a:spcPts val="0"/>
                        </a:spcAft>
                      </a:pPr>
                      <a:r>
                        <a:rPr lang="en-US" sz="1600" kern="1200" dirty="0">
                          <a:effectLst/>
                          <a:latin typeface="Ubuntu" panose="020B0504030602030204" pitchFamily="34" charset="0"/>
                        </a:rPr>
                        <a:t>Food insecurity for vulnerable pastoralist households in </a:t>
                      </a:r>
                      <a:r>
                        <a:rPr lang="en-US" sz="1600" kern="1200" dirty="0" err="1">
                          <a:effectLst/>
                          <a:latin typeface="Ubuntu" panose="020B0504030602030204" pitchFamily="34" charset="0"/>
                        </a:rPr>
                        <a:t>Fafan</a:t>
                      </a:r>
                      <a:r>
                        <a:rPr lang="en-US" sz="1600" kern="1200" dirty="0">
                          <a:effectLst/>
                          <a:latin typeface="Ubuntu" panose="020B0504030602030204" pitchFamily="34" charset="0"/>
                        </a:rPr>
                        <a:t> zone</a:t>
                      </a:r>
                      <a:endParaRPr lang="en-US" sz="1600" kern="1200" dirty="0">
                        <a:solidFill>
                          <a:schemeClr val="tx1"/>
                        </a:solidFill>
                        <a:effectLst/>
                        <a:latin typeface="Ubuntu" panose="020B0504030602030204" pitchFamily="34" charset="0"/>
                        <a:ea typeface="+mn-ea"/>
                        <a:cs typeface="+mn-cs"/>
                      </a:endParaRPr>
                    </a:p>
                  </a:txBody>
                  <a:tcPr marL="47502" marR="47502" marT="0" marB="0"/>
                </a:tc>
                <a:tc>
                  <a:txBody>
                    <a:bodyPr/>
                    <a:lstStyle/>
                    <a:p>
                      <a:pPr marL="0" marR="0">
                        <a:lnSpc>
                          <a:spcPct val="105000"/>
                        </a:lnSpc>
                        <a:spcBef>
                          <a:spcPts val="0"/>
                        </a:spcBef>
                        <a:spcAft>
                          <a:spcPts val="0"/>
                        </a:spcAft>
                      </a:pPr>
                      <a:r>
                        <a:rPr lang="en-US" sz="1600" dirty="0">
                          <a:effectLst/>
                          <a:latin typeface="Ubuntu" panose="020B0504030602030204" pitchFamily="34" charset="0"/>
                        </a:rPr>
                        <a:t>Inadequate amount of nutrients consumed by children under age 5</a:t>
                      </a:r>
                      <a:endParaRPr lang="en-US" sz="1600" dirty="0">
                        <a:solidFill>
                          <a:schemeClr val="tx1"/>
                        </a:solidFill>
                        <a:effectLst/>
                        <a:latin typeface="Ubuntu" panose="020B0504030602030204" pitchFamily="34" charset="0"/>
                        <a:ea typeface="Calibri"/>
                        <a:cs typeface="Times New Roman"/>
                      </a:endParaRPr>
                    </a:p>
                  </a:txBody>
                  <a:tcPr marL="47502" marR="47502" marT="0" marB="0"/>
                </a:tc>
                <a:extLst>
                  <a:ext uri="{0D108BD9-81ED-4DB2-BD59-A6C34878D82A}">
                    <a16:rowId xmlns:a16="http://schemas.microsoft.com/office/drawing/2014/main" val="10001"/>
                  </a:ext>
                </a:extLst>
              </a:tr>
              <a:tr h="521535">
                <a:tc vMerge="1">
                  <a:txBody>
                    <a:bodyPr/>
                    <a:lstStyle/>
                    <a:p>
                      <a:pPr marL="0" marR="0">
                        <a:lnSpc>
                          <a:spcPct val="105000"/>
                        </a:lnSpc>
                        <a:spcBef>
                          <a:spcPts val="0"/>
                        </a:spcBef>
                        <a:spcAft>
                          <a:spcPts val="0"/>
                        </a:spcAft>
                      </a:pPr>
                      <a:endParaRPr lang="en-US" sz="2400" dirty="0">
                        <a:solidFill>
                          <a:schemeClr val="tx1"/>
                        </a:solidFill>
                        <a:effectLst/>
                        <a:latin typeface="Calibri"/>
                        <a:ea typeface="Calibri"/>
                        <a:cs typeface="Times New Roman"/>
                      </a:endParaRPr>
                    </a:p>
                  </a:txBody>
                  <a:tcPr marL="68580" marR="68580" marT="0" marB="0">
                    <a:solidFill>
                      <a:schemeClr val="bg2">
                        <a:lumMod val="20000"/>
                        <a:lumOff val="80000"/>
                      </a:schemeClr>
                    </a:solidFill>
                  </a:tcPr>
                </a:tc>
                <a:tc>
                  <a:txBody>
                    <a:bodyPr/>
                    <a:lstStyle/>
                    <a:p>
                      <a:pPr marL="0" marR="0">
                        <a:lnSpc>
                          <a:spcPct val="105000"/>
                        </a:lnSpc>
                        <a:spcBef>
                          <a:spcPts val="0"/>
                        </a:spcBef>
                        <a:spcAft>
                          <a:spcPts val="0"/>
                        </a:spcAft>
                      </a:pPr>
                      <a:r>
                        <a:rPr lang="en-US" sz="1600" kern="1200" dirty="0">
                          <a:effectLst/>
                          <a:latin typeface="Ubuntu" panose="020B0504030602030204" pitchFamily="34" charset="0"/>
                        </a:rPr>
                        <a:t>Limited access to extension services for women in rural districts.</a:t>
                      </a:r>
                      <a:endParaRPr lang="en-US" sz="1600" b="1" kern="1200" dirty="0">
                        <a:solidFill>
                          <a:schemeClr val="tx1"/>
                        </a:solidFill>
                        <a:effectLst/>
                        <a:latin typeface="Ubuntu" panose="020B0504030602030204" pitchFamily="34" charset="0"/>
                        <a:ea typeface="+mn-ea"/>
                        <a:cs typeface="+mn-cs"/>
                      </a:endParaRPr>
                    </a:p>
                  </a:txBody>
                  <a:tcPr marL="47502" marR="47502" marT="0" marB="0"/>
                </a:tc>
                <a:extLst>
                  <a:ext uri="{0D108BD9-81ED-4DB2-BD59-A6C34878D82A}">
                    <a16:rowId xmlns:a16="http://schemas.microsoft.com/office/drawing/2014/main" val="10002"/>
                  </a:ext>
                </a:extLst>
              </a:tr>
              <a:tr h="703820">
                <a:tc>
                  <a:txBody>
                    <a:bodyPr/>
                    <a:lstStyle/>
                    <a:p>
                      <a:pPr marL="0" marR="0">
                        <a:lnSpc>
                          <a:spcPct val="105000"/>
                        </a:lnSpc>
                        <a:spcBef>
                          <a:spcPts val="0"/>
                        </a:spcBef>
                        <a:spcAft>
                          <a:spcPts val="0"/>
                        </a:spcAft>
                      </a:pPr>
                      <a:endParaRPr lang="en-US" sz="1600" dirty="0">
                        <a:solidFill>
                          <a:schemeClr val="tx1"/>
                        </a:solidFill>
                        <a:effectLst/>
                        <a:latin typeface="Ubuntu" panose="020B0504030602030204" pitchFamily="34" charset="0"/>
                        <a:ea typeface="Calibri"/>
                        <a:cs typeface="Times New Roman"/>
                      </a:endParaRPr>
                    </a:p>
                  </a:txBody>
                  <a:tcPr marL="47502" marR="47502" marT="0" marB="0"/>
                </a:tc>
                <a:tc>
                  <a:txBody>
                    <a:bodyPr/>
                    <a:lstStyle/>
                    <a:p>
                      <a:pPr marL="0" marR="0" lvl="1" indent="0" algn="l" defTabSz="914400" rtl="0" eaLnBrk="1" fontAlgn="auto" latinLnBrk="0" hangingPunct="1">
                        <a:lnSpc>
                          <a:spcPct val="105000"/>
                        </a:lnSpc>
                        <a:spcBef>
                          <a:spcPts val="0"/>
                        </a:spcBef>
                        <a:spcAft>
                          <a:spcPts val="0"/>
                        </a:spcAft>
                        <a:buClrTx/>
                        <a:buSzTx/>
                        <a:buFontTx/>
                        <a:buNone/>
                        <a:tabLst/>
                        <a:defRPr/>
                      </a:pPr>
                      <a:r>
                        <a:rPr kumimoji="0" lang="en-US" sz="1600" kern="1200" dirty="0">
                          <a:effectLst/>
                          <a:latin typeface="Ubuntu" panose="020B0504030602030204" pitchFamily="34" charset="0"/>
                        </a:rPr>
                        <a:t>Low agricultural yields for agro-pastoral households</a:t>
                      </a:r>
                      <a:endParaRPr kumimoji="0" lang="en-US" sz="1600" b="1" kern="1200" dirty="0">
                        <a:solidFill>
                          <a:schemeClr val="tx1"/>
                        </a:solidFill>
                        <a:effectLst/>
                        <a:latin typeface="Ubuntu" panose="020B0504030602030204" pitchFamily="34" charset="0"/>
                        <a:ea typeface="+mn-ea"/>
                        <a:cs typeface="+mn-cs"/>
                      </a:endParaRPr>
                    </a:p>
                  </a:txBody>
                  <a:tcPr marL="47502" marR="47502"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82028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8444565" cy="857250"/>
          </a:xfrm>
        </p:spPr>
        <p:txBody>
          <a:bodyPr>
            <a:noAutofit/>
          </a:bodyPr>
          <a:lstStyle/>
          <a:p>
            <a:r>
              <a:rPr lang="en-US" sz="2400" dirty="0" smtClean="0"/>
              <a:t>Checking logic</a:t>
            </a:r>
            <a:endParaRPr lang="en-US" sz="2400" dirty="0"/>
          </a:p>
        </p:txBody>
      </p:sp>
      <p:pic>
        <p:nvPicPr>
          <p:cNvPr id="4" name="Picture 3"/>
          <p:cNvPicPr>
            <a:picLocks noChangeAspect="1"/>
          </p:cNvPicPr>
          <p:nvPr/>
        </p:nvPicPr>
        <p:blipFill>
          <a:blip r:embed="rId3"/>
          <a:stretch>
            <a:fillRect/>
          </a:stretch>
        </p:blipFill>
        <p:spPr>
          <a:xfrm>
            <a:off x="1210834" y="990601"/>
            <a:ext cx="7293429" cy="4012494"/>
          </a:xfrm>
          <a:prstGeom prst="rect">
            <a:avLst/>
          </a:prstGeom>
        </p:spPr>
      </p:pic>
    </p:spTree>
    <p:extLst>
      <p:ext uri="{BB962C8B-B14F-4D97-AF65-F5344CB8AC3E}">
        <p14:creationId xmlns:p14="http://schemas.microsoft.com/office/powerpoint/2010/main" val="2592868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8444565" cy="857250"/>
          </a:xfrm>
        </p:spPr>
        <p:txBody>
          <a:bodyPr>
            <a:noAutofit/>
          </a:bodyPr>
          <a:lstStyle/>
          <a:p>
            <a:r>
              <a:rPr lang="en-US" sz="2400" dirty="0" smtClean="0"/>
              <a:t>Checking logic: distribution/ placement of problem types</a:t>
            </a:r>
            <a:endParaRPr lang="en-US" sz="2400" dirty="0"/>
          </a:p>
        </p:txBody>
      </p:sp>
      <p:pic>
        <p:nvPicPr>
          <p:cNvPr id="4" name="Picture 3"/>
          <p:cNvPicPr>
            <a:picLocks noChangeAspect="1"/>
          </p:cNvPicPr>
          <p:nvPr/>
        </p:nvPicPr>
        <p:blipFill>
          <a:blip r:embed="rId3"/>
          <a:stretch>
            <a:fillRect/>
          </a:stretch>
        </p:blipFill>
        <p:spPr>
          <a:xfrm>
            <a:off x="1210834" y="990601"/>
            <a:ext cx="7293429" cy="4012494"/>
          </a:xfrm>
          <a:prstGeom prst="rect">
            <a:avLst/>
          </a:prstGeom>
        </p:spPr>
      </p:pic>
    </p:spTree>
    <p:extLst>
      <p:ext uri="{BB962C8B-B14F-4D97-AF65-F5344CB8AC3E}">
        <p14:creationId xmlns:p14="http://schemas.microsoft.com/office/powerpoint/2010/main" val="476974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8444565" cy="857250"/>
          </a:xfrm>
        </p:spPr>
        <p:txBody>
          <a:bodyPr>
            <a:noAutofit/>
          </a:bodyPr>
          <a:lstStyle/>
          <a:p>
            <a:r>
              <a:rPr lang="en-US" sz="2400" dirty="0" smtClean="0"/>
              <a:t>Checking logic: definitional versus causal  relationship</a:t>
            </a:r>
            <a:endParaRPr lang="en-US" sz="2400" dirty="0"/>
          </a:p>
        </p:txBody>
      </p:sp>
      <p:pic>
        <p:nvPicPr>
          <p:cNvPr id="3" name="Picture 2"/>
          <p:cNvPicPr>
            <a:picLocks noChangeAspect="1"/>
          </p:cNvPicPr>
          <p:nvPr/>
        </p:nvPicPr>
        <p:blipFill>
          <a:blip r:embed="rId3"/>
          <a:stretch>
            <a:fillRect/>
          </a:stretch>
        </p:blipFill>
        <p:spPr>
          <a:xfrm>
            <a:off x="248084" y="1359012"/>
            <a:ext cx="3419908" cy="3558086"/>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4134302" y="1131697"/>
            <a:ext cx="3605102" cy="1765549"/>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5351319" y="3144469"/>
            <a:ext cx="3648688" cy="1796618"/>
          </a:xfrm>
          <a:prstGeom prst="rect">
            <a:avLst/>
          </a:prstGeom>
          <a:ln>
            <a:solidFill>
              <a:schemeClr val="tx1"/>
            </a:solidFill>
          </a:ln>
        </p:spPr>
      </p:pic>
    </p:spTree>
    <p:extLst>
      <p:ext uri="{BB962C8B-B14F-4D97-AF65-F5344CB8AC3E}">
        <p14:creationId xmlns:p14="http://schemas.microsoft.com/office/powerpoint/2010/main" val="3107150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p:txBody>
          <a:bodyPr/>
          <a:lstStyle/>
          <a:p>
            <a:r>
              <a:rPr lang="en-US" dirty="0"/>
              <a:t>Session Objectives </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p:txBody>
          <a:bodyPr>
            <a:normAutofit fontScale="92500" lnSpcReduction="20000"/>
          </a:bodyPr>
          <a:lstStyle/>
          <a:p>
            <a:pPr marL="342900" indent="-342900">
              <a:buFont typeface="Arial" panose="020B0604020202020204" pitchFamily="34" charset="0"/>
              <a:buChar char="•"/>
            </a:pPr>
            <a:r>
              <a:rPr lang="en-US" dirty="0"/>
              <a:t>To understand how to use causal analysis </a:t>
            </a:r>
            <a:r>
              <a:rPr lang="en-US" dirty="0" smtClean="0"/>
              <a:t>to identify the underlying causes of food and nutrition security</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To </a:t>
            </a:r>
            <a:r>
              <a:rPr lang="en-US" dirty="0" smtClean="0"/>
              <a:t>develop a problem tree to explore cause and effect pathways, including cross-causal linkages</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To </a:t>
            </a:r>
            <a:r>
              <a:rPr lang="en-US" dirty="0" smtClean="0"/>
              <a:t>understand the process we will use to document, prioritize </a:t>
            </a:r>
            <a:r>
              <a:rPr lang="en-US" dirty="0"/>
              <a:t>and develop an action plan to fill remaining information gaps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To understand the process we will use to validate the problem tree with other stakeholders</a:t>
            </a:r>
            <a:endParaRPr lang="en-US" dirty="0"/>
          </a:p>
          <a:p>
            <a:endParaRPr lang="en-US" dirty="0"/>
          </a:p>
        </p:txBody>
      </p:sp>
    </p:spTree>
    <p:extLst>
      <p:ext uri="{BB962C8B-B14F-4D97-AF65-F5344CB8AC3E}">
        <p14:creationId xmlns:p14="http://schemas.microsoft.com/office/powerpoint/2010/main" val="4131905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Checking logic: foundation for prioritization</a:t>
            </a:r>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en-US" dirty="0" smtClean="0"/>
              <a:t>Poultry mortality and </a:t>
            </a:r>
            <a:r>
              <a:rPr lang="en-US" dirty="0" err="1" smtClean="0"/>
              <a:t>boda</a:t>
            </a:r>
            <a:r>
              <a:rPr lang="en-US" dirty="0" smtClean="0"/>
              <a:t> </a:t>
            </a:r>
            <a:r>
              <a:rPr lang="en-US" dirty="0" err="1" smtClean="0"/>
              <a:t>bodas</a:t>
            </a:r>
            <a:endParaRPr lang="en-US" dirty="0" smtClean="0"/>
          </a:p>
          <a:p>
            <a:endParaRPr lang="en-US" dirty="0"/>
          </a:p>
          <a:p>
            <a:pPr marL="342900" indent="-342900">
              <a:buFont typeface="Arial" panose="020B0604020202020204" pitchFamily="34" charset="0"/>
              <a:buChar char="•"/>
            </a:pPr>
            <a:r>
              <a:rPr lang="en-US" dirty="0" smtClean="0"/>
              <a:t>Pareto </a:t>
            </a:r>
            <a:r>
              <a:rPr lang="en-US" dirty="0" smtClean="0"/>
              <a:t>principle</a:t>
            </a:r>
            <a:endParaRPr lang="en-US" dirty="0" smtClean="0"/>
          </a:p>
        </p:txBody>
      </p:sp>
    </p:spTree>
    <p:extLst>
      <p:ext uri="{BB962C8B-B14F-4D97-AF65-F5344CB8AC3E}">
        <p14:creationId xmlns:p14="http://schemas.microsoft.com/office/powerpoint/2010/main" val="2649438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a:t>Identify strong and flawed causal linkages in this sample</a:t>
            </a:r>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t="-1751" r="9110" b="-1"/>
          <a:stretch/>
        </p:blipFill>
        <p:spPr bwMode="auto">
          <a:xfrm>
            <a:off x="1821637" y="984739"/>
            <a:ext cx="5793126" cy="3998208"/>
          </a:xfrm>
          <a:prstGeom prst="rect">
            <a:avLst/>
          </a:prstGeom>
          <a:noFill/>
          <a:ln>
            <a:noFill/>
          </a:ln>
        </p:spPr>
      </p:pic>
    </p:spTree>
    <p:extLst>
      <p:ext uri="{BB962C8B-B14F-4D97-AF65-F5344CB8AC3E}">
        <p14:creationId xmlns:p14="http://schemas.microsoft.com/office/powerpoint/2010/main" val="4008807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8444565" cy="857250"/>
          </a:xfrm>
        </p:spPr>
        <p:txBody>
          <a:bodyPr>
            <a:noAutofit/>
          </a:bodyPr>
          <a:lstStyle/>
          <a:p>
            <a:r>
              <a:rPr lang="en-US" sz="2400" dirty="0"/>
              <a:t>Identify strong and flawed causal linkages in this sample</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012"/>
          <a:stretch/>
        </p:blipFill>
        <p:spPr bwMode="auto">
          <a:xfrm>
            <a:off x="2003368" y="1010652"/>
            <a:ext cx="5708362"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5745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8444565" cy="857250"/>
          </a:xfrm>
        </p:spPr>
        <p:txBody>
          <a:bodyPr>
            <a:noAutofit/>
          </a:bodyPr>
          <a:lstStyle/>
          <a:p>
            <a:r>
              <a:rPr lang="en-US" sz="2400" dirty="0"/>
              <a:t>Identify strong and flawed causal linkages in this sample</a:t>
            </a:r>
          </a:p>
        </p:txBody>
      </p:sp>
      <p:pic>
        <p:nvPicPr>
          <p:cNvPr id="5" name="Picture 1"/>
          <p:cNvPicPr>
            <a:picLocks noChangeAspect="1" noChangeArrowheads="1"/>
          </p:cNvPicPr>
          <p:nvPr/>
        </p:nvPicPr>
        <p:blipFill>
          <a:blip r:embed="rId3" cstate="print"/>
          <a:srcRect/>
          <a:stretch>
            <a:fillRect/>
          </a:stretch>
        </p:blipFill>
        <p:spPr bwMode="auto">
          <a:xfrm>
            <a:off x="1623646" y="982499"/>
            <a:ext cx="5872424" cy="4050885"/>
          </a:xfrm>
          <a:prstGeom prst="rect">
            <a:avLst/>
          </a:prstGeom>
          <a:noFill/>
        </p:spPr>
      </p:pic>
    </p:spTree>
    <p:extLst>
      <p:ext uri="{BB962C8B-B14F-4D97-AF65-F5344CB8AC3E}">
        <p14:creationId xmlns:p14="http://schemas.microsoft.com/office/powerpoint/2010/main" val="1160737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Identify information and evidence gaps </a:t>
            </a:r>
          </a:p>
        </p:txBody>
      </p:sp>
      <p:sp>
        <p:nvSpPr>
          <p:cNvPr id="3" name="Content Placeholder 2"/>
          <p:cNvSpPr>
            <a:spLocks noGrp="1"/>
          </p:cNvSpPr>
          <p:nvPr>
            <p:ph sz="half" idx="2"/>
          </p:nvPr>
        </p:nvSpPr>
        <p:spPr/>
        <p:txBody>
          <a:bodyPr>
            <a:normAutofit lnSpcReduction="10000"/>
          </a:bodyPr>
          <a:lstStyle/>
          <a:p>
            <a:pPr marL="342900" indent="-342900">
              <a:buFont typeface="Arial" panose="020B0604020202020204" pitchFamily="34" charset="0"/>
              <a:buChar char="•"/>
            </a:pPr>
            <a:r>
              <a:rPr lang="en-US" dirty="0" smtClean="0"/>
              <a:t>During the logic check, information and evidence gaps will surface. </a:t>
            </a:r>
          </a:p>
          <a:p>
            <a:pPr marL="342900" indent="-342900">
              <a:buFont typeface="Arial" panose="020B0604020202020204" pitchFamily="34" charset="0"/>
              <a:buChar char="•"/>
            </a:pPr>
            <a:r>
              <a:rPr lang="en-US" dirty="0" smtClean="0"/>
              <a:t>Designate 1-2 team members to keep a running list of gaps. </a:t>
            </a:r>
          </a:p>
          <a:p>
            <a:pPr marL="342900" indent="-342900">
              <a:buFont typeface="Arial" panose="020B0604020202020204" pitchFamily="34" charset="0"/>
              <a:buChar char="•"/>
            </a:pPr>
            <a:r>
              <a:rPr lang="en-US" dirty="0" smtClean="0"/>
              <a:t>After the dust settles in the problem tree exercise, work with the group to prioritize data collection needs. </a:t>
            </a:r>
          </a:p>
          <a:p>
            <a:pPr marL="342900" indent="-342900">
              <a:buFont typeface="Arial" panose="020B0604020202020204" pitchFamily="34" charset="0"/>
              <a:buChar char="•"/>
            </a:pPr>
            <a:r>
              <a:rPr lang="en-US" dirty="0" smtClean="0"/>
              <a:t>Initiate a 2</a:t>
            </a:r>
            <a:r>
              <a:rPr lang="en-US" baseline="30000" dirty="0" smtClean="0"/>
              <a:t>nd</a:t>
            </a:r>
            <a:r>
              <a:rPr lang="en-US" dirty="0" smtClean="0"/>
              <a:t> round of data collections to </a:t>
            </a:r>
            <a:r>
              <a:rPr lang="en-US" dirty="0"/>
              <a:t>fill priority information gaps </a:t>
            </a:r>
            <a:r>
              <a:rPr lang="en-US" dirty="0" smtClean="0"/>
              <a:t>( </a:t>
            </a:r>
            <a:r>
              <a:rPr lang="en-US" dirty="0"/>
              <a:t>secondary data capture </a:t>
            </a:r>
            <a:r>
              <a:rPr lang="en-US" dirty="0" smtClean="0"/>
              <a:t>or </a:t>
            </a:r>
            <a:r>
              <a:rPr lang="en-US" dirty="0"/>
              <a:t>primary if feasible) </a:t>
            </a:r>
          </a:p>
        </p:txBody>
      </p:sp>
    </p:spTree>
    <p:extLst>
      <p:ext uri="{BB962C8B-B14F-4D97-AF65-F5344CB8AC3E}">
        <p14:creationId xmlns:p14="http://schemas.microsoft.com/office/powerpoint/2010/main" val="3221176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8444565" cy="857250"/>
          </a:xfrm>
        </p:spPr>
        <p:txBody>
          <a:bodyPr>
            <a:noAutofit/>
          </a:bodyPr>
          <a:lstStyle/>
          <a:p>
            <a:r>
              <a:rPr lang="en-US" sz="2400" dirty="0"/>
              <a:t>Logic Check: Document evidence gaps</a:t>
            </a:r>
            <a:endParaRPr lang="en-US" sz="2400" dirty="0"/>
          </a:p>
        </p:txBody>
      </p:sp>
      <p:graphicFrame>
        <p:nvGraphicFramePr>
          <p:cNvPr id="4" name="Content Placeholder 3"/>
          <p:cNvGraphicFramePr>
            <a:graphicFrameLocks noGrp="1"/>
          </p:cNvGraphicFramePr>
          <p:nvPr>
            <p:ph sz="half" idx="2"/>
            <p:extLst>
              <p:ext uri="{D42A27DB-BD31-4B8C-83A1-F6EECF244321}">
                <p14:modId xmlns:p14="http://schemas.microsoft.com/office/powerpoint/2010/main" val="3284758318"/>
              </p:ext>
            </p:extLst>
          </p:nvPr>
        </p:nvGraphicFramePr>
        <p:xfrm>
          <a:off x="968067" y="1051539"/>
          <a:ext cx="7608119" cy="4003188"/>
        </p:xfrm>
        <a:graphic>
          <a:graphicData uri="http://schemas.openxmlformats.org/drawingml/2006/table">
            <a:tbl>
              <a:tblPr>
                <a:tableStyleId>{5C22544A-7EE6-4342-B048-85BDC9FD1C3A}</a:tableStyleId>
              </a:tblPr>
              <a:tblGrid>
                <a:gridCol w="3134171">
                  <a:extLst>
                    <a:ext uri="{9D8B030D-6E8A-4147-A177-3AD203B41FA5}">
                      <a16:colId xmlns:a16="http://schemas.microsoft.com/office/drawing/2014/main" val="2056247500"/>
                    </a:ext>
                  </a:extLst>
                </a:gridCol>
                <a:gridCol w="1369194">
                  <a:extLst>
                    <a:ext uri="{9D8B030D-6E8A-4147-A177-3AD203B41FA5}">
                      <a16:colId xmlns:a16="http://schemas.microsoft.com/office/drawing/2014/main" val="2687945825"/>
                    </a:ext>
                  </a:extLst>
                </a:gridCol>
                <a:gridCol w="1957859">
                  <a:extLst>
                    <a:ext uri="{9D8B030D-6E8A-4147-A177-3AD203B41FA5}">
                      <a16:colId xmlns:a16="http://schemas.microsoft.com/office/drawing/2014/main" val="1905000901"/>
                    </a:ext>
                  </a:extLst>
                </a:gridCol>
                <a:gridCol w="1146895">
                  <a:extLst>
                    <a:ext uri="{9D8B030D-6E8A-4147-A177-3AD203B41FA5}">
                      <a16:colId xmlns:a16="http://schemas.microsoft.com/office/drawing/2014/main" val="3565474127"/>
                    </a:ext>
                  </a:extLst>
                </a:gridCol>
              </a:tblGrid>
              <a:tr h="226591">
                <a:tc>
                  <a:txBody>
                    <a:bodyPr/>
                    <a:lstStyle/>
                    <a:p>
                      <a:pPr algn="l" fontAlgn="b"/>
                      <a:r>
                        <a:rPr lang="en-US" sz="1400" b="1" u="none" strike="noStrike" dirty="0">
                          <a:effectLst/>
                          <a:latin typeface="Ubuntu" panose="020B0604020202020204" charset="0"/>
                        </a:rPr>
                        <a:t>Problem </a:t>
                      </a:r>
                      <a:endParaRPr lang="en-US" sz="1400" b="1" i="0" u="none" strike="noStrike" dirty="0">
                        <a:solidFill>
                          <a:srgbClr val="000000"/>
                        </a:solidFill>
                        <a:effectLst/>
                        <a:latin typeface="Ubuntu" panose="020B0604020202020204" charset="0"/>
                      </a:endParaRPr>
                    </a:p>
                  </a:txBody>
                  <a:tcPr marL="7545" marR="7545" marT="7545" marB="0" anchor="b"/>
                </a:tc>
                <a:tc>
                  <a:txBody>
                    <a:bodyPr/>
                    <a:lstStyle/>
                    <a:p>
                      <a:pPr algn="l" fontAlgn="b"/>
                      <a:r>
                        <a:rPr lang="en-US" sz="1400" b="1" u="none" strike="noStrike">
                          <a:effectLst/>
                          <a:latin typeface="Ubuntu" panose="020B0604020202020204" charset="0"/>
                        </a:rPr>
                        <a:t>Evidence </a:t>
                      </a:r>
                      <a:endParaRPr lang="en-US" sz="1400" b="1" i="0" u="none" strike="noStrike">
                        <a:solidFill>
                          <a:srgbClr val="000000"/>
                        </a:solidFill>
                        <a:effectLst/>
                        <a:latin typeface="Ubuntu" panose="020B0604020202020204" charset="0"/>
                      </a:endParaRPr>
                    </a:p>
                  </a:txBody>
                  <a:tcPr marL="7545" marR="7545" marT="7545" marB="0" anchor="b"/>
                </a:tc>
                <a:tc>
                  <a:txBody>
                    <a:bodyPr/>
                    <a:lstStyle/>
                    <a:p>
                      <a:pPr algn="l" fontAlgn="b"/>
                      <a:r>
                        <a:rPr lang="en-US" sz="1400" b="1" u="none" strike="noStrike" dirty="0">
                          <a:effectLst/>
                          <a:latin typeface="Ubuntu" panose="020B0604020202020204" charset="0"/>
                        </a:rPr>
                        <a:t>Source </a:t>
                      </a:r>
                      <a:endParaRPr lang="en-US" sz="1400" b="1" i="0" u="none" strike="noStrike" dirty="0">
                        <a:solidFill>
                          <a:srgbClr val="000000"/>
                        </a:solidFill>
                        <a:effectLst/>
                        <a:latin typeface="Ubuntu" panose="020B0604020202020204" charset="0"/>
                      </a:endParaRPr>
                    </a:p>
                  </a:txBody>
                  <a:tcPr marL="7545" marR="7545" marT="7545" marB="0" anchor="b"/>
                </a:tc>
                <a:tc>
                  <a:txBody>
                    <a:bodyPr/>
                    <a:lstStyle/>
                    <a:p>
                      <a:pPr algn="l" fontAlgn="b"/>
                      <a:r>
                        <a:rPr lang="en-US" sz="1400" b="1" u="none" strike="noStrike" dirty="0">
                          <a:effectLst/>
                          <a:latin typeface="Ubuntu" panose="020B0604020202020204" charset="0"/>
                        </a:rPr>
                        <a:t>Link </a:t>
                      </a:r>
                      <a:endParaRPr lang="en-US" sz="1400" b="1" i="0" u="none" strike="noStrike" dirty="0">
                        <a:solidFill>
                          <a:srgbClr val="000000"/>
                        </a:solidFill>
                        <a:effectLst/>
                        <a:latin typeface="Ubuntu" panose="020B0604020202020204" charset="0"/>
                      </a:endParaRPr>
                    </a:p>
                  </a:txBody>
                  <a:tcPr marL="7545" marR="7545" marT="7545" marB="0" anchor="b"/>
                </a:tc>
                <a:extLst>
                  <a:ext uri="{0D108BD9-81ED-4DB2-BD59-A6C34878D82A}">
                    <a16:rowId xmlns:a16="http://schemas.microsoft.com/office/drawing/2014/main" val="4229436928"/>
                  </a:ext>
                </a:extLst>
              </a:tr>
              <a:tr h="445637">
                <a:tc>
                  <a:txBody>
                    <a:bodyPr/>
                    <a:lstStyle/>
                    <a:p>
                      <a:pPr algn="l" fontAlgn="b"/>
                      <a:r>
                        <a:rPr lang="en-US" sz="1400" u="none" strike="noStrike" dirty="0">
                          <a:effectLst/>
                          <a:latin typeface="Ubuntu" panose="020B0604020202020204" charset="0"/>
                        </a:rPr>
                        <a:t>Low sales and profitability from produced goods and services</a:t>
                      </a:r>
                      <a:endParaRPr lang="en-US" sz="1400" b="1" i="0" u="none" strike="noStrike" dirty="0">
                        <a:solidFill>
                          <a:srgbClr val="000000"/>
                        </a:solidFill>
                        <a:effectLst/>
                        <a:latin typeface="Ubuntu" panose="020B0604020202020204" charset="0"/>
                      </a:endParaRPr>
                    </a:p>
                  </a:txBody>
                  <a:tcPr marL="7545" marR="7545" marT="7545" marB="0" anchor="b">
                    <a:solidFill>
                      <a:schemeClr val="accent2">
                        <a:lumMod val="40000"/>
                        <a:lumOff val="60000"/>
                      </a:schemeClr>
                    </a:solidFill>
                  </a:tcPr>
                </a:tc>
                <a:tc>
                  <a:txBody>
                    <a:bodyPr/>
                    <a:lstStyle/>
                    <a:p>
                      <a:pPr algn="l" fontAlgn="b"/>
                      <a:endParaRPr lang="en-US" sz="1400" b="0" i="0" u="none" strike="noStrike" dirty="0">
                        <a:solidFill>
                          <a:srgbClr val="000000"/>
                        </a:solidFill>
                        <a:effectLst/>
                        <a:latin typeface="Ubuntu" panose="020B0604020202020204" charset="0"/>
                      </a:endParaRPr>
                    </a:p>
                  </a:txBody>
                  <a:tcPr marL="7545" marR="7545" marT="7545" marB="0" anchor="b"/>
                </a:tc>
                <a:tc>
                  <a:txBody>
                    <a:bodyPr/>
                    <a:lstStyle/>
                    <a:p>
                      <a:pPr algn="l" fontAlgn="b"/>
                      <a:r>
                        <a:rPr lang="en-US" sz="1400" u="none" strike="noStrike" dirty="0">
                          <a:effectLst/>
                          <a:latin typeface="Ubuntu" panose="020B0604020202020204" charset="0"/>
                        </a:rPr>
                        <a:t>FFP Food Security Desk Review for Bangladesh</a:t>
                      </a:r>
                      <a:endParaRPr lang="en-US" sz="1400" b="0" i="0" u="none" strike="noStrike" dirty="0">
                        <a:solidFill>
                          <a:srgbClr val="000000"/>
                        </a:solidFill>
                        <a:effectLst/>
                        <a:latin typeface="Ubuntu" panose="020B0604020202020204" charset="0"/>
                      </a:endParaRPr>
                    </a:p>
                  </a:txBody>
                  <a:tcPr marL="7545" marR="7545" marT="7545" marB="0" anchor="b"/>
                </a:tc>
                <a:tc>
                  <a:txBody>
                    <a:bodyPr/>
                    <a:lstStyle/>
                    <a:p>
                      <a:pPr algn="l" fontAlgn="b"/>
                      <a:endParaRPr lang="en-US" sz="1400" b="0" i="0" u="none" strike="noStrike" dirty="0">
                        <a:solidFill>
                          <a:srgbClr val="000000"/>
                        </a:solidFill>
                        <a:effectLst/>
                        <a:latin typeface="Ubuntu" panose="020B0604020202020204" charset="0"/>
                      </a:endParaRPr>
                    </a:p>
                  </a:txBody>
                  <a:tcPr marL="7545" marR="7545" marT="7545" marB="0" anchor="b"/>
                </a:tc>
                <a:extLst>
                  <a:ext uri="{0D108BD9-81ED-4DB2-BD59-A6C34878D82A}">
                    <a16:rowId xmlns:a16="http://schemas.microsoft.com/office/drawing/2014/main" val="3224995762"/>
                  </a:ext>
                </a:extLst>
              </a:tr>
              <a:tr h="664683">
                <a:tc>
                  <a:txBody>
                    <a:bodyPr/>
                    <a:lstStyle/>
                    <a:p>
                      <a:pPr algn="l" fontAlgn="b"/>
                      <a:r>
                        <a:rPr lang="en-US" sz="1400" u="none" strike="noStrike" dirty="0">
                          <a:effectLst/>
                          <a:latin typeface="Ubuntu" panose="020B0604020202020204" charset="0"/>
                        </a:rPr>
                        <a:t>Low quality and quantity of sustainable production of on-farm and off-farm goods and services</a:t>
                      </a:r>
                      <a:endParaRPr lang="en-US" sz="1400" b="0" i="0" u="none" strike="noStrike" dirty="0">
                        <a:solidFill>
                          <a:srgbClr val="000000"/>
                        </a:solidFill>
                        <a:effectLst/>
                        <a:latin typeface="Ubuntu" panose="020B0604020202020204" charset="0"/>
                      </a:endParaRPr>
                    </a:p>
                  </a:txBody>
                  <a:tcPr marL="7545" marR="7545" marT="7545" marB="0" anchor="b">
                    <a:solidFill>
                      <a:schemeClr val="accent2">
                        <a:lumMod val="20000"/>
                        <a:lumOff val="80000"/>
                      </a:schemeClr>
                    </a:solidFill>
                  </a:tcPr>
                </a:tc>
                <a:tc>
                  <a:txBody>
                    <a:bodyPr/>
                    <a:lstStyle/>
                    <a:p>
                      <a:pPr algn="l" fontAlgn="b"/>
                      <a:endParaRPr lang="en-US" sz="1400" b="0" i="0" u="none" strike="noStrike">
                        <a:solidFill>
                          <a:srgbClr val="000000"/>
                        </a:solidFill>
                        <a:effectLst/>
                        <a:latin typeface="Ubuntu" panose="020B0604020202020204" charset="0"/>
                      </a:endParaRPr>
                    </a:p>
                  </a:txBody>
                  <a:tcPr marL="7545" marR="7545" marT="7545" marB="0" anchor="b"/>
                </a:tc>
                <a:tc>
                  <a:txBody>
                    <a:bodyPr/>
                    <a:lstStyle/>
                    <a:p>
                      <a:pPr algn="l" fontAlgn="b"/>
                      <a:endParaRPr lang="en-US" sz="1400" b="0" i="0" u="none" strike="noStrike">
                        <a:solidFill>
                          <a:srgbClr val="000000"/>
                        </a:solidFill>
                        <a:effectLst/>
                        <a:latin typeface="Ubuntu" panose="020B0604020202020204" charset="0"/>
                      </a:endParaRPr>
                    </a:p>
                  </a:txBody>
                  <a:tcPr marL="7545" marR="7545" marT="7545" marB="0" anchor="b"/>
                </a:tc>
                <a:tc>
                  <a:txBody>
                    <a:bodyPr/>
                    <a:lstStyle/>
                    <a:p>
                      <a:pPr algn="l" fontAlgn="b"/>
                      <a:endParaRPr lang="en-US" sz="1400" b="0" i="0" u="none" strike="noStrike">
                        <a:solidFill>
                          <a:srgbClr val="000000"/>
                        </a:solidFill>
                        <a:effectLst/>
                        <a:latin typeface="Ubuntu" panose="020B0604020202020204" charset="0"/>
                      </a:endParaRPr>
                    </a:p>
                  </a:txBody>
                  <a:tcPr marL="7545" marR="7545" marT="7545" marB="0" anchor="b"/>
                </a:tc>
                <a:extLst>
                  <a:ext uri="{0D108BD9-81ED-4DB2-BD59-A6C34878D82A}">
                    <a16:rowId xmlns:a16="http://schemas.microsoft.com/office/drawing/2014/main" val="2104525368"/>
                  </a:ext>
                </a:extLst>
              </a:tr>
              <a:tr h="1102775">
                <a:tc>
                  <a:txBody>
                    <a:bodyPr/>
                    <a:lstStyle/>
                    <a:p>
                      <a:pPr algn="r" fontAlgn="b"/>
                      <a:r>
                        <a:rPr lang="en-US" sz="1400" u="none" strike="noStrike">
                          <a:effectLst/>
                          <a:latin typeface="Ubuntu" panose="020B0604020202020204" charset="0"/>
                        </a:rPr>
                        <a:t>Low  adoption of improved sustainable technologies and management practices by commercial on-farm and off-farm producers</a:t>
                      </a:r>
                      <a:endParaRPr lang="en-US" sz="1400" b="0" i="0" u="none" strike="noStrike">
                        <a:solidFill>
                          <a:srgbClr val="000000"/>
                        </a:solidFill>
                        <a:effectLst/>
                        <a:latin typeface="Ubuntu" panose="020B0604020202020204" charset="0"/>
                      </a:endParaRPr>
                    </a:p>
                  </a:txBody>
                  <a:tcPr marL="7545" marR="7545" marT="7545" marB="0" anchor="b"/>
                </a:tc>
                <a:tc>
                  <a:txBody>
                    <a:bodyPr/>
                    <a:lstStyle/>
                    <a:p>
                      <a:pPr algn="l" fontAlgn="b"/>
                      <a:endParaRPr lang="en-US" sz="1400" b="0" i="0" u="none" strike="noStrike">
                        <a:solidFill>
                          <a:srgbClr val="000000"/>
                        </a:solidFill>
                        <a:effectLst/>
                        <a:latin typeface="Ubuntu" panose="020B0604020202020204" charset="0"/>
                      </a:endParaRPr>
                    </a:p>
                  </a:txBody>
                  <a:tcPr marL="7545" marR="7545" marT="7545" marB="0" anchor="b"/>
                </a:tc>
                <a:tc>
                  <a:txBody>
                    <a:bodyPr/>
                    <a:lstStyle/>
                    <a:p>
                      <a:pPr algn="l" fontAlgn="b"/>
                      <a:endParaRPr lang="en-US" sz="1400" b="0" i="0" u="none" strike="noStrike" dirty="0">
                        <a:solidFill>
                          <a:srgbClr val="000000"/>
                        </a:solidFill>
                        <a:effectLst/>
                        <a:latin typeface="Ubuntu" panose="020B0604020202020204" charset="0"/>
                      </a:endParaRPr>
                    </a:p>
                  </a:txBody>
                  <a:tcPr marL="7545" marR="7545" marT="7545" marB="0" anchor="b"/>
                </a:tc>
                <a:tc>
                  <a:txBody>
                    <a:bodyPr/>
                    <a:lstStyle/>
                    <a:p>
                      <a:pPr algn="l" fontAlgn="b"/>
                      <a:endParaRPr lang="en-US" sz="1400" b="0" i="0" u="none" strike="noStrike">
                        <a:solidFill>
                          <a:srgbClr val="000000"/>
                        </a:solidFill>
                        <a:effectLst/>
                        <a:latin typeface="Ubuntu" panose="020B0604020202020204" charset="0"/>
                      </a:endParaRPr>
                    </a:p>
                  </a:txBody>
                  <a:tcPr marL="7545" marR="7545" marT="7545" marB="0" anchor="b"/>
                </a:tc>
                <a:extLst>
                  <a:ext uri="{0D108BD9-81ED-4DB2-BD59-A6C34878D82A}">
                    <a16:rowId xmlns:a16="http://schemas.microsoft.com/office/drawing/2014/main" val="1596098161"/>
                  </a:ext>
                </a:extLst>
              </a:tr>
              <a:tr h="445637">
                <a:tc>
                  <a:txBody>
                    <a:bodyPr/>
                    <a:lstStyle/>
                    <a:p>
                      <a:pPr algn="r" fontAlgn="b"/>
                      <a:r>
                        <a:rPr lang="en-US" sz="1400" u="none" strike="noStrike">
                          <a:effectLst/>
                          <a:latin typeface="Ubuntu" panose="020B0604020202020204" charset="0"/>
                        </a:rPr>
                        <a:t>Limited  producer’s knowledge and business management capacity </a:t>
                      </a:r>
                      <a:endParaRPr lang="en-US" sz="1400" b="0" i="0" u="none" strike="noStrike">
                        <a:solidFill>
                          <a:srgbClr val="000000"/>
                        </a:solidFill>
                        <a:effectLst/>
                        <a:latin typeface="Ubuntu" panose="020B0604020202020204" charset="0"/>
                      </a:endParaRPr>
                    </a:p>
                  </a:txBody>
                  <a:tcPr marL="7545" marR="7545" marT="7545" marB="0" anchor="b"/>
                </a:tc>
                <a:tc>
                  <a:txBody>
                    <a:bodyPr/>
                    <a:lstStyle/>
                    <a:p>
                      <a:pPr algn="l" fontAlgn="b"/>
                      <a:endParaRPr lang="en-US" sz="1400" b="0" i="0" u="none" strike="noStrike">
                        <a:solidFill>
                          <a:srgbClr val="000000"/>
                        </a:solidFill>
                        <a:effectLst/>
                        <a:latin typeface="Ubuntu" panose="020B0604020202020204" charset="0"/>
                      </a:endParaRPr>
                    </a:p>
                  </a:txBody>
                  <a:tcPr marL="7545" marR="7545" marT="7545" marB="0" anchor="b"/>
                </a:tc>
                <a:tc>
                  <a:txBody>
                    <a:bodyPr/>
                    <a:lstStyle/>
                    <a:p>
                      <a:pPr algn="l" fontAlgn="b"/>
                      <a:endParaRPr lang="en-US" sz="1400" b="0" i="0" u="none" strike="noStrike">
                        <a:solidFill>
                          <a:srgbClr val="000000"/>
                        </a:solidFill>
                        <a:effectLst/>
                        <a:latin typeface="Ubuntu" panose="020B0604020202020204" charset="0"/>
                      </a:endParaRPr>
                    </a:p>
                  </a:txBody>
                  <a:tcPr marL="7545" marR="7545" marT="7545" marB="0" anchor="b"/>
                </a:tc>
                <a:tc>
                  <a:txBody>
                    <a:bodyPr/>
                    <a:lstStyle/>
                    <a:p>
                      <a:pPr algn="l" fontAlgn="b"/>
                      <a:endParaRPr lang="en-US" sz="1400" b="0" i="0" u="none" strike="noStrike">
                        <a:solidFill>
                          <a:srgbClr val="000000"/>
                        </a:solidFill>
                        <a:effectLst/>
                        <a:latin typeface="Ubuntu" panose="020B0604020202020204" charset="0"/>
                      </a:endParaRPr>
                    </a:p>
                  </a:txBody>
                  <a:tcPr marL="7545" marR="7545" marT="7545" marB="0" anchor="b"/>
                </a:tc>
                <a:extLst>
                  <a:ext uri="{0D108BD9-81ED-4DB2-BD59-A6C34878D82A}">
                    <a16:rowId xmlns:a16="http://schemas.microsoft.com/office/drawing/2014/main" val="344535530"/>
                  </a:ext>
                </a:extLst>
              </a:tr>
              <a:tr h="445637">
                <a:tc>
                  <a:txBody>
                    <a:bodyPr/>
                    <a:lstStyle/>
                    <a:p>
                      <a:pPr algn="l" fontAlgn="b"/>
                      <a:r>
                        <a:rPr lang="en-US" sz="1400" u="none" strike="noStrike" dirty="0">
                          <a:effectLst/>
                          <a:latin typeface="Ubuntu" panose="020B0604020202020204" charset="0"/>
                        </a:rPr>
                        <a:t>Weak  linkages and limited participation in the market system</a:t>
                      </a:r>
                      <a:endParaRPr lang="en-US" sz="1400" b="0" i="0" u="none" strike="noStrike" dirty="0">
                        <a:solidFill>
                          <a:srgbClr val="000000"/>
                        </a:solidFill>
                        <a:effectLst/>
                        <a:latin typeface="Ubuntu" panose="020B0604020202020204" charset="0"/>
                      </a:endParaRPr>
                    </a:p>
                  </a:txBody>
                  <a:tcPr marL="7545" marR="7545" marT="7545" marB="0" anchor="b">
                    <a:solidFill>
                      <a:schemeClr val="accent2">
                        <a:lumMod val="20000"/>
                        <a:lumOff val="80000"/>
                      </a:schemeClr>
                    </a:solidFill>
                  </a:tcPr>
                </a:tc>
                <a:tc>
                  <a:txBody>
                    <a:bodyPr/>
                    <a:lstStyle/>
                    <a:p>
                      <a:pPr algn="l" fontAlgn="b"/>
                      <a:endParaRPr lang="en-US" sz="1400" b="0" i="0" u="none" strike="noStrike">
                        <a:solidFill>
                          <a:srgbClr val="000000"/>
                        </a:solidFill>
                        <a:effectLst/>
                        <a:latin typeface="Ubuntu" panose="020B0604020202020204" charset="0"/>
                      </a:endParaRPr>
                    </a:p>
                  </a:txBody>
                  <a:tcPr marL="7545" marR="7545" marT="7545" marB="0" anchor="b"/>
                </a:tc>
                <a:tc>
                  <a:txBody>
                    <a:bodyPr/>
                    <a:lstStyle/>
                    <a:p>
                      <a:pPr algn="l" fontAlgn="b"/>
                      <a:endParaRPr lang="en-US" sz="1400" b="0" i="0" u="none" strike="noStrike">
                        <a:solidFill>
                          <a:srgbClr val="000000"/>
                        </a:solidFill>
                        <a:effectLst/>
                        <a:latin typeface="Ubuntu" panose="020B0604020202020204" charset="0"/>
                      </a:endParaRPr>
                    </a:p>
                  </a:txBody>
                  <a:tcPr marL="7545" marR="7545" marT="7545" marB="0" anchor="b"/>
                </a:tc>
                <a:tc>
                  <a:txBody>
                    <a:bodyPr/>
                    <a:lstStyle/>
                    <a:p>
                      <a:pPr algn="l" fontAlgn="b"/>
                      <a:endParaRPr lang="en-US" sz="1400" b="0" i="0" u="none" strike="noStrike">
                        <a:solidFill>
                          <a:srgbClr val="000000"/>
                        </a:solidFill>
                        <a:effectLst/>
                        <a:latin typeface="Ubuntu" panose="020B0604020202020204" charset="0"/>
                      </a:endParaRPr>
                    </a:p>
                  </a:txBody>
                  <a:tcPr marL="7545" marR="7545" marT="7545" marB="0" anchor="b"/>
                </a:tc>
                <a:extLst>
                  <a:ext uri="{0D108BD9-81ED-4DB2-BD59-A6C34878D82A}">
                    <a16:rowId xmlns:a16="http://schemas.microsoft.com/office/drawing/2014/main" val="1243955810"/>
                  </a:ext>
                </a:extLst>
              </a:tr>
              <a:tr h="226591">
                <a:tc>
                  <a:txBody>
                    <a:bodyPr/>
                    <a:lstStyle/>
                    <a:p>
                      <a:pPr algn="r" fontAlgn="b"/>
                      <a:r>
                        <a:rPr lang="en-US" sz="1400" u="none" strike="noStrike">
                          <a:effectLst/>
                          <a:latin typeface="Ubuntu" panose="020B0604020202020204" charset="0"/>
                        </a:rPr>
                        <a:t>Limited access to market platforms </a:t>
                      </a:r>
                      <a:endParaRPr lang="en-US" sz="1400" b="0" i="0" u="none" strike="noStrike">
                        <a:solidFill>
                          <a:srgbClr val="000000"/>
                        </a:solidFill>
                        <a:effectLst/>
                        <a:latin typeface="Ubuntu" panose="020B0604020202020204" charset="0"/>
                      </a:endParaRPr>
                    </a:p>
                  </a:txBody>
                  <a:tcPr marL="7545" marR="7545" marT="7545" marB="0" anchor="b"/>
                </a:tc>
                <a:tc>
                  <a:txBody>
                    <a:bodyPr/>
                    <a:lstStyle/>
                    <a:p>
                      <a:pPr algn="l" fontAlgn="b"/>
                      <a:endParaRPr lang="en-US" sz="1400" b="0" i="0" u="none" strike="noStrike">
                        <a:solidFill>
                          <a:srgbClr val="000000"/>
                        </a:solidFill>
                        <a:effectLst/>
                        <a:latin typeface="Ubuntu" panose="020B0604020202020204" charset="0"/>
                      </a:endParaRPr>
                    </a:p>
                  </a:txBody>
                  <a:tcPr marL="7545" marR="7545" marT="7545" marB="0" anchor="b"/>
                </a:tc>
                <a:tc>
                  <a:txBody>
                    <a:bodyPr/>
                    <a:lstStyle/>
                    <a:p>
                      <a:pPr algn="l" fontAlgn="b"/>
                      <a:endParaRPr lang="en-US" sz="1400" b="0" i="0" u="none" strike="noStrike">
                        <a:solidFill>
                          <a:srgbClr val="000000"/>
                        </a:solidFill>
                        <a:effectLst/>
                        <a:latin typeface="Ubuntu" panose="020B0604020202020204" charset="0"/>
                      </a:endParaRPr>
                    </a:p>
                  </a:txBody>
                  <a:tcPr marL="7545" marR="7545" marT="7545" marB="0" anchor="b"/>
                </a:tc>
                <a:tc>
                  <a:txBody>
                    <a:bodyPr/>
                    <a:lstStyle/>
                    <a:p>
                      <a:pPr algn="l" fontAlgn="b"/>
                      <a:endParaRPr lang="en-US" sz="1400" b="0" i="0" u="none" strike="noStrike">
                        <a:solidFill>
                          <a:srgbClr val="000000"/>
                        </a:solidFill>
                        <a:effectLst/>
                        <a:latin typeface="Ubuntu" panose="020B0604020202020204" charset="0"/>
                      </a:endParaRPr>
                    </a:p>
                  </a:txBody>
                  <a:tcPr marL="7545" marR="7545" marT="7545" marB="0" anchor="b"/>
                </a:tc>
                <a:extLst>
                  <a:ext uri="{0D108BD9-81ED-4DB2-BD59-A6C34878D82A}">
                    <a16:rowId xmlns:a16="http://schemas.microsoft.com/office/drawing/2014/main" val="912722335"/>
                  </a:ext>
                </a:extLst>
              </a:tr>
              <a:tr h="445637">
                <a:tc>
                  <a:txBody>
                    <a:bodyPr/>
                    <a:lstStyle/>
                    <a:p>
                      <a:pPr algn="r" fontAlgn="b"/>
                      <a:r>
                        <a:rPr lang="en-US" sz="1400" u="none" strike="noStrike">
                          <a:effectLst/>
                          <a:latin typeface="Ubuntu" panose="020B0604020202020204" charset="0"/>
                        </a:rPr>
                        <a:t>Increased access to market information </a:t>
                      </a:r>
                      <a:endParaRPr lang="en-US" sz="1400" b="0" i="0" u="none" strike="noStrike">
                        <a:solidFill>
                          <a:srgbClr val="000000"/>
                        </a:solidFill>
                        <a:effectLst/>
                        <a:latin typeface="Ubuntu" panose="020B0604020202020204" charset="0"/>
                      </a:endParaRPr>
                    </a:p>
                  </a:txBody>
                  <a:tcPr marL="7545" marR="7545" marT="7545" marB="0" anchor="b"/>
                </a:tc>
                <a:tc>
                  <a:txBody>
                    <a:bodyPr/>
                    <a:lstStyle/>
                    <a:p>
                      <a:pPr algn="l" fontAlgn="b"/>
                      <a:endParaRPr lang="en-US" sz="1400" b="0" i="0" u="none" strike="noStrike">
                        <a:solidFill>
                          <a:srgbClr val="000000"/>
                        </a:solidFill>
                        <a:effectLst/>
                        <a:latin typeface="Ubuntu" panose="020B0604020202020204" charset="0"/>
                      </a:endParaRPr>
                    </a:p>
                  </a:txBody>
                  <a:tcPr marL="7545" marR="7545" marT="7545" marB="0" anchor="b"/>
                </a:tc>
                <a:tc>
                  <a:txBody>
                    <a:bodyPr/>
                    <a:lstStyle/>
                    <a:p>
                      <a:pPr algn="l" fontAlgn="b"/>
                      <a:endParaRPr lang="en-US" sz="1400" b="0" i="0" u="none" strike="noStrike">
                        <a:solidFill>
                          <a:srgbClr val="000000"/>
                        </a:solidFill>
                        <a:effectLst/>
                        <a:latin typeface="Ubuntu" panose="020B0604020202020204" charset="0"/>
                      </a:endParaRPr>
                    </a:p>
                  </a:txBody>
                  <a:tcPr marL="7545" marR="7545" marT="7545" marB="0" anchor="b"/>
                </a:tc>
                <a:tc>
                  <a:txBody>
                    <a:bodyPr/>
                    <a:lstStyle/>
                    <a:p>
                      <a:pPr algn="l" fontAlgn="b"/>
                      <a:endParaRPr lang="en-US" sz="1400" b="0" i="0" u="none" strike="noStrike" dirty="0">
                        <a:solidFill>
                          <a:srgbClr val="000000"/>
                        </a:solidFill>
                        <a:effectLst/>
                        <a:latin typeface="Ubuntu" panose="020B0604020202020204" charset="0"/>
                      </a:endParaRPr>
                    </a:p>
                  </a:txBody>
                  <a:tcPr marL="7545" marR="7545" marT="7545" marB="0" anchor="b"/>
                </a:tc>
                <a:extLst>
                  <a:ext uri="{0D108BD9-81ED-4DB2-BD59-A6C34878D82A}">
                    <a16:rowId xmlns:a16="http://schemas.microsoft.com/office/drawing/2014/main" val="2884390595"/>
                  </a:ext>
                </a:extLst>
              </a:tr>
            </a:tbl>
          </a:graphicData>
        </a:graphic>
      </p:graphicFrame>
    </p:spTree>
    <p:extLst>
      <p:ext uri="{BB962C8B-B14F-4D97-AF65-F5344CB8AC3E}">
        <p14:creationId xmlns:p14="http://schemas.microsoft.com/office/powerpoint/2010/main" val="3155529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smtClean="0"/>
              <a:t>Electronic problem tree</a:t>
            </a:r>
            <a:endParaRPr lang="en-US"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1"/>
            <a:ext cx="7278708" cy="3814697"/>
          </a:xfrm>
        </p:spPr>
        <p:txBody>
          <a:bodyPr>
            <a:normAutofit/>
          </a:bodyPr>
          <a:lstStyle/>
          <a:p>
            <a:pPr marL="457200" indent="-457200">
              <a:spcAft>
                <a:spcPts val="600"/>
              </a:spcAft>
              <a:buFont typeface="Arial" panose="020B0604020202020204" pitchFamily="34" charset="0"/>
              <a:buChar char="•"/>
            </a:pPr>
            <a:r>
              <a:rPr lang="en-US" sz="2800" dirty="0" smtClean="0"/>
              <a:t>Once </a:t>
            </a:r>
            <a:r>
              <a:rPr lang="en-US" sz="2800" dirty="0"/>
              <a:t>the logic begins to hold, capture the problem tree in an electronic format</a:t>
            </a:r>
          </a:p>
          <a:p>
            <a:pPr marL="1200150" lvl="1" indent="-457200">
              <a:spcAft>
                <a:spcPts val="600"/>
              </a:spcAft>
              <a:buFont typeface="Arial" panose="020B0604020202020204" pitchFamily="34" charset="0"/>
              <a:buChar char="•"/>
            </a:pPr>
            <a:r>
              <a:rPr lang="en-US" sz="2600" dirty="0" smtClean="0"/>
              <a:t>Creating a </a:t>
            </a:r>
            <a:r>
              <a:rPr lang="en-US" sz="2600" dirty="0"/>
              <a:t>separate page for each key </a:t>
            </a:r>
            <a:r>
              <a:rPr lang="en-US" sz="2600" dirty="0" smtClean="0"/>
              <a:t>problem helps us meet the </a:t>
            </a:r>
            <a:r>
              <a:rPr lang="en-US" sz="2600" dirty="0"/>
              <a:t>FFP requirement of having a separate page for each TOC purpose.  </a:t>
            </a:r>
          </a:p>
          <a:p>
            <a:pPr marL="1200150" lvl="1" indent="-457200">
              <a:spcAft>
                <a:spcPts val="600"/>
              </a:spcAft>
              <a:buFont typeface="Arial" panose="020B0604020202020204" pitchFamily="34" charset="0"/>
              <a:buChar char="•"/>
            </a:pPr>
            <a:r>
              <a:rPr lang="en-US" sz="2600" dirty="0"/>
              <a:t>Be sure to show how the problems link to one another across pages. </a:t>
            </a:r>
          </a:p>
          <a:p>
            <a:pPr>
              <a:spcAft>
                <a:spcPts val="600"/>
              </a:spcAft>
            </a:pPr>
            <a:endParaRPr lang="en-US" sz="2800" b="1" dirty="0"/>
          </a:p>
          <a:p>
            <a:endParaRPr lang="en-US" dirty="0"/>
          </a:p>
        </p:txBody>
      </p:sp>
    </p:spTree>
    <p:extLst>
      <p:ext uri="{BB962C8B-B14F-4D97-AF65-F5344CB8AC3E}">
        <p14:creationId xmlns:p14="http://schemas.microsoft.com/office/powerpoint/2010/main" val="1213331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8444565" cy="857250"/>
          </a:xfrm>
        </p:spPr>
        <p:txBody>
          <a:bodyPr>
            <a:noAutofit/>
          </a:bodyPr>
          <a:lstStyle/>
          <a:p>
            <a:r>
              <a:rPr lang="en-US" sz="2400" dirty="0"/>
              <a:t>Sample of linking the problem tree across pages</a:t>
            </a:r>
            <a:br>
              <a:rPr lang="en-US" sz="2400" dirty="0"/>
            </a:br>
            <a:r>
              <a:rPr lang="en-US" sz="2400" b="0" dirty="0"/>
              <a:t>Page 1</a:t>
            </a:r>
          </a:p>
        </p:txBody>
      </p:sp>
      <p:pic>
        <p:nvPicPr>
          <p:cNvPr id="5" name="Content Placeholder 7"/>
          <p:cNvPicPr>
            <a:picLocks noGrp="1" noChangeAspect="1"/>
          </p:cNvPicPr>
          <p:nvPr>
            <p:ph idx="4294967295"/>
          </p:nvPr>
        </p:nvPicPr>
        <p:blipFill>
          <a:blip r:embed="rId3"/>
          <a:stretch>
            <a:fillRect/>
          </a:stretch>
        </p:blipFill>
        <p:spPr>
          <a:xfrm>
            <a:off x="1189179" y="976551"/>
            <a:ext cx="7336740" cy="4036321"/>
          </a:xfrm>
          <a:prstGeom prst="rect">
            <a:avLst/>
          </a:prstGeom>
        </p:spPr>
      </p:pic>
    </p:spTree>
    <p:extLst>
      <p:ext uri="{BB962C8B-B14F-4D97-AF65-F5344CB8AC3E}">
        <p14:creationId xmlns:p14="http://schemas.microsoft.com/office/powerpoint/2010/main" val="513067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8444565" cy="857250"/>
          </a:xfrm>
        </p:spPr>
        <p:txBody>
          <a:bodyPr>
            <a:noAutofit/>
          </a:bodyPr>
          <a:lstStyle/>
          <a:p>
            <a:r>
              <a:rPr lang="en-US" sz="2400" dirty="0"/>
              <a:t>Sample of linking the problem tree across pages</a:t>
            </a:r>
            <a:br>
              <a:rPr lang="en-US" sz="2400" dirty="0"/>
            </a:br>
            <a:r>
              <a:rPr lang="en-US" sz="2400" b="0" dirty="0"/>
              <a:t>Page 2</a:t>
            </a:r>
          </a:p>
        </p:txBody>
      </p:sp>
      <p:pic>
        <p:nvPicPr>
          <p:cNvPr id="4" name="Picture 3"/>
          <p:cNvPicPr>
            <a:picLocks noChangeAspect="1"/>
          </p:cNvPicPr>
          <p:nvPr/>
        </p:nvPicPr>
        <p:blipFill>
          <a:blip r:embed="rId3"/>
          <a:stretch>
            <a:fillRect/>
          </a:stretch>
        </p:blipFill>
        <p:spPr>
          <a:xfrm>
            <a:off x="1819092" y="964645"/>
            <a:ext cx="6076914" cy="4178855"/>
          </a:xfrm>
          <a:prstGeom prst="rect">
            <a:avLst/>
          </a:prstGeom>
        </p:spPr>
      </p:pic>
    </p:spTree>
    <p:extLst>
      <p:ext uri="{BB962C8B-B14F-4D97-AF65-F5344CB8AC3E}">
        <p14:creationId xmlns:p14="http://schemas.microsoft.com/office/powerpoint/2010/main" val="2777626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8444565" cy="857250"/>
          </a:xfrm>
        </p:spPr>
        <p:txBody>
          <a:bodyPr>
            <a:noAutofit/>
          </a:bodyPr>
          <a:lstStyle/>
          <a:p>
            <a:r>
              <a:rPr lang="en-US" sz="2400" dirty="0"/>
              <a:t>Sample of linking the problem tree across pages</a:t>
            </a:r>
            <a:br>
              <a:rPr lang="en-US" sz="2400" dirty="0"/>
            </a:br>
            <a:r>
              <a:rPr lang="en-US" sz="2400" b="0" dirty="0"/>
              <a:t>Both pages</a:t>
            </a:r>
          </a:p>
        </p:txBody>
      </p:sp>
      <p:pic>
        <p:nvPicPr>
          <p:cNvPr id="5" name="Content Placeholder 7"/>
          <p:cNvPicPr>
            <a:picLocks noGrp="1" noChangeAspect="1"/>
          </p:cNvPicPr>
          <p:nvPr>
            <p:ph idx="4294967295"/>
          </p:nvPr>
        </p:nvPicPr>
        <p:blipFill>
          <a:blip r:embed="rId3"/>
          <a:stretch>
            <a:fillRect/>
          </a:stretch>
        </p:blipFill>
        <p:spPr>
          <a:xfrm>
            <a:off x="4837130" y="1491342"/>
            <a:ext cx="4306870" cy="2961665"/>
          </a:xfrm>
          <a:prstGeom prst="rect">
            <a:avLst/>
          </a:prstGeom>
        </p:spPr>
      </p:pic>
      <p:pic>
        <p:nvPicPr>
          <p:cNvPr id="6" name="Content Placeholder 7"/>
          <p:cNvPicPr>
            <a:picLocks noChangeAspect="1"/>
          </p:cNvPicPr>
          <p:nvPr/>
        </p:nvPicPr>
        <p:blipFill>
          <a:blip r:embed="rId4"/>
          <a:stretch>
            <a:fillRect/>
          </a:stretch>
        </p:blipFill>
        <p:spPr>
          <a:xfrm>
            <a:off x="166643" y="1677507"/>
            <a:ext cx="4647873" cy="2557036"/>
          </a:xfrm>
          <a:prstGeom prst="rect">
            <a:avLst/>
          </a:prstGeom>
        </p:spPr>
      </p:pic>
      <p:sp>
        <p:nvSpPr>
          <p:cNvPr id="8" name="Oval 7"/>
          <p:cNvSpPr/>
          <p:nvPr/>
        </p:nvSpPr>
        <p:spPr>
          <a:xfrm>
            <a:off x="4571999" y="3197863"/>
            <a:ext cx="1489392" cy="48985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657599" y="2727244"/>
            <a:ext cx="1489392" cy="48985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581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TOC Process and </a:t>
            </a:r>
            <a:r>
              <a:rPr lang="en-US" dirty="0" smtClean="0"/>
              <a:t>Timeline</a:t>
            </a:r>
            <a:endParaRPr lang="en-US" dirty="0"/>
          </a:p>
        </p:txBody>
      </p:sp>
      <p:graphicFrame>
        <p:nvGraphicFramePr>
          <p:cNvPr id="5" name="Content Placeholder 2"/>
          <p:cNvGraphicFramePr>
            <a:graphicFrameLocks noGrp="1"/>
          </p:cNvGraphicFramePr>
          <p:nvPr>
            <p:ph sz="half" idx="2"/>
            <p:extLst>
              <p:ext uri="{D42A27DB-BD31-4B8C-83A1-F6EECF244321}">
                <p14:modId xmlns:p14="http://schemas.microsoft.com/office/powerpoint/2010/main" val="3724770920"/>
              </p:ext>
            </p:extLst>
          </p:nvPr>
        </p:nvGraphicFramePr>
        <p:xfrm>
          <a:off x="625659" y="1142097"/>
          <a:ext cx="8012998" cy="3933320"/>
        </p:xfrm>
        <a:graphic>
          <a:graphicData uri="http://schemas.openxmlformats.org/drawingml/2006/table">
            <a:tbl>
              <a:tblPr>
                <a:tableStyleId>{5C22544A-7EE6-4342-B048-85BDC9FD1C3A}</a:tableStyleId>
              </a:tblPr>
              <a:tblGrid>
                <a:gridCol w="2093696">
                  <a:extLst>
                    <a:ext uri="{9D8B030D-6E8A-4147-A177-3AD203B41FA5}">
                      <a16:colId xmlns:a16="http://schemas.microsoft.com/office/drawing/2014/main" val="1053033345"/>
                    </a:ext>
                  </a:extLst>
                </a:gridCol>
                <a:gridCol w="182061">
                  <a:extLst>
                    <a:ext uri="{9D8B030D-6E8A-4147-A177-3AD203B41FA5}">
                      <a16:colId xmlns:a16="http://schemas.microsoft.com/office/drawing/2014/main" val="3363701114"/>
                    </a:ext>
                  </a:extLst>
                </a:gridCol>
                <a:gridCol w="224074">
                  <a:extLst>
                    <a:ext uri="{9D8B030D-6E8A-4147-A177-3AD203B41FA5}">
                      <a16:colId xmlns:a16="http://schemas.microsoft.com/office/drawing/2014/main" val="1051992116"/>
                    </a:ext>
                  </a:extLst>
                </a:gridCol>
                <a:gridCol w="203067">
                  <a:extLst>
                    <a:ext uri="{9D8B030D-6E8A-4147-A177-3AD203B41FA5}">
                      <a16:colId xmlns:a16="http://schemas.microsoft.com/office/drawing/2014/main" val="3013693323"/>
                    </a:ext>
                  </a:extLst>
                </a:gridCol>
                <a:gridCol w="203067">
                  <a:extLst>
                    <a:ext uri="{9D8B030D-6E8A-4147-A177-3AD203B41FA5}">
                      <a16:colId xmlns:a16="http://schemas.microsoft.com/office/drawing/2014/main" val="2373862974"/>
                    </a:ext>
                  </a:extLst>
                </a:gridCol>
                <a:gridCol w="196066">
                  <a:extLst>
                    <a:ext uri="{9D8B030D-6E8A-4147-A177-3AD203B41FA5}">
                      <a16:colId xmlns:a16="http://schemas.microsoft.com/office/drawing/2014/main" val="2740776638"/>
                    </a:ext>
                  </a:extLst>
                </a:gridCol>
                <a:gridCol w="252085">
                  <a:extLst>
                    <a:ext uri="{9D8B030D-6E8A-4147-A177-3AD203B41FA5}">
                      <a16:colId xmlns:a16="http://schemas.microsoft.com/office/drawing/2014/main" val="808385064"/>
                    </a:ext>
                  </a:extLst>
                </a:gridCol>
                <a:gridCol w="259087">
                  <a:extLst>
                    <a:ext uri="{9D8B030D-6E8A-4147-A177-3AD203B41FA5}">
                      <a16:colId xmlns:a16="http://schemas.microsoft.com/office/drawing/2014/main" val="785863251"/>
                    </a:ext>
                  </a:extLst>
                </a:gridCol>
                <a:gridCol w="182061">
                  <a:extLst>
                    <a:ext uri="{9D8B030D-6E8A-4147-A177-3AD203B41FA5}">
                      <a16:colId xmlns:a16="http://schemas.microsoft.com/office/drawing/2014/main" val="2954429637"/>
                    </a:ext>
                  </a:extLst>
                </a:gridCol>
                <a:gridCol w="217072">
                  <a:extLst>
                    <a:ext uri="{9D8B030D-6E8A-4147-A177-3AD203B41FA5}">
                      <a16:colId xmlns:a16="http://schemas.microsoft.com/office/drawing/2014/main" val="633819522"/>
                    </a:ext>
                  </a:extLst>
                </a:gridCol>
                <a:gridCol w="245080">
                  <a:extLst>
                    <a:ext uri="{9D8B030D-6E8A-4147-A177-3AD203B41FA5}">
                      <a16:colId xmlns:a16="http://schemas.microsoft.com/office/drawing/2014/main" val="3758031270"/>
                    </a:ext>
                  </a:extLst>
                </a:gridCol>
                <a:gridCol w="245080">
                  <a:extLst>
                    <a:ext uri="{9D8B030D-6E8A-4147-A177-3AD203B41FA5}">
                      <a16:colId xmlns:a16="http://schemas.microsoft.com/office/drawing/2014/main" val="2141791197"/>
                    </a:ext>
                  </a:extLst>
                </a:gridCol>
                <a:gridCol w="280093">
                  <a:extLst>
                    <a:ext uri="{9D8B030D-6E8A-4147-A177-3AD203B41FA5}">
                      <a16:colId xmlns:a16="http://schemas.microsoft.com/office/drawing/2014/main" val="2513788427"/>
                    </a:ext>
                  </a:extLst>
                </a:gridCol>
                <a:gridCol w="252085">
                  <a:extLst>
                    <a:ext uri="{9D8B030D-6E8A-4147-A177-3AD203B41FA5}">
                      <a16:colId xmlns:a16="http://schemas.microsoft.com/office/drawing/2014/main" val="2003643812"/>
                    </a:ext>
                  </a:extLst>
                </a:gridCol>
                <a:gridCol w="278448">
                  <a:extLst>
                    <a:ext uri="{9D8B030D-6E8A-4147-A177-3AD203B41FA5}">
                      <a16:colId xmlns:a16="http://schemas.microsoft.com/office/drawing/2014/main" val="391598656"/>
                    </a:ext>
                  </a:extLst>
                </a:gridCol>
                <a:gridCol w="246726">
                  <a:extLst>
                    <a:ext uri="{9D8B030D-6E8A-4147-A177-3AD203B41FA5}">
                      <a16:colId xmlns:a16="http://schemas.microsoft.com/office/drawing/2014/main" val="723009247"/>
                    </a:ext>
                  </a:extLst>
                </a:gridCol>
                <a:gridCol w="273091">
                  <a:extLst>
                    <a:ext uri="{9D8B030D-6E8A-4147-A177-3AD203B41FA5}">
                      <a16:colId xmlns:a16="http://schemas.microsoft.com/office/drawing/2014/main" val="1583672156"/>
                    </a:ext>
                  </a:extLst>
                </a:gridCol>
                <a:gridCol w="280093">
                  <a:extLst>
                    <a:ext uri="{9D8B030D-6E8A-4147-A177-3AD203B41FA5}">
                      <a16:colId xmlns:a16="http://schemas.microsoft.com/office/drawing/2014/main" val="1357015527"/>
                    </a:ext>
                  </a:extLst>
                </a:gridCol>
                <a:gridCol w="289430">
                  <a:extLst>
                    <a:ext uri="{9D8B030D-6E8A-4147-A177-3AD203B41FA5}">
                      <a16:colId xmlns:a16="http://schemas.microsoft.com/office/drawing/2014/main" val="3329852671"/>
                    </a:ext>
                  </a:extLst>
                </a:gridCol>
                <a:gridCol w="308103">
                  <a:extLst>
                    <a:ext uri="{9D8B030D-6E8A-4147-A177-3AD203B41FA5}">
                      <a16:colId xmlns:a16="http://schemas.microsoft.com/office/drawing/2014/main" val="3387371476"/>
                    </a:ext>
                  </a:extLst>
                </a:gridCol>
                <a:gridCol w="363974">
                  <a:extLst>
                    <a:ext uri="{9D8B030D-6E8A-4147-A177-3AD203B41FA5}">
                      <a16:colId xmlns:a16="http://schemas.microsoft.com/office/drawing/2014/main" val="3764774195"/>
                    </a:ext>
                  </a:extLst>
                </a:gridCol>
                <a:gridCol w="317632">
                  <a:extLst>
                    <a:ext uri="{9D8B030D-6E8A-4147-A177-3AD203B41FA5}">
                      <a16:colId xmlns:a16="http://schemas.microsoft.com/office/drawing/2014/main" val="2466015062"/>
                    </a:ext>
                  </a:extLst>
                </a:gridCol>
                <a:gridCol w="354738">
                  <a:extLst>
                    <a:ext uri="{9D8B030D-6E8A-4147-A177-3AD203B41FA5}">
                      <a16:colId xmlns:a16="http://schemas.microsoft.com/office/drawing/2014/main" val="261518520"/>
                    </a:ext>
                  </a:extLst>
                </a:gridCol>
                <a:gridCol w="266089">
                  <a:extLst>
                    <a:ext uri="{9D8B030D-6E8A-4147-A177-3AD203B41FA5}">
                      <a16:colId xmlns:a16="http://schemas.microsoft.com/office/drawing/2014/main" val="2216918151"/>
                    </a:ext>
                  </a:extLst>
                </a:gridCol>
              </a:tblGrid>
              <a:tr h="428179">
                <a:tc>
                  <a:txBody>
                    <a:bodyPr/>
                    <a:lstStyle/>
                    <a:p>
                      <a:pPr algn="l" fontAlgn="b"/>
                      <a:endParaRPr lang="en-US" sz="600" b="0" i="0" u="none" strike="noStrike" dirty="0">
                        <a:solidFill>
                          <a:srgbClr val="000000"/>
                        </a:solidFill>
                        <a:effectLst/>
                        <a:latin typeface="Ubuntu" panose="020B0604020202020204" charset="0"/>
                      </a:endParaRPr>
                    </a:p>
                  </a:txBody>
                  <a:tcPr marL="6442" marR="6442" marT="6442" marB="0" anchor="b"/>
                </a:tc>
                <a:tc gridSpan="4">
                  <a:txBody>
                    <a:bodyPr/>
                    <a:lstStyle/>
                    <a:p>
                      <a:pPr algn="ctr" fontAlgn="b"/>
                      <a:r>
                        <a:rPr lang="en-US" sz="900" u="none" strike="noStrike" kern="1200" dirty="0">
                          <a:solidFill>
                            <a:schemeClr val="dk1"/>
                          </a:solidFill>
                          <a:effectLst/>
                          <a:latin typeface="+mn-lt"/>
                          <a:ea typeface="+mn-ea"/>
                          <a:cs typeface="+mn-cs"/>
                        </a:rPr>
                        <a:t>Month 1</a:t>
                      </a:r>
                    </a:p>
                  </a:txBody>
                  <a:tcPr marL="6442" marR="6442" marT="6442" marB="0" anchor="ctr">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900" u="none" strike="noStrike" kern="1200" dirty="0">
                          <a:solidFill>
                            <a:schemeClr val="dk1"/>
                          </a:solidFill>
                          <a:effectLst/>
                          <a:latin typeface="+mn-lt"/>
                          <a:ea typeface="+mn-ea"/>
                          <a:cs typeface="+mn-cs"/>
                        </a:rPr>
                        <a:t>Month 2</a:t>
                      </a:r>
                    </a:p>
                  </a:txBody>
                  <a:tcPr marL="6442" marR="6442" marT="6442"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r>
                        <a:rPr lang="en-US" sz="900" u="none" strike="noStrike" kern="1200" dirty="0">
                          <a:solidFill>
                            <a:schemeClr val="dk1"/>
                          </a:solidFill>
                          <a:effectLst/>
                          <a:latin typeface="+mn-lt"/>
                          <a:ea typeface="+mn-ea"/>
                          <a:cs typeface="+mn-cs"/>
                        </a:rPr>
                        <a:t>Month 3</a:t>
                      </a:r>
                    </a:p>
                  </a:txBody>
                  <a:tcPr marL="6442" marR="6442" marT="6442" marB="0" anchor="ctr">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Month 4</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txBody>
                  <a:tcPr marL="6442" marR="6442" marT="6442" marB="0" anchor="b"/>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hMerge="1">
                  <a:txBody>
                    <a:bodyPr/>
                    <a:lstStyle/>
                    <a:p>
                      <a:endParaRPr lang="en-US"/>
                    </a:p>
                  </a:txBody>
                  <a:tcPr/>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gridSpan="4">
                  <a:txBody>
                    <a:bodyPr/>
                    <a:lstStyle/>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Month 5</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 </a:t>
                      </a:r>
                      <a:endParaRPr lang="en-US" sz="900" b="0" i="0" u="none" strike="noStrike" dirty="0">
                        <a:solidFill>
                          <a:srgbClr val="000000"/>
                        </a:solidFill>
                        <a:effectLst/>
                        <a:latin typeface="Ubuntu" panose="020B0604020202020204" charset="0"/>
                      </a:endParaRPr>
                    </a:p>
                  </a:txBody>
                  <a:tcPr marL="6442" marR="6442" marT="6442" marB="0" anchor="b">
                    <a:solidFill>
                      <a:schemeClr val="accent4"/>
                    </a:solidFill>
                  </a:tcPr>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hMerge="1">
                  <a:txBody>
                    <a:bodyPr/>
                    <a:lstStyle/>
                    <a:p>
                      <a:endParaRPr lang="en-US"/>
                    </a:p>
                  </a:txBody>
                  <a:tcPr/>
                </a:tc>
                <a:tc hMerge="1">
                  <a:txBody>
                    <a:bodyPr/>
                    <a:lstStyle/>
                    <a:p>
                      <a:pPr algn="l" fontAlgn="b"/>
                      <a:endParaRPr lang="en-US" sz="700" b="0" i="0" u="none" strike="noStrike" dirty="0">
                        <a:solidFill>
                          <a:srgbClr val="000000"/>
                        </a:solidFill>
                        <a:effectLst/>
                        <a:latin typeface="Ubuntu" panose="020B0604020202020204" charset="0"/>
                      </a:endParaRPr>
                    </a:p>
                  </a:txBody>
                  <a:tcPr marL="6984" marR="6984" marT="6984" marB="0" anchor="b"/>
                </a:tc>
                <a:tc gridSpan="2">
                  <a:txBody>
                    <a:bodyPr/>
                    <a:lstStyle/>
                    <a:p>
                      <a:pPr algn="ctr" fontAlgn="b"/>
                      <a:r>
                        <a:rPr lang="en-US" sz="900" u="none" strike="noStrike" dirty="0">
                          <a:effectLst/>
                        </a:rPr>
                        <a:t>Month 6</a:t>
                      </a:r>
                      <a:endParaRPr lang="en-US" sz="900" b="1" i="0" u="none" strike="noStrike" dirty="0">
                        <a:solidFill>
                          <a:srgbClr val="000000"/>
                        </a:solidFill>
                        <a:effectLst/>
                        <a:latin typeface="Ubuntu" panose="020B0604020202020204" charset="0"/>
                      </a:endParaRPr>
                    </a:p>
                  </a:txBody>
                  <a:tcPr marL="6442" marR="6442" marT="6442" marB="0" anchor="ctr"/>
                </a:tc>
                <a:tc hMerge="1">
                  <a:txBody>
                    <a:bodyPr/>
                    <a:lstStyle/>
                    <a:p>
                      <a:endParaRPr lang="en-US"/>
                    </a:p>
                  </a:txBody>
                  <a:tcPr/>
                </a:tc>
                <a:extLst>
                  <a:ext uri="{0D108BD9-81ED-4DB2-BD59-A6C34878D82A}">
                    <a16:rowId xmlns:a16="http://schemas.microsoft.com/office/drawing/2014/main" val="2809179598"/>
                  </a:ext>
                </a:extLst>
              </a:tr>
              <a:tr h="341160">
                <a:tc>
                  <a:txBody>
                    <a:bodyPr/>
                    <a:lstStyle/>
                    <a:p>
                      <a:pPr algn="r" fontAlgn="b"/>
                      <a:r>
                        <a:rPr lang="en-US" sz="900" u="none" strike="noStrike" dirty="0">
                          <a:effectLst/>
                        </a:rPr>
                        <a:t>WEEK</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1</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2</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3</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4</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5</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6</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7</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8</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a:effectLst/>
                        </a:rPr>
                        <a:t>9</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10</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11</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12</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13</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14</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15</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16</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17</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18</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19</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20</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21</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22</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23</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extLst>
                  <a:ext uri="{0D108BD9-81ED-4DB2-BD59-A6C34878D82A}">
                    <a16:rowId xmlns:a16="http://schemas.microsoft.com/office/drawing/2014/main" val="3700871026"/>
                  </a:ext>
                </a:extLst>
              </a:tr>
              <a:tr h="391700">
                <a:tc>
                  <a:txBody>
                    <a:bodyPr/>
                    <a:lstStyle/>
                    <a:p>
                      <a:pPr marL="91440" algn="l" fontAlgn="ctr"/>
                      <a:r>
                        <a:rPr lang="en-US" sz="1200" u="none" strike="noStrike" dirty="0">
                          <a:effectLst/>
                          <a:latin typeface="Ubuntu" panose="020B0604020202020204" charset="0"/>
                        </a:rPr>
                        <a:t>Data collection and organization</a:t>
                      </a:r>
                      <a:endParaRPr lang="en-US" sz="1200" b="1" i="0" u="none" strike="noStrike" dirty="0">
                        <a:solidFill>
                          <a:srgbClr val="000000"/>
                        </a:solidFill>
                        <a:effectLst/>
                        <a:latin typeface="Ubuntu" panose="020B0604020202020204" charset="0"/>
                      </a:endParaRPr>
                    </a:p>
                  </a:txBody>
                  <a:tcPr marL="6442" marR="6442" marT="6442" marB="0" anchor="ctr">
                    <a:solidFill>
                      <a:srgbClr val="E7EEE9"/>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9">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ctr">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ctr">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2">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ctr">
                    <a:solidFill>
                      <a:schemeClr val="accent2"/>
                    </a:solidFill>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680829046"/>
                  </a:ext>
                </a:extLst>
              </a:tr>
              <a:tr h="341160">
                <a:tc>
                  <a:txBody>
                    <a:bodyPr/>
                    <a:lstStyle/>
                    <a:p>
                      <a:pPr marL="91440" algn="l" fontAlgn="b"/>
                      <a:r>
                        <a:rPr lang="en-US" sz="1200" u="none" strike="noStrike" dirty="0">
                          <a:effectLst/>
                          <a:latin typeface="Ubuntu" panose="020B0604020202020204" charset="0"/>
                        </a:rPr>
                        <a:t>Problem Tree development </a:t>
                      </a:r>
                      <a:endParaRPr lang="en-US" sz="1200" b="1" i="0" u="none" strike="noStrike" dirty="0">
                        <a:solidFill>
                          <a:srgbClr val="000000"/>
                        </a:solidFill>
                        <a:effectLst/>
                        <a:latin typeface="Ubuntu" panose="020B0604020202020204" charset="0"/>
                      </a:endParaRPr>
                    </a:p>
                  </a:txBody>
                  <a:tcPr marL="6442" marR="6442" marT="6442" marB="0" anchor="b">
                    <a:solidFill>
                      <a:schemeClr val="accent6">
                        <a:lumMod val="40000"/>
                        <a:lumOff val="60000"/>
                      </a:schemeClr>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4">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150653744"/>
                  </a:ext>
                </a:extLst>
              </a:tr>
              <a:tr h="555904">
                <a:tc>
                  <a:txBody>
                    <a:bodyPr/>
                    <a:lstStyle/>
                    <a:p>
                      <a:pPr marL="91440" algn="l" fontAlgn="ctr"/>
                      <a:r>
                        <a:rPr lang="en-US" sz="1200" u="none" strike="noStrike" dirty="0">
                          <a:effectLst/>
                          <a:latin typeface="Ubuntu" panose="020B0604020202020204" charset="0"/>
                        </a:rPr>
                        <a:t>TOC </a:t>
                      </a:r>
                      <a:r>
                        <a:rPr lang="en-US" sz="1200" u="none" strike="noStrike" dirty="0" smtClean="0">
                          <a:effectLst/>
                          <a:latin typeface="Ubuntu" panose="020B0604020202020204" charset="0"/>
                        </a:rPr>
                        <a:t>diagram </a:t>
                      </a:r>
                      <a:r>
                        <a:rPr lang="en-US" sz="1200" u="none" strike="noStrike" dirty="0">
                          <a:effectLst/>
                          <a:latin typeface="Ubuntu" panose="020B0604020202020204" charset="0"/>
                        </a:rPr>
                        <a:t>and Complementary Documentation </a:t>
                      </a:r>
                      <a:r>
                        <a:rPr lang="en-US" sz="1200" u="none" strike="noStrike" dirty="0" smtClean="0">
                          <a:effectLst/>
                          <a:latin typeface="Ubuntu" panose="020B0604020202020204" charset="0"/>
                        </a:rPr>
                        <a:t>development </a:t>
                      </a:r>
                      <a:endParaRPr lang="en-US" sz="1200" b="1" i="0" u="none" strike="noStrike" dirty="0">
                        <a:solidFill>
                          <a:srgbClr val="000000"/>
                        </a:solidFill>
                        <a:effectLst/>
                        <a:latin typeface="Ubuntu" panose="020B0604020202020204" charset="0"/>
                      </a:endParaRPr>
                    </a:p>
                  </a:txBody>
                  <a:tcPr marL="6442" marR="6442" marT="6442" marB="0" anchor="ctr">
                    <a:solidFill>
                      <a:srgbClr val="E7EEE9"/>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ctr">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2252463542"/>
                  </a:ext>
                </a:extLst>
              </a:tr>
              <a:tr h="341160">
                <a:tc>
                  <a:txBody>
                    <a:bodyPr/>
                    <a:lstStyle/>
                    <a:p>
                      <a:pPr marL="91440" algn="l" fontAlgn="b"/>
                      <a:r>
                        <a:rPr lang="en-US" sz="1200" u="none" strike="noStrike" dirty="0">
                          <a:effectLst/>
                          <a:latin typeface="Ubuntu" panose="020B0604020202020204" charset="0"/>
                        </a:rPr>
                        <a:t>Prioritize interventions </a:t>
                      </a:r>
                      <a:endParaRPr lang="en-US" sz="1200" b="1"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2025393675"/>
                  </a:ext>
                </a:extLst>
              </a:tr>
              <a:tr h="290616">
                <a:tc>
                  <a:txBody>
                    <a:bodyPr/>
                    <a:lstStyle/>
                    <a:p>
                      <a:pPr marL="91440" algn="l" fontAlgn="b"/>
                      <a:r>
                        <a:rPr lang="en-US" sz="1200" u="none" strike="noStrike" dirty="0">
                          <a:effectLst/>
                          <a:latin typeface="Ubuntu" panose="020B0604020202020204" charset="0"/>
                        </a:rPr>
                        <a:t>Refine TOC graphics</a:t>
                      </a:r>
                      <a:endParaRPr lang="en-US" sz="1200" b="1"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1262709702"/>
                  </a:ext>
                </a:extLst>
              </a:tr>
              <a:tr h="505420">
                <a:tc>
                  <a:txBody>
                    <a:bodyPr/>
                    <a:lstStyle/>
                    <a:p>
                      <a:pPr marL="91440" algn="l" fontAlgn="b"/>
                      <a:r>
                        <a:rPr lang="en-US" sz="1200" u="none" strike="noStrike" dirty="0" err="1" smtClean="0">
                          <a:effectLst/>
                          <a:latin typeface="Ubuntu" panose="020B0604020202020204" charset="0"/>
                        </a:rPr>
                        <a:t>Logframe</a:t>
                      </a:r>
                      <a:r>
                        <a:rPr lang="en-US" sz="1200" u="none" strike="noStrike" dirty="0" smtClean="0">
                          <a:effectLst/>
                          <a:latin typeface="Ubuntu" panose="020B0604020202020204" charset="0"/>
                        </a:rPr>
                        <a:t> </a:t>
                      </a:r>
                      <a:r>
                        <a:rPr lang="en-US" sz="1200" u="none" strike="noStrike" dirty="0">
                          <a:effectLst/>
                          <a:latin typeface="Ubuntu" panose="020B0604020202020204" charset="0"/>
                        </a:rPr>
                        <a:t>transfer and </a:t>
                      </a:r>
                      <a:r>
                        <a:rPr lang="en-US" sz="1200" u="none" strike="noStrike" dirty="0" smtClean="0">
                          <a:effectLst/>
                          <a:latin typeface="Ubuntu" panose="020B0604020202020204" charset="0"/>
                        </a:rPr>
                        <a:t>select indicators</a:t>
                      </a:r>
                      <a:endParaRPr lang="en-US" sz="1200" b="1"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3461531758"/>
                  </a:ext>
                </a:extLst>
              </a:tr>
              <a:tr h="555963">
                <a:tc>
                  <a:txBody>
                    <a:bodyPr/>
                    <a:lstStyle/>
                    <a:p>
                      <a:pPr marL="91440" algn="l" fontAlgn="b"/>
                      <a:r>
                        <a:rPr lang="en-US" sz="1200" u="none" strike="noStrike" dirty="0" smtClean="0">
                          <a:effectLst/>
                          <a:latin typeface="Ubuntu" panose="020B0604020202020204" charset="0"/>
                        </a:rPr>
                        <a:t>Quality </a:t>
                      </a:r>
                      <a:r>
                        <a:rPr lang="en-US" sz="1200" u="none" strike="noStrike" dirty="0">
                          <a:effectLst/>
                          <a:latin typeface="Ubuntu" panose="020B0604020202020204" charset="0"/>
                        </a:rPr>
                        <a:t>and completeness </a:t>
                      </a:r>
                      <a:r>
                        <a:rPr lang="en-US" sz="1200" u="none" strike="noStrike" dirty="0" smtClean="0">
                          <a:effectLst/>
                          <a:latin typeface="Ubuntu" panose="020B0604020202020204" charset="0"/>
                        </a:rPr>
                        <a:t>review</a:t>
                      </a:r>
                      <a:endParaRPr lang="en-US" sz="1200" b="1"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ctr"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521161"/>
                  </a:ext>
                </a:extLst>
              </a:tr>
            </a:tbl>
          </a:graphicData>
        </a:graphic>
      </p:graphicFrame>
    </p:spTree>
    <p:extLst>
      <p:ext uri="{BB962C8B-B14F-4D97-AF65-F5344CB8AC3E}">
        <p14:creationId xmlns:p14="http://schemas.microsoft.com/office/powerpoint/2010/main" val="31448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3" y="157854"/>
            <a:ext cx="7459577" cy="857250"/>
          </a:xfrm>
        </p:spPr>
        <p:txBody>
          <a:bodyPr>
            <a:noAutofit/>
          </a:bodyPr>
          <a:lstStyle/>
          <a:p>
            <a:r>
              <a:rPr lang="en-US" sz="2800" dirty="0"/>
              <a:t>Summary</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a:bodyPr>
          <a:lstStyle/>
          <a:p>
            <a:pPr marL="457200" indent="-457200">
              <a:spcAft>
                <a:spcPts val="600"/>
              </a:spcAft>
              <a:buFont typeface="Arial" panose="020B0604020202020204" pitchFamily="34" charset="0"/>
              <a:buChar char="•"/>
            </a:pPr>
            <a:r>
              <a:rPr lang="en-US" sz="1800" dirty="0"/>
              <a:t>Different populations or different regions may appear to have the same broad categories of problems, yet it is critical that we identify context-specific underlying causes. </a:t>
            </a:r>
          </a:p>
          <a:p>
            <a:pPr marL="457200" indent="-457200">
              <a:spcAft>
                <a:spcPts val="600"/>
              </a:spcAft>
              <a:buFont typeface="Arial" panose="020B0604020202020204" pitchFamily="34" charset="0"/>
              <a:buChar char="•"/>
            </a:pPr>
            <a:r>
              <a:rPr lang="en-US" sz="1800" dirty="0"/>
              <a:t>Causes occur at multiple levels (household, community, and systems) and in various forms (behaviors/ practices; knowledge, skills, </a:t>
            </a:r>
            <a:r>
              <a:rPr lang="en-US" sz="1800" dirty="0" smtClean="0"/>
              <a:t>attitudes</a:t>
            </a:r>
            <a:r>
              <a:rPr lang="en-US" sz="1800" dirty="0"/>
              <a:t>, beliefs; and systemic weaknesses). </a:t>
            </a:r>
          </a:p>
          <a:p>
            <a:pPr marL="457200" indent="-457200">
              <a:spcAft>
                <a:spcPts val="600"/>
              </a:spcAft>
              <a:buFont typeface="Arial" panose="020B0604020202020204" pitchFamily="34" charset="0"/>
              <a:buChar char="•"/>
            </a:pPr>
            <a:r>
              <a:rPr lang="en-US" sz="1800" dirty="0"/>
              <a:t>A problem tree helps us to visualize the non-linear causal logic of problematic conditions. </a:t>
            </a:r>
          </a:p>
          <a:p>
            <a:pPr marL="457200" indent="-457200">
              <a:spcAft>
                <a:spcPts val="600"/>
              </a:spcAft>
              <a:buFont typeface="Arial" panose="020B0604020202020204" pitchFamily="34" charset="0"/>
              <a:buChar char="•"/>
            </a:pPr>
            <a:r>
              <a:rPr lang="en-US" sz="1800" dirty="0"/>
              <a:t>A problem tree with strong causal logic can be easily transformed into a TOC with strong causal logic.</a:t>
            </a:r>
          </a:p>
          <a:p>
            <a:pPr>
              <a:spcAft>
                <a:spcPts val="600"/>
              </a:spcAft>
            </a:pPr>
            <a:endParaRPr lang="en-US" sz="1800" b="1" dirty="0"/>
          </a:p>
          <a:p>
            <a:endParaRPr lang="en-US" sz="1800" dirty="0"/>
          </a:p>
        </p:txBody>
      </p:sp>
    </p:spTree>
    <p:extLst>
      <p:ext uri="{BB962C8B-B14F-4D97-AF65-F5344CB8AC3E}">
        <p14:creationId xmlns:p14="http://schemas.microsoft.com/office/powerpoint/2010/main" val="1914125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Tree Workshop</a:t>
            </a:r>
            <a:endParaRPr lang="en-US" dirty="0"/>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700" r="16700"/>
          <a:stretch>
            <a:fillRect/>
          </a:stretch>
        </p:blipFill>
        <p:spPr/>
      </p:pic>
    </p:spTree>
    <p:extLst>
      <p:ext uri="{BB962C8B-B14F-4D97-AF65-F5344CB8AC3E}">
        <p14:creationId xmlns:p14="http://schemas.microsoft.com/office/powerpoint/2010/main" val="3480858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a:t/>
            </a:r>
            <a:br>
              <a:rPr lang="en-US" sz="2400" dirty="0"/>
            </a:br>
            <a:r>
              <a:rPr lang="en-US" sz="2400" b="0" dirty="0" smtClean="0">
                <a:latin typeface="Lato"/>
                <a:ea typeface="Lato"/>
                <a:cs typeface="Lato"/>
              </a:rPr>
              <a:t>Problem Tree Development</a:t>
            </a:r>
            <a:endParaRPr lang="en-US"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1"/>
            <a:ext cx="7278708" cy="3814697"/>
          </a:xfrm>
        </p:spPr>
        <p:txBody>
          <a:bodyPr>
            <a:normAutofit fontScale="62500" lnSpcReduction="20000"/>
          </a:bodyPr>
          <a:lstStyle/>
          <a:p>
            <a:pPr>
              <a:spcAft>
                <a:spcPts val="600"/>
              </a:spcAft>
            </a:pPr>
            <a:r>
              <a:rPr lang="en-US" sz="3200" dirty="0" smtClean="0"/>
              <a:t>1</a:t>
            </a:r>
            <a:r>
              <a:rPr lang="en-US" sz="3200" dirty="0"/>
              <a:t>. </a:t>
            </a:r>
            <a:r>
              <a:rPr lang="en-US" sz="3200" dirty="0" smtClean="0"/>
              <a:t>Write </a:t>
            </a:r>
            <a:r>
              <a:rPr lang="en-US" sz="3200" dirty="0"/>
              <a:t>a problem </a:t>
            </a:r>
            <a:r>
              <a:rPr lang="en-US" sz="3200" dirty="0" smtClean="0"/>
              <a:t>statement based on the goal in the FFP CSI:</a:t>
            </a:r>
            <a:endParaRPr lang="en-US" sz="3200" dirty="0"/>
          </a:p>
          <a:p>
            <a:pPr marL="514350" indent="-514350">
              <a:spcAft>
                <a:spcPts val="600"/>
              </a:spcAft>
              <a:buFont typeface="Arial" panose="020B0604020202020204" pitchFamily="34" charset="0"/>
              <a:buChar char="•"/>
            </a:pPr>
            <a:r>
              <a:rPr lang="en-US" sz="3400" dirty="0"/>
              <a:t>WHAT: </a:t>
            </a:r>
            <a:r>
              <a:rPr lang="en-US" sz="3400" dirty="0" smtClean="0"/>
              <a:t>the </a:t>
            </a:r>
            <a:r>
              <a:rPr lang="en-US" sz="3400" dirty="0"/>
              <a:t>condition the </a:t>
            </a:r>
            <a:r>
              <a:rPr lang="en-US" sz="3400" dirty="0" smtClean="0"/>
              <a:t>DFSA intends </a:t>
            </a:r>
            <a:r>
              <a:rPr lang="en-US" sz="3400" dirty="0"/>
              <a:t>to address. </a:t>
            </a:r>
          </a:p>
          <a:p>
            <a:pPr marL="514350" indent="-514350">
              <a:spcAft>
                <a:spcPts val="600"/>
              </a:spcAft>
              <a:buFont typeface="Arial" panose="020B0604020202020204" pitchFamily="34" charset="0"/>
              <a:buChar char="•"/>
            </a:pPr>
            <a:r>
              <a:rPr lang="en-US" sz="3400" dirty="0" smtClean="0"/>
              <a:t>WHO: the </a:t>
            </a:r>
            <a:r>
              <a:rPr lang="en-US" sz="3400" dirty="0"/>
              <a:t>population affected by the condition (e.g., target population).  </a:t>
            </a:r>
          </a:p>
          <a:p>
            <a:pPr marL="514350" indent="-514350">
              <a:spcAft>
                <a:spcPts val="600"/>
              </a:spcAft>
              <a:buFont typeface="Arial" panose="020B0604020202020204" pitchFamily="34" charset="0"/>
              <a:buChar char="•"/>
            </a:pPr>
            <a:r>
              <a:rPr lang="en-US" sz="3400" dirty="0"/>
              <a:t>WHERE: The </a:t>
            </a:r>
            <a:r>
              <a:rPr lang="en-US" sz="3400" dirty="0" smtClean="0"/>
              <a:t>geographic location identified in the CSI</a:t>
            </a:r>
            <a:endParaRPr lang="en-US" sz="3400" dirty="0"/>
          </a:p>
          <a:p>
            <a:pPr>
              <a:spcAft>
                <a:spcPts val="600"/>
              </a:spcAft>
            </a:pPr>
            <a:r>
              <a:rPr lang="en-US" sz="3200" dirty="0"/>
              <a:t>2. Identify key </a:t>
            </a:r>
            <a:r>
              <a:rPr lang="en-US" sz="3200" dirty="0" smtClean="0"/>
              <a:t>problems (typically based on what the FFP CSI identifies as the key drivers of food insecurity) and </a:t>
            </a:r>
            <a:r>
              <a:rPr lang="en-US" sz="3200" dirty="0"/>
              <a:t>draft concise </a:t>
            </a:r>
            <a:r>
              <a:rPr lang="en-US" sz="3200" dirty="0" smtClean="0"/>
              <a:t>problem statements</a:t>
            </a:r>
            <a:r>
              <a:rPr lang="en-US" sz="3200" dirty="0"/>
              <a:t>.</a:t>
            </a:r>
          </a:p>
          <a:p>
            <a:pPr>
              <a:spcAft>
                <a:spcPts val="600"/>
              </a:spcAft>
            </a:pPr>
            <a:endParaRPr lang="en-US" sz="2800" b="1" dirty="0"/>
          </a:p>
          <a:p>
            <a:endParaRPr lang="en-US" dirty="0"/>
          </a:p>
        </p:txBody>
      </p:sp>
    </p:spTree>
    <p:extLst>
      <p:ext uri="{BB962C8B-B14F-4D97-AF65-F5344CB8AC3E}">
        <p14:creationId xmlns:p14="http://schemas.microsoft.com/office/powerpoint/2010/main" val="3413465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a:t/>
            </a:r>
            <a:br>
              <a:rPr lang="en-US" sz="2400" dirty="0"/>
            </a:br>
            <a:r>
              <a:rPr lang="en-US" sz="2400" b="0" dirty="0">
                <a:latin typeface="Lato"/>
                <a:ea typeface="Lato"/>
                <a:cs typeface="Lato"/>
              </a:rPr>
              <a:t>Problem Tree Development</a:t>
            </a:r>
            <a:endParaRPr lang="en-US" b="0" dirty="0">
              <a:latin typeface="Lato"/>
              <a:ea typeface="Lato"/>
              <a:cs typeface="Lato"/>
            </a:endParaRP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fontScale="92500" lnSpcReduction="20000"/>
          </a:bodyPr>
          <a:lstStyle/>
          <a:p>
            <a:pPr>
              <a:spcAft>
                <a:spcPts val="600"/>
              </a:spcAft>
            </a:pPr>
            <a:r>
              <a:rPr lang="en-US" sz="2800" dirty="0"/>
              <a:t>3. Document underlying causes on sticky notes </a:t>
            </a:r>
          </a:p>
          <a:p>
            <a:pPr marL="457200" indent="-457200">
              <a:spcAft>
                <a:spcPts val="600"/>
              </a:spcAft>
              <a:buFont typeface="Arial" panose="020B0604020202020204" pitchFamily="34" charset="0"/>
              <a:buChar char="•"/>
            </a:pPr>
            <a:r>
              <a:rPr lang="en-US" sz="2800" dirty="0"/>
              <a:t>Write as concise </a:t>
            </a:r>
            <a:r>
              <a:rPr lang="en-US" sz="2800" dirty="0" smtClean="0"/>
              <a:t>problem statements</a:t>
            </a:r>
            <a:endParaRPr lang="en-US" sz="2800" dirty="0"/>
          </a:p>
          <a:p>
            <a:pPr marL="457200" indent="-457200">
              <a:spcAft>
                <a:spcPts val="600"/>
              </a:spcAft>
              <a:buFont typeface="Arial" panose="020B0604020202020204" pitchFamily="34" charset="0"/>
              <a:buChar char="•"/>
            </a:pPr>
            <a:r>
              <a:rPr lang="en-US" sz="2800" dirty="0"/>
              <a:t>Make it clear if a problem disproportionately affects a subset population</a:t>
            </a:r>
          </a:p>
          <a:p>
            <a:pPr marL="457200" indent="-457200">
              <a:spcAft>
                <a:spcPts val="600"/>
              </a:spcAft>
              <a:buFont typeface="Arial" panose="020B0604020202020204" pitchFamily="34" charset="0"/>
              <a:buChar char="•"/>
            </a:pPr>
            <a:r>
              <a:rPr lang="en-US" sz="2800" dirty="0"/>
              <a:t>Be sure to include the various types of causes (systemic; knowledge, skills, attitudes, beliefs;  behavior/practices</a:t>
            </a:r>
            <a:r>
              <a:rPr lang="en-US" sz="2800" dirty="0" smtClean="0"/>
              <a:t>). Coding on different color sticky notes helps!</a:t>
            </a:r>
            <a:endParaRPr lang="en-US" sz="2800" dirty="0"/>
          </a:p>
          <a:p>
            <a:pPr>
              <a:spcAft>
                <a:spcPts val="600"/>
              </a:spcAft>
            </a:pPr>
            <a:endParaRPr lang="en-US" sz="2800" b="1" dirty="0"/>
          </a:p>
          <a:p>
            <a:endParaRPr lang="en-US" dirty="0"/>
          </a:p>
        </p:txBody>
      </p:sp>
    </p:spTree>
    <p:extLst>
      <p:ext uri="{BB962C8B-B14F-4D97-AF65-F5344CB8AC3E}">
        <p14:creationId xmlns:p14="http://schemas.microsoft.com/office/powerpoint/2010/main" val="2637751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a:t/>
            </a:r>
            <a:br>
              <a:rPr lang="en-US" sz="2400" dirty="0"/>
            </a:br>
            <a:r>
              <a:rPr lang="en-US" sz="2400" b="0" dirty="0">
                <a:latin typeface="Lato"/>
                <a:ea typeface="Lato"/>
                <a:cs typeface="Lato"/>
              </a:rPr>
              <a:t>Problem Tree Development</a:t>
            </a:r>
            <a:endParaRPr lang="en-US" b="0" dirty="0">
              <a:latin typeface="Lato"/>
              <a:ea typeface="Lato"/>
              <a:cs typeface="Lato"/>
            </a:endParaRP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fontScale="77500" lnSpcReduction="20000"/>
          </a:bodyPr>
          <a:lstStyle/>
          <a:p>
            <a:pPr>
              <a:spcAft>
                <a:spcPts val="600"/>
              </a:spcAft>
            </a:pPr>
            <a:r>
              <a:rPr lang="en-US" sz="2800" dirty="0"/>
              <a:t>4. Begin causal analysis to develop the problem tree</a:t>
            </a:r>
          </a:p>
          <a:p>
            <a:pPr marL="457200" indent="-457200">
              <a:spcAft>
                <a:spcPts val="600"/>
              </a:spcAft>
              <a:buFont typeface="Arial" panose="020B0604020202020204" pitchFamily="34" charset="0"/>
              <a:buChar char="•"/>
            </a:pPr>
            <a:r>
              <a:rPr lang="en-US" sz="2800" dirty="0"/>
              <a:t>Organize causes to demonstrate how they occur sequentially or simultaneously. </a:t>
            </a:r>
          </a:p>
          <a:p>
            <a:pPr marL="457200" indent="-457200">
              <a:spcAft>
                <a:spcPts val="600"/>
              </a:spcAft>
              <a:buFont typeface="Arial" panose="020B0604020202020204" pitchFamily="34" charset="0"/>
              <a:buChar char="•"/>
            </a:pPr>
            <a:r>
              <a:rPr lang="en-US" sz="2800" dirty="0"/>
              <a:t>Start by putting contextual constraints at the bottom of the tree. </a:t>
            </a:r>
          </a:p>
          <a:p>
            <a:pPr marL="457200" indent="-457200">
              <a:spcAft>
                <a:spcPts val="600"/>
              </a:spcAft>
              <a:buFont typeface="Arial" panose="020B0604020202020204" pitchFamily="34" charset="0"/>
              <a:buChar char="•"/>
            </a:pPr>
            <a:r>
              <a:rPr lang="en-US" sz="2800" dirty="0"/>
              <a:t>Next work your way down from the key problems</a:t>
            </a:r>
          </a:p>
          <a:p>
            <a:pPr marL="457200" indent="-457200">
              <a:spcAft>
                <a:spcPts val="600"/>
              </a:spcAft>
              <a:buFont typeface="Arial" panose="020B0604020202020204" pitchFamily="34" charset="0"/>
              <a:buChar char="•"/>
            </a:pPr>
            <a:r>
              <a:rPr lang="en-US" sz="2800" dirty="0"/>
              <a:t>Ask “ what are the key reasons problem X exists?”  Keep asking “any other reason”, until all causes that can explain most of the problem are identified.</a:t>
            </a:r>
          </a:p>
          <a:p>
            <a:pPr>
              <a:spcAft>
                <a:spcPts val="600"/>
              </a:spcAft>
            </a:pPr>
            <a:endParaRPr lang="en-US" sz="2800" b="1" dirty="0"/>
          </a:p>
          <a:p>
            <a:endParaRPr lang="en-US" dirty="0"/>
          </a:p>
        </p:txBody>
      </p:sp>
    </p:spTree>
    <p:extLst>
      <p:ext uri="{BB962C8B-B14F-4D97-AF65-F5344CB8AC3E}">
        <p14:creationId xmlns:p14="http://schemas.microsoft.com/office/powerpoint/2010/main" val="1010170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b="0" dirty="0">
                <a:latin typeface="Lato"/>
                <a:ea typeface="Lato"/>
                <a:cs typeface="Lato"/>
              </a:rPr>
              <a:t>Problem Tree Development</a:t>
            </a:r>
            <a:endParaRPr lang="en-US" b="0" dirty="0">
              <a:latin typeface="Lato"/>
              <a:ea typeface="Lato"/>
              <a:cs typeface="Lato"/>
            </a:endParaRP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1"/>
            <a:ext cx="7278708" cy="3814697"/>
          </a:xfrm>
        </p:spPr>
        <p:txBody>
          <a:bodyPr>
            <a:normAutofit fontScale="62500" lnSpcReduction="20000"/>
          </a:bodyPr>
          <a:lstStyle/>
          <a:p>
            <a:pPr>
              <a:spcAft>
                <a:spcPts val="600"/>
              </a:spcAft>
            </a:pPr>
            <a:r>
              <a:rPr lang="en-US" sz="2800" dirty="0"/>
              <a:t>4. Once a causal stream is in place re-check causal logic:</a:t>
            </a:r>
          </a:p>
          <a:p>
            <a:pPr marL="457200" indent="-457200">
              <a:spcAft>
                <a:spcPts val="600"/>
              </a:spcAft>
              <a:buFont typeface="Arial" panose="020B0604020202020204" pitchFamily="34" charset="0"/>
              <a:buChar char="•"/>
            </a:pPr>
            <a:r>
              <a:rPr lang="en-US" sz="2800" dirty="0"/>
              <a:t>Move down the stream using statements such as  “Condition X exists…….because of Condition Y”.  For example,  there is a high prevalence of livestock disease because there is limited adoption of improved husbandry practice. </a:t>
            </a:r>
          </a:p>
          <a:p>
            <a:pPr marL="457200" indent="-457200">
              <a:spcAft>
                <a:spcPts val="600"/>
              </a:spcAft>
              <a:buFont typeface="Arial" panose="020B0604020202020204" pitchFamily="34" charset="0"/>
              <a:buChar char="•"/>
            </a:pPr>
            <a:r>
              <a:rPr lang="en-US" sz="2800" dirty="0"/>
              <a:t>There is limited adoption of improved husbandry practices because there is limited access to animal health care supplies (deworming meds; vaccinations, etc. ) and limited knowledge of how to protect livestock health</a:t>
            </a:r>
          </a:p>
          <a:p>
            <a:pPr marL="457200" indent="-457200">
              <a:spcAft>
                <a:spcPts val="600"/>
              </a:spcAft>
              <a:buFont typeface="Arial" panose="020B0604020202020204" pitchFamily="34" charset="0"/>
              <a:buChar char="•"/>
            </a:pPr>
            <a:r>
              <a:rPr lang="en-US" sz="2800" dirty="0"/>
              <a:t>Check causal logic moving up the stream,  e.g.,  Condition X and Condition Y and Condition Z are the main reasons Condition A exists. </a:t>
            </a:r>
          </a:p>
          <a:p>
            <a:pPr>
              <a:spcAft>
                <a:spcPts val="600"/>
              </a:spcAft>
            </a:pPr>
            <a:r>
              <a:rPr lang="en-US" sz="2800" dirty="0"/>
              <a:t>5. Check </a:t>
            </a:r>
            <a:r>
              <a:rPr lang="en-US" sz="2800" dirty="0" smtClean="0"/>
              <a:t>the distribution and relationship of </a:t>
            </a:r>
            <a:r>
              <a:rPr lang="en-US" sz="2800" dirty="0"/>
              <a:t>types of </a:t>
            </a:r>
            <a:r>
              <a:rPr lang="en-US" sz="2800" dirty="0" smtClean="0"/>
              <a:t>constraints </a:t>
            </a:r>
            <a:endParaRPr lang="en-US" sz="2800" dirty="0"/>
          </a:p>
          <a:p>
            <a:pPr>
              <a:spcAft>
                <a:spcPts val="600"/>
              </a:spcAft>
            </a:pPr>
            <a:endParaRPr lang="en-US" sz="2800" dirty="0"/>
          </a:p>
          <a:p>
            <a:pPr>
              <a:spcAft>
                <a:spcPts val="600"/>
              </a:spcAft>
            </a:pPr>
            <a:endParaRPr lang="en-US" sz="2800" b="1" dirty="0"/>
          </a:p>
          <a:p>
            <a:endParaRPr lang="en-US" dirty="0"/>
          </a:p>
        </p:txBody>
      </p:sp>
    </p:spTree>
    <p:extLst>
      <p:ext uri="{BB962C8B-B14F-4D97-AF65-F5344CB8AC3E}">
        <p14:creationId xmlns:p14="http://schemas.microsoft.com/office/powerpoint/2010/main" val="2953803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E842DF-AE8C-4540-939E-4277F3577C1E}"/>
              </a:ext>
            </a:extLst>
          </p:cNvPr>
          <p:cNvSpPr>
            <a:spLocks noGrp="1"/>
          </p:cNvSpPr>
          <p:nvPr>
            <p:ph type="body" sz="quarter" idx="11"/>
          </p:nvPr>
        </p:nvSpPr>
        <p:spPr>
          <a:xfrm>
            <a:off x="1366838" y="2002061"/>
            <a:ext cx="6313487" cy="1089481"/>
          </a:xfrm>
        </p:spPr>
        <p:txBody>
          <a:bodyPr>
            <a:noAutofit/>
          </a:bodyPr>
          <a:lstStyle/>
          <a:p>
            <a:r>
              <a:rPr lang="en-US" sz="6000" dirty="0"/>
              <a:t>Thank you!</a:t>
            </a:r>
          </a:p>
        </p:txBody>
      </p:sp>
    </p:spTree>
    <p:extLst>
      <p:ext uri="{BB962C8B-B14F-4D97-AF65-F5344CB8AC3E}">
        <p14:creationId xmlns:p14="http://schemas.microsoft.com/office/powerpoint/2010/main" val="950133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Problem Tree Development, Validation, and Refinement</a:t>
            </a:r>
            <a:endParaRPr lang="en-US" sz="2400" dirty="0"/>
          </a:p>
        </p:txBody>
      </p:sp>
      <p:graphicFrame>
        <p:nvGraphicFramePr>
          <p:cNvPr id="6" name="Content Placeholder 4"/>
          <p:cNvGraphicFramePr>
            <a:graphicFrameLocks noGrp="1"/>
          </p:cNvGraphicFramePr>
          <p:nvPr>
            <p:ph sz="half" idx="2"/>
            <p:extLst>
              <p:ext uri="{D42A27DB-BD31-4B8C-83A1-F6EECF244321}">
                <p14:modId xmlns:p14="http://schemas.microsoft.com/office/powerpoint/2010/main" val="254935184"/>
              </p:ext>
            </p:extLst>
          </p:nvPr>
        </p:nvGraphicFramePr>
        <p:xfrm>
          <a:off x="635267" y="1105864"/>
          <a:ext cx="8220634" cy="3854742"/>
        </p:xfrm>
        <a:graphic>
          <a:graphicData uri="http://schemas.openxmlformats.org/drawingml/2006/table">
            <a:tbl>
              <a:tblPr firstRow="1" firstCol="1" bandRow="1">
                <a:tableStyleId>{5C22544A-7EE6-4342-B048-85BDC9FD1C3A}</a:tableStyleId>
              </a:tblPr>
              <a:tblGrid>
                <a:gridCol w="3990282">
                  <a:extLst>
                    <a:ext uri="{9D8B030D-6E8A-4147-A177-3AD203B41FA5}">
                      <a16:colId xmlns:a16="http://schemas.microsoft.com/office/drawing/2014/main" val="1829840212"/>
                    </a:ext>
                  </a:extLst>
                </a:gridCol>
                <a:gridCol w="1935103">
                  <a:extLst>
                    <a:ext uri="{9D8B030D-6E8A-4147-A177-3AD203B41FA5}">
                      <a16:colId xmlns:a16="http://schemas.microsoft.com/office/drawing/2014/main" val="1478458551"/>
                    </a:ext>
                  </a:extLst>
                </a:gridCol>
                <a:gridCol w="508988">
                  <a:extLst>
                    <a:ext uri="{9D8B030D-6E8A-4147-A177-3AD203B41FA5}">
                      <a16:colId xmlns:a16="http://schemas.microsoft.com/office/drawing/2014/main" val="3451672101"/>
                    </a:ext>
                  </a:extLst>
                </a:gridCol>
                <a:gridCol w="480177">
                  <a:extLst>
                    <a:ext uri="{9D8B030D-6E8A-4147-A177-3AD203B41FA5}">
                      <a16:colId xmlns:a16="http://schemas.microsoft.com/office/drawing/2014/main" val="2573477468"/>
                    </a:ext>
                  </a:extLst>
                </a:gridCol>
                <a:gridCol w="566610">
                  <a:extLst>
                    <a:ext uri="{9D8B030D-6E8A-4147-A177-3AD203B41FA5}">
                      <a16:colId xmlns:a16="http://schemas.microsoft.com/office/drawing/2014/main" val="4191231167"/>
                    </a:ext>
                  </a:extLst>
                </a:gridCol>
                <a:gridCol w="739474">
                  <a:extLst>
                    <a:ext uri="{9D8B030D-6E8A-4147-A177-3AD203B41FA5}">
                      <a16:colId xmlns:a16="http://schemas.microsoft.com/office/drawing/2014/main" val="748968093"/>
                    </a:ext>
                  </a:extLst>
                </a:gridCol>
              </a:tblGrid>
              <a:tr h="196344">
                <a:tc>
                  <a:txBody>
                    <a:bodyPr/>
                    <a:lstStyle/>
                    <a:p>
                      <a:pPr marL="0" marR="0" algn="ctr">
                        <a:lnSpc>
                          <a:spcPct val="107000"/>
                        </a:lnSpc>
                        <a:spcBef>
                          <a:spcPts val="0"/>
                        </a:spcBef>
                        <a:spcAft>
                          <a:spcPts val="0"/>
                        </a:spcAft>
                      </a:pPr>
                      <a:r>
                        <a:rPr lang="en-US" sz="1200" dirty="0">
                          <a:effectLst/>
                        </a:rPr>
                        <a:t>WHAT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b">
                    <a:solidFill>
                      <a:schemeClr val="tx2"/>
                    </a:solidFill>
                  </a:tcPr>
                </a:tc>
                <a:tc>
                  <a:txBody>
                    <a:bodyPr/>
                    <a:lstStyle/>
                    <a:p>
                      <a:pPr marL="0" marR="0">
                        <a:lnSpc>
                          <a:spcPct val="107000"/>
                        </a:lnSpc>
                        <a:spcBef>
                          <a:spcPts val="0"/>
                        </a:spcBef>
                        <a:spcAft>
                          <a:spcPts val="0"/>
                        </a:spcAft>
                      </a:pPr>
                      <a:r>
                        <a:rPr lang="en-US" sz="900" dirty="0">
                          <a:effectLst/>
                        </a:rPr>
                        <a:t>WHO (examples only)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b">
                    <a:solidFill>
                      <a:schemeClr val="tx2"/>
                    </a:solidFill>
                  </a:tcPr>
                </a:tc>
                <a:tc>
                  <a:txBody>
                    <a:bodyPr/>
                    <a:lstStyle/>
                    <a:p>
                      <a:pPr marL="0" marR="0" algn="ctr">
                        <a:lnSpc>
                          <a:spcPct val="107000"/>
                        </a:lnSpc>
                        <a:spcBef>
                          <a:spcPts val="0"/>
                        </a:spcBef>
                        <a:spcAft>
                          <a:spcPts val="0"/>
                        </a:spcAft>
                      </a:pPr>
                      <a:r>
                        <a:rPr lang="en-US" sz="900" dirty="0" smtClean="0">
                          <a:effectLst/>
                        </a:rPr>
                        <a:t>Week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ctr">
                    <a:solidFill>
                      <a:schemeClr val="tx2"/>
                    </a:solidFill>
                  </a:tcPr>
                </a:tc>
                <a:tc>
                  <a:txBody>
                    <a:bodyPr/>
                    <a:lstStyle/>
                    <a:p>
                      <a:pPr marL="0" marR="0" algn="ctr">
                        <a:lnSpc>
                          <a:spcPct val="107000"/>
                        </a:lnSpc>
                        <a:spcBef>
                          <a:spcPts val="0"/>
                        </a:spcBef>
                        <a:spcAft>
                          <a:spcPts val="0"/>
                        </a:spcAft>
                      </a:pPr>
                      <a:r>
                        <a:rPr lang="en-US" sz="900" dirty="0" smtClean="0">
                          <a:effectLst/>
                        </a:rPr>
                        <a:t>Week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ctr">
                    <a:solidFill>
                      <a:schemeClr val="tx2"/>
                    </a:solidFill>
                  </a:tcPr>
                </a:tc>
                <a:tc>
                  <a:txBody>
                    <a:bodyPr/>
                    <a:lstStyle/>
                    <a:p>
                      <a:pPr marL="0" marR="0" algn="ctr">
                        <a:lnSpc>
                          <a:spcPct val="107000"/>
                        </a:lnSpc>
                        <a:spcBef>
                          <a:spcPts val="0"/>
                        </a:spcBef>
                        <a:spcAft>
                          <a:spcPts val="0"/>
                        </a:spcAft>
                      </a:pPr>
                      <a:r>
                        <a:rPr lang="en-US" sz="900" dirty="0" smtClean="0">
                          <a:effectLst/>
                        </a:rPr>
                        <a:t>Week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ctr">
                    <a:solidFill>
                      <a:schemeClr val="tx2"/>
                    </a:solidFill>
                  </a:tcPr>
                </a:tc>
                <a:tc>
                  <a:txBody>
                    <a:bodyPr/>
                    <a:lstStyle/>
                    <a:p>
                      <a:pPr marL="0" marR="0" algn="ctr">
                        <a:lnSpc>
                          <a:spcPct val="107000"/>
                        </a:lnSpc>
                        <a:spcBef>
                          <a:spcPts val="0"/>
                        </a:spcBef>
                        <a:spcAft>
                          <a:spcPts val="0"/>
                        </a:spcAft>
                      </a:pPr>
                      <a:r>
                        <a:rPr lang="en-US" sz="900" dirty="0" smtClean="0">
                          <a:effectLst/>
                        </a:rPr>
                        <a:t>Week</a:t>
                      </a:r>
                    </a:p>
                  </a:txBody>
                  <a:tcPr marL="65047" marR="65047" marT="0" marB="0" anchor="ctr">
                    <a:solidFill>
                      <a:schemeClr val="tx2"/>
                    </a:solidFill>
                  </a:tcPr>
                </a:tc>
                <a:extLst>
                  <a:ext uri="{0D108BD9-81ED-4DB2-BD59-A6C34878D82A}">
                    <a16:rowId xmlns:a16="http://schemas.microsoft.com/office/drawing/2014/main" val="3949701635"/>
                  </a:ext>
                </a:extLst>
              </a:tr>
              <a:tr h="522179">
                <a:tc>
                  <a:txBody>
                    <a:bodyPr/>
                    <a:lstStyle/>
                    <a:p>
                      <a:pPr marL="0" marR="0">
                        <a:lnSpc>
                          <a:spcPct val="107000"/>
                        </a:lnSpc>
                        <a:spcBef>
                          <a:spcPts val="0"/>
                        </a:spcBef>
                        <a:spcAft>
                          <a:spcPts val="0"/>
                        </a:spcAft>
                      </a:pPr>
                      <a:r>
                        <a:rPr lang="en-US" sz="1200" dirty="0">
                          <a:solidFill>
                            <a:schemeClr val="tx1"/>
                          </a:solidFill>
                          <a:effectLst/>
                        </a:rPr>
                        <a:t>Critically analyze and organize problems and causes into a logical flow, including cross-causal linkages (Problem Tree)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ctr">
                    <a:solidFill>
                      <a:schemeClr val="accent4">
                        <a:lumMod val="60000"/>
                        <a:lumOff val="40000"/>
                      </a:schemeClr>
                    </a:solidFill>
                  </a:tcPr>
                </a:tc>
                <a:tc rowSpan="2">
                  <a:txBody>
                    <a:bodyPr/>
                    <a:lstStyle/>
                    <a:p>
                      <a:pPr marL="0" marR="0">
                        <a:lnSpc>
                          <a:spcPct val="107000"/>
                        </a:lnSpc>
                        <a:spcBef>
                          <a:spcPts val="0"/>
                        </a:spcBef>
                        <a:spcAft>
                          <a:spcPts val="0"/>
                        </a:spcAft>
                      </a:pPr>
                      <a:r>
                        <a:rPr lang="en-US" sz="1000" dirty="0">
                          <a:effectLst/>
                        </a:rPr>
                        <a:t>Tech leads, </a:t>
                      </a:r>
                      <a:r>
                        <a:rPr lang="en-US" sz="1000" dirty="0" err="1">
                          <a:effectLst/>
                        </a:rPr>
                        <a:t>M&amp;E</a:t>
                      </a:r>
                      <a:r>
                        <a:rPr lang="en-US" sz="1000" dirty="0">
                          <a:effectLst/>
                        </a:rPr>
                        <a:t>, SLA, NBD, CO staff  (</a:t>
                      </a:r>
                      <a:r>
                        <a:rPr lang="en-US" sz="1000" dirty="0" smtClean="0">
                          <a:effectLst/>
                        </a:rPr>
                        <a:t>6-10 </a:t>
                      </a:r>
                      <a:r>
                        <a:rPr lang="en-US" sz="1000" dirty="0">
                          <a:effectLst/>
                        </a:rPr>
                        <a:t>people representing diverse </a:t>
                      </a:r>
                      <a:r>
                        <a:rPr lang="en-US" sz="1000" dirty="0" smtClean="0">
                          <a:effectLst/>
                        </a:rPr>
                        <a:t>technical</a:t>
                      </a:r>
                      <a:r>
                        <a:rPr lang="en-US" sz="1000" baseline="0" dirty="0" smtClean="0">
                          <a:effectLst/>
                        </a:rPr>
                        <a:t> /contextual </a:t>
                      </a:r>
                      <a:r>
                        <a:rPr lang="en-US" sz="1000" dirty="0" smtClean="0">
                          <a:effectLst/>
                        </a:rPr>
                        <a:t>perspectives</a:t>
                      </a:r>
                      <a:r>
                        <a:rPr lang="en-US" sz="1000" dirty="0">
                          <a:effectLst/>
                        </a:rPr>
                        <a: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ctr">
                    <a:solidFill>
                      <a:schemeClr val="bg1">
                        <a:lumMod val="95000"/>
                      </a:schemeClr>
                    </a:solidFill>
                  </a:tcPr>
                </a:tc>
                <a:tc>
                  <a:txBody>
                    <a:bodyPr/>
                    <a:lstStyle/>
                    <a:p>
                      <a:pPr marL="0" marR="0">
                        <a:lnSpc>
                          <a:spcPct val="107000"/>
                        </a:lnSpc>
                        <a:spcBef>
                          <a:spcPts val="0"/>
                        </a:spcBef>
                        <a:spcAft>
                          <a:spcPts val="0"/>
                        </a:spcAft>
                      </a:pPr>
                      <a:r>
                        <a:rPr lang="en-US" sz="9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b">
                    <a:solidFill>
                      <a:schemeClr val="accent2"/>
                    </a:solidFill>
                  </a:tcPr>
                </a:tc>
                <a:tc>
                  <a:txBody>
                    <a:bodyPr/>
                    <a:lstStyle/>
                    <a:p>
                      <a:pPr>
                        <a:lnSpc>
                          <a:spcPct val="107000"/>
                        </a:lnSpc>
                      </a:pPr>
                      <a:endParaRPr lang="en-US" sz="1000" dirty="0">
                        <a:effectLst/>
                        <a:latin typeface="Calibri" panose="020F0502020204030204" pitchFamily="34" charset="0"/>
                        <a:cs typeface="Times New Roman" panose="02020603050405020304" pitchFamily="18" charset="0"/>
                      </a:endParaRPr>
                    </a:p>
                  </a:txBody>
                  <a:tcPr marL="65047" marR="65047" marT="0" marB="0" anchor="b">
                    <a:solidFill>
                      <a:schemeClr val="bg1">
                        <a:lumMod val="95000"/>
                      </a:schemeClr>
                    </a:solidFill>
                  </a:tcPr>
                </a:tc>
                <a:tc>
                  <a:txBody>
                    <a:bodyPr/>
                    <a:lstStyle/>
                    <a:p>
                      <a:pPr>
                        <a:lnSpc>
                          <a:spcPct val="107000"/>
                        </a:lnSpc>
                      </a:pPr>
                      <a:endParaRPr lang="en-US" sz="1000" dirty="0">
                        <a:effectLst/>
                        <a:latin typeface="Calibri" panose="020F0502020204030204" pitchFamily="34" charset="0"/>
                        <a:cs typeface="Times New Roman" panose="02020603050405020304" pitchFamily="18" charset="0"/>
                      </a:endParaRPr>
                    </a:p>
                  </a:txBody>
                  <a:tcPr marL="65047" marR="65047" marT="0" marB="0" anchor="b">
                    <a:solidFill>
                      <a:schemeClr val="bg1">
                        <a:lumMod val="95000"/>
                      </a:schemeClr>
                    </a:solidFill>
                  </a:tcPr>
                </a:tc>
                <a:tc>
                  <a:txBody>
                    <a:bodyPr/>
                    <a:lstStyle/>
                    <a:p>
                      <a:pPr>
                        <a:lnSpc>
                          <a:spcPct val="107000"/>
                        </a:lnSpc>
                      </a:pPr>
                      <a:endParaRPr lang="en-US" sz="1000" dirty="0">
                        <a:effectLst/>
                        <a:latin typeface="Calibri" panose="020F0502020204030204" pitchFamily="34" charset="0"/>
                        <a:cs typeface="Times New Roman" panose="02020603050405020304" pitchFamily="18" charset="0"/>
                      </a:endParaRPr>
                    </a:p>
                  </a:txBody>
                  <a:tcPr marL="65047" marR="65047" marT="0" marB="0" anchor="b">
                    <a:solidFill>
                      <a:schemeClr val="bg1">
                        <a:lumMod val="95000"/>
                      </a:schemeClr>
                    </a:solidFill>
                  </a:tcPr>
                </a:tc>
                <a:extLst>
                  <a:ext uri="{0D108BD9-81ED-4DB2-BD59-A6C34878D82A}">
                    <a16:rowId xmlns:a16="http://schemas.microsoft.com/office/drawing/2014/main" val="4218085751"/>
                  </a:ext>
                </a:extLst>
              </a:tr>
              <a:tr h="309332">
                <a:tc>
                  <a:txBody>
                    <a:bodyPr/>
                    <a:lstStyle/>
                    <a:p>
                      <a:pPr marL="0" marR="0">
                        <a:lnSpc>
                          <a:spcPct val="107000"/>
                        </a:lnSpc>
                        <a:spcBef>
                          <a:spcPts val="0"/>
                        </a:spcBef>
                        <a:spcAft>
                          <a:spcPts val="0"/>
                        </a:spcAft>
                      </a:pPr>
                      <a:r>
                        <a:rPr lang="en-US" sz="1200" dirty="0">
                          <a:solidFill>
                            <a:schemeClr val="tx1"/>
                          </a:solidFill>
                          <a:effectLst/>
                        </a:rPr>
                        <a:t>Identify and prioritize remaining information and evidence gaps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ctr">
                    <a:solidFill>
                      <a:schemeClr val="accent4">
                        <a:lumMod val="60000"/>
                        <a:lumOff val="40000"/>
                      </a:schemeClr>
                    </a:solidFill>
                  </a:tcPr>
                </a:tc>
                <a:tc vMerge="1">
                  <a:txBody>
                    <a:bodyPr/>
                    <a:lstStyle/>
                    <a:p>
                      <a:endParaRPr lang="en-US"/>
                    </a:p>
                  </a:txBody>
                  <a:tcPr/>
                </a:tc>
                <a:tc>
                  <a:txBody>
                    <a:bodyPr/>
                    <a:lstStyle/>
                    <a:p>
                      <a:pPr marL="0" marR="0">
                        <a:lnSpc>
                          <a:spcPct val="107000"/>
                        </a:lnSpc>
                        <a:spcBef>
                          <a:spcPts val="0"/>
                        </a:spcBef>
                        <a:spcAft>
                          <a:spcPts val="0"/>
                        </a:spcAft>
                      </a:pPr>
                      <a:r>
                        <a:rPr lang="en-US" sz="9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b">
                    <a:solidFill>
                      <a:schemeClr val="accent2"/>
                    </a:solidFill>
                  </a:tcPr>
                </a:tc>
                <a:tc>
                  <a:txBody>
                    <a:bodyPr/>
                    <a:lstStyle/>
                    <a:p>
                      <a:pPr>
                        <a:lnSpc>
                          <a:spcPct val="107000"/>
                        </a:lnSpc>
                      </a:pPr>
                      <a:endParaRPr lang="en-US" sz="1000" dirty="0">
                        <a:effectLst/>
                        <a:latin typeface="Calibri" panose="020F0502020204030204" pitchFamily="34" charset="0"/>
                        <a:cs typeface="Times New Roman" panose="02020603050405020304" pitchFamily="18" charset="0"/>
                      </a:endParaRPr>
                    </a:p>
                  </a:txBody>
                  <a:tcPr marL="65047" marR="65047" marT="0" marB="0" anchor="b">
                    <a:solidFill>
                      <a:schemeClr val="bg1">
                        <a:lumMod val="95000"/>
                      </a:schemeClr>
                    </a:solidFill>
                  </a:tcPr>
                </a:tc>
                <a:tc>
                  <a:txBody>
                    <a:bodyPr/>
                    <a:lstStyle/>
                    <a:p>
                      <a:pPr>
                        <a:lnSpc>
                          <a:spcPct val="107000"/>
                        </a:lnSpc>
                      </a:pPr>
                      <a:endParaRPr lang="en-US" sz="1000" dirty="0">
                        <a:effectLst/>
                        <a:latin typeface="Calibri" panose="020F0502020204030204" pitchFamily="34" charset="0"/>
                        <a:cs typeface="Times New Roman" panose="02020603050405020304" pitchFamily="18" charset="0"/>
                      </a:endParaRPr>
                    </a:p>
                  </a:txBody>
                  <a:tcPr marL="65047" marR="65047" marT="0" marB="0" anchor="b">
                    <a:solidFill>
                      <a:schemeClr val="bg1">
                        <a:lumMod val="95000"/>
                      </a:schemeClr>
                    </a:solidFill>
                  </a:tcPr>
                </a:tc>
                <a:tc>
                  <a:txBody>
                    <a:bodyPr/>
                    <a:lstStyle/>
                    <a:p>
                      <a:pPr>
                        <a:lnSpc>
                          <a:spcPct val="107000"/>
                        </a:lnSpc>
                      </a:pPr>
                      <a:endParaRPr lang="en-US" sz="1000" dirty="0">
                        <a:effectLst/>
                        <a:latin typeface="Calibri" panose="020F0502020204030204" pitchFamily="34" charset="0"/>
                        <a:cs typeface="Times New Roman" panose="02020603050405020304" pitchFamily="18" charset="0"/>
                      </a:endParaRPr>
                    </a:p>
                  </a:txBody>
                  <a:tcPr marL="65047" marR="65047" marT="0" marB="0" anchor="b">
                    <a:solidFill>
                      <a:schemeClr val="bg1">
                        <a:lumMod val="95000"/>
                      </a:schemeClr>
                    </a:solidFill>
                  </a:tcPr>
                </a:tc>
                <a:extLst>
                  <a:ext uri="{0D108BD9-81ED-4DB2-BD59-A6C34878D82A}">
                    <a16:rowId xmlns:a16="http://schemas.microsoft.com/office/drawing/2014/main" val="1389658027"/>
                  </a:ext>
                </a:extLst>
              </a:tr>
              <a:tr h="463998">
                <a:tc>
                  <a:txBody>
                    <a:bodyPr/>
                    <a:lstStyle/>
                    <a:p>
                      <a:pPr marL="0" marR="0">
                        <a:lnSpc>
                          <a:spcPct val="107000"/>
                        </a:lnSpc>
                        <a:spcBef>
                          <a:spcPts val="0"/>
                        </a:spcBef>
                        <a:spcAft>
                          <a:spcPts val="0"/>
                        </a:spcAft>
                      </a:pPr>
                      <a:r>
                        <a:rPr lang="en-US" sz="1200" dirty="0">
                          <a:solidFill>
                            <a:schemeClr val="tx1"/>
                          </a:solidFill>
                          <a:effectLst/>
                        </a:rPr>
                        <a:t>Capture the problem tree in electronic </a:t>
                      </a:r>
                      <a:r>
                        <a:rPr lang="en-US" sz="1200" dirty="0" smtClean="0">
                          <a:solidFill>
                            <a:schemeClr val="tx1"/>
                          </a:solidFill>
                          <a:effectLst/>
                        </a:rPr>
                        <a:t>format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ctr">
                    <a:solidFill>
                      <a:schemeClr val="accent4">
                        <a:lumMod val="60000"/>
                        <a:lumOff val="40000"/>
                      </a:schemeClr>
                    </a:solidFill>
                  </a:tcPr>
                </a:tc>
                <a:tc>
                  <a:txBody>
                    <a:bodyPr/>
                    <a:lstStyle/>
                    <a:p>
                      <a:pPr marL="0" marR="0">
                        <a:lnSpc>
                          <a:spcPct val="107000"/>
                        </a:lnSpc>
                        <a:spcBef>
                          <a:spcPts val="0"/>
                        </a:spcBef>
                        <a:spcAft>
                          <a:spcPts val="0"/>
                        </a:spcAft>
                      </a:pPr>
                      <a:r>
                        <a:rPr lang="en-US" sz="1000" dirty="0">
                          <a:effectLst/>
                        </a:rPr>
                        <a:t>Graphic </a:t>
                      </a:r>
                      <a:r>
                        <a:rPr lang="en-US" sz="1000" dirty="0" smtClean="0">
                          <a:effectLst/>
                        </a:rPr>
                        <a:t>lead</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ctr">
                    <a:solidFill>
                      <a:schemeClr val="bg1">
                        <a:lumMod val="85000"/>
                      </a:schemeClr>
                    </a:solidFill>
                  </a:tcPr>
                </a:tc>
                <a:tc>
                  <a:txBody>
                    <a:bodyPr/>
                    <a:lstStyle/>
                    <a:p>
                      <a:pPr marL="0" marR="0">
                        <a:lnSpc>
                          <a:spcPct val="107000"/>
                        </a:lnSpc>
                        <a:spcBef>
                          <a:spcPts val="0"/>
                        </a:spcBef>
                        <a:spcAft>
                          <a:spcPts val="0"/>
                        </a:spcAft>
                      </a:pPr>
                      <a:r>
                        <a:rPr lang="en-US" sz="9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b">
                    <a:solidFill>
                      <a:schemeClr val="accent2"/>
                    </a:solidFill>
                  </a:tcPr>
                </a:tc>
                <a:tc>
                  <a:txBody>
                    <a:bodyPr/>
                    <a:lstStyle/>
                    <a:p>
                      <a:pPr marL="0" marR="0">
                        <a:lnSpc>
                          <a:spcPct val="107000"/>
                        </a:lnSpc>
                        <a:spcBef>
                          <a:spcPts val="0"/>
                        </a:spcBef>
                        <a:spcAft>
                          <a:spcPts val="0"/>
                        </a:spcAft>
                      </a:pPr>
                      <a:r>
                        <a:rPr lang="en-US" sz="9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b">
                    <a:solidFill>
                      <a:schemeClr val="accent2"/>
                    </a:solidFill>
                  </a:tcPr>
                </a:tc>
                <a:tc>
                  <a:txBody>
                    <a:bodyPr/>
                    <a:lstStyle/>
                    <a:p>
                      <a:pPr>
                        <a:lnSpc>
                          <a:spcPct val="107000"/>
                        </a:lnSpc>
                      </a:pPr>
                      <a:endParaRPr lang="en-US" sz="1000" dirty="0">
                        <a:effectLst/>
                        <a:latin typeface="Calibri" panose="020F0502020204030204" pitchFamily="34" charset="0"/>
                        <a:cs typeface="Times New Roman" panose="02020603050405020304" pitchFamily="18" charset="0"/>
                      </a:endParaRPr>
                    </a:p>
                  </a:txBody>
                  <a:tcPr marL="65047" marR="65047" marT="0" marB="0" anchor="b">
                    <a:solidFill>
                      <a:schemeClr val="bg1">
                        <a:lumMod val="85000"/>
                      </a:schemeClr>
                    </a:solidFill>
                  </a:tcPr>
                </a:tc>
                <a:tc>
                  <a:txBody>
                    <a:bodyPr/>
                    <a:lstStyle/>
                    <a:p>
                      <a:pPr>
                        <a:lnSpc>
                          <a:spcPct val="107000"/>
                        </a:lnSpc>
                      </a:pPr>
                      <a:endParaRPr lang="en-US" sz="1000" dirty="0">
                        <a:effectLst/>
                        <a:latin typeface="Calibri" panose="020F0502020204030204" pitchFamily="34" charset="0"/>
                        <a:cs typeface="Times New Roman" panose="02020603050405020304" pitchFamily="18" charset="0"/>
                      </a:endParaRPr>
                    </a:p>
                  </a:txBody>
                  <a:tcPr marL="65047" marR="65047" marT="0" marB="0" anchor="b">
                    <a:solidFill>
                      <a:schemeClr val="bg1">
                        <a:lumMod val="85000"/>
                      </a:schemeClr>
                    </a:solidFill>
                  </a:tcPr>
                </a:tc>
                <a:extLst>
                  <a:ext uri="{0D108BD9-81ED-4DB2-BD59-A6C34878D82A}">
                    <a16:rowId xmlns:a16="http://schemas.microsoft.com/office/drawing/2014/main" val="947993567"/>
                  </a:ext>
                </a:extLst>
              </a:tr>
              <a:tr h="463998">
                <a:tc>
                  <a:txBody>
                    <a:bodyPr/>
                    <a:lstStyle/>
                    <a:p>
                      <a:pPr marL="0" marR="0">
                        <a:lnSpc>
                          <a:spcPct val="107000"/>
                        </a:lnSpc>
                        <a:spcBef>
                          <a:spcPts val="0"/>
                        </a:spcBef>
                        <a:spcAft>
                          <a:spcPts val="0"/>
                        </a:spcAft>
                      </a:pPr>
                      <a:r>
                        <a:rPr lang="en-US" sz="1200" dirty="0">
                          <a:solidFill>
                            <a:schemeClr val="tx1"/>
                          </a:solidFill>
                          <a:effectLst/>
                        </a:rPr>
                        <a:t>Data collection Round 2: Attempt to fill priority information gaps through secondary data capture (or </a:t>
                      </a:r>
                      <a:r>
                        <a:rPr lang="en-US" sz="1200" dirty="0" smtClean="0">
                          <a:solidFill>
                            <a:schemeClr val="tx1"/>
                          </a:solidFill>
                          <a:effectLst/>
                        </a:rPr>
                        <a:t>primary, </a:t>
                      </a:r>
                      <a:r>
                        <a:rPr lang="en-US" sz="1200" dirty="0">
                          <a:solidFill>
                            <a:schemeClr val="tx1"/>
                          </a:solidFill>
                          <a:effectLst/>
                        </a:rPr>
                        <a:t>if feasible)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ctr">
                    <a:solidFill>
                      <a:schemeClr val="accent4">
                        <a:lumMod val="60000"/>
                        <a:lumOff val="40000"/>
                      </a:schemeClr>
                    </a:solidFill>
                  </a:tcPr>
                </a:tc>
                <a:tc>
                  <a:txBody>
                    <a:bodyPr/>
                    <a:lstStyle/>
                    <a:p>
                      <a:pPr marL="0" marR="0">
                        <a:lnSpc>
                          <a:spcPct val="107000"/>
                        </a:lnSpc>
                        <a:spcBef>
                          <a:spcPts val="0"/>
                        </a:spcBef>
                        <a:spcAft>
                          <a:spcPts val="0"/>
                        </a:spcAft>
                      </a:pPr>
                      <a:r>
                        <a:rPr lang="en-US" sz="1000" dirty="0">
                          <a:effectLst/>
                        </a:rPr>
                        <a:t>Tech leads, </a:t>
                      </a:r>
                      <a:r>
                        <a:rPr lang="en-US" sz="1000" dirty="0" err="1">
                          <a:effectLst/>
                        </a:rPr>
                        <a:t>M&amp;E</a:t>
                      </a:r>
                      <a:r>
                        <a:rPr lang="en-US" sz="1000" dirty="0">
                          <a:effectLst/>
                        </a:rPr>
                        <a:t>, SLA, NBD, CO staff, interns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ctr">
                    <a:solidFill>
                      <a:schemeClr val="bg1">
                        <a:lumMod val="95000"/>
                      </a:schemeClr>
                    </a:solidFill>
                  </a:tcPr>
                </a:tc>
                <a:tc>
                  <a:txBody>
                    <a:bodyPr/>
                    <a:lstStyle/>
                    <a:p>
                      <a:pPr marL="0" marR="0">
                        <a:lnSpc>
                          <a:spcPct val="107000"/>
                        </a:lnSpc>
                        <a:spcBef>
                          <a:spcPts val="0"/>
                        </a:spcBef>
                        <a:spcAft>
                          <a:spcPts val="0"/>
                        </a:spcAft>
                      </a:pPr>
                      <a:r>
                        <a:rPr lang="en-US" sz="9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b">
                    <a:solidFill>
                      <a:schemeClr val="accent2"/>
                    </a:solidFill>
                  </a:tcPr>
                </a:tc>
                <a:tc>
                  <a:txBody>
                    <a:bodyPr/>
                    <a:lstStyle/>
                    <a:p>
                      <a:pPr marL="0" marR="0">
                        <a:lnSpc>
                          <a:spcPct val="107000"/>
                        </a:lnSpc>
                        <a:spcBef>
                          <a:spcPts val="0"/>
                        </a:spcBef>
                        <a:spcAft>
                          <a:spcPts val="0"/>
                        </a:spcAft>
                      </a:pPr>
                      <a:r>
                        <a:rPr lang="en-US" sz="9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b">
                    <a:solidFill>
                      <a:schemeClr val="accent2"/>
                    </a:solidFill>
                  </a:tcPr>
                </a:tc>
                <a:tc>
                  <a:txBody>
                    <a:bodyPr/>
                    <a:lstStyle/>
                    <a:p>
                      <a:pPr marL="0" marR="0">
                        <a:lnSpc>
                          <a:spcPct val="107000"/>
                        </a:lnSpc>
                        <a:spcBef>
                          <a:spcPts val="0"/>
                        </a:spcBef>
                        <a:spcAft>
                          <a:spcPts val="0"/>
                        </a:spcAft>
                      </a:pPr>
                      <a:r>
                        <a:rPr lang="en-US" sz="9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b">
                    <a:solidFill>
                      <a:schemeClr val="bg1">
                        <a:lumMod val="95000"/>
                      </a:schemeClr>
                    </a:solidFill>
                  </a:tcPr>
                </a:tc>
                <a:tc>
                  <a:txBody>
                    <a:bodyPr/>
                    <a:lstStyle/>
                    <a:p>
                      <a:pPr marL="0" marR="0">
                        <a:lnSpc>
                          <a:spcPct val="107000"/>
                        </a:lnSpc>
                        <a:spcBef>
                          <a:spcPts val="0"/>
                        </a:spcBef>
                        <a:spcAft>
                          <a:spcPts val="0"/>
                        </a:spcAft>
                      </a:pPr>
                      <a:r>
                        <a:rPr lang="en-US" sz="9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b">
                    <a:solidFill>
                      <a:schemeClr val="bg1">
                        <a:lumMod val="95000"/>
                      </a:schemeClr>
                    </a:solidFill>
                  </a:tcPr>
                </a:tc>
                <a:extLst>
                  <a:ext uri="{0D108BD9-81ED-4DB2-BD59-A6C34878D82A}">
                    <a16:rowId xmlns:a16="http://schemas.microsoft.com/office/drawing/2014/main" val="1757115616"/>
                  </a:ext>
                </a:extLst>
              </a:tr>
              <a:tr h="618665">
                <a:tc>
                  <a:txBody>
                    <a:bodyPr/>
                    <a:lstStyle/>
                    <a:p>
                      <a:pPr marL="0" marR="0">
                        <a:lnSpc>
                          <a:spcPct val="107000"/>
                        </a:lnSpc>
                        <a:spcBef>
                          <a:spcPts val="0"/>
                        </a:spcBef>
                        <a:spcAft>
                          <a:spcPts val="0"/>
                        </a:spcAft>
                      </a:pPr>
                      <a:r>
                        <a:rPr lang="en-US" sz="1200" dirty="0">
                          <a:solidFill>
                            <a:schemeClr val="tx1"/>
                          </a:solidFill>
                          <a:effectLst/>
                        </a:rPr>
                        <a:t>Document the evidence for each problem statement in an easily referenced template (to be used by proposal writers and by CO post-award)</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ctr">
                    <a:solidFill>
                      <a:schemeClr val="accent4">
                        <a:lumMod val="60000"/>
                        <a:lumOff val="40000"/>
                      </a:schemeClr>
                    </a:solidFill>
                  </a:tcPr>
                </a:tc>
                <a:tc>
                  <a:txBody>
                    <a:bodyPr/>
                    <a:lstStyle/>
                    <a:p>
                      <a:pPr marL="0" marR="0">
                        <a:lnSpc>
                          <a:spcPct val="107000"/>
                        </a:lnSpc>
                        <a:spcBef>
                          <a:spcPts val="0"/>
                        </a:spcBef>
                        <a:spcAft>
                          <a:spcPts val="0"/>
                        </a:spcAft>
                      </a:pPr>
                      <a:r>
                        <a:rPr lang="en-US" sz="1000" dirty="0">
                          <a:effectLst/>
                        </a:rPr>
                        <a:t>1-2 person team (</a:t>
                      </a:r>
                      <a:r>
                        <a:rPr lang="en-US" sz="1000" dirty="0" err="1">
                          <a:effectLst/>
                        </a:rPr>
                        <a:t>M&amp;E</a:t>
                      </a:r>
                      <a:r>
                        <a:rPr lang="en-US" sz="1000" dirty="0">
                          <a:effectLst/>
                        </a:rPr>
                        <a:t>, interns, etc.)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ctr">
                    <a:solidFill>
                      <a:schemeClr val="bg1">
                        <a:lumMod val="85000"/>
                      </a:schemeClr>
                    </a:solidFill>
                  </a:tcPr>
                </a:tc>
                <a:tc>
                  <a:txBody>
                    <a:bodyPr/>
                    <a:lstStyle/>
                    <a:p>
                      <a:pPr marL="0" marR="0">
                        <a:lnSpc>
                          <a:spcPct val="107000"/>
                        </a:lnSpc>
                        <a:spcBef>
                          <a:spcPts val="0"/>
                        </a:spcBef>
                        <a:spcAft>
                          <a:spcPts val="0"/>
                        </a:spcAft>
                      </a:pPr>
                      <a:r>
                        <a:rPr lang="en-US" sz="9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b">
                    <a:solidFill>
                      <a:schemeClr val="accent2"/>
                    </a:solidFill>
                  </a:tcPr>
                </a:tc>
                <a:tc>
                  <a:txBody>
                    <a:bodyPr/>
                    <a:lstStyle/>
                    <a:p>
                      <a:pPr marL="0" marR="0">
                        <a:lnSpc>
                          <a:spcPct val="107000"/>
                        </a:lnSpc>
                        <a:spcBef>
                          <a:spcPts val="0"/>
                        </a:spcBef>
                        <a:spcAft>
                          <a:spcPts val="0"/>
                        </a:spcAft>
                      </a:pPr>
                      <a:r>
                        <a:rPr lang="en-US" sz="9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b">
                    <a:solidFill>
                      <a:schemeClr val="accent2"/>
                    </a:solidFill>
                  </a:tcPr>
                </a:tc>
                <a:tc>
                  <a:txBody>
                    <a:bodyPr/>
                    <a:lstStyle/>
                    <a:p>
                      <a:pPr marL="0" marR="0">
                        <a:lnSpc>
                          <a:spcPct val="107000"/>
                        </a:lnSpc>
                        <a:spcBef>
                          <a:spcPts val="0"/>
                        </a:spcBef>
                        <a:spcAft>
                          <a:spcPts val="0"/>
                        </a:spcAft>
                      </a:pPr>
                      <a:r>
                        <a:rPr lang="en-US" sz="9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b">
                    <a:solidFill>
                      <a:schemeClr val="accent2"/>
                    </a:solidFill>
                  </a:tcPr>
                </a:tc>
                <a:tc>
                  <a:txBody>
                    <a:bodyPr/>
                    <a:lstStyle/>
                    <a:p>
                      <a:pPr marL="0" marR="0">
                        <a:lnSpc>
                          <a:spcPct val="107000"/>
                        </a:lnSpc>
                        <a:spcBef>
                          <a:spcPts val="0"/>
                        </a:spcBef>
                        <a:spcAft>
                          <a:spcPts val="0"/>
                        </a:spcAft>
                      </a:pPr>
                      <a:r>
                        <a:rPr lang="en-US" sz="9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b">
                    <a:solidFill>
                      <a:schemeClr val="accent2"/>
                    </a:solidFill>
                  </a:tcPr>
                </a:tc>
                <a:extLst>
                  <a:ext uri="{0D108BD9-81ED-4DB2-BD59-A6C34878D82A}">
                    <a16:rowId xmlns:a16="http://schemas.microsoft.com/office/drawing/2014/main" val="3441893153"/>
                  </a:ext>
                </a:extLst>
              </a:tr>
              <a:tr h="618665">
                <a:tc>
                  <a:txBody>
                    <a:bodyPr/>
                    <a:lstStyle/>
                    <a:p>
                      <a:pPr marL="0" marR="0">
                        <a:lnSpc>
                          <a:spcPct val="107000"/>
                        </a:lnSpc>
                        <a:spcBef>
                          <a:spcPts val="0"/>
                        </a:spcBef>
                        <a:spcAft>
                          <a:spcPts val="0"/>
                        </a:spcAft>
                      </a:pPr>
                      <a:r>
                        <a:rPr lang="en-US" sz="1200" dirty="0">
                          <a:solidFill>
                            <a:schemeClr val="tx1"/>
                          </a:solidFill>
                          <a:effectLst/>
                        </a:rPr>
                        <a:t>Vet the problem tree with other relevant </a:t>
                      </a:r>
                      <a:r>
                        <a:rPr lang="en-US" sz="1200" dirty="0" smtClean="0">
                          <a:solidFill>
                            <a:schemeClr val="tx1"/>
                          </a:solidFill>
                          <a:effectLst/>
                        </a:rPr>
                        <a:t>stakeholders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ctr">
                    <a:solidFill>
                      <a:schemeClr val="accent4">
                        <a:lumMod val="60000"/>
                        <a:lumOff val="40000"/>
                      </a:schemeClr>
                    </a:solidFill>
                  </a:tcPr>
                </a:tc>
                <a:tc>
                  <a:txBody>
                    <a:bodyPr/>
                    <a:lstStyle/>
                    <a:p>
                      <a:pPr marL="0" marR="0">
                        <a:lnSpc>
                          <a:spcPct val="107000"/>
                        </a:lnSpc>
                        <a:spcBef>
                          <a:spcPts val="0"/>
                        </a:spcBef>
                        <a:spcAft>
                          <a:spcPts val="0"/>
                        </a:spcAft>
                      </a:pPr>
                      <a:r>
                        <a:rPr lang="en-US" sz="1000" dirty="0">
                          <a:effectLst/>
                        </a:rPr>
                        <a:t>In-country </a:t>
                      </a:r>
                      <a:r>
                        <a:rPr lang="en-US" sz="1000" dirty="0" smtClean="0">
                          <a:effectLst/>
                        </a:rPr>
                        <a:t>team;</a:t>
                      </a:r>
                      <a:r>
                        <a:rPr lang="en-US" sz="1000" baseline="0" dirty="0" smtClean="0">
                          <a:effectLst/>
                        </a:rPr>
                        <a:t> </a:t>
                      </a:r>
                      <a:r>
                        <a:rPr lang="en-US" sz="1000" dirty="0" smtClean="0">
                          <a:effectLst/>
                        </a:rPr>
                        <a:t>regional </a:t>
                      </a:r>
                      <a:r>
                        <a:rPr lang="en-US" sz="1000" dirty="0">
                          <a:effectLst/>
                        </a:rPr>
                        <a:t>government if possible.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ctr">
                    <a:solidFill>
                      <a:schemeClr val="bg1"/>
                    </a:solidFill>
                  </a:tcPr>
                </a:tc>
                <a:tc>
                  <a:txBody>
                    <a:bodyPr/>
                    <a:lstStyle/>
                    <a:p>
                      <a:pPr>
                        <a:lnSpc>
                          <a:spcPct val="107000"/>
                        </a:lnSpc>
                      </a:pPr>
                      <a:endParaRPr lang="en-US" sz="1000" dirty="0">
                        <a:effectLst/>
                        <a:latin typeface="Calibri" panose="020F0502020204030204" pitchFamily="34" charset="0"/>
                        <a:cs typeface="Times New Roman" panose="02020603050405020304" pitchFamily="18" charset="0"/>
                      </a:endParaRPr>
                    </a:p>
                  </a:txBody>
                  <a:tcPr marL="65047" marR="65047" marT="0" marB="0" anchor="b">
                    <a:solidFill>
                      <a:schemeClr val="accent2"/>
                    </a:solidFill>
                  </a:tcPr>
                </a:tc>
                <a:tc>
                  <a:txBody>
                    <a:bodyPr/>
                    <a:lstStyle/>
                    <a:p>
                      <a:pPr>
                        <a:lnSpc>
                          <a:spcPct val="107000"/>
                        </a:lnSpc>
                      </a:pPr>
                      <a:endParaRPr lang="en-US" sz="1000" dirty="0">
                        <a:effectLst/>
                        <a:latin typeface="Calibri" panose="020F0502020204030204" pitchFamily="34" charset="0"/>
                        <a:cs typeface="Times New Roman" panose="02020603050405020304" pitchFamily="18" charset="0"/>
                      </a:endParaRPr>
                    </a:p>
                  </a:txBody>
                  <a:tcPr marL="65047" marR="65047" marT="0" marB="0" anchor="b">
                    <a:solidFill>
                      <a:schemeClr val="bg1"/>
                    </a:solidFill>
                  </a:tcPr>
                </a:tc>
                <a:tc>
                  <a:txBody>
                    <a:bodyPr/>
                    <a:lstStyle/>
                    <a:p>
                      <a:pPr marL="0" marR="0">
                        <a:lnSpc>
                          <a:spcPct val="107000"/>
                        </a:lnSpc>
                        <a:spcBef>
                          <a:spcPts val="0"/>
                        </a:spcBef>
                        <a:spcAft>
                          <a:spcPts val="0"/>
                        </a:spcAft>
                      </a:pPr>
                      <a:r>
                        <a:rPr lang="en-US" sz="9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b">
                    <a:solidFill>
                      <a:schemeClr val="accent2"/>
                    </a:solidFill>
                  </a:tcPr>
                </a:tc>
                <a:tc>
                  <a:txBody>
                    <a:bodyPr/>
                    <a:lstStyle/>
                    <a:p>
                      <a:pPr marL="0" marR="0">
                        <a:lnSpc>
                          <a:spcPct val="107000"/>
                        </a:lnSpc>
                        <a:spcBef>
                          <a:spcPts val="0"/>
                        </a:spcBef>
                        <a:spcAft>
                          <a:spcPts val="0"/>
                        </a:spcAft>
                      </a:pPr>
                      <a:r>
                        <a:rPr lang="en-US" sz="9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b">
                    <a:solidFill>
                      <a:schemeClr val="accent2"/>
                    </a:solidFill>
                  </a:tcPr>
                </a:tc>
                <a:extLst>
                  <a:ext uri="{0D108BD9-81ED-4DB2-BD59-A6C34878D82A}">
                    <a16:rowId xmlns:a16="http://schemas.microsoft.com/office/drawing/2014/main" val="800957600"/>
                  </a:ext>
                </a:extLst>
              </a:tr>
              <a:tr h="370404">
                <a:tc>
                  <a:txBody>
                    <a:bodyPr/>
                    <a:lstStyle/>
                    <a:p>
                      <a:pPr marL="0" marR="0">
                        <a:lnSpc>
                          <a:spcPct val="107000"/>
                        </a:lnSpc>
                        <a:spcBef>
                          <a:spcPts val="0"/>
                        </a:spcBef>
                        <a:spcAft>
                          <a:spcPts val="0"/>
                        </a:spcAft>
                      </a:pPr>
                      <a:r>
                        <a:rPr lang="en-US" sz="1200" dirty="0">
                          <a:solidFill>
                            <a:schemeClr val="tx1"/>
                          </a:solidFill>
                          <a:effectLst/>
                        </a:rPr>
                        <a:t>Refine the problem tree based on stakeholder feedback and filled information </a:t>
                      </a:r>
                      <a:r>
                        <a:rPr lang="en-US" sz="1200" dirty="0" smtClean="0">
                          <a:solidFill>
                            <a:schemeClr val="tx1"/>
                          </a:solidFill>
                          <a:effectLst/>
                        </a:rPr>
                        <a:t>gaps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ctr">
                    <a:solidFill>
                      <a:schemeClr val="accent4">
                        <a:lumMod val="60000"/>
                        <a:lumOff val="40000"/>
                      </a:schemeClr>
                    </a:solidFill>
                  </a:tcPr>
                </a:tc>
                <a:tc>
                  <a:txBody>
                    <a:bodyPr/>
                    <a:lstStyle/>
                    <a:p>
                      <a:pPr marL="0" marR="0">
                        <a:lnSpc>
                          <a:spcPct val="107000"/>
                        </a:lnSpc>
                        <a:spcBef>
                          <a:spcPts val="0"/>
                        </a:spcBef>
                        <a:spcAft>
                          <a:spcPts val="0"/>
                        </a:spcAft>
                      </a:pPr>
                      <a:r>
                        <a:rPr lang="en-US" sz="1000" dirty="0">
                          <a:effectLst/>
                        </a:rPr>
                        <a:t>2-3 person team (from original problem tree working group)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ctr">
                    <a:solidFill>
                      <a:schemeClr val="bg1">
                        <a:lumMod val="85000"/>
                      </a:schemeClr>
                    </a:solidFill>
                  </a:tcPr>
                </a:tc>
                <a:tc>
                  <a:txBody>
                    <a:bodyPr/>
                    <a:lstStyle/>
                    <a:p>
                      <a:pPr>
                        <a:lnSpc>
                          <a:spcPct val="107000"/>
                        </a:lnSpc>
                      </a:pPr>
                      <a:endParaRPr lang="en-US" sz="1000" dirty="0">
                        <a:effectLst/>
                        <a:latin typeface="Calibri" panose="020F0502020204030204" pitchFamily="34" charset="0"/>
                        <a:cs typeface="Times New Roman" panose="02020603050405020304" pitchFamily="18" charset="0"/>
                      </a:endParaRPr>
                    </a:p>
                  </a:txBody>
                  <a:tcPr marL="65047" marR="65047" marT="0" marB="0" anchor="b">
                    <a:solidFill>
                      <a:schemeClr val="bg1">
                        <a:lumMod val="85000"/>
                      </a:schemeClr>
                    </a:solidFill>
                  </a:tcPr>
                </a:tc>
                <a:tc>
                  <a:txBody>
                    <a:bodyPr/>
                    <a:lstStyle/>
                    <a:p>
                      <a:pPr>
                        <a:lnSpc>
                          <a:spcPct val="107000"/>
                        </a:lnSpc>
                      </a:pPr>
                      <a:endParaRPr lang="en-US" sz="1000" dirty="0">
                        <a:effectLst/>
                        <a:latin typeface="Calibri" panose="020F0502020204030204" pitchFamily="34" charset="0"/>
                        <a:cs typeface="Times New Roman" panose="02020603050405020304" pitchFamily="18" charset="0"/>
                      </a:endParaRPr>
                    </a:p>
                  </a:txBody>
                  <a:tcPr marL="65047" marR="65047" marT="0" marB="0" anchor="b">
                    <a:solidFill>
                      <a:schemeClr val="bg1">
                        <a:lumMod val="85000"/>
                      </a:schemeClr>
                    </a:solidFill>
                  </a:tcPr>
                </a:tc>
                <a:tc>
                  <a:txBody>
                    <a:bodyPr/>
                    <a:lstStyle/>
                    <a:p>
                      <a:pPr>
                        <a:lnSpc>
                          <a:spcPct val="107000"/>
                        </a:lnSpc>
                      </a:pPr>
                      <a:endParaRPr lang="en-US" sz="1000" dirty="0">
                        <a:effectLst/>
                        <a:latin typeface="Calibri" panose="020F0502020204030204" pitchFamily="34" charset="0"/>
                        <a:cs typeface="Times New Roman" panose="02020603050405020304" pitchFamily="18" charset="0"/>
                      </a:endParaRPr>
                    </a:p>
                  </a:txBody>
                  <a:tcPr marL="65047" marR="65047" marT="0" marB="0" anchor="b">
                    <a:solidFill>
                      <a:schemeClr val="accent2"/>
                    </a:solidFill>
                  </a:tcPr>
                </a:tc>
                <a:tc>
                  <a:txBody>
                    <a:bodyPr/>
                    <a:lstStyle/>
                    <a:p>
                      <a:pPr marL="0" marR="0">
                        <a:lnSpc>
                          <a:spcPct val="107000"/>
                        </a:lnSpc>
                        <a:spcBef>
                          <a:spcPts val="0"/>
                        </a:spcBef>
                        <a:spcAft>
                          <a:spcPts val="0"/>
                        </a:spcAft>
                      </a:pPr>
                      <a:r>
                        <a:rPr lang="en-US" sz="9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47" marR="65047" marT="0" marB="0" anchor="b">
                    <a:solidFill>
                      <a:schemeClr val="accent2"/>
                    </a:solidFill>
                  </a:tcPr>
                </a:tc>
                <a:extLst>
                  <a:ext uri="{0D108BD9-81ED-4DB2-BD59-A6C34878D82A}">
                    <a16:rowId xmlns:a16="http://schemas.microsoft.com/office/drawing/2014/main" val="3423856883"/>
                  </a:ext>
                </a:extLst>
              </a:tr>
            </a:tbl>
          </a:graphicData>
        </a:graphic>
      </p:graphicFrame>
    </p:spTree>
    <p:extLst>
      <p:ext uri="{BB962C8B-B14F-4D97-AF65-F5344CB8AC3E}">
        <p14:creationId xmlns:p14="http://schemas.microsoft.com/office/powerpoint/2010/main" val="1852238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3" y="157854"/>
            <a:ext cx="7351204" cy="857250"/>
          </a:xfrm>
        </p:spPr>
        <p:txBody>
          <a:bodyPr>
            <a:noAutofit/>
          </a:bodyPr>
          <a:lstStyle/>
          <a:p>
            <a:r>
              <a:rPr lang="en-US" sz="2800" dirty="0"/>
              <a:t>Holistic problem analysis/systems thinking</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p:txBody>
          <a:bodyPr>
            <a:normAutofit fontScale="70000" lnSpcReduction="20000"/>
          </a:bodyPr>
          <a:lstStyle/>
          <a:p>
            <a:pPr marL="457200" indent="-457200">
              <a:buFont typeface="Arial" panose="020B0604020202020204" pitchFamily="34" charset="0"/>
              <a:buChar char="•"/>
            </a:pPr>
            <a:r>
              <a:rPr lang="en-US" sz="2800" dirty="0"/>
              <a:t>Improves ability to design and implement </a:t>
            </a:r>
            <a:r>
              <a:rPr lang="en-US" sz="2800" i="1" dirty="0"/>
              <a:t>integrated</a:t>
            </a:r>
            <a:r>
              <a:rPr lang="en-US" sz="2800" dirty="0"/>
              <a:t> programs that improve well-being outcomes.  </a:t>
            </a:r>
          </a:p>
          <a:p>
            <a:pPr lvl="1">
              <a:buFont typeface="Arial" panose="020B0604020202020204" pitchFamily="34" charset="0"/>
              <a:buChar char="•"/>
            </a:pPr>
            <a:r>
              <a:rPr lang="en-US" sz="2400" dirty="0"/>
              <a:t>Does </a:t>
            </a:r>
            <a:r>
              <a:rPr lang="en-US" sz="2400" b="1" dirty="0"/>
              <a:t>not</a:t>
            </a:r>
            <a:r>
              <a:rPr lang="en-US" sz="2400" dirty="0"/>
              <a:t> mean bigger broader programs by one institution</a:t>
            </a:r>
          </a:p>
          <a:p>
            <a:pPr lvl="1">
              <a:buFont typeface="Arial" panose="020B0604020202020204" pitchFamily="34" charset="0"/>
              <a:buChar char="•"/>
            </a:pPr>
            <a:r>
              <a:rPr lang="en-US" sz="2400" dirty="0"/>
              <a:t>Is a non-sectoral or cross-sectoral approach</a:t>
            </a:r>
          </a:p>
          <a:p>
            <a:pPr lvl="1">
              <a:buFont typeface="Arial" panose="020B0604020202020204" pitchFamily="34" charset="0"/>
              <a:buChar char="•"/>
            </a:pPr>
            <a:r>
              <a:rPr lang="en-US" sz="2400" dirty="0"/>
              <a:t>Sectors and stakeholders working together to adopt  complementary strategies to address common issues</a:t>
            </a:r>
          </a:p>
          <a:p>
            <a:pPr marL="457200" lvl="1" indent="0">
              <a:buNone/>
            </a:pPr>
            <a:endParaRPr lang="en-US" sz="2400" dirty="0"/>
          </a:p>
          <a:p>
            <a:pPr marL="457200" indent="-457200">
              <a:buFont typeface="Arial" panose="020B0604020202020204" pitchFamily="34" charset="0"/>
              <a:buChar char="•"/>
            </a:pPr>
            <a:r>
              <a:rPr lang="en-US" sz="2800" dirty="0"/>
              <a:t>Relies on rigorous </a:t>
            </a:r>
            <a:r>
              <a:rPr lang="en-US" sz="2800" b="1" i="1" dirty="0"/>
              <a:t>causal analysis</a:t>
            </a:r>
          </a:p>
          <a:p>
            <a:pPr lvl="1">
              <a:buFont typeface="Arial" panose="020B0604020202020204" pitchFamily="34" charset="0"/>
              <a:buChar char="•"/>
            </a:pPr>
            <a:r>
              <a:rPr lang="en-US" sz="2600" dirty="0"/>
              <a:t>The identification of common constraints and opportunities, feedback loops, and underlying causes of food and nutrition insecurity </a:t>
            </a:r>
            <a:endParaRPr lang="en-US" sz="2600" b="1" i="1" dirty="0"/>
          </a:p>
          <a:p>
            <a:endParaRPr lang="en-US" dirty="0"/>
          </a:p>
        </p:txBody>
      </p:sp>
    </p:spTree>
    <p:extLst>
      <p:ext uri="{BB962C8B-B14F-4D97-AF65-F5344CB8AC3E}">
        <p14:creationId xmlns:p14="http://schemas.microsoft.com/office/powerpoint/2010/main" val="2534134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p:txBody>
          <a:bodyPr/>
          <a:lstStyle/>
          <a:p>
            <a:r>
              <a:rPr lang="en-US" dirty="0"/>
              <a:t>Causal Analysis</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p:txBody>
          <a:bodyPr vert="horz" lIns="91440" tIns="45720" rIns="91440" bIns="45720" rtlCol="0" anchor="t">
            <a:normAutofit/>
          </a:bodyPr>
          <a:lstStyle/>
          <a:p>
            <a:pPr marL="342900" indent="-342900">
              <a:buFont typeface="Arial" panose="020B0604020202020204" pitchFamily="34" charset="0"/>
              <a:buChar char="•"/>
            </a:pPr>
            <a:r>
              <a:rPr lang="en-US" sz="2400" dirty="0"/>
              <a:t>Helps to understand why a key problem exists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Explores cause-effect pathways, including cross-causal linkages</a:t>
            </a:r>
          </a:p>
          <a:p>
            <a:pPr marL="342900" indent="-342900">
              <a:buFont typeface="Arial" panose="020B0604020202020204" pitchFamily="34" charset="0"/>
              <a:buChar char="•"/>
            </a:pPr>
            <a:endParaRPr lang="en-US" sz="2400" dirty="0"/>
          </a:p>
          <a:p>
            <a:pPr marL="342900" indent="-342900">
              <a:spcAft>
                <a:spcPts val="300"/>
              </a:spcAft>
              <a:buFont typeface="Arial" panose="020B0604020202020204" pitchFamily="34" charset="0"/>
              <a:buChar char="•"/>
            </a:pPr>
            <a:r>
              <a:rPr lang="en-US" sz="2400" b="1" dirty="0">
                <a:solidFill>
                  <a:schemeClr val="accent5"/>
                </a:solidFill>
                <a:latin typeface="Ubuntu"/>
              </a:rPr>
              <a:t>Identifies specific </a:t>
            </a:r>
            <a:r>
              <a:rPr lang="en-US" sz="2400" b="1" dirty="0" smtClean="0">
                <a:solidFill>
                  <a:schemeClr val="accent5"/>
                </a:solidFill>
                <a:latin typeface="Ubuntu"/>
              </a:rPr>
              <a:t>problems </a:t>
            </a:r>
            <a:r>
              <a:rPr lang="en-US" sz="2400" b="1" dirty="0">
                <a:solidFill>
                  <a:schemeClr val="accent5"/>
                </a:solidFill>
                <a:latin typeface="Ubuntu"/>
              </a:rPr>
              <a:t>that can be acted upon</a:t>
            </a:r>
          </a:p>
          <a:p>
            <a:endParaRPr lang="en-US" dirty="0"/>
          </a:p>
        </p:txBody>
      </p:sp>
    </p:spTree>
    <p:extLst>
      <p:ext uri="{BB962C8B-B14F-4D97-AF65-F5344CB8AC3E}">
        <p14:creationId xmlns:p14="http://schemas.microsoft.com/office/powerpoint/2010/main" val="292787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p:txBody>
          <a:bodyPr/>
          <a:lstStyle/>
          <a:p>
            <a:r>
              <a:rPr lang="en-US" dirty="0"/>
              <a:t>Problem Trees </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p:txBody>
          <a:bodyPr>
            <a:normAutofit fontScale="77500" lnSpcReduction="20000"/>
          </a:bodyPr>
          <a:lstStyle/>
          <a:p>
            <a:pPr marL="571500" indent="-571500">
              <a:buFont typeface="Arial" panose="020B0604020202020204" pitchFamily="34" charset="0"/>
              <a:buChar char="•"/>
            </a:pPr>
            <a:r>
              <a:rPr lang="en-US" sz="3600" dirty="0"/>
              <a:t>Represent a systems-thinking approach to analyzing cause and effect</a:t>
            </a:r>
          </a:p>
          <a:p>
            <a:pPr marL="1314450" lvl="1" indent="-571500">
              <a:buFont typeface="Arial" panose="020B0604020202020204" pitchFamily="34" charset="0"/>
              <a:buChar char="•"/>
            </a:pPr>
            <a:r>
              <a:rPr lang="en-US" sz="3200" dirty="0"/>
              <a:t>Helps to identify </a:t>
            </a:r>
            <a:r>
              <a:rPr lang="en-US" sz="3200" b="1" i="1" dirty="0"/>
              <a:t>multiple causal linkages</a:t>
            </a:r>
            <a:endParaRPr lang="en-US" sz="3200" dirty="0"/>
          </a:p>
          <a:p>
            <a:pPr marL="548640" lvl="2">
              <a:spcBef>
                <a:spcPts val="600"/>
              </a:spcBef>
              <a:buSzPct val="70000"/>
            </a:pPr>
            <a:endParaRPr lang="en-US" sz="3600" dirty="0"/>
          </a:p>
          <a:p>
            <a:pPr marL="571500" indent="-571500">
              <a:buFont typeface="Arial" panose="020B0604020202020204" pitchFamily="34" charset="0"/>
              <a:buChar char="•"/>
            </a:pPr>
            <a:r>
              <a:rPr lang="en-US" sz="3600" dirty="0"/>
              <a:t>Most critical (and overlooked) element of rigorous project design</a:t>
            </a:r>
          </a:p>
          <a:p>
            <a:endParaRPr lang="en-US" dirty="0"/>
          </a:p>
        </p:txBody>
      </p:sp>
    </p:spTree>
    <p:extLst>
      <p:ext uri="{BB962C8B-B14F-4D97-AF65-F5344CB8AC3E}">
        <p14:creationId xmlns:p14="http://schemas.microsoft.com/office/powerpoint/2010/main" val="1074188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p:txBody>
          <a:bodyPr/>
          <a:lstStyle/>
          <a:p>
            <a:r>
              <a:rPr lang="en-US" dirty="0"/>
              <a:t>Prioritize an Overarching Problem</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p:txBody>
          <a:bodyPr>
            <a:normAutofit/>
          </a:bodyPr>
          <a:lstStyle/>
          <a:p>
            <a:pPr lvl="1"/>
            <a:endParaRPr lang="en-US" sz="2400" dirty="0"/>
          </a:p>
          <a:p>
            <a:pPr marL="342900" lvl="0" indent="-342900">
              <a:buFont typeface="Arial" panose="020B0604020202020204" pitchFamily="34" charset="0"/>
              <a:buChar char="•"/>
            </a:pPr>
            <a:r>
              <a:rPr lang="en-US" sz="2800" dirty="0"/>
              <a:t>In FFP-funded DFSAs the overarching problem is often pre-determined to be food and nutrition insecurity. </a:t>
            </a:r>
          </a:p>
          <a:p>
            <a:endParaRPr lang="en-US" dirty="0"/>
          </a:p>
        </p:txBody>
      </p:sp>
    </p:spTree>
    <p:extLst>
      <p:ext uri="{BB962C8B-B14F-4D97-AF65-F5344CB8AC3E}">
        <p14:creationId xmlns:p14="http://schemas.microsoft.com/office/powerpoint/2010/main" val="697081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3" y="157854"/>
            <a:ext cx="7459577" cy="857250"/>
          </a:xfrm>
        </p:spPr>
        <p:txBody>
          <a:bodyPr>
            <a:noAutofit/>
          </a:bodyPr>
          <a:lstStyle/>
          <a:p>
            <a:r>
              <a:rPr lang="en-US" sz="2000" dirty="0"/>
              <a:t>Identify key problems, underlying causes, contextual conditions</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p:txBody>
          <a:bodyPr>
            <a:normAutofit fontScale="70000" lnSpcReduction="20000"/>
          </a:bodyPr>
          <a:lstStyle/>
          <a:p>
            <a:r>
              <a:rPr lang="en-US" sz="2800" b="1" dirty="0"/>
              <a:t>Start with an inventory of problems/causes</a:t>
            </a:r>
          </a:p>
          <a:p>
            <a:endParaRPr lang="en-US" sz="900" b="1" dirty="0"/>
          </a:p>
          <a:p>
            <a:r>
              <a:rPr lang="en-US" sz="2800" b="1" dirty="0"/>
              <a:t>Then, </a:t>
            </a:r>
            <a:r>
              <a:rPr lang="en-US" sz="2800" b="1" dirty="0" smtClean="0"/>
              <a:t>organize/shuffle into</a:t>
            </a:r>
            <a:r>
              <a:rPr lang="en-US" sz="2800" b="1" dirty="0"/>
              <a:t>:</a:t>
            </a:r>
          </a:p>
          <a:p>
            <a:endParaRPr lang="en-US" sz="900" b="1" dirty="0"/>
          </a:p>
          <a:p>
            <a:pPr marL="457200" indent="-457200">
              <a:buFont typeface="Arial" panose="020B0604020202020204" pitchFamily="34" charset="0"/>
              <a:buChar char="•"/>
            </a:pPr>
            <a:r>
              <a:rPr lang="en-US" sz="2800" b="1" dirty="0"/>
              <a:t>Key problems </a:t>
            </a:r>
            <a:r>
              <a:rPr lang="en-US" sz="2800" dirty="0"/>
              <a:t>– broad conditions that negatively affect people (e.g., low income, poor health status), and contribute to </a:t>
            </a:r>
            <a:r>
              <a:rPr lang="en-US" sz="2800" dirty="0" smtClean="0"/>
              <a:t>food and nutrition insecurity </a:t>
            </a:r>
            <a:r>
              <a:rPr lang="en-US" sz="2800" b="1" dirty="0" smtClean="0"/>
              <a:t>Underlying </a:t>
            </a:r>
            <a:r>
              <a:rPr lang="en-US" sz="2800" b="1" dirty="0"/>
              <a:t>/ root causes </a:t>
            </a:r>
            <a:r>
              <a:rPr lang="en-US" sz="2800" dirty="0"/>
              <a:t>– specific contributors to key problems (often the effects of other root causes). </a:t>
            </a:r>
          </a:p>
          <a:p>
            <a:pPr marL="457200" indent="-457200">
              <a:buFont typeface="Arial" panose="020B0604020202020204" pitchFamily="34" charset="0"/>
              <a:buChar char="•"/>
            </a:pPr>
            <a:r>
              <a:rPr lang="en-US" sz="2800" b="1" dirty="0"/>
              <a:t>Contextual conditions</a:t>
            </a:r>
            <a:r>
              <a:rPr lang="en-US" sz="2400" dirty="0"/>
              <a:t> </a:t>
            </a:r>
            <a:r>
              <a:rPr lang="en-US" sz="2800" dirty="0"/>
              <a:t>– social, economic, political, or natural conditions that contribute to underlying causes and often are the result of key problems (cycle of vulnerability).</a:t>
            </a:r>
          </a:p>
          <a:p>
            <a:endParaRPr lang="en-US" dirty="0"/>
          </a:p>
        </p:txBody>
      </p:sp>
    </p:spTree>
    <p:extLst>
      <p:ext uri="{BB962C8B-B14F-4D97-AF65-F5344CB8AC3E}">
        <p14:creationId xmlns:p14="http://schemas.microsoft.com/office/powerpoint/2010/main" val="2643128293"/>
      </p:ext>
    </p:extLst>
  </p:cSld>
  <p:clrMapOvr>
    <a:masterClrMapping/>
  </p:clrMapOvr>
</p:sld>
</file>

<file path=ppt/theme/theme1.xml><?xml version="1.0" encoding="utf-8"?>
<a:theme xmlns:a="http://schemas.openxmlformats.org/drawingml/2006/main" name="Office Theme">
  <a:themeElements>
    <a:clrScheme name="IDEAL PPT">
      <a:dk1>
        <a:srgbClr val="000000"/>
      </a:dk1>
      <a:lt1>
        <a:srgbClr val="FFFFFF"/>
      </a:lt1>
      <a:dk2>
        <a:srgbClr val="028796"/>
      </a:dk2>
      <a:lt2>
        <a:srgbClr val="3F2F7A"/>
      </a:lt2>
      <a:accent1>
        <a:srgbClr val="04934A"/>
      </a:accent1>
      <a:accent2>
        <a:srgbClr val="008CCC"/>
      </a:accent2>
      <a:accent3>
        <a:srgbClr val="B6ADD3"/>
      </a:accent3>
      <a:accent4>
        <a:srgbClr val="80C5E4"/>
      </a:accent4>
      <a:accent5>
        <a:srgbClr val="EF463B"/>
      </a:accent5>
      <a:accent6>
        <a:srgbClr val="FCB53B"/>
      </a:accent6>
      <a:hlink>
        <a:srgbClr val="028796"/>
      </a:hlink>
      <a:folHlink>
        <a:srgbClr val="3F2F7A"/>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DEAL_PPT_final_Updated" id="{D865612D-43FA-1F4D-B6E8-7151E6F7D6CA}" vid="{998592F3-FDBC-9543-BF31-65CD04352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677951BB84DD41911AF8EE839CA5FA" ma:contentTypeVersion="10" ma:contentTypeDescription="Create a new document." ma:contentTypeScope="" ma:versionID="a028e04c77e434e9142c0430f630b0fa">
  <xsd:schema xmlns:xsd="http://www.w3.org/2001/XMLSchema" xmlns:xs="http://www.w3.org/2001/XMLSchema" xmlns:p="http://schemas.microsoft.com/office/2006/metadata/properties" xmlns:ns2="e074b9df-1650-444d-ba77-dbac629bdb45" targetNamespace="http://schemas.microsoft.com/office/2006/metadata/properties" ma:root="true" ma:fieldsID="0c9cb8b751699df2b35aad84448e2fb9" ns2:_="">
    <xsd:import namespace="e074b9df-1650-444d-ba77-dbac629bdb4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74b9df-1650-444d-ba77-dbac629bdb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2ED5772-DDCC-4225-9A29-B037B4BA07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74b9df-1650-444d-ba77-dbac629bdb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documentManagement/types"/>
    <ds:schemaRef ds:uri="http://schemas.openxmlformats.org/package/2006/metadata/core-properties"/>
    <ds:schemaRef ds:uri="http://www.w3.org/XML/1998/namespace"/>
    <ds:schemaRef ds:uri="http://purl.org/dc/terms/"/>
    <ds:schemaRef ds:uri="http://schemas.microsoft.com/office/2006/metadata/properties"/>
    <ds:schemaRef ds:uri="http://schemas.microsoft.com/office/infopath/2007/PartnerControls"/>
    <ds:schemaRef ds:uri="e074b9df-1650-444d-ba77-dbac629bdb45"/>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IDEAL_PPT_final_Updated</Template>
  <TotalTime>1462</TotalTime>
  <Words>4102</Words>
  <Application>Microsoft Office PowerPoint</Application>
  <PresentationFormat>On-screen Show (16:9)</PresentationFormat>
  <Paragraphs>565</Paragraphs>
  <Slides>36</Slides>
  <Notes>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Lato Semibold</vt:lpstr>
      <vt:lpstr>Ubuntu</vt:lpstr>
      <vt:lpstr>ArialBlack</vt:lpstr>
      <vt:lpstr>Lato</vt:lpstr>
      <vt:lpstr>Times New Roman</vt:lpstr>
      <vt:lpstr>Calibri</vt:lpstr>
      <vt:lpstr>Trebuchet MS</vt:lpstr>
      <vt:lpstr>Verdana</vt:lpstr>
      <vt:lpstr>MS Mincho</vt:lpstr>
      <vt:lpstr>Office Theme</vt:lpstr>
      <vt:lpstr>PowerPoint Presentation</vt:lpstr>
      <vt:lpstr>Session Objectives </vt:lpstr>
      <vt:lpstr>TOC Process and Timeline</vt:lpstr>
      <vt:lpstr>Problem Tree Development, Validation, and Refinement</vt:lpstr>
      <vt:lpstr>Holistic problem analysis/systems thinking</vt:lpstr>
      <vt:lpstr>Causal Analysis</vt:lpstr>
      <vt:lpstr>Problem Trees </vt:lpstr>
      <vt:lpstr>Prioritize an Overarching Problem</vt:lpstr>
      <vt:lpstr>Identify key problems, underlying causes, contextual conditions</vt:lpstr>
      <vt:lpstr>Underlying Cause What’s going on at the ------</vt:lpstr>
      <vt:lpstr>PowerPoint Presentation</vt:lpstr>
      <vt:lpstr>Underlying Causes</vt:lpstr>
      <vt:lpstr>Examples of Causal Streams</vt:lpstr>
      <vt:lpstr>PowerPoint Presentation</vt:lpstr>
      <vt:lpstr>Problem Statements</vt:lpstr>
      <vt:lpstr>Problem Statements: Identify subset impact populations</vt:lpstr>
      <vt:lpstr>Checking logic</vt:lpstr>
      <vt:lpstr>Checking logic: distribution/ placement of problem types</vt:lpstr>
      <vt:lpstr>Checking logic: definitional versus causal  relationship</vt:lpstr>
      <vt:lpstr>Checking logic: foundation for prioritization</vt:lpstr>
      <vt:lpstr>Identify strong and flawed causal linkages in this sample</vt:lpstr>
      <vt:lpstr>Identify strong and flawed causal linkages in this sample</vt:lpstr>
      <vt:lpstr>Identify strong and flawed causal linkages in this sample</vt:lpstr>
      <vt:lpstr>Identify information and evidence gaps </vt:lpstr>
      <vt:lpstr>Logic Check: Document evidence gaps</vt:lpstr>
      <vt:lpstr>Electronic problem tree</vt:lpstr>
      <vt:lpstr>Sample of linking the problem tree across pages Page 1</vt:lpstr>
      <vt:lpstr>Sample of linking the problem tree across pages Page 2</vt:lpstr>
      <vt:lpstr>Sample of linking the problem tree across pages Both pages</vt:lpstr>
      <vt:lpstr>Summary</vt:lpstr>
      <vt:lpstr>Problem Tree Workshop</vt:lpstr>
      <vt:lpstr> Problem Tree Development</vt:lpstr>
      <vt:lpstr> Problem Tree Development</vt:lpstr>
      <vt:lpstr> Problem Tree Development</vt:lpstr>
      <vt:lpstr>Problem Tree Development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lstarr@savechildren.org</dc:creator>
  <cp:lastModifiedBy>Jurczyk, Kim</cp:lastModifiedBy>
  <cp:revision>80</cp:revision>
  <dcterms:created xsi:type="dcterms:W3CDTF">2019-08-05T19:49:48Z</dcterms:created>
  <dcterms:modified xsi:type="dcterms:W3CDTF">2019-09-19T17:49:41Z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0x010100CF677951BB84DD41911AF8EE839CA5FA</vt:lpwstr>
  </property>
</Properties>
</file>