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5143500" cx="9144000"/>
  <p:notesSz cx="6858000" cy="9144000"/>
  <p:embeddedFontLst>
    <p:embeddedFont>
      <p:font typeface="Ubuntu"/>
      <p:regular r:id="rId44"/>
      <p:bold r:id="rId45"/>
      <p:italic r:id="rId46"/>
      <p:boldItalic r:id="rId47"/>
    </p:embeddedFont>
    <p:embeddedFont>
      <p:font typeface="La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2" roundtripDataSignature="AMtx7mgzBCJdTkN/D2Dw/j0mOm4w07bCU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Kaila Clarke"/>
  <p:cmAuthor clrIdx="1" id="1" initials="" lastIdx="1" name="LT Star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F298C1-B272-4BA5-A4EF-D0CE87C04FF3}">
  <a:tblStyle styleId="{F9F298C1-B272-4BA5-A4EF-D0CE87C04FF3}"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0DBDDF0-8DFD-47CF-BE29-5BE905CF8AEA}" styleName="Table_1">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2F1F7"/>
          </a:solidFill>
        </a:fill>
      </a:tcStyle>
    </a:wholeTbl>
    <a:band1H>
      <a:tcTxStyle/>
      <a:tcStyle>
        <a:fill>
          <a:solidFill>
            <a:srgbClr val="E5E2EF"/>
          </a:solidFill>
        </a:fill>
      </a:tcStyle>
    </a:band1H>
    <a:band2H>
      <a:tcTxStyle/>
    </a:band2H>
    <a:band1V>
      <a:tcTxStyle/>
      <a:tcStyle>
        <a:fill>
          <a:solidFill>
            <a:srgbClr val="E5E2EF"/>
          </a:solidFill>
        </a:fill>
      </a:tcStyle>
    </a:band1V>
    <a:band2V>
      <a:tcTxStyle/>
    </a:band2V>
    <a:lastCol>
      <a:tcTxStyle b="on" i="off">
        <a:font>
          <a:latin typeface="Trebuchet MS"/>
          <a:ea typeface="Trebuchet MS"/>
          <a:cs typeface="Trebuchet MS"/>
        </a:font>
        <a:schemeClr val="lt1"/>
      </a:tcTxStyle>
      <a:tcStyle>
        <a:fill>
          <a:solidFill>
            <a:schemeClr val="accent3"/>
          </a:solidFill>
        </a:fill>
      </a:tcStyle>
    </a:lastCol>
    <a:firstCol>
      <a:tcTxStyle b="on" i="off">
        <a:font>
          <a:latin typeface="Trebuchet MS"/>
          <a:ea typeface="Trebuchet MS"/>
          <a:cs typeface="Trebuchet MS"/>
        </a:font>
        <a:schemeClr val="lt1"/>
      </a:tcTxStyle>
      <a:tcStyle>
        <a:fill>
          <a:solidFill>
            <a:schemeClr val="accent3"/>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39E7D540-0D4A-40A4-B6B0-7BAA97C03016}"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70E9A25-0B67-41CF-B079-5C20BD7E69F9}" styleName="Table_3">
    <a:wholeTbl>
      <a:tcTxStyle b="off" i="off">
        <a:font>
          <a:latin typeface="Trebuchet MS"/>
          <a:ea typeface="Trebuchet MS"/>
          <a:cs typeface="Trebuchet MS"/>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2F1F7"/>
          </a:solidFill>
        </a:fill>
      </a:tcStyle>
    </a:wholeTbl>
    <a:band1H>
      <a:tcTxStyle/>
      <a:tcStyle>
        <a:fill>
          <a:solidFill>
            <a:srgbClr val="E5E2EF"/>
          </a:solidFill>
        </a:fill>
      </a:tcStyle>
    </a:band1H>
    <a:band2H>
      <a:tcTxStyle/>
    </a:band2H>
    <a:band1V>
      <a:tcTxStyle/>
      <a:tcStyle>
        <a:fill>
          <a:solidFill>
            <a:srgbClr val="E5E2EF"/>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F2F1F7"/>
          </a:solidFill>
        </a:fill>
      </a:tcStyle>
    </a:lastRow>
    <a:seCell>
      <a:tcTxStyle/>
    </a:seCell>
    <a:swCell>
      <a:tcTxStyle/>
    </a:swCell>
    <a:firstRow>
      <a:tcTxStyle b="on" i="off"/>
      <a:tcStyle>
        <a:fill>
          <a:solidFill>
            <a:srgbClr val="F2F1F7"/>
          </a:solidFill>
        </a:fill>
      </a:tcStyle>
    </a:firstRow>
    <a:neCell>
      <a:tcTxStyle/>
    </a:neCell>
    <a:nwCell>
      <a:tcTxStyle/>
    </a:nwCell>
  </a:tblStyle>
  <a:tblStyle styleId="{E61867C1-1C83-4861-8DF1-493D93C177D1}" styleName="Table_4">
    <a:wholeTbl>
      <a:tcTxStyle b="off" i="off">
        <a:font>
          <a:latin typeface="Trebuchet MS"/>
          <a:ea typeface="Trebuchet MS"/>
          <a:cs typeface="Trebuchet MS"/>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2F1F7"/>
          </a:solidFill>
        </a:fill>
      </a:tcStyle>
    </a:band1H>
    <a:band2H>
      <a:tcTxStyle/>
    </a:band2H>
    <a:band1V>
      <a:tcTxStyle/>
      <a:tcStyle>
        <a:fill>
          <a:solidFill>
            <a:srgbClr val="F2F1F7"/>
          </a:solidFill>
        </a:fill>
      </a:tcStyle>
    </a:band1V>
    <a:band2V>
      <a:tcTx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Trebuchet MS"/>
          <a:ea typeface="Trebuchet MS"/>
          <a:cs typeface="Trebuchet MS"/>
        </a:font>
        <a:schemeClr val="lt1"/>
      </a:tcTxStyle>
      <a:tcStyle>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font" Target="fonts/Ubuntu-regular.fntdata"/><Relationship Id="rId43" Type="http://schemas.openxmlformats.org/officeDocument/2006/relationships/slide" Target="slides/slide36.xml"/><Relationship Id="rId46" Type="http://schemas.openxmlformats.org/officeDocument/2006/relationships/font" Target="fonts/Ubuntu-italic.fntdata"/><Relationship Id="rId45" Type="http://schemas.openxmlformats.org/officeDocument/2006/relationships/font" Target="fonts/Ubuntu-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Lato-regular.fntdata"/><Relationship Id="rId47" Type="http://schemas.openxmlformats.org/officeDocument/2006/relationships/font" Target="fonts/Ubuntu-boldItalic.fntdata"/><Relationship Id="rId49" Type="http://schemas.openxmlformats.org/officeDocument/2006/relationships/font" Target="fonts/Lato-bold.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ato-boldItalic.fntdata"/><Relationship Id="rId50" Type="http://schemas.openxmlformats.org/officeDocument/2006/relationships/font" Target="fonts/Lato-italic.fntdata"/><Relationship Id="rId52"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27T16:06:04.353">
    <p:pos x="6000" y="0"/>
    <p:text>do not have graphic to translate</p:text>
    <p:extLst>
      <p:ext uri="{C676402C-5697-4E1C-873F-D02D1690AC5C}">
        <p15:threadingInfo timeZoneBias="0"/>
      </p:ext>
      <p:ext uri="http://customooxmlschemas.google.com/">
        <go:slidesCustomData xmlns:go="http://customooxmlschemas.google.com/" commentPostId="AAAAMJsnl8c"/>
      </p:ext>
    </p:extLst>
  </p:cm>
  <p:cm authorId="1" idx="1" dt="2021-05-27T16:06:04.353">
    <p:pos x="6000" y="0"/>
    <p:text>I'm not sure if we will keep using these three diagrams.  They are old as the hills, going back to very first days of working with FFP on TOCs....Maybe we should create new ones.  We certainly have enough models of problematic TOCs that we could anonymize/ slightly modify.  Bwaa haaa haaa</p:text>
    <p:extLst>
      <p:ext uri="{C676402C-5697-4E1C-873F-D02D1690AC5C}">
        <p15:threadingInfo timeZoneBias="0">
          <p15:parentCm authorId="0" idx="1"/>
        </p15:threadingInfo>
      </p:ext>
      <p:ext uri="http://customooxmlschemas.google.com/">
        <go:slidesCustomData xmlns:go="http://customooxmlschemas.google.com/" commentPostId="AAAAMKn6WlM"/>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5-20T13:09:26.446">
    <p:pos x="6000" y="0"/>
    <p:text>missing graphic</p:text>
    <p:extLst>
      <p:ext uri="{C676402C-5697-4E1C-873F-D02D1690AC5C}">
        <p15:threadingInfo timeZoneBias="0"/>
      </p:ext>
      <p:ext uri="http://customooxmlschemas.google.com/">
        <go:slidesCustomData xmlns:go="http://customooxmlschemas.google.com/" commentPostId="AAAAMJsnl9I"/>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5-20T13:09:38.469">
    <p:pos x="6000" y="0"/>
    <p:text>missing graphic</p:text>
    <p:extLst>
      <p:ext uri="{C676402C-5697-4E1C-873F-D02D1690AC5C}">
        <p15:threadingInfo timeZoneBias="0"/>
      </p:ext>
      <p:ext uri="http://customooxmlschemas.google.com/">
        <go:slidesCustomData xmlns:go="http://customooxmlschemas.google.com/" commentPostId="AAAAMJsnl9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Lorsque l'on réfléchit à la myriade de causes sous-jacentes des problèmes clés, il est utile de considérer comment les facteurs limitants se présentent à différents niveaux de la société. Lorsque nous trions nos données, nous continuons de demander "Quoi d'autre?" Demander «pourquoi ce problème existe-t-il?»</a:t>
            </a:r>
            <a:r>
              <a:rPr lang="fr-FR"/>
              <a:t>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a:t>Discuter des causes potentielles du ménage, de la communauté et du système.</a:t>
            </a:r>
            <a:r>
              <a:rPr lang="fr-FR"/>
              <a:t>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fr-FR"/>
              <a:t>Il est essentiel de prêter attention aux causes au niveau des systèmes </a:t>
            </a:r>
            <a:r>
              <a:rPr b="1" lang="fr-FR"/>
              <a:t>pendant le déploiement du FFP de la stratégie 2016-2025.  </a:t>
            </a:r>
            <a:endParaRPr/>
          </a:p>
        </p:txBody>
      </p:sp>
      <p:sp>
        <p:nvSpPr>
          <p:cNvPr id="151" name="Google Shape;15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Cette diapositive illustre la première étape de tri de base, où nous organisons les problèmes fondés sur une évidence de base en différentes catégories et niveaux, ce qui constitue le début de notre arbre à problèmes.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Placer les </a:t>
            </a:r>
            <a:r>
              <a:rPr b="1" lang="fr-FR" sz="1200">
                <a:solidFill>
                  <a:schemeClr val="dk1"/>
                </a:solidFill>
                <a:latin typeface="Calibri"/>
                <a:ea typeface="Calibri"/>
                <a:cs typeface="Calibri"/>
                <a:sym typeface="Calibri"/>
              </a:rPr>
              <a:t>problèmes clés </a:t>
            </a:r>
            <a:r>
              <a:rPr lang="fr-FR" sz="1200">
                <a:solidFill>
                  <a:schemeClr val="dk1"/>
                </a:solidFill>
                <a:latin typeface="Calibri"/>
                <a:ea typeface="Calibri"/>
                <a:cs typeface="Calibri"/>
                <a:sym typeface="Calibri"/>
              </a:rPr>
              <a:t>directement sous le problème global.</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Les </a:t>
            </a:r>
            <a:r>
              <a:rPr b="1" lang="fr-FR" sz="1200">
                <a:solidFill>
                  <a:schemeClr val="dk1"/>
                </a:solidFill>
                <a:latin typeface="Calibri"/>
                <a:ea typeface="Calibri"/>
                <a:cs typeface="Calibri"/>
                <a:sym typeface="Calibri"/>
              </a:rPr>
              <a:t>conditions contextuelles</a:t>
            </a:r>
            <a:r>
              <a:rPr lang="fr-FR" sz="1200">
                <a:solidFill>
                  <a:schemeClr val="dk1"/>
                </a:solidFill>
                <a:latin typeface="Calibri"/>
                <a:ea typeface="Calibri"/>
                <a:cs typeface="Calibri"/>
                <a:sym typeface="Calibri"/>
              </a:rPr>
              <a:t> influencent tout; placez-les donc tout en bas de l'arbre à problèmes en évolution.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Au milieu de l'arbre a problèmes en évolution, il y aura un assortiment </a:t>
            </a:r>
            <a:r>
              <a:rPr b="1" lang="fr-FR" sz="1200">
                <a:solidFill>
                  <a:schemeClr val="dk1"/>
                </a:solidFill>
                <a:latin typeface="Calibri"/>
                <a:ea typeface="Calibri"/>
                <a:cs typeface="Calibri"/>
                <a:sym typeface="Calibri"/>
              </a:rPr>
              <a:t>de causes sous-jacentes</a:t>
            </a:r>
            <a:r>
              <a:rPr lang="fr-FR" sz="1200">
                <a:solidFill>
                  <a:schemeClr val="dk1"/>
                </a:solidFill>
                <a:latin typeface="Calibri"/>
                <a:ea typeface="Calibri"/>
                <a:cs typeface="Calibri"/>
                <a:sym typeface="Calibri"/>
              </a:rPr>
              <a:t>. Elles comprennent: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Faiblesses systémiques: </a:t>
            </a:r>
            <a:r>
              <a:rPr b="0" lang="fr-FR" sz="1200">
                <a:solidFill>
                  <a:schemeClr val="dk1"/>
                </a:solidFill>
                <a:latin typeface="Calibri"/>
                <a:ea typeface="Calibri"/>
                <a:cs typeface="Calibri"/>
                <a:sym typeface="Calibri"/>
              </a:rPr>
              <a:t>problèmes tels que les faibles capacités institutionnelles; accès limité aux infrastructures de base; ou une politique publique injuste. Ces faiblesses sont principalement influencées par les conditions contextuelles et se retrouvent souvent dans </a:t>
            </a:r>
            <a:r>
              <a:rPr b="0" lang="fr-FR" sz="1200" u="sng">
                <a:solidFill>
                  <a:schemeClr val="dk1"/>
                </a:solidFill>
                <a:latin typeface="Calibri"/>
                <a:ea typeface="Calibri"/>
                <a:cs typeface="Calibri"/>
                <a:sym typeface="Calibri"/>
              </a:rPr>
              <a:t>les niveaux inférieurs </a:t>
            </a:r>
            <a:r>
              <a:rPr b="0" lang="fr-FR" sz="1200">
                <a:solidFill>
                  <a:schemeClr val="dk1"/>
                </a:solidFill>
                <a:latin typeface="Calibri"/>
                <a:ea typeface="Calibri"/>
                <a:cs typeface="Calibri"/>
                <a:sym typeface="Calibri"/>
              </a:rPr>
              <a:t>de l'arbre à problèmes</a:t>
            </a: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Les niveaux de connaissances et de compétences, les croyances et les attitudes </a:t>
            </a:r>
            <a:r>
              <a:rPr b="0" lang="fr-FR" sz="1200">
                <a:solidFill>
                  <a:schemeClr val="dk1"/>
                </a:solidFill>
                <a:latin typeface="Calibri"/>
                <a:ea typeface="Calibri"/>
                <a:cs typeface="Calibri"/>
                <a:sym typeface="Calibri"/>
              </a:rPr>
              <a:t>comprennent des problèmes tels que la connaissance limitée des pratiques nutritionnelles optimales ou des techniques de conservation, une faible alphabétisation financière, la croyance que les femmes ne devraient jamais voyager seules en dehors de leur communauté, ou l'attitude des jeunes qu'il n'y a pas d'avenir pour eux dans l'agriculture. </a:t>
            </a:r>
            <a:r>
              <a:rPr b="1" lang="fr-FR" sz="1200">
                <a:solidFill>
                  <a:schemeClr val="dk1"/>
                </a:solidFill>
                <a:latin typeface="Calibri"/>
                <a:ea typeface="Calibri"/>
                <a:cs typeface="Calibri"/>
                <a:sym typeface="Calibri"/>
              </a:rPr>
              <a:t>Les niveaux de connaissances et de compétences, les croyances et les attitudes </a:t>
            </a:r>
            <a:r>
              <a:rPr b="0" lang="fr-FR" sz="1200">
                <a:solidFill>
                  <a:schemeClr val="dk1"/>
                </a:solidFill>
                <a:latin typeface="Calibri"/>
                <a:ea typeface="Calibri"/>
                <a:cs typeface="Calibri"/>
                <a:sym typeface="Calibri"/>
              </a:rPr>
              <a:t>sont enracinés dans des conditions contextuelles et sont influencés par des faiblesses systémiques. Ils se retrouvent souvent dans les niveaux </a:t>
            </a:r>
            <a:r>
              <a:rPr b="0" lang="fr-FR" sz="1200" u="sng">
                <a:solidFill>
                  <a:schemeClr val="dk1"/>
                </a:solidFill>
                <a:latin typeface="Calibri"/>
                <a:ea typeface="Calibri"/>
                <a:cs typeface="Calibri"/>
                <a:sym typeface="Calibri"/>
              </a:rPr>
              <a:t>inférieurs à intermédiaires </a:t>
            </a:r>
            <a:r>
              <a:rPr b="0" lang="fr-FR" sz="1200">
                <a:solidFill>
                  <a:schemeClr val="dk1"/>
                </a:solidFill>
                <a:latin typeface="Calibri"/>
                <a:ea typeface="Calibri"/>
                <a:cs typeface="Calibri"/>
                <a:sym typeface="Calibri"/>
              </a:rPr>
              <a:t>de l'arbre à problèmes</a:t>
            </a:r>
            <a:r>
              <a:rPr lang="fr-FR"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Les comportements et pratiques</a:t>
            </a:r>
            <a:r>
              <a:rPr lang="fr-FR" sz="1200">
                <a:solidFill>
                  <a:schemeClr val="dk1"/>
                </a:solidFill>
                <a:latin typeface="Calibri"/>
                <a:ea typeface="Calibri"/>
                <a:cs typeface="Calibri"/>
                <a:sym typeface="Calibri"/>
              </a:rPr>
              <a:t> problématiques comprennent l'adoption limitée des pratiques WASH, agricoles ou ANJE, l'utilisation limitée des services de santé et de nutrition, l'utilisation limitée des stratégies de gestion des risques ou la faible participation des femmes et des jeunes aux organes de décision locaux. </a:t>
            </a:r>
            <a:r>
              <a:rPr i="1" lang="fr-FR" sz="1200" u="sng">
                <a:solidFill>
                  <a:schemeClr val="dk1"/>
                </a:solidFill>
                <a:latin typeface="Calibri"/>
                <a:ea typeface="Calibri"/>
                <a:cs typeface="Calibri"/>
                <a:sym typeface="Calibri"/>
              </a:rPr>
              <a:t>Ils peuvent également inclure les comportements et les pratiques des acteurs du système, pas seulement des individus et des ménages</a:t>
            </a:r>
            <a:r>
              <a:rPr lang="fr-FR" sz="1200" u="sng">
                <a:solidFill>
                  <a:schemeClr val="dk1"/>
                </a:solidFill>
                <a:latin typeface="Calibri"/>
                <a:ea typeface="Calibri"/>
                <a:cs typeface="Calibri"/>
                <a:sym typeface="Calibri"/>
              </a:rPr>
              <a:t> </a:t>
            </a:r>
            <a:r>
              <a:rPr lang="fr-FR" sz="1200">
                <a:solidFill>
                  <a:schemeClr val="dk1"/>
                </a:solidFill>
                <a:latin typeface="Calibri"/>
                <a:ea typeface="Calibri"/>
                <a:cs typeface="Calibri"/>
                <a:sym typeface="Calibri"/>
              </a:rPr>
              <a:t>(par exemple, les commerçants et les producteurs stockent des marchés locaux avec des aliments diversifiés, abordables et sûrs toute l'année). </a:t>
            </a:r>
            <a:r>
              <a:rPr b="1" lang="fr-FR" sz="1200">
                <a:solidFill>
                  <a:schemeClr val="dk1"/>
                </a:solidFill>
                <a:latin typeface="Calibri"/>
                <a:ea typeface="Calibri"/>
                <a:cs typeface="Calibri"/>
                <a:sym typeface="Calibri"/>
              </a:rPr>
              <a:t>Les comportements et les pratiques </a:t>
            </a:r>
            <a:r>
              <a:rPr lang="fr-FR" sz="1200">
                <a:solidFill>
                  <a:schemeClr val="dk1"/>
                </a:solidFill>
                <a:latin typeface="Calibri"/>
                <a:ea typeface="Calibri"/>
                <a:cs typeface="Calibri"/>
                <a:sym typeface="Calibri"/>
              </a:rPr>
              <a:t>sont grandement influencés par les connaissances, les compétences, les attitudes et les croyances, ainsi que par les faiblesses systémiques et les conditions contextuelles. Pour les individus et les ménages, ces problèmes se retrouvent souvent dans </a:t>
            </a:r>
            <a:r>
              <a:rPr b="0" lang="fr-FR" sz="1200" u="none">
                <a:solidFill>
                  <a:schemeClr val="dk1"/>
                </a:solidFill>
                <a:latin typeface="Calibri"/>
                <a:ea typeface="Calibri"/>
                <a:cs typeface="Calibri"/>
                <a:sym typeface="Calibri"/>
              </a:rPr>
              <a:t>les </a:t>
            </a:r>
            <a:r>
              <a:rPr b="0" lang="fr-FR" sz="1200" u="sng">
                <a:solidFill>
                  <a:schemeClr val="dk1"/>
                </a:solidFill>
                <a:latin typeface="Calibri"/>
                <a:ea typeface="Calibri"/>
                <a:cs typeface="Calibri"/>
                <a:sym typeface="Calibri"/>
              </a:rPr>
              <a:t>niveaux supérieurs </a:t>
            </a:r>
            <a:r>
              <a:rPr lang="fr-FR" sz="1200">
                <a:solidFill>
                  <a:schemeClr val="dk1"/>
                </a:solidFill>
                <a:latin typeface="Calibri"/>
                <a:ea typeface="Calibri"/>
                <a:cs typeface="Calibri"/>
                <a:sym typeface="Calibri"/>
              </a:rPr>
              <a:t>d'un arbre à problèmes. Pour les acteurs des systèmes, ces problèmes se retrouvent souvent dans les niveaux inférieurs à intermédiaires de l'arbre.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Enfin, certaines causes sous-jacentes n‘appartiennent à aucune des trois catégories ci-dessus. Nous pouvons simplement les qualifier </a:t>
            </a:r>
            <a:r>
              <a:rPr b="1" lang="fr-FR" sz="1200">
                <a:solidFill>
                  <a:schemeClr val="dk1"/>
                </a:solidFill>
                <a:latin typeface="Calibri"/>
                <a:ea typeface="Calibri"/>
                <a:cs typeface="Calibri"/>
                <a:sym typeface="Calibri"/>
              </a:rPr>
              <a:t>de conditions spécifiques</a:t>
            </a:r>
            <a:r>
              <a:rPr lang="fr-FR" sz="1200">
                <a:solidFill>
                  <a:schemeClr val="dk1"/>
                </a:solidFill>
                <a:latin typeface="Calibri"/>
                <a:ea typeface="Calibri"/>
                <a:cs typeface="Calibri"/>
                <a:sym typeface="Calibri"/>
              </a:rPr>
              <a:t>. Elles sont généralement le résultat de </a:t>
            </a:r>
            <a:r>
              <a:rPr b="1" lang="fr-FR" sz="1200">
                <a:solidFill>
                  <a:schemeClr val="dk1"/>
                </a:solidFill>
                <a:latin typeface="Calibri"/>
                <a:ea typeface="Calibri"/>
                <a:cs typeface="Calibri"/>
                <a:sym typeface="Calibri"/>
              </a:rPr>
              <a:t>comportements et de pratiques </a:t>
            </a:r>
            <a:r>
              <a:rPr lang="fr-FR" sz="1200">
                <a:solidFill>
                  <a:schemeClr val="dk1"/>
                </a:solidFill>
                <a:latin typeface="Calibri"/>
                <a:ea typeface="Calibri"/>
                <a:cs typeface="Calibri"/>
                <a:sym typeface="Calibri"/>
              </a:rPr>
              <a:t>et lorsqu‘elles existent, nous les trouvons souvent dans les niveaux les plus élevés d'un arbre à problèmes, juste en dessous des problèmes clés. Elles comprennent des facteurs problématiques tels que la forte prévalence des mariages précoces, les entreprises non rentables, les taux élevés d'infection par le VIH / sida, la faible production agricole, l'érosion grave des sols ou le faible emploi des jeunes adultes.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3000">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3" name="Google Shape;1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matrice montre les liens complexes entre les problèmes et leurs causes et met en évidence le fait que les relations ne sont pas linéaires. Noter comment un type particulier de cause sous-jacente peut être à la fois la cause et l'effet d'un autre type de cause sous-jacente.</a:t>
            </a:r>
            <a:endParaRPr/>
          </a:p>
        </p:txBody>
      </p:sp>
      <p:sp>
        <p:nvSpPr>
          <p:cNvPr id="169" name="Google Shape;16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Ceci est un autre exemple simpliste de la façon dont une chaîne de causes / conditions conduit à un gros problème. Les flèches montrent qu'une cause inférieure entraîne un problème plus élevé.</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i="1" lang="fr-FR" sz="1200">
                <a:solidFill>
                  <a:schemeClr val="dk1"/>
                </a:solidFill>
                <a:latin typeface="Calibri"/>
                <a:ea typeface="Calibri"/>
                <a:cs typeface="Calibri"/>
                <a:sym typeface="Calibri"/>
              </a:rPr>
              <a:t>Pour démontrer le processus d'analyse de la causalité, il est important de commencer à discuter de la diapositive au début et de descendre. Par exemple, demander aux participants</a:t>
            </a:r>
            <a:r>
              <a:rPr lang="fr-FR" sz="1200">
                <a:solidFill>
                  <a:schemeClr val="dk1"/>
                </a:solidFill>
                <a:latin typeface="Calibri"/>
                <a:ea typeface="Calibri"/>
                <a:cs typeface="Calibri"/>
                <a:sym typeface="Calibri"/>
              </a:rPr>
              <a:t>:</a:t>
            </a:r>
            <a:r>
              <a:rPr i="1"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fr-FR" sz="1200">
                <a:solidFill>
                  <a:schemeClr val="dk1"/>
                </a:solidFill>
                <a:latin typeface="Calibri"/>
                <a:ea typeface="Calibri"/>
                <a:cs typeface="Calibri"/>
                <a:sym typeface="Calibri"/>
              </a:rPr>
              <a:t>Quelles sont les causes des taux élevés d'infection par le VIH / SIDA? (Une réponse: les gens ont des relations sexuelles non protégées.)</a:t>
            </a:r>
            <a:endParaRPr/>
          </a:p>
          <a:p>
            <a:pPr indent="-171450" lvl="0" marL="171450" rtl="0" algn="l">
              <a:spcBef>
                <a:spcPts val="0"/>
              </a:spcBef>
              <a:spcAft>
                <a:spcPts val="0"/>
              </a:spcAft>
              <a:buClr>
                <a:schemeClr val="dk1"/>
              </a:buClr>
              <a:buSzPts val="1200"/>
              <a:buFont typeface="Arial"/>
              <a:buChar char="•"/>
            </a:pPr>
            <a:r>
              <a:rPr lang="fr-FR" sz="1200">
                <a:solidFill>
                  <a:schemeClr val="dk1"/>
                </a:solidFill>
                <a:latin typeface="Calibri"/>
                <a:ea typeface="Calibri"/>
                <a:cs typeface="Calibri"/>
                <a:sym typeface="Calibri"/>
              </a:rPr>
              <a:t>Pourquoi les gens se livrent-ils à des pratiques sexuelles non protégées? (Une réponse: l'utilisation du préservatif a des connotations culturelles négatives.)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Un </a:t>
            </a:r>
            <a:r>
              <a:rPr b="1" lang="fr-FR" sz="1200">
                <a:solidFill>
                  <a:schemeClr val="dk1"/>
                </a:solidFill>
                <a:latin typeface="Calibri"/>
                <a:ea typeface="Calibri"/>
                <a:cs typeface="Calibri"/>
                <a:sym typeface="Calibri"/>
              </a:rPr>
              <a:t>niveau de causalité n'est jamais aussi simple et linéaire. </a:t>
            </a:r>
            <a:r>
              <a:rPr lang="fr-FR" sz="1200">
                <a:solidFill>
                  <a:schemeClr val="dk1"/>
                </a:solidFill>
                <a:latin typeface="Calibri"/>
                <a:ea typeface="Calibri"/>
                <a:cs typeface="Calibri"/>
                <a:sym typeface="Calibri"/>
              </a:rPr>
              <a:t>Plus nous sommes élevés sur le niveau de causalité, plus nous pouvons identifier les causes sous-jacentes qui alimentent un problème.</a:t>
            </a:r>
            <a:endParaRPr/>
          </a:p>
          <a:p>
            <a:pPr indent="0" lvl="0" marL="0" rtl="0" algn="l">
              <a:spcBef>
                <a:spcPts val="0"/>
              </a:spcBef>
              <a:spcAft>
                <a:spcPts val="0"/>
              </a:spcAft>
              <a:buNone/>
            </a:pPr>
            <a:r>
              <a:t/>
            </a:r>
            <a:endParaRPr/>
          </a:p>
        </p:txBody>
      </p:sp>
      <p:sp>
        <p:nvSpPr>
          <p:cNvPr id="176" name="Google Shape;17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FR"/>
              <a:t>Faire participer le personnel à distance à l'analyse des problèmes </a:t>
            </a:r>
            <a:r>
              <a:rPr b="1" lang="fr-FR" u="sng"/>
              <a:t>avant</a:t>
            </a:r>
            <a:r>
              <a:rPr b="1" lang="fr-FR"/>
              <a:t> l'atelier sur l'arbre à problèmes. </a:t>
            </a:r>
            <a:endParaRPr/>
          </a:p>
          <a:p>
            <a:pPr indent="0" lvl="0" marL="0" rtl="0" algn="l">
              <a:spcBef>
                <a:spcPts val="0"/>
              </a:spcBef>
              <a:spcAft>
                <a:spcPts val="0"/>
              </a:spcAft>
              <a:buNone/>
            </a:pPr>
            <a:r>
              <a:rPr lang="fr-FR"/>
              <a:t>Cet outil d'organisation est un exemple de ce que vous pourriez envoyer aux différents membres de l'équipe (par exemple, le personnel au niveau du pays) comme exercice préliminaire à des ateliers en personne consacrés au développement d'un arbre à problèmes.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Pendant la phase d'évaluation préalable à la conception ou de «capture des données», des matrices comme celle-ci peuvent également être des outils utiles pour organiser les données à mesure qu'elles proviennent du terrain. </a:t>
            </a:r>
            <a:endParaRPr/>
          </a:p>
          <a:p>
            <a:pPr indent="0" lvl="0" marL="0" rtl="0" algn="l">
              <a:spcBef>
                <a:spcPts val="0"/>
              </a:spcBef>
              <a:spcAft>
                <a:spcPts val="0"/>
              </a:spcAft>
              <a:buNone/>
            </a:pPr>
            <a:r>
              <a:t/>
            </a:r>
            <a:endParaRPr/>
          </a:p>
        </p:txBody>
      </p:sp>
      <p:sp>
        <p:nvSpPr>
          <p:cNvPr id="198" name="Google Shape;19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Les arbres à problèmes sont constitués d'une collection d'énoncés de problèmes clairs et concis.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 problème global doit être formulé spécifiquement de manière à identifier quoi, qui et où. Par exemple: </a:t>
            </a:r>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Insécurité alimentaire et nutritionnelle des ménages pastoraux vulnérables de la zone de Fafan en Éthiopie.</a:t>
            </a:r>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D'autres niveaux de problèmes peuvent ou non avoir besoin d'indiquer qui et où - cela dépendra si des populations ou des régions distinctes sont affectées de manière disproportionnée par le problème. </a:t>
            </a:r>
            <a:endParaRPr/>
          </a:p>
        </p:txBody>
      </p:sp>
      <p:sp>
        <p:nvSpPr>
          <p:cNvPr id="204" name="Google Shape;2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Parfois, un problème affecte de manière disproportionnée un sous-ensemble de la population affectée (par exemple, les femmes, les enfants, les jeunes, les personnes âgées, les agriculteurs, l'insécurité alimentaire chronique ou les personnes d'un district ou d'une zone agro-écologique). Dans ces cas, spécifier la population d'impact du sous-ensemble dans l'énoncé du problème.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Cela préparera le terrain pour des déclarations de résultats spécifiques de la TOC et garantira que notre ciblage d'intervention s'aligne étroitement sur l'analyse causale.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Noter que cet exemple n'inclut pas tous les liens de causalité entre les causes sous-jacentes et l'énoncé du problème global. Le but de cet exemple est de démontrer les groupes de sous-ensembles, et non les liens de causalité.</a:t>
            </a:r>
            <a:endParaRPr sz="1200">
              <a:solidFill>
                <a:schemeClr val="dk1"/>
              </a:solidFill>
              <a:latin typeface="Calibri"/>
              <a:ea typeface="Calibri"/>
              <a:cs typeface="Calibri"/>
              <a:sym typeface="Calibri"/>
            </a:endParaRPr>
          </a:p>
        </p:txBody>
      </p:sp>
      <p:sp>
        <p:nvSpPr>
          <p:cNvPr id="211" name="Google Shape;2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t>Une fois qu'un niveau de causalité est en place, vérifier méthodiquement la logique causale:</a:t>
            </a:r>
            <a:endParaRPr/>
          </a:p>
          <a:p>
            <a:pPr indent="-171450" lvl="0" marL="171450" rtl="0" algn="l">
              <a:spcBef>
                <a:spcPts val="600"/>
              </a:spcBef>
              <a:spcAft>
                <a:spcPts val="0"/>
              </a:spcAft>
              <a:buClr>
                <a:schemeClr val="dk1"/>
              </a:buClr>
              <a:buSzPts val="1200"/>
              <a:buFont typeface="Arial"/>
              <a:buChar char="•"/>
            </a:pPr>
            <a:r>
              <a:rPr lang="fr-FR" sz="1200"/>
              <a:t>Se déplacer dans le niveau vers le bas à l'aide d'instructions telles que «La condition X existe…….en raison de la condition Y». Par exemple, «</a:t>
            </a:r>
            <a:r>
              <a:rPr i="1" lang="fr-FR" sz="1200"/>
              <a:t>la prévalence des maladies du bétail est élevée car l'adoption de pratiques d'élevage améliorées est limitée</a:t>
            </a:r>
            <a:r>
              <a:rPr lang="fr-FR" sz="1200"/>
              <a:t>. » </a:t>
            </a:r>
            <a:endParaRPr/>
          </a:p>
          <a:p>
            <a:pPr indent="-171450" lvl="0" marL="171450" rtl="0" algn="l">
              <a:spcBef>
                <a:spcPts val="600"/>
              </a:spcBef>
              <a:spcAft>
                <a:spcPts val="0"/>
              </a:spcAft>
              <a:buClr>
                <a:schemeClr val="dk1"/>
              </a:buClr>
              <a:buSzPts val="1200"/>
              <a:buFont typeface="Arial"/>
              <a:buChar char="•"/>
            </a:pPr>
            <a:r>
              <a:rPr i="1" lang="fr-FR" sz="1200"/>
              <a:t>L'adoption de pratiques d'élevage améliorées est limitée car l'accès aux produits de santé animale (médicaments vermifuges, vaccinations, etc.) est limité et les connaissances sur la façon de protéger la santé du bétail sont limitées</a:t>
            </a:r>
            <a:endParaRPr/>
          </a:p>
          <a:p>
            <a:pPr indent="-171450" lvl="0" marL="171450" rtl="0" algn="l">
              <a:spcBef>
                <a:spcPts val="600"/>
              </a:spcBef>
              <a:spcAft>
                <a:spcPts val="0"/>
              </a:spcAft>
              <a:buClr>
                <a:schemeClr val="dk1"/>
              </a:buClr>
              <a:buSzPts val="1200"/>
              <a:buFont typeface="Arial"/>
              <a:buChar char="•"/>
            </a:pPr>
            <a:r>
              <a:rPr lang="fr-FR" sz="1200"/>
              <a:t>Vérifier la logique causale en se déplaçant dans le niveau vers le haut, par exemple, la condition X et la condition Y et la condition Z sont les principales raisons pour lesquelles la condition A existe.</a:t>
            </a:r>
            <a:endParaRPr sz="1200">
              <a:solidFill>
                <a:schemeClr val="dk1"/>
              </a:solidFill>
              <a:latin typeface="Calibri"/>
              <a:ea typeface="Calibri"/>
              <a:cs typeface="Calibri"/>
              <a:sym typeface="Calibri"/>
            </a:endParaRPr>
          </a:p>
        </p:txBody>
      </p:sp>
      <p:sp>
        <p:nvSpPr>
          <p:cNvPr id="219" name="Google Shape;21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sz="1200">
                <a:latin typeface="Ubuntu"/>
                <a:ea typeface="Ubuntu"/>
                <a:cs typeface="Ubuntu"/>
                <a:sym typeface="Ubuntu"/>
              </a:rPr>
              <a:t>Le diagramme montre-t-il des: </a:t>
            </a:r>
            <a:endParaRPr/>
          </a:p>
          <a:p>
            <a:pPr indent="-171450" lvl="0" marL="171450" marR="0" rtl="0" algn="l">
              <a:lnSpc>
                <a:spcPct val="100000"/>
              </a:lnSpc>
              <a:spcBef>
                <a:spcPts val="0"/>
              </a:spcBef>
              <a:spcAft>
                <a:spcPts val="0"/>
              </a:spcAft>
              <a:buClr>
                <a:schemeClr val="dk1"/>
              </a:buClr>
              <a:buSzPts val="1200"/>
              <a:buFont typeface="Arial"/>
              <a:buChar char="•"/>
            </a:pPr>
            <a:r>
              <a:rPr b="1" lang="fr-FR" sz="1200">
                <a:solidFill>
                  <a:schemeClr val="dk1"/>
                </a:solidFill>
                <a:latin typeface="Calibri"/>
                <a:ea typeface="Calibri"/>
                <a:cs typeface="Calibri"/>
                <a:sym typeface="Calibri"/>
              </a:rPr>
              <a:t>conditions contextuelles </a:t>
            </a:r>
            <a:r>
              <a:rPr b="0" lang="fr-FR" sz="1200">
                <a:solidFill>
                  <a:schemeClr val="dk1"/>
                </a:solidFill>
                <a:latin typeface="Calibri"/>
                <a:ea typeface="Calibri"/>
                <a:cs typeface="Calibri"/>
                <a:sym typeface="Calibri"/>
              </a:rPr>
              <a:t>tout en bas de l'arbre à problèmes en évolution?</a:t>
            </a:r>
            <a:endParaRPr/>
          </a:p>
          <a:p>
            <a:pPr indent="-171450" lvl="0" marL="171450" marR="0" rtl="0" algn="l">
              <a:lnSpc>
                <a:spcPct val="100000"/>
              </a:lnSpc>
              <a:spcBef>
                <a:spcPts val="0"/>
              </a:spcBef>
              <a:spcAft>
                <a:spcPts val="0"/>
              </a:spcAft>
              <a:buClr>
                <a:schemeClr val="dk1"/>
              </a:buClr>
              <a:buSzPts val="1200"/>
              <a:buFont typeface="Arial"/>
              <a:buChar char="•"/>
            </a:pPr>
            <a:r>
              <a:rPr b="0" lang="fr-FR" sz="1200">
                <a:solidFill>
                  <a:schemeClr val="dk1"/>
                </a:solidFill>
                <a:latin typeface="Calibri"/>
                <a:ea typeface="Calibri"/>
                <a:cs typeface="Calibri"/>
                <a:sym typeface="Calibri"/>
              </a:rPr>
              <a:t>faiblesses systémiques aux niveaux inférieurs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sz="1200">
              <a:latin typeface="Ubuntu"/>
              <a:ea typeface="Ubuntu"/>
              <a:cs typeface="Ubuntu"/>
              <a:sym typeface="Ubuntu"/>
            </a:endParaRPr>
          </a:p>
          <a:p>
            <a:pPr indent="0" lvl="0" marL="0" marR="0" rtl="0" algn="l">
              <a:lnSpc>
                <a:spcPct val="100000"/>
              </a:lnSpc>
              <a:spcBef>
                <a:spcPts val="0"/>
              </a:spcBef>
              <a:spcAft>
                <a:spcPts val="0"/>
              </a:spcAft>
              <a:buClr>
                <a:schemeClr val="dk1"/>
              </a:buClr>
              <a:buSzPts val="1200"/>
              <a:buFont typeface="Arial"/>
              <a:buNone/>
            </a:pPr>
            <a:r>
              <a:rPr lang="fr-FR" sz="1200">
                <a:latin typeface="Ubuntu"/>
                <a:ea typeface="Ubuntu"/>
                <a:cs typeface="Ubuntu"/>
                <a:sym typeface="Ubuntu"/>
              </a:rPr>
              <a:t>Le diagramme documente-t-il </a:t>
            </a:r>
            <a:r>
              <a:rPr b="1" lang="fr-FR" sz="1200">
                <a:latin typeface="Ubuntu"/>
                <a:ea typeface="Ubuntu"/>
                <a:cs typeface="Ubuntu"/>
                <a:sym typeface="Ubuntu"/>
              </a:rPr>
              <a:t>des niveaux de connaissances et de compétences, des croyances et des attitudes limités aux niveaux inférieur à intermédiaire?</a:t>
            </a:r>
            <a:r>
              <a:rPr b="1" lang="fr-FR"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Arial"/>
              <a:buNone/>
            </a:pPr>
            <a:r>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rPr b="0" lang="fr-FR" sz="1200">
                <a:solidFill>
                  <a:schemeClr val="dk1"/>
                </a:solidFill>
                <a:latin typeface="Calibri"/>
                <a:ea typeface="Calibri"/>
                <a:cs typeface="Calibri"/>
                <a:sym typeface="Calibri"/>
              </a:rPr>
              <a:t>Ces problèmes de connaissances / compétences (lorsqu'ils sont combinés avec d'autres facteurs) contribuent-ils à </a:t>
            </a:r>
            <a:r>
              <a:rPr b="1" lang="fr-FR" sz="1200">
                <a:solidFill>
                  <a:schemeClr val="dk1"/>
                </a:solidFill>
                <a:latin typeface="Calibri"/>
                <a:ea typeface="Calibri"/>
                <a:cs typeface="Calibri"/>
                <a:sym typeface="Calibri"/>
              </a:rPr>
              <a:t>des comportements et pratiques problématiques aux niveaux supérieurs? </a:t>
            </a:r>
            <a:r>
              <a:rPr b="0" lang="fr-FR" sz="1200">
                <a:solidFill>
                  <a:schemeClr val="dk1"/>
                </a:solidFill>
                <a:latin typeface="Calibri"/>
                <a:ea typeface="Calibri"/>
                <a:cs typeface="Calibri"/>
                <a:sym typeface="Calibri"/>
              </a:rPr>
              <a:t>Il peut s'agir non seulement des comportements des individus et des ménages, mais aussi des comportements des acteurs du système (par exemple, la réactivité du gouvernement à fournir XYZ) </a:t>
            </a:r>
            <a:endParaRPr sz="1200">
              <a:latin typeface="Ubuntu"/>
              <a:ea typeface="Ubuntu"/>
              <a:cs typeface="Ubuntu"/>
              <a:sym typeface="Ubuntu"/>
            </a:endParaRPr>
          </a:p>
          <a:p>
            <a:pPr indent="0" lvl="0" marL="0" marR="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209550" lvl="0" marL="285750" marR="0" rtl="0" algn="l">
              <a:lnSpc>
                <a:spcPct val="100000"/>
              </a:lnSpc>
              <a:spcBef>
                <a:spcPts val="0"/>
              </a:spcBef>
              <a:spcAft>
                <a:spcPts val="0"/>
              </a:spcAft>
              <a:buClr>
                <a:schemeClr val="dk1"/>
              </a:buClr>
              <a:buSzPts val="1200"/>
              <a:buFont typeface="Arial"/>
              <a:buNone/>
            </a:pPr>
            <a:r>
              <a:t/>
            </a:r>
            <a:endParaRPr sz="1200">
              <a:latin typeface="Ubuntu"/>
              <a:ea typeface="Ubuntu"/>
              <a:cs typeface="Ubuntu"/>
              <a:sym typeface="Ubuntu"/>
            </a:endParaRPr>
          </a:p>
        </p:txBody>
      </p:sp>
      <p:sp>
        <p:nvSpPr>
          <p:cNvPr id="226" name="Google Shape;22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fr-FR" sz="1200">
                <a:latin typeface="Ubuntu"/>
                <a:ea typeface="Ubuntu"/>
                <a:cs typeface="Ubuntu"/>
                <a:sym typeface="Ubuntu"/>
              </a:rPr>
              <a:t>Ce sont des exemples d’une relation de définition par rapport à la logique causale. </a:t>
            </a:r>
            <a:endParaRPr/>
          </a:p>
          <a:p>
            <a:pPr indent="0" lvl="0" marL="0" marR="0" rtl="0" algn="l">
              <a:lnSpc>
                <a:spcPct val="100000"/>
              </a:lnSpc>
              <a:spcBef>
                <a:spcPts val="0"/>
              </a:spcBef>
              <a:spcAft>
                <a:spcPts val="0"/>
              </a:spcAft>
              <a:buClr>
                <a:schemeClr val="dk1"/>
              </a:buClr>
              <a:buSzPts val="1200"/>
              <a:buFont typeface="Arial"/>
              <a:buNone/>
            </a:pPr>
            <a:r>
              <a:t/>
            </a:r>
            <a:endParaRPr sz="1200">
              <a:latin typeface="Ubuntu"/>
              <a:ea typeface="Ubuntu"/>
              <a:cs typeface="Ubuntu"/>
              <a:sym typeface="Ubuntu"/>
            </a:endParaRPr>
          </a:p>
          <a:p>
            <a:pPr indent="0" lvl="0" marL="0" marR="0" rtl="0" algn="l">
              <a:lnSpc>
                <a:spcPct val="100000"/>
              </a:lnSpc>
              <a:spcBef>
                <a:spcPts val="0"/>
              </a:spcBef>
              <a:spcAft>
                <a:spcPts val="0"/>
              </a:spcAft>
              <a:buClr>
                <a:schemeClr val="dk1"/>
              </a:buClr>
              <a:buSzPts val="1200"/>
              <a:buFont typeface="Arial"/>
              <a:buNone/>
            </a:pPr>
            <a:r>
              <a:rPr lang="fr-FR" sz="1200">
                <a:latin typeface="Ubuntu"/>
                <a:ea typeface="Ubuntu"/>
                <a:cs typeface="Ubuntu"/>
                <a:sym typeface="Ubuntu"/>
              </a:rPr>
              <a:t>Nous voulons nous mettre en place pour une TOC rigoureuse qui montre une relation causale par rapport à la définition. Essayer d’éliminer les liens de définition avant la conversion vers une TOC. </a:t>
            </a:r>
            <a:endParaRPr/>
          </a:p>
        </p:txBody>
      </p:sp>
      <p:sp>
        <p:nvSpPr>
          <p:cNvPr id="233" name="Google Shape;23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fr-FR" sz="1200">
                <a:solidFill>
                  <a:schemeClr val="dk1"/>
                </a:solidFill>
                <a:latin typeface="Calibri"/>
                <a:ea typeface="Calibri"/>
                <a:cs typeface="Calibri"/>
                <a:sym typeface="Calibri"/>
              </a:rPr>
              <a:t>Facilitateur: </a:t>
            </a:r>
            <a:r>
              <a:rPr b="0" i="1" lang="fr-FR" sz="1200">
                <a:solidFill>
                  <a:schemeClr val="dk1"/>
                </a:solidFill>
                <a:latin typeface="Calibri"/>
                <a:ea typeface="Calibri"/>
                <a:cs typeface="Calibri"/>
                <a:sym typeface="Calibri"/>
              </a:rPr>
              <a:t>Il peut être plus efficace d'insérer vos propres exemples d'ateliers passés. Ou apporter un diagramme de la taille d'un mur d'un effort passé.</a:t>
            </a:r>
            <a:endParaRPr/>
          </a:p>
          <a:p>
            <a:pPr indent="0" lvl="0" marL="0" rtl="0" algn="l">
              <a:spcBef>
                <a:spcPts val="0"/>
              </a:spcBef>
              <a:spcAft>
                <a:spcPts val="0"/>
              </a:spcAft>
              <a:buNone/>
            </a:pPr>
            <a:r>
              <a:rPr b="0" i="1" lang="fr-FR" sz="1200">
                <a:solidFill>
                  <a:schemeClr val="dk1"/>
                </a:solidFill>
                <a:latin typeface="Calibri"/>
                <a:ea typeface="Calibri"/>
                <a:cs typeface="Calibri"/>
                <a:sym typeface="Calibri"/>
              </a:rPr>
              <a:t>Les trois diapositives suivantes contiennent des exemples d'arbres à problèmes. Ils contiennent tous de solides liens de causalité ainsi qu'une logique défectueuse.</a:t>
            </a:r>
            <a:endParaRPr/>
          </a:p>
          <a:p>
            <a:pPr indent="0" lvl="0" marL="0" rtl="0" algn="l">
              <a:spcBef>
                <a:spcPts val="0"/>
              </a:spcBef>
              <a:spcAft>
                <a:spcPts val="0"/>
              </a:spcAft>
              <a:buNone/>
            </a:pPr>
            <a:r>
              <a:t/>
            </a:r>
            <a:endParaRPr b="0" i="1" sz="1200">
              <a:solidFill>
                <a:schemeClr val="dk1"/>
              </a:solidFill>
              <a:latin typeface="Calibri"/>
              <a:ea typeface="Calibri"/>
              <a:cs typeface="Calibri"/>
              <a:sym typeface="Calibri"/>
            </a:endParaRPr>
          </a:p>
          <a:p>
            <a:pPr indent="0" lvl="0" marL="0" rtl="0" algn="l">
              <a:spcBef>
                <a:spcPts val="0"/>
              </a:spcBef>
              <a:spcAft>
                <a:spcPts val="0"/>
              </a:spcAft>
              <a:buNone/>
            </a:pPr>
            <a:r>
              <a:rPr b="0" i="1" lang="fr-FR" sz="1200">
                <a:solidFill>
                  <a:schemeClr val="dk1"/>
                </a:solidFill>
                <a:latin typeface="Calibri"/>
                <a:ea typeface="Calibri"/>
                <a:cs typeface="Calibri"/>
                <a:sym typeface="Calibri"/>
              </a:rPr>
              <a:t>Demander au groupe de vérifier la distribution et la relation des quatre principaux types de problèmes</a:t>
            </a:r>
            <a:r>
              <a:rPr lang="fr-FR" sz="1200">
                <a:solidFill>
                  <a:schemeClr val="dk1"/>
                </a:solidFill>
                <a:latin typeface="Calibri"/>
                <a:ea typeface="Calibri"/>
                <a:cs typeface="Calibri"/>
                <a:sym typeface="Calibri"/>
              </a:rPr>
              <a:t>. </a:t>
            </a:r>
            <a:endParaRPr/>
          </a:p>
          <a:p>
            <a:pPr indent="-171450" lvl="0" marL="171450" rtl="0" algn="l">
              <a:spcBef>
                <a:spcPts val="0"/>
              </a:spcBef>
              <a:spcAft>
                <a:spcPts val="0"/>
              </a:spcAft>
              <a:buClr>
                <a:schemeClr val="dk1"/>
              </a:buClr>
              <a:buSzPts val="1200"/>
              <a:buFont typeface="Arial"/>
              <a:buChar char="•"/>
            </a:pPr>
            <a:r>
              <a:rPr lang="fr-FR" sz="1200">
                <a:solidFill>
                  <a:schemeClr val="dk1"/>
                </a:solidFill>
                <a:latin typeface="Calibri"/>
                <a:ea typeface="Calibri"/>
                <a:cs typeface="Calibri"/>
                <a:sym typeface="Calibri"/>
              </a:rPr>
              <a:t>Comportements / pratiques.</a:t>
            </a:r>
            <a:endParaRPr/>
          </a:p>
          <a:p>
            <a:pPr indent="-171450" lvl="0" marL="171450" rtl="0" algn="l">
              <a:spcBef>
                <a:spcPts val="0"/>
              </a:spcBef>
              <a:spcAft>
                <a:spcPts val="0"/>
              </a:spcAft>
              <a:buClr>
                <a:schemeClr val="dk1"/>
              </a:buClr>
              <a:buSzPts val="1200"/>
              <a:buFont typeface="Arial"/>
              <a:buChar char="•"/>
            </a:pPr>
            <a:r>
              <a:rPr lang="fr-FR" sz="1200">
                <a:solidFill>
                  <a:schemeClr val="dk1"/>
                </a:solidFill>
                <a:latin typeface="Calibri"/>
                <a:ea typeface="Calibri"/>
                <a:cs typeface="Calibri"/>
                <a:sym typeface="Calibri"/>
              </a:rPr>
              <a:t>Connaissances, compétences, attitudes, croyances</a:t>
            </a:r>
            <a:endParaRPr/>
          </a:p>
          <a:p>
            <a:pPr indent="-171450" lvl="0" marL="171450" rtl="0" algn="l">
              <a:spcBef>
                <a:spcPts val="0"/>
              </a:spcBef>
              <a:spcAft>
                <a:spcPts val="0"/>
              </a:spcAft>
              <a:buClr>
                <a:schemeClr val="dk1"/>
              </a:buClr>
              <a:buSzPts val="1200"/>
              <a:buFont typeface="Arial"/>
              <a:buChar char="•"/>
            </a:pPr>
            <a:r>
              <a:rPr lang="fr-FR" sz="1200">
                <a:solidFill>
                  <a:schemeClr val="dk1"/>
                </a:solidFill>
                <a:latin typeface="Calibri"/>
                <a:ea typeface="Calibri"/>
                <a:cs typeface="Calibri"/>
                <a:sym typeface="Calibri"/>
              </a:rPr>
              <a:t>Faiblesses systémiques</a:t>
            </a:r>
            <a:endParaRPr/>
          </a:p>
          <a:p>
            <a:pPr indent="-171450" lvl="0" marL="171450" rtl="0" algn="l">
              <a:spcBef>
                <a:spcPts val="0"/>
              </a:spcBef>
              <a:spcAft>
                <a:spcPts val="0"/>
              </a:spcAft>
              <a:buClr>
                <a:schemeClr val="dk1"/>
              </a:buClr>
              <a:buSzPts val="1200"/>
              <a:buFont typeface="Arial"/>
              <a:buChar char="•"/>
            </a:pPr>
            <a:r>
              <a:rPr lang="fr-FR" sz="1200">
                <a:solidFill>
                  <a:schemeClr val="dk1"/>
                </a:solidFill>
                <a:latin typeface="Calibri"/>
                <a:ea typeface="Calibri"/>
                <a:cs typeface="Calibri"/>
                <a:sym typeface="Calibri"/>
              </a:rPr>
              <a:t>Conditions contextuelles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Ensuite, demander au groupe d'identifier une logique causale forte et imparfaite.</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Relations définitionnelles contre logique causale….etc. </a:t>
            </a:r>
            <a:endParaRPr/>
          </a:p>
          <a:p>
            <a:pPr indent="0" lvl="0" marL="0" rtl="0" algn="l">
              <a:spcBef>
                <a:spcPts val="0"/>
              </a:spcBef>
              <a:spcAft>
                <a:spcPts val="0"/>
              </a:spcAft>
              <a:buNone/>
            </a:pPr>
            <a:r>
              <a:t/>
            </a:r>
            <a:endParaRPr/>
          </a:p>
        </p:txBody>
      </p:sp>
      <p:sp>
        <p:nvSpPr>
          <p:cNvPr id="251" name="Google Shape;25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Quelques défauts notables:</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1. HYPOTHÈSE DÉFECTUEUSE - La connaissance limitée des compétences en conservation / agriculture est la seule cause notée de la faible utilisation des techniques de conservation. La connaissance est nécessaire mais pas suffisante. Besoin de ressources (travail humain suffisant, ressources physiques, acceptation culturelle de nouvelles pratiques, capacité à prendre des risques et à essayer quelque chose de différent, etc.)</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2. ORDRE LOGIQUE. Inversé l'ordre de «l'accès limité aux services de développement des entreprises» et de «faible niveau entrepreneurial». La logique ne marche pas ici.</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«Des ravageurs et des maladies élevés» ne sont pas une cause de «faible utilisation d'engrais organiques</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Une connaissance limitée des compétences en matière d'agriculture de conservation n'entraîne pas un accès limité aux intrants agricoles.</a:t>
            </a:r>
            <a:endParaRPr sz="1200">
              <a:solidFill>
                <a:schemeClr val="dk1"/>
              </a:solidFill>
              <a:latin typeface="Calibri"/>
              <a:ea typeface="Calibri"/>
              <a:cs typeface="Calibri"/>
              <a:sym typeface="Calibri"/>
            </a:endParaRPr>
          </a:p>
        </p:txBody>
      </p:sp>
      <p:sp>
        <p:nvSpPr>
          <p:cNvPr id="258" name="Google Shape;25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Très peu de problèmes liés au comportement et aux pratiques.</a:t>
            </a:r>
            <a:endParaRPr/>
          </a:p>
          <a:p>
            <a:pPr indent="0" lvl="0" marL="0" rtl="0" algn="l">
              <a:spcBef>
                <a:spcPts val="0"/>
              </a:spcBef>
              <a:spcAft>
                <a:spcPts val="0"/>
              </a:spcAft>
              <a:buNone/>
            </a:pPr>
            <a:r>
              <a:rPr lang="fr-FR"/>
              <a:t>Intenses sur les problèmes systémiques.</a:t>
            </a:r>
            <a:endParaRPr/>
          </a:p>
        </p:txBody>
      </p:sp>
      <p:sp>
        <p:nvSpPr>
          <p:cNvPr id="265" name="Google Shape;26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Une fois que la logique commence à tenir, noter la base d’évidence pour chaque cause identifiée dans une matrice facilement référencée.</a:t>
            </a:r>
            <a:endParaRPr/>
          </a:p>
          <a:p>
            <a:pPr indent="-342900" lvl="0" marL="342900" rtl="0" algn="l">
              <a:spcBef>
                <a:spcPts val="0"/>
              </a:spcBef>
              <a:spcAft>
                <a:spcPts val="0"/>
              </a:spcAft>
              <a:buClr>
                <a:schemeClr val="dk1"/>
              </a:buClr>
              <a:buSzPts val="1200"/>
              <a:buFont typeface="Arial"/>
              <a:buChar char="•"/>
            </a:pPr>
            <a:r>
              <a:rPr lang="fr-FR"/>
              <a:t>Excellente source pour les rédacteurs de propositions et le personnel de mise en œuvre après l’attribution.</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Utiliser l'ombrage ou les distinctions de texte pour aider à trier les niveaux hiérarchiques de l'arbre à problèmes. Essentiellement, nous établissons la base d’évidence de la même manière qu'un cadre logique. </a:t>
            </a:r>
            <a:endParaRPr/>
          </a:p>
        </p:txBody>
      </p:sp>
      <p:sp>
        <p:nvSpPr>
          <p:cNvPr id="278" name="Google Shape;27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285" name="Google Shape;28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92" name="Google Shape;29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99" name="Google Shape;29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6" name="Google Shape;30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Modifier pour vous aligner sur votre calendrier organisationnel.</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À long terme, un effort substantiel vers notre arbre à problèmes nous fera gagner du temps et améliorera la qualité et la rigueur de notre diagramme de TOC</a:t>
            </a:r>
            <a:endParaRPr/>
          </a:p>
        </p:txBody>
      </p:sp>
      <p:sp>
        <p:nvSpPr>
          <p:cNvPr id="316" name="Google Shape;31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fr-FR"/>
              <a:t>Facilitateur: Vous souhaiterez peut-être que les niveaux supérieurs de l'arbre à problèmes soient déjà en place avant de commencer l'atelier. Si oui, retirer cette diapositive et expliquer la logique de l'arbre à problèmes préliminaire au groupe.</a:t>
            </a:r>
            <a:endParaRPr i="1"/>
          </a:p>
        </p:txBody>
      </p:sp>
      <p:sp>
        <p:nvSpPr>
          <p:cNvPr id="329" name="Google Shape;32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350" name="Google Shape;35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L'analyse holistique / la pensée systémique améliore notre capacité à concevoir et à mettre en œuvre des programmes intégrés. Nous connaissons tous la valeur que le FFP et d'autres donateurs accordent aux interventions intégrées.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La programmation intégrée fait référence à une </a:t>
            </a:r>
            <a:r>
              <a:rPr b="1" lang="fr-FR"/>
              <a:t>approche neutre ou intersectorielle</a:t>
            </a:r>
            <a:r>
              <a:rPr lang="fr-FR"/>
              <a:t>, avec les secteurs et les parties prenantes travaillant ensemble et adoptant des stratégies complémentaires pour résoudre les problèmes communs. C’est une méthodologie «nous sommes ensemble».</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Une analyse holistique ne signifie pas nécessairement que des programmes plus vastes doivent être mis en œuvre par votre organisation, cela signifie simplement que vous et votre équipe explorez la «vue d'ensemble». Une vision «globale» des problèmes aide à développer une TOC «globale» - qui </a:t>
            </a:r>
            <a:r>
              <a:rPr b="1" lang="fr-FR"/>
              <a:t>présente une image globale de la manière dont un objectif pourrait être atteint, y compris les efforts des acteurs externes</a:t>
            </a:r>
            <a:r>
              <a:rPr lang="fr-FR"/>
              <a:t>. Ceci, à son tour, vous aide à identifier l'approche la plus efficace pour votre programme.</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L'analyse holistique des problèmes repose sur une </a:t>
            </a:r>
            <a:r>
              <a:rPr b="1" lang="fr-FR"/>
              <a:t>analyse causale </a:t>
            </a:r>
            <a:r>
              <a:rPr lang="fr-FR"/>
              <a:t>rigoureuse, l'identification des contraintes et opportunités communes, des boucles de rétroaction et des causes sous-jacentes de l'insécurité alimentaire et nutritionnelle avant d'aller plus loin dans le processus de conception.</a:t>
            </a:r>
            <a:endParaRPr/>
          </a:p>
        </p:txBody>
      </p:sp>
      <p:sp>
        <p:nvSpPr>
          <p:cNvPr id="116" name="Google Shape;11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L'analyse causale vous permet d'identifier les voies entre les causes et les effets, y compris </a:t>
            </a:r>
            <a:r>
              <a:rPr b="1" lang="fr-FR" sz="1200">
                <a:solidFill>
                  <a:schemeClr val="dk1"/>
                </a:solidFill>
                <a:latin typeface="Calibri"/>
                <a:ea typeface="Calibri"/>
                <a:cs typeface="Calibri"/>
                <a:sym typeface="Calibri"/>
              </a:rPr>
              <a:t>les liens de causalité transversaux entre les problèmes</a:t>
            </a: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Par exemple, pourquoi une communauté pourrait-elle connaître une sécurité de faible revenu? Peut-être que les causes à l'origine de ce problème comprennent des problèmes de santé négatifs, une faible production agricole ou un certain nombre d'autres facteurs qui ne relèvent pas directement d'une voie financière ou économique. Tout problème qui interagit avec une partie d'un système interagit également avec d'autres parties du système. Ainsi, l'analyse holistique des problèmes vise toujours à étudier les liens de causalité transversaux.</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En explorant rigoureusement les voies des causes et effets, nous sommes mieux en mesure d'identifier les problèmes spécifiques qui peuvent être traités.</a:t>
            </a:r>
            <a:endParaRPr/>
          </a:p>
        </p:txBody>
      </p:sp>
      <p:sp>
        <p:nvSpPr>
          <p:cNvPr id="123" name="Google Shape;12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Les résultats en matière de sécurité alimentaire et nutritionnelle sont généralement multiformes et beaucoup plus complexes qu'un simple flux linéaire de causes et effets.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Les modèles simples et linéaires permettent rarement une analyse rigoureuse des problèmes – </a:t>
            </a:r>
            <a:r>
              <a:rPr b="1" lang="fr-FR"/>
              <a:t>l'élément le plus critique (et souvent négligé) </a:t>
            </a:r>
            <a:r>
              <a:rPr lang="fr-FR" sz="1200">
                <a:solidFill>
                  <a:schemeClr val="dk1"/>
                </a:solidFill>
                <a:latin typeface="Calibri"/>
                <a:ea typeface="Calibri"/>
                <a:cs typeface="Calibri"/>
                <a:sym typeface="Calibri"/>
              </a:rPr>
              <a:t>de la conception du projet. Un moyen plus efficace d'organiser les problèmes et les causes est de créer un arbre à problèmes. </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Des arbres à problèmes bien pensés représentent une approche systémique pour analyser les causes et les effets et, à cet égard, sont extrêmement utiles pour le processus de la TOC car ils nous aident à identifier les multiples liens de causalité. </a:t>
            </a:r>
            <a:endParaRPr/>
          </a:p>
          <a:p>
            <a:pPr indent="0" lvl="0" marL="0" rtl="0" algn="l">
              <a:spcBef>
                <a:spcPts val="0"/>
              </a:spcBef>
              <a:spcAft>
                <a:spcPts val="0"/>
              </a:spcAft>
              <a:buNone/>
            </a:pPr>
            <a:r>
              <a:t/>
            </a:r>
            <a:endParaRPr/>
          </a:p>
        </p:txBody>
      </p:sp>
      <p:sp>
        <p:nvSpPr>
          <p:cNvPr id="130" name="Google Shape;1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Aux fins de cette formation, </a:t>
            </a:r>
            <a:r>
              <a:rPr b="1" lang="fr-FR" sz="1200">
                <a:solidFill>
                  <a:schemeClr val="dk1"/>
                </a:solidFill>
                <a:latin typeface="Calibri"/>
                <a:ea typeface="Calibri"/>
                <a:cs typeface="Calibri"/>
                <a:sym typeface="Calibri"/>
              </a:rPr>
              <a:t>les problèmes </a:t>
            </a:r>
            <a:r>
              <a:rPr lang="fr-FR" sz="1200">
                <a:solidFill>
                  <a:schemeClr val="dk1"/>
                </a:solidFill>
                <a:latin typeface="Calibri"/>
                <a:ea typeface="Calibri"/>
                <a:cs typeface="Calibri"/>
                <a:sym typeface="Calibri"/>
              </a:rPr>
              <a:t>sont une condition ou un ensemble de conditions qui affectent négativement les personnes (par exemple, décès, maladies infectieuses, mauvais accès aux services de santé ou de vulgarisation, faible production agricole, logement inadéquat) et contribuent à des résultats de bien-être compromis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Nous utiliserons notre évidence de base (toutes nos données organisées) pour créer un inventaire des problèmes. La rédaction des différents problèmes sur des notes autocollantes ou des fiches permet de les organiser ou de les classer facilement en trois types de problèmes.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Les problèmes clés </a:t>
            </a:r>
            <a:r>
              <a:rPr b="0" lang="fr-FR" sz="1200">
                <a:solidFill>
                  <a:schemeClr val="dk1"/>
                </a:solidFill>
                <a:latin typeface="Calibri"/>
                <a:ea typeface="Calibri"/>
                <a:cs typeface="Calibri"/>
                <a:sym typeface="Calibri"/>
              </a:rPr>
              <a:t>sont les conditions générales que nous reconnaissons dans de nombreuses régions les plus pauvres du monde (mauvaise santé, revenu insuffisant, etc.) qui contribuent directement au problème global. Un appel de demandes du FFP identifie généralement les problèmes clés (par exemple, faible revenu, mauvais état de santé, incapacité à gérer les risques), mais nous devons utiliser notre base de données probantes pour confirmer qu'ils sont en effet les principaux contributeurs au problème global.</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fr-FR" sz="1200">
                <a:solidFill>
                  <a:schemeClr val="dk1"/>
                </a:solidFill>
                <a:latin typeface="Calibri"/>
                <a:ea typeface="Calibri"/>
                <a:cs typeface="Calibri"/>
                <a:sym typeface="Calibri"/>
              </a:rPr>
              <a:t>Les causes sous-jacentes (ou profondes) </a:t>
            </a:r>
            <a:r>
              <a:rPr b="0" lang="fr-FR" sz="1200">
                <a:solidFill>
                  <a:schemeClr val="dk1"/>
                </a:solidFill>
                <a:latin typeface="Calibri"/>
                <a:ea typeface="Calibri"/>
                <a:cs typeface="Calibri"/>
                <a:sym typeface="Calibri"/>
              </a:rPr>
              <a:t>sont l'ensemble des contributeurs de causalité aux problèmes clés. Une ville ou une région rurale peut avoir le même problème global (par exemple, l'insécurité alimentaire) et des problèmes clés que d'autres régions (par exemple, un faible revenu, un mauvais état de santé), mais les causes sous-jacentes </a:t>
            </a:r>
            <a:r>
              <a:rPr b="1" lang="fr-FR" sz="1200">
                <a:solidFill>
                  <a:schemeClr val="dk1"/>
                </a:solidFill>
                <a:latin typeface="Calibri"/>
                <a:ea typeface="Calibri"/>
                <a:cs typeface="Calibri"/>
                <a:sym typeface="Calibri"/>
              </a:rPr>
              <a:t>spécifiques</a:t>
            </a:r>
            <a:r>
              <a:rPr b="0" lang="fr-FR" sz="1200">
                <a:solidFill>
                  <a:schemeClr val="dk1"/>
                </a:solidFill>
                <a:latin typeface="Calibri"/>
                <a:ea typeface="Calibri"/>
                <a:cs typeface="Calibri"/>
                <a:sym typeface="Calibri"/>
              </a:rPr>
              <a:t> seront différentes dans chaque contexte, et pour des populations distinctes</a:t>
            </a:r>
            <a:r>
              <a:rPr lang="fr-FR"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fr-FR" sz="1200">
                <a:solidFill>
                  <a:schemeClr val="dk1"/>
                </a:solidFill>
                <a:latin typeface="Calibri"/>
                <a:ea typeface="Calibri"/>
                <a:cs typeface="Calibri"/>
                <a:sym typeface="Calibri"/>
              </a:rPr>
              <a:t>Les conditions contextuelles </a:t>
            </a:r>
            <a:r>
              <a:rPr b="0" lang="fr-FR" sz="1200">
                <a:solidFill>
                  <a:schemeClr val="dk1"/>
                </a:solidFill>
                <a:latin typeface="Calibri"/>
                <a:ea typeface="Calibri"/>
                <a:cs typeface="Calibri"/>
                <a:sym typeface="Calibri"/>
              </a:rPr>
              <a:t>sont les conditions sociales, économiques, politiques ou naturelles (discutées dans le Module 1) qui contribuent aux causes sous-jacentes et, parfois, résultent du problème global (c'est-à-dire le cycle de vulnérabilité)</a:t>
            </a:r>
            <a:r>
              <a:rPr lang="fr-FR" sz="1200">
                <a:solidFill>
                  <a:schemeClr val="dk1"/>
                </a:solidFill>
                <a:latin typeface="Calibri"/>
                <a:ea typeface="Calibri"/>
                <a:cs typeface="Calibri"/>
                <a:sym typeface="Calibri"/>
              </a:rPr>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4" name="Google Shape;14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g"/><Relationship Id="rId4"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8"/>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8"/>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4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9" name="Google Shape;49;p4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0" name="Google Shape;50;p47"/>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
        <p:nvSpPr>
          <p:cNvPr id="51" name="Google Shape;51;p47"/>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48"/>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54" name="Google Shape;54;p48"/>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5" name="Google Shape;55;p48"/>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6" name="Google Shape;56;p48"/>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49"/>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9" name="Google Shape;59;p49"/>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60" name="Google Shape;60;p49"/>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61" name="Google Shape;61;p49"/>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50"/>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51"/>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66" name="Google Shape;66;p51"/>
          <p:cNvSpPr/>
          <p:nvPr>
            <p:ph idx="3" type="pic"/>
          </p:nvPr>
        </p:nvSpPr>
        <p:spPr>
          <a:xfrm>
            <a:off x="4572000" y="981075"/>
            <a:ext cx="3195638" cy="3195638"/>
          </a:xfrm>
          <a:prstGeom prst="ellipse">
            <a:avLst/>
          </a:prstGeom>
          <a:blipFill rotWithShape="1">
            <a:blip r:embed="rId4">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5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2"/>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0" name="Google Shape;70;p52"/>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5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3"/>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4" name="Google Shape;74;p53"/>
          <p:cNvSpPr/>
          <p:nvPr>
            <p:ph idx="2" type="pic"/>
          </p:nvPr>
        </p:nvSpPr>
        <p:spPr>
          <a:xfrm>
            <a:off x="5310741" y="1191983"/>
            <a:ext cx="3852510" cy="3302151"/>
          </a:xfrm>
          <a:prstGeom prst="rect">
            <a:avLst/>
          </a:prstGeom>
          <a:blipFill rotWithShape="1">
            <a:blip r:embed="rId3">
              <a:alphaModFix/>
            </a:blip>
            <a:stretch>
              <a:fillRect b="-1133" l="-1143" r="-96083" t="-1134"/>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54"/>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4"/>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78" name="Shape 78"/>
        <p:cNvGrpSpPr/>
        <p:nvPr/>
      </p:nvGrpSpPr>
      <p:grpSpPr>
        <a:xfrm>
          <a:off x="0" y="0"/>
          <a:ext cx="0" cy="0"/>
          <a:chOff x="0" y="0"/>
          <a:chExt cx="0" cy="0"/>
        </a:xfrm>
      </p:grpSpPr>
      <p:sp>
        <p:nvSpPr>
          <p:cNvPr id="79" name="Google Shape;79;p55"/>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0" name="Google Shape;80;p55"/>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5"/>
          <p:cNvSpPr/>
          <p:nvPr>
            <p:ph idx="2" type="pic"/>
          </p:nvPr>
        </p:nvSpPr>
        <p:spPr>
          <a:xfrm>
            <a:off x="0" y="943276"/>
            <a:ext cx="9144000" cy="4206240"/>
          </a:xfrm>
          <a:prstGeom prst="rect">
            <a:avLst/>
          </a:prstGeom>
          <a:blipFill rotWithShape="1">
            <a:blip r:embed="rId2">
              <a:alphaModFix/>
            </a:blip>
            <a:stretch>
              <a:fillRect b="-31522" l="-34376" r="-16376" t="-14132"/>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56"/>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56"/>
          <p:cNvSpPr/>
          <p:nvPr>
            <p:ph idx="2" type="pic"/>
          </p:nvPr>
        </p:nvSpPr>
        <p:spPr>
          <a:xfrm>
            <a:off x="0" y="340495"/>
            <a:ext cx="9144000" cy="4846320"/>
          </a:xfrm>
          <a:prstGeom prst="rect">
            <a:avLst/>
          </a:prstGeom>
          <a:blipFill rotWithShape="1">
            <a:blip r:embed="rId3">
              <a:alphaModFix/>
            </a:blip>
            <a:stretch>
              <a:fillRect b="-14152" l="-34376" r="-16376" t="-12267"/>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5" name="Google Shape;85;p56"/>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9"/>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9"/>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0"/>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0"/>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 name="Google Shape;21;p40"/>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1"/>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2"/>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2"/>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43"/>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fr-FR" sz="1000" u="none" cap="none" strike="noStrike">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29" name="Google Shape;29;p43"/>
          <p:cNvSpPr txBox="1"/>
          <p:nvPr>
            <p:ph type="title"/>
          </p:nvPr>
        </p:nvSpPr>
        <p:spPr>
          <a:xfrm>
            <a:off x="1366787" y="2429941"/>
            <a:ext cx="6314173" cy="1680046"/>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3"/>
          <p:cNvSpPr txBox="1"/>
          <p:nvPr>
            <p:ph idx="1" type="body"/>
          </p:nvPr>
        </p:nvSpPr>
        <p:spPr>
          <a:xfrm>
            <a:off x="1366838" y="1348919"/>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43"/>
          <p:cNvSpPr txBox="1"/>
          <p:nvPr>
            <p:ph idx="2" type="body"/>
          </p:nvPr>
        </p:nvSpPr>
        <p:spPr>
          <a:xfrm>
            <a:off x="1366838" y="1849494"/>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44"/>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u="none" cap="none" strike="noStrike">
                <a:solidFill>
                  <a:schemeClr val="lt2"/>
                </a:solidFill>
                <a:latin typeface="Lato"/>
                <a:ea typeface="Lato"/>
                <a:cs typeface="Lato"/>
                <a:sym typeface="Lato"/>
              </a:rPr>
              <a:t>Agenda</a:t>
            </a:r>
            <a:endParaRPr/>
          </a:p>
        </p:txBody>
      </p:sp>
      <p:sp>
        <p:nvSpPr>
          <p:cNvPr id="34" name="Google Shape;34;p4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5" name="Google Shape;35;p44"/>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6" name="Google Shape;36;p44"/>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45"/>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9" name="Google Shape;39;p45"/>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0" name="Google Shape;40;p45"/>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45"/>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46"/>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44" name="Google Shape;44;p4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5" name="Google Shape;45;p4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6" name="Google Shape;46;p46"/>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omments" Target="../comments/commen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comments" Target="../comments/commen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6.jp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None/>
            </a:pPr>
            <a:r>
              <a:rPr lang="fr-FR">
                <a:latin typeface="Lato"/>
                <a:ea typeface="Lato"/>
                <a:cs typeface="Lato"/>
                <a:sym typeface="Lato"/>
              </a:rPr>
              <a:t>Développement, Validation et Amélioration de l‘Arbre à problèmes</a:t>
            </a:r>
            <a:endParaRPr/>
          </a:p>
        </p:txBody>
      </p:sp>
      <p:sp>
        <p:nvSpPr>
          <p:cNvPr id="91" name="Google Shape;91;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fr-FR">
                <a:latin typeface="Lato"/>
                <a:ea typeface="Lato"/>
                <a:cs typeface="Lato"/>
                <a:sym typeface="Lato"/>
              </a:rPr>
              <a:t>[inclure la date 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0"/>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Cause sous-jacente</a:t>
            </a:r>
            <a:br>
              <a:rPr lang="fr-FR" sz="2400"/>
            </a:br>
            <a:r>
              <a:rPr lang="fr-FR" sz="2400"/>
              <a:t>Que se passe-t-il au ------</a:t>
            </a:r>
            <a:endParaRPr/>
          </a:p>
        </p:txBody>
      </p:sp>
      <p:sp>
        <p:nvSpPr>
          <p:cNvPr id="154" name="Google Shape;154;p10"/>
          <p:cNvSpPr/>
          <p:nvPr/>
        </p:nvSpPr>
        <p:spPr>
          <a:xfrm>
            <a:off x="294581" y="1784618"/>
            <a:ext cx="2961600" cy="3119100"/>
          </a:xfrm>
          <a:prstGeom prst="roundRect">
            <a:avLst>
              <a:gd fmla="val 16667" name="adj"/>
            </a:avLst>
          </a:prstGeom>
          <a:solidFill>
            <a:srgbClr val="59B2BA"/>
          </a:solidFill>
          <a:ln cap="flat" cmpd="sng" w="25400">
            <a:solidFill>
              <a:srgbClr val="59B2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fr-FR" sz="1700" u="none" cap="none" strike="noStrike">
                <a:solidFill>
                  <a:schemeClr val="lt1"/>
                </a:solidFill>
                <a:latin typeface="Ubuntu"/>
                <a:ea typeface="Ubuntu"/>
                <a:cs typeface="Ubuntu"/>
                <a:sym typeface="Ubuntu"/>
              </a:rPr>
              <a:t>Contraintes domestiques et individuelles (par exemple, les comportements, les niveaux de connaissances et de compétences et les attitudes) qui limitent les possibilités d'obtenir des résultats positifs en matière de moyens de subsistance</a:t>
            </a:r>
            <a:endParaRPr sz="1700"/>
          </a:p>
        </p:txBody>
      </p:sp>
      <p:sp>
        <p:nvSpPr>
          <p:cNvPr id="155" name="Google Shape;155;p10"/>
          <p:cNvSpPr/>
          <p:nvPr/>
        </p:nvSpPr>
        <p:spPr>
          <a:xfrm>
            <a:off x="303575" y="1082925"/>
            <a:ext cx="2961600" cy="60570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2000" u="none" cap="none" strike="noStrike">
                <a:solidFill>
                  <a:schemeClr val="lt1"/>
                </a:solidFill>
                <a:latin typeface="Ubuntu"/>
                <a:ea typeface="Ubuntu"/>
                <a:cs typeface="Ubuntu"/>
                <a:sym typeface="Ubuntu"/>
              </a:rPr>
              <a:t>Au niveau des ménages et des individus</a:t>
            </a:r>
            <a:r>
              <a:rPr b="0" i="0" lang="fr-FR" sz="1800" u="none" cap="none" strike="noStrike">
                <a:solidFill>
                  <a:schemeClr val="lt1"/>
                </a:solidFill>
                <a:latin typeface="Ubuntu"/>
                <a:ea typeface="Ubuntu"/>
                <a:cs typeface="Ubuntu"/>
                <a:sym typeface="Ubuntu"/>
              </a:rPr>
              <a:t>?</a:t>
            </a:r>
            <a:endParaRPr/>
          </a:p>
        </p:txBody>
      </p:sp>
      <p:sp>
        <p:nvSpPr>
          <p:cNvPr id="156" name="Google Shape;156;p10"/>
          <p:cNvSpPr/>
          <p:nvPr/>
        </p:nvSpPr>
        <p:spPr>
          <a:xfrm>
            <a:off x="3446924" y="1083938"/>
            <a:ext cx="2586900" cy="60570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2000" u="none" cap="none" strike="noStrike">
                <a:solidFill>
                  <a:schemeClr val="lt1"/>
                </a:solidFill>
                <a:latin typeface="Ubuntu"/>
                <a:ea typeface="Ubuntu"/>
                <a:cs typeface="Ubuntu"/>
                <a:sym typeface="Ubuntu"/>
              </a:rPr>
              <a:t>Au niveau communautaire?</a:t>
            </a:r>
            <a:endParaRPr/>
          </a:p>
        </p:txBody>
      </p:sp>
      <p:sp>
        <p:nvSpPr>
          <p:cNvPr id="157" name="Google Shape;157;p10"/>
          <p:cNvSpPr/>
          <p:nvPr/>
        </p:nvSpPr>
        <p:spPr>
          <a:xfrm>
            <a:off x="6314575" y="1083975"/>
            <a:ext cx="2586900" cy="605700"/>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2000" u="none" cap="none" strike="noStrike">
                <a:solidFill>
                  <a:schemeClr val="lt1"/>
                </a:solidFill>
                <a:latin typeface="Ubuntu"/>
                <a:ea typeface="Ubuntu"/>
                <a:cs typeface="Ubuntu"/>
                <a:sym typeface="Ubuntu"/>
              </a:rPr>
              <a:t>Au niveau systémique?</a:t>
            </a:r>
            <a:endParaRPr/>
          </a:p>
        </p:txBody>
      </p:sp>
      <p:sp>
        <p:nvSpPr>
          <p:cNvPr id="158" name="Google Shape;158;p10"/>
          <p:cNvSpPr/>
          <p:nvPr/>
        </p:nvSpPr>
        <p:spPr>
          <a:xfrm>
            <a:off x="3446913" y="1784550"/>
            <a:ext cx="2586900" cy="3119100"/>
          </a:xfrm>
          <a:prstGeom prst="roundRect">
            <a:avLst>
              <a:gd fmla="val 16667" name="adj"/>
            </a:avLst>
          </a:prstGeom>
          <a:solidFill>
            <a:srgbClr val="59B2BA"/>
          </a:solidFill>
          <a:ln cap="flat" cmpd="sng" w="25400">
            <a:solidFill>
              <a:srgbClr val="59B2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fr-FR" sz="1700" u="none" cap="none" strike="noStrike">
                <a:solidFill>
                  <a:schemeClr val="lt1"/>
                </a:solidFill>
                <a:latin typeface="Ubuntu"/>
                <a:ea typeface="Ubuntu"/>
                <a:cs typeface="Ubuntu"/>
                <a:sym typeface="Ubuntu"/>
              </a:rPr>
              <a:t>Faible cohésion communautaire ou manque de valeurs partagées qui entravent la livraison et l'entretien des infrastructures sociales et économiques. </a:t>
            </a:r>
            <a:endParaRPr sz="1700"/>
          </a:p>
        </p:txBody>
      </p:sp>
      <p:sp>
        <p:nvSpPr>
          <p:cNvPr id="159" name="Google Shape;159;p10"/>
          <p:cNvSpPr/>
          <p:nvPr/>
        </p:nvSpPr>
        <p:spPr>
          <a:xfrm>
            <a:off x="6224559" y="1784618"/>
            <a:ext cx="2774444" cy="3118978"/>
          </a:xfrm>
          <a:prstGeom prst="roundRect">
            <a:avLst>
              <a:gd fmla="val 16667" name="adj"/>
            </a:avLst>
          </a:prstGeom>
          <a:solidFill>
            <a:srgbClr val="59B2BA"/>
          </a:solidFill>
          <a:ln cap="flat" cmpd="sng" w="25400">
            <a:solidFill>
              <a:srgbClr val="59B2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fr-FR" sz="1700" u="none" cap="none" strike="noStrike">
                <a:solidFill>
                  <a:schemeClr val="lt1"/>
                </a:solidFill>
                <a:latin typeface="Ubuntu"/>
                <a:ea typeface="Ubuntu"/>
                <a:cs typeface="Ubuntu"/>
                <a:sym typeface="Ubuntu"/>
              </a:rPr>
              <a:t>Contraintes externes à la communauté, telles que les politiques gouvernementales, la prestation de services sociaux, et le marché et les forces sociales indépendantes de la volonté de la communauté. </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1"/>
          <p:cNvPicPr preferRelativeResize="0"/>
          <p:nvPr/>
        </p:nvPicPr>
        <p:blipFill rotWithShape="1">
          <a:blip r:embed="rId3">
            <a:alphaModFix/>
          </a:blip>
          <a:srcRect b="58050" l="0" r="61166" t="0"/>
          <a:stretch/>
        </p:blipFill>
        <p:spPr>
          <a:xfrm>
            <a:off x="1539250" y="381300"/>
            <a:ext cx="6311025" cy="4580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2"/>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Causes sous-jacentes </a:t>
            </a:r>
            <a:endParaRPr/>
          </a:p>
        </p:txBody>
      </p:sp>
      <p:graphicFrame>
        <p:nvGraphicFramePr>
          <p:cNvPr id="172" name="Google Shape;172;p12"/>
          <p:cNvGraphicFramePr/>
          <p:nvPr/>
        </p:nvGraphicFramePr>
        <p:xfrm>
          <a:off x="361667" y="1100107"/>
          <a:ext cx="3000000" cy="3000000"/>
        </p:xfrm>
        <a:graphic>
          <a:graphicData uri="http://schemas.openxmlformats.org/drawingml/2006/table">
            <a:tbl>
              <a:tblPr bandRow="1" firstRow="1">
                <a:noFill/>
                <a:tableStyleId>{B0DBDDF0-8DFD-47CF-BE29-5BE905CF8AEA}</a:tableStyleId>
              </a:tblPr>
              <a:tblGrid>
                <a:gridCol w="1620600"/>
                <a:gridCol w="2441625"/>
                <a:gridCol w="1999775"/>
                <a:gridCol w="2603425"/>
              </a:tblGrid>
              <a:tr h="691325">
                <a:tc>
                  <a:txBody>
                    <a:bodyPr/>
                    <a:lstStyle/>
                    <a:p>
                      <a:pPr indent="0" lvl="0" marL="0" marR="0" rtl="0" algn="l">
                        <a:spcBef>
                          <a:spcPts val="0"/>
                        </a:spcBef>
                        <a:spcAft>
                          <a:spcPts val="0"/>
                        </a:spcAft>
                        <a:buNone/>
                      </a:pPr>
                      <a:r>
                        <a:t/>
                      </a:r>
                      <a:endParaRPr sz="1400"/>
                    </a:p>
                  </a:txBody>
                  <a:tcPr marT="35850" marB="35850" marR="75725" marL="75725"/>
                </a:tc>
                <a:tc>
                  <a:txBody>
                    <a:bodyPr/>
                    <a:lstStyle/>
                    <a:p>
                      <a:pPr indent="0" lvl="0" marL="0" marR="0" rtl="0" algn="l">
                        <a:spcBef>
                          <a:spcPts val="0"/>
                        </a:spcBef>
                        <a:spcAft>
                          <a:spcPts val="0"/>
                        </a:spcAft>
                        <a:buNone/>
                      </a:pPr>
                      <a:r>
                        <a:rPr lang="fr-FR" sz="1500">
                          <a:latin typeface="Ubuntu"/>
                          <a:ea typeface="Ubuntu"/>
                          <a:cs typeface="Ubuntu"/>
                          <a:sym typeface="Ubuntu"/>
                        </a:rPr>
                        <a:t>Comportements / pratiques</a:t>
                      </a:r>
                      <a:endParaRPr sz="1300"/>
                    </a:p>
                  </a:txBody>
                  <a:tcPr marT="35850" marB="35850" marR="75725" marL="75725"/>
                </a:tc>
                <a:tc>
                  <a:txBody>
                    <a:bodyPr/>
                    <a:lstStyle/>
                    <a:p>
                      <a:pPr indent="0" lvl="0" marL="0" marR="0" rtl="0" algn="l">
                        <a:spcBef>
                          <a:spcPts val="0"/>
                        </a:spcBef>
                        <a:spcAft>
                          <a:spcPts val="0"/>
                        </a:spcAft>
                        <a:buNone/>
                      </a:pPr>
                      <a:r>
                        <a:rPr lang="fr-FR" sz="1500">
                          <a:latin typeface="Ubuntu"/>
                          <a:ea typeface="Ubuntu"/>
                          <a:cs typeface="Ubuntu"/>
                          <a:sym typeface="Ubuntu"/>
                        </a:rPr>
                        <a:t>Connaissances, compétences, croyances, attitudes</a:t>
                      </a:r>
                      <a:r>
                        <a:rPr lang="fr-FR" sz="1500">
                          <a:latin typeface="Ubuntu"/>
                          <a:ea typeface="Ubuntu"/>
                          <a:cs typeface="Ubuntu"/>
                          <a:sym typeface="Ubuntu"/>
                        </a:rPr>
                        <a:t> </a:t>
                      </a:r>
                      <a:endParaRPr sz="1300"/>
                    </a:p>
                  </a:txBody>
                  <a:tcPr marT="35850" marB="35850" marR="75725" marL="75725"/>
                </a:tc>
                <a:tc>
                  <a:txBody>
                    <a:bodyPr/>
                    <a:lstStyle/>
                    <a:p>
                      <a:pPr indent="0" lvl="0" marL="0" marR="0" rtl="0" algn="l">
                        <a:spcBef>
                          <a:spcPts val="0"/>
                        </a:spcBef>
                        <a:spcAft>
                          <a:spcPts val="0"/>
                        </a:spcAft>
                        <a:buNone/>
                      </a:pPr>
                      <a:r>
                        <a:rPr lang="fr-FR" sz="1500">
                          <a:latin typeface="Ubuntu"/>
                          <a:ea typeface="Ubuntu"/>
                          <a:cs typeface="Ubuntu"/>
                          <a:sym typeface="Ubuntu"/>
                        </a:rPr>
                        <a:t>Faiblesses systémiques</a:t>
                      </a:r>
                      <a:endParaRPr sz="1300"/>
                    </a:p>
                  </a:txBody>
                  <a:tcPr marT="35850" marB="35850" marR="75725" marL="75725"/>
                </a:tc>
              </a:tr>
              <a:tr h="1392625">
                <a:tc>
                  <a:txBody>
                    <a:bodyPr/>
                    <a:lstStyle/>
                    <a:p>
                      <a:pPr indent="0" lvl="0" marL="0" marR="0" rtl="0" algn="l">
                        <a:spcBef>
                          <a:spcPts val="0"/>
                        </a:spcBef>
                        <a:spcAft>
                          <a:spcPts val="0"/>
                        </a:spcAft>
                        <a:buNone/>
                      </a:pPr>
                      <a:r>
                        <a:rPr lang="fr-FR">
                          <a:latin typeface="Ubuntu"/>
                          <a:ea typeface="Ubuntu"/>
                          <a:cs typeface="Ubuntu"/>
                          <a:sym typeface="Ubuntu"/>
                        </a:rPr>
                        <a:t>Principalement influencées par:</a:t>
                      </a:r>
                      <a:endParaRPr sz="1200"/>
                    </a:p>
                  </a:txBody>
                  <a:tcPr marT="35850" marB="35850" marR="75725" marL="75725"/>
                </a:tc>
                <a:tc>
                  <a:txBody>
                    <a:bodyPr/>
                    <a:lstStyle/>
                    <a:p>
                      <a:pPr indent="-273050" lvl="0" marL="285750" marR="0" rtl="0" algn="l">
                        <a:spcBef>
                          <a:spcPts val="0"/>
                        </a:spcBef>
                        <a:spcAft>
                          <a:spcPts val="0"/>
                        </a:spcAft>
                        <a:buClr>
                          <a:schemeClr val="dk1"/>
                        </a:buClr>
                        <a:buSzPts val="1400"/>
                        <a:buFont typeface="Arial"/>
                        <a:buChar char="•"/>
                      </a:pPr>
                      <a:r>
                        <a:rPr lang="fr-FR">
                          <a:latin typeface="Ubuntu"/>
                          <a:ea typeface="Ubuntu"/>
                          <a:cs typeface="Ubuntu"/>
                          <a:sym typeface="Ubuntu"/>
                        </a:rPr>
                        <a:t>Connaissances, compétences, croyances, attitudes</a:t>
                      </a:r>
                      <a:endParaRPr sz="1200"/>
                    </a:p>
                    <a:p>
                      <a:pPr indent="-273050" lvl="0" marL="285750" marR="0" rtl="0" algn="l">
                        <a:lnSpc>
                          <a:spcPct val="100000"/>
                        </a:lnSpc>
                        <a:spcBef>
                          <a:spcPts val="0"/>
                        </a:spcBef>
                        <a:spcAft>
                          <a:spcPts val="0"/>
                        </a:spcAft>
                        <a:buClr>
                          <a:schemeClr val="dk1"/>
                        </a:buClr>
                        <a:buSzPts val="1400"/>
                        <a:buFont typeface="Arial"/>
                        <a:buChar char="•"/>
                      </a:pPr>
                      <a:r>
                        <a:rPr lang="fr-FR">
                          <a:latin typeface="Ubuntu"/>
                          <a:ea typeface="Ubuntu"/>
                          <a:cs typeface="Ubuntu"/>
                          <a:sym typeface="Ubuntu"/>
                        </a:rPr>
                        <a:t>Faiblesses systémiques</a:t>
                      </a:r>
                      <a:endParaRPr sz="1200"/>
                    </a:p>
                    <a:p>
                      <a:pPr indent="-273050" lvl="0" marL="285750" marR="0" rtl="0" algn="l">
                        <a:spcBef>
                          <a:spcPts val="0"/>
                        </a:spcBef>
                        <a:spcAft>
                          <a:spcPts val="0"/>
                        </a:spcAft>
                        <a:buClr>
                          <a:schemeClr val="dk1"/>
                        </a:buClr>
                        <a:buSzPts val="1400"/>
                        <a:buFont typeface="Arial"/>
                        <a:buChar char="•"/>
                      </a:pPr>
                      <a:r>
                        <a:rPr lang="fr-FR">
                          <a:latin typeface="Ubuntu"/>
                          <a:ea typeface="Ubuntu"/>
                          <a:cs typeface="Ubuntu"/>
                          <a:sym typeface="Ubuntu"/>
                        </a:rPr>
                        <a:t>Conditions contextuelles </a:t>
                      </a:r>
                      <a:endParaRPr sz="1200"/>
                    </a:p>
                  </a:txBody>
                  <a:tcPr marT="35850" marB="35850" marR="75725" marL="75725"/>
                </a:tc>
                <a:tc>
                  <a:txBody>
                    <a:bodyPr/>
                    <a:lstStyle/>
                    <a:p>
                      <a:pPr indent="-273050" lvl="0" marL="285750" marR="0" rtl="0" algn="l">
                        <a:spcBef>
                          <a:spcPts val="0"/>
                        </a:spcBef>
                        <a:spcAft>
                          <a:spcPts val="0"/>
                        </a:spcAft>
                        <a:buClr>
                          <a:schemeClr val="dk1"/>
                        </a:buClr>
                        <a:buSzPts val="1400"/>
                        <a:buFont typeface="Arial"/>
                        <a:buChar char="•"/>
                      </a:pPr>
                      <a:r>
                        <a:rPr lang="fr-FR">
                          <a:latin typeface="Ubuntu"/>
                          <a:ea typeface="Ubuntu"/>
                          <a:cs typeface="Ubuntu"/>
                          <a:sym typeface="Ubuntu"/>
                        </a:rPr>
                        <a:t>Faiblesses systémiques</a:t>
                      </a:r>
                      <a:endParaRPr sz="1200"/>
                    </a:p>
                    <a:p>
                      <a:pPr indent="-273050" lvl="0" marL="285750" marR="0" rtl="0" algn="l">
                        <a:spcBef>
                          <a:spcPts val="0"/>
                        </a:spcBef>
                        <a:spcAft>
                          <a:spcPts val="0"/>
                        </a:spcAft>
                        <a:buClr>
                          <a:schemeClr val="dk1"/>
                        </a:buClr>
                        <a:buSzPts val="1400"/>
                        <a:buFont typeface="Arial"/>
                        <a:buChar char="•"/>
                      </a:pPr>
                      <a:r>
                        <a:rPr lang="fr-FR">
                          <a:latin typeface="Ubuntu"/>
                          <a:ea typeface="Ubuntu"/>
                          <a:cs typeface="Ubuntu"/>
                          <a:sym typeface="Ubuntu"/>
                        </a:rPr>
                        <a:t>Conditions contextuelles</a:t>
                      </a:r>
                      <a:endParaRPr sz="1200"/>
                    </a:p>
                    <a:p>
                      <a:pPr indent="0" lvl="0" marL="0" marR="0" rtl="0" algn="l">
                        <a:spcBef>
                          <a:spcPts val="0"/>
                        </a:spcBef>
                        <a:spcAft>
                          <a:spcPts val="0"/>
                        </a:spcAft>
                        <a:buNone/>
                      </a:pPr>
                      <a:r>
                        <a:t/>
                      </a:r>
                      <a:endParaRPr>
                        <a:latin typeface="Ubuntu"/>
                        <a:ea typeface="Ubuntu"/>
                        <a:cs typeface="Ubuntu"/>
                        <a:sym typeface="Ubuntu"/>
                      </a:endParaRPr>
                    </a:p>
                  </a:txBody>
                  <a:tcPr marT="35850" marB="35850" marR="75725" marL="75725"/>
                </a:tc>
                <a:tc>
                  <a:txBody>
                    <a:bodyPr/>
                    <a:lstStyle/>
                    <a:p>
                      <a:pPr indent="-273050" lvl="0" marL="285750" marR="0" rtl="0" algn="l">
                        <a:spcBef>
                          <a:spcPts val="0"/>
                        </a:spcBef>
                        <a:spcAft>
                          <a:spcPts val="0"/>
                        </a:spcAft>
                        <a:buClr>
                          <a:schemeClr val="dk1"/>
                        </a:buClr>
                        <a:buSzPts val="1400"/>
                        <a:buFont typeface="Arial"/>
                        <a:buChar char="•"/>
                      </a:pPr>
                      <a:r>
                        <a:rPr lang="fr-FR">
                          <a:latin typeface="Ubuntu"/>
                          <a:ea typeface="Ubuntu"/>
                          <a:cs typeface="Ubuntu"/>
                          <a:sym typeface="Ubuntu"/>
                        </a:rPr>
                        <a:t>Conditions contextuelles </a:t>
                      </a:r>
                      <a:endParaRPr sz="1200"/>
                    </a:p>
                  </a:txBody>
                  <a:tcPr marT="35850" marB="35850" marR="75725" marL="75725"/>
                </a:tc>
              </a:tr>
              <a:tr h="1581200">
                <a:tc>
                  <a:txBody>
                    <a:bodyPr/>
                    <a:lstStyle/>
                    <a:p>
                      <a:pPr indent="0" lvl="0" marL="0" marR="0" rtl="0" algn="l">
                        <a:spcBef>
                          <a:spcPts val="0"/>
                        </a:spcBef>
                        <a:spcAft>
                          <a:spcPts val="0"/>
                        </a:spcAft>
                        <a:buNone/>
                      </a:pPr>
                      <a:r>
                        <a:rPr lang="fr-FR">
                          <a:latin typeface="Ubuntu"/>
                          <a:ea typeface="Ubuntu"/>
                          <a:cs typeface="Ubuntu"/>
                          <a:sym typeface="Ubuntu"/>
                        </a:rPr>
                        <a:t>Contribuent principalement à: </a:t>
                      </a:r>
                      <a:endParaRPr sz="1200"/>
                    </a:p>
                  </a:txBody>
                  <a:tcPr marT="35850" marB="35850" marR="75725" marL="75725"/>
                </a:tc>
                <a:tc>
                  <a:txBody>
                    <a:bodyPr/>
                    <a:lstStyle/>
                    <a:p>
                      <a:pPr indent="-273050" lvl="0" marL="285750" marR="0" rtl="0" algn="l">
                        <a:spcBef>
                          <a:spcPts val="0"/>
                        </a:spcBef>
                        <a:spcAft>
                          <a:spcPts val="0"/>
                        </a:spcAft>
                        <a:buClr>
                          <a:schemeClr val="dk1"/>
                        </a:buClr>
                        <a:buSzPts val="1400"/>
                        <a:buFont typeface="Arial"/>
                        <a:buChar char="•"/>
                      </a:pPr>
                      <a:r>
                        <a:rPr lang="fr-FR">
                          <a:latin typeface="Ubuntu"/>
                          <a:ea typeface="Ubuntu"/>
                          <a:cs typeface="Ubuntu"/>
                          <a:sym typeface="Ubuntu"/>
                        </a:rPr>
                        <a:t>Conditions spécifiques</a:t>
                      </a:r>
                      <a:endParaRPr sz="1200"/>
                    </a:p>
                    <a:p>
                      <a:pPr indent="-273050" lvl="0" marL="285750" marR="0" rtl="0" algn="l">
                        <a:spcBef>
                          <a:spcPts val="0"/>
                        </a:spcBef>
                        <a:spcAft>
                          <a:spcPts val="0"/>
                        </a:spcAft>
                        <a:buClr>
                          <a:schemeClr val="dk1"/>
                        </a:buClr>
                        <a:buSzPts val="1400"/>
                        <a:buFont typeface="Arial"/>
                        <a:buChar char="•"/>
                      </a:pPr>
                      <a:r>
                        <a:rPr lang="fr-FR">
                          <a:latin typeface="Ubuntu"/>
                          <a:ea typeface="Ubuntu"/>
                          <a:cs typeface="Ubuntu"/>
                          <a:sym typeface="Ubuntu"/>
                        </a:rPr>
                        <a:t>Conditions contextuelles </a:t>
                      </a:r>
                      <a:endParaRPr sz="1200"/>
                    </a:p>
                  </a:txBody>
                  <a:tcPr marT="35850" marB="35850" marR="75725" marL="75725"/>
                </a:tc>
                <a:tc>
                  <a:txBody>
                    <a:bodyPr/>
                    <a:lstStyle/>
                    <a:p>
                      <a:pPr indent="-273050" lvl="0" marL="285750" marR="0" rtl="0" algn="l">
                        <a:lnSpc>
                          <a:spcPct val="100000"/>
                        </a:lnSpc>
                        <a:spcBef>
                          <a:spcPts val="0"/>
                        </a:spcBef>
                        <a:spcAft>
                          <a:spcPts val="0"/>
                        </a:spcAft>
                        <a:buClr>
                          <a:schemeClr val="dk1"/>
                        </a:buClr>
                        <a:buSzPts val="1400"/>
                        <a:buFont typeface="Arial"/>
                        <a:buChar char="•"/>
                      </a:pPr>
                      <a:r>
                        <a:rPr lang="fr-FR">
                          <a:latin typeface="Ubuntu"/>
                          <a:ea typeface="Ubuntu"/>
                          <a:cs typeface="Ubuntu"/>
                          <a:sym typeface="Ubuntu"/>
                        </a:rPr>
                        <a:t>Comportements / pratiques</a:t>
                      </a:r>
                      <a:endParaRPr sz="1200"/>
                    </a:p>
                    <a:p>
                      <a:pPr indent="-273050" lvl="0" marL="285750" marR="0" rtl="0" algn="l">
                        <a:lnSpc>
                          <a:spcPct val="100000"/>
                        </a:lnSpc>
                        <a:spcBef>
                          <a:spcPts val="0"/>
                        </a:spcBef>
                        <a:spcAft>
                          <a:spcPts val="0"/>
                        </a:spcAft>
                        <a:buClr>
                          <a:schemeClr val="dk1"/>
                        </a:buClr>
                        <a:buSzPts val="1400"/>
                        <a:buFont typeface="Arial"/>
                        <a:buChar char="•"/>
                      </a:pPr>
                      <a:r>
                        <a:rPr lang="fr-FR">
                          <a:latin typeface="Ubuntu"/>
                          <a:ea typeface="Ubuntu"/>
                          <a:cs typeface="Ubuntu"/>
                          <a:sym typeface="Ubuntu"/>
                        </a:rPr>
                        <a:t>Faiblesses systémiques</a:t>
                      </a:r>
                      <a:endParaRPr sz="1200"/>
                    </a:p>
                    <a:p>
                      <a:pPr indent="0" lvl="0" marL="0" marR="0" rtl="0" algn="l">
                        <a:spcBef>
                          <a:spcPts val="0"/>
                        </a:spcBef>
                        <a:spcAft>
                          <a:spcPts val="0"/>
                        </a:spcAft>
                        <a:buNone/>
                      </a:pPr>
                      <a:r>
                        <a:t/>
                      </a:r>
                      <a:endParaRPr>
                        <a:latin typeface="Ubuntu"/>
                        <a:ea typeface="Ubuntu"/>
                        <a:cs typeface="Ubuntu"/>
                        <a:sym typeface="Ubuntu"/>
                      </a:endParaRPr>
                    </a:p>
                  </a:txBody>
                  <a:tcPr marT="35850" marB="35850" marR="75725" marL="75725"/>
                </a:tc>
                <a:tc>
                  <a:txBody>
                    <a:bodyPr/>
                    <a:lstStyle/>
                    <a:p>
                      <a:pPr indent="-273050" lvl="0" marL="285750" marR="0" rtl="0" algn="l">
                        <a:lnSpc>
                          <a:spcPct val="100000"/>
                        </a:lnSpc>
                        <a:spcBef>
                          <a:spcPts val="0"/>
                        </a:spcBef>
                        <a:spcAft>
                          <a:spcPts val="0"/>
                        </a:spcAft>
                        <a:buClr>
                          <a:schemeClr val="dk1"/>
                        </a:buClr>
                        <a:buSzPts val="1400"/>
                        <a:buFont typeface="Arial"/>
                        <a:buChar char="•"/>
                      </a:pPr>
                      <a:r>
                        <a:rPr lang="fr-FR">
                          <a:latin typeface="Ubuntu"/>
                          <a:ea typeface="Ubuntu"/>
                          <a:cs typeface="Ubuntu"/>
                          <a:sym typeface="Ubuntu"/>
                        </a:rPr>
                        <a:t>Connaissances, compétences, croyances, attitudes</a:t>
                      </a:r>
                      <a:endParaRPr sz="1200"/>
                    </a:p>
                    <a:p>
                      <a:pPr indent="-273050" lvl="0" marL="285750" marR="0" rtl="0" algn="l">
                        <a:lnSpc>
                          <a:spcPct val="100000"/>
                        </a:lnSpc>
                        <a:spcBef>
                          <a:spcPts val="0"/>
                        </a:spcBef>
                        <a:spcAft>
                          <a:spcPts val="0"/>
                        </a:spcAft>
                        <a:buClr>
                          <a:schemeClr val="dk1"/>
                        </a:buClr>
                        <a:buSzPts val="1400"/>
                        <a:buFont typeface="Arial"/>
                        <a:buChar char="•"/>
                      </a:pPr>
                      <a:r>
                        <a:rPr lang="fr-FR">
                          <a:latin typeface="Ubuntu"/>
                          <a:ea typeface="Ubuntu"/>
                          <a:cs typeface="Ubuntu"/>
                          <a:sym typeface="Ubuntu"/>
                        </a:rPr>
                        <a:t>Comportements / pratiques</a:t>
                      </a:r>
                      <a:endParaRPr sz="1200"/>
                    </a:p>
                    <a:p>
                      <a:pPr indent="-273050" lvl="0" marL="285750" marR="0" rtl="0" algn="l">
                        <a:lnSpc>
                          <a:spcPct val="100000"/>
                        </a:lnSpc>
                        <a:spcBef>
                          <a:spcPts val="0"/>
                        </a:spcBef>
                        <a:spcAft>
                          <a:spcPts val="0"/>
                        </a:spcAft>
                        <a:buClr>
                          <a:schemeClr val="dk1"/>
                        </a:buClr>
                        <a:buSzPts val="1400"/>
                        <a:buFont typeface="Arial"/>
                        <a:buChar char="•"/>
                      </a:pPr>
                      <a:r>
                        <a:rPr lang="fr-FR">
                          <a:latin typeface="Ubuntu"/>
                          <a:ea typeface="Ubuntu"/>
                          <a:cs typeface="Ubuntu"/>
                          <a:sym typeface="Ubuntu"/>
                        </a:rPr>
                        <a:t>Conditions contextuelles</a:t>
                      </a:r>
                      <a:endParaRPr sz="1200"/>
                    </a:p>
                  </a:txBody>
                  <a:tcPr marT="35850" marB="35850" marR="75725" marL="757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3"/>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Exemples des différents niveaux de causalité </a:t>
            </a:r>
            <a:endParaRPr/>
          </a:p>
        </p:txBody>
      </p:sp>
      <p:graphicFrame>
        <p:nvGraphicFramePr>
          <p:cNvPr id="179" name="Google Shape;179;p13"/>
          <p:cNvGraphicFramePr/>
          <p:nvPr/>
        </p:nvGraphicFramePr>
        <p:xfrm>
          <a:off x="1017989" y="962166"/>
          <a:ext cx="3000000" cy="3000000"/>
        </p:xfrm>
        <a:graphic>
          <a:graphicData uri="http://schemas.openxmlformats.org/drawingml/2006/table">
            <a:tbl>
              <a:tblPr>
                <a:noFill/>
                <a:tableStyleId>{39E7D540-0D4A-40A4-B6B0-7BAA97C03016}</a:tableStyleId>
              </a:tblPr>
              <a:tblGrid>
                <a:gridCol w="2844525"/>
                <a:gridCol w="1314150"/>
                <a:gridCol w="2741775"/>
              </a:tblGrid>
              <a:tr h="408025">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Taux élevés d'infection par le VIH / SIDA</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FR" sz="1400">
                          <a:solidFill>
                            <a:schemeClr val="dk1"/>
                          </a:solidFill>
                          <a:latin typeface="Ubuntu"/>
                          <a:ea typeface="Ubuntu"/>
                          <a:cs typeface="Ubuntu"/>
                          <a:sym typeface="Ubuntu"/>
                        </a:rPr>
                        <a:t>Problème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Revenu familial agricole faible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52075">
                <a:tc>
                  <a:txBody>
                    <a:bodyPr/>
                    <a:lstStyle/>
                    <a:p>
                      <a:pPr indent="0" lvl="0" marL="0" marR="0" rtl="0" algn="l">
                        <a:spcBef>
                          <a:spcPts val="0"/>
                        </a:spcBef>
                        <a:spcAft>
                          <a:spcPts val="0"/>
                        </a:spcAft>
                        <a:buNone/>
                      </a:pPr>
                      <a:r>
                        <a:t/>
                      </a:r>
                      <a:endParaRPr sz="1400">
                        <a:solidFill>
                          <a:schemeClr val="dk1"/>
                        </a:solidFill>
                        <a:latin typeface="Ubuntu"/>
                        <a:ea typeface="Ubuntu"/>
                        <a:cs typeface="Ubuntu"/>
                        <a:sym typeface="Ubuntu"/>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1" sz="1400">
                        <a:solidFill>
                          <a:schemeClr val="dk1"/>
                        </a:solidFill>
                        <a:latin typeface="Ubuntu"/>
                        <a:ea typeface="Ubuntu"/>
                        <a:cs typeface="Ubuntu"/>
                        <a:sym typeface="Ubuntu"/>
                      </a:endParaRPr>
                    </a:p>
                    <a:p>
                      <a:pPr indent="0" lvl="0" marL="0" marR="0" rtl="0" algn="ctr">
                        <a:spcBef>
                          <a:spcPts val="0"/>
                        </a:spcBef>
                        <a:spcAft>
                          <a:spcPts val="0"/>
                        </a:spcAft>
                        <a:buNone/>
                      </a:pPr>
                      <a:r>
                        <a:rPr b="1" lang="fr-FR" sz="1400">
                          <a:solidFill>
                            <a:schemeClr val="dk1"/>
                          </a:solidFill>
                          <a:latin typeface="Ubuntu"/>
                          <a:ea typeface="Ubuntu"/>
                          <a:cs typeface="Ubuntu"/>
                          <a:sym typeface="Ubuntu"/>
                        </a:rPr>
                        <a:t>Cause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solidFill>
                          <a:schemeClr val="dk1"/>
                        </a:solidFill>
                        <a:latin typeface="Ubuntu"/>
                        <a:ea typeface="Ubuntu"/>
                        <a:cs typeface="Ubuntu"/>
                        <a:sym typeface="Ubuntu"/>
                      </a:endParaRPr>
                    </a:p>
                    <a:p>
                      <a:pPr indent="0" lvl="0" marL="0" marR="0" rtl="0" algn="ctr">
                        <a:spcBef>
                          <a:spcPts val="0"/>
                        </a:spcBef>
                        <a:spcAft>
                          <a:spcPts val="0"/>
                        </a:spcAft>
                        <a:buNone/>
                      </a:pPr>
                      <a:r>
                        <a:rPr lang="fr-FR" sz="1400">
                          <a:solidFill>
                            <a:schemeClr val="dk1"/>
                          </a:solidFill>
                          <a:latin typeface="Ubuntu"/>
                          <a:ea typeface="Ubuntu"/>
                          <a:cs typeface="Ubuntu"/>
                          <a:sym typeface="Ubuntu"/>
                        </a:rPr>
                        <a:t>Baisse des rendements des cultures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33925">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Les gens se livrent à des pratiques sexuelles non protégées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FR" sz="1400">
                          <a:solidFill>
                            <a:schemeClr val="dk1"/>
                          </a:solidFill>
                          <a:latin typeface="Ubuntu"/>
                          <a:ea typeface="Ubuntu"/>
                          <a:cs typeface="Ubuntu"/>
                          <a:sym typeface="Ubuntu"/>
                        </a:rPr>
                        <a:t>Cause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Érosion sévère du sol</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18300">
                <a:tc>
                  <a:txBody>
                    <a:bodyPr/>
                    <a:lstStyle/>
                    <a:p>
                      <a:pPr indent="0" lvl="0" marL="0" marR="0" rtl="0" algn="l">
                        <a:spcBef>
                          <a:spcPts val="0"/>
                        </a:spcBef>
                        <a:spcAft>
                          <a:spcPts val="0"/>
                        </a:spcAft>
                        <a:buNone/>
                      </a:pPr>
                      <a:r>
                        <a:t/>
                      </a:r>
                      <a:endParaRPr sz="1400">
                        <a:solidFill>
                          <a:schemeClr val="dk1"/>
                        </a:solidFill>
                        <a:latin typeface="Ubuntu"/>
                        <a:ea typeface="Ubuntu"/>
                        <a:cs typeface="Ubuntu"/>
                        <a:sym typeface="Ubuntu"/>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FR" sz="1400">
                          <a:solidFill>
                            <a:schemeClr val="dk1"/>
                          </a:solidFill>
                          <a:latin typeface="Ubuntu"/>
                          <a:ea typeface="Ubuntu"/>
                          <a:cs typeface="Ubuntu"/>
                          <a:sym typeface="Ubuntu"/>
                        </a:rPr>
                        <a:t>Cause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Les agriculteurs utilisent des techniques de labour inappropriées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38325">
                <a:tc>
                  <a:txBody>
                    <a:bodyPr/>
                    <a:lstStyle/>
                    <a:p>
                      <a:pPr indent="0" lvl="0" marL="0" marR="0" rtl="0" algn="ctr">
                        <a:lnSpc>
                          <a:spcPct val="100000"/>
                        </a:lnSpc>
                        <a:spcBef>
                          <a:spcPts val="0"/>
                        </a:spcBef>
                        <a:spcAft>
                          <a:spcPts val="0"/>
                        </a:spcAft>
                        <a:buClr>
                          <a:schemeClr val="dk1"/>
                        </a:buClr>
                        <a:buSzPts val="1400"/>
                        <a:buFont typeface="Ubuntu"/>
                        <a:buNone/>
                      </a:pPr>
                      <a:r>
                        <a:rPr lang="fr-FR" sz="1400">
                          <a:solidFill>
                            <a:schemeClr val="dk1"/>
                          </a:solidFill>
                          <a:latin typeface="Ubuntu"/>
                          <a:ea typeface="Ubuntu"/>
                          <a:cs typeface="Ubuntu"/>
                          <a:sym typeface="Ubuntu"/>
                        </a:rPr>
                        <a:t>L'utilisation du préservatif est limitée</a:t>
                      </a:r>
                      <a:endParaRPr/>
                    </a:p>
                    <a:p>
                      <a:pPr indent="0" lvl="0" marL="0" marR="0" rtl="0" algn="l">
                        <a:spcBef>
                          <a:spcPts val="0"/>
                        </a:spcBef>
                        <a:spcAft>
                          <a:spcPts val="0"/>
                        </a:spcAft>
                        <a:buNone/>
                      </a:pPr>
                      <a:r>
                        <a:t/>
                      </a:r>
                      <a:endParaRPr sz="1400">
                        <a:solidFill>
                          <a:schemeClr val="dk1"/>
                        </a:solidFill>
                        <a:latin typeface="Ubuntu"/>
                        <a:ea typeface="Ubuntu"/>
                        <a:cs typeface="Ubuntu"/>
                        <a:sym typeface="Ubuntu"/>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FR" sz="1400">
                          <a:solidFill>
                            <a:schemeClr val="dk1"/>
                          </a:solidFill>
                          <a:latin typeface="Ubuntu"/>
                          <a:ea typeface="Ubuntu"/>
                          <a:cs typeface="Ubuntu"/>
                          <a:sym typeface="Ubuntu"/>
                        </a:rPr>
                        <a:t>Cause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Les agriculteurs ignorent les avantages du labour de contour</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42325">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L'utilisation du préservatif a une connotation culturelle négative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fr-FR" sz="1400">
                          <a:solidFill>
                            <a:schemeClr val="dk1"/>
                          </a:solidFill>
                          <a:latin typeface="Ubuntu"/>
                          <a:ea typeface="Ubuntu"/>
                          <a:cs typeface="Ubuntu"/>
                          <a:sym typeface="Ubuntu"/>
                        </a:rPr>
                        <a:t>Cause</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fr-FR" sz="1400">
                          <a:solidFill>
                            <a:schemeClr val="dk1"/>
                          </a:solidFill>
                          <a:latin typeface="Ubuntu"/>
                          <a:ea typeface="Ubuntu"/>
                          <a:cs typeface="Ubuntu"/>
                          <a:sym typeface="Ubuntu"/>
                        </a:rPr>
                        <a:t>Pas d'accès aux services de vulgarisation ou aux informations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180" name="Google Shape;180;p13"/>
          <p:cNvCxnSpPr/>
          <p:nvPr/>
        </p:nvCxnSpPr>
        <p:spPr>
          <a:xfrm flipH="1" rot="10800000">
            <a:off x="2369350" y="4211150"/>
            <a:ext cx="1500" cy="241800"/>
          </a:xfrm>
          <a:prstGeom prst="straightConnector1">
            <a:avLst/>
          </a:prstGeom>
          <a:noFill/>
          <a:ln cap="flat" cmpd="sng" w="9525">
            <a:solidFill>
              <a:srgbClr val="009247"/>
            </a:solidFill>
            <a:prstDash val="solid"/>
            <a:round/>
            <a:headEnd len="sm" w="sm" type="none"/>
            <a:tailEnd len="med" w="med" type="stealth"/>
          </a:ln>
        </p:spPr>
      </p:cxnSp>
      <p:cxnSp>
        <p:nvCxnSpPr>
          <p:cNvPr id="181" name="Google Shape;181;p13"/>
          <p:cNvCxnSpPr/>
          <p:nvPr/>
        </p:nvCxnSpPr>
        <p:spPr>
          <a:xfrm rot="10800000">
            <a:off x="2357438" y="1521725"/>
            <a:ext cx="0" cy="564795"/>
          </a:xfrm>
          <a:prstGeom prst="straightConnector1">
            <a:avLst/>
          </a:prstGeom>
          <a:noFill/>
          <a:ln cap="flat" cmpd="sng" w="9525">
            <a:solidFill>
              <a:srgbClr val="009247"/>
            </a:solidFill>
            <a:prstDash val="solid"/>
            <a:round/>
            <a:headEnd len="sm" w="sm" type="none"/>
            <a:tailEnd len="med" w="med" type="stealth"/>
          </a:ln>
        </p:spPr>
      </p:cxnSp>
      <p:cxnSp>
        <p:nvCxnSpPr>
          <p:cNvPr id="182" name="Google Shape;182;p13"/>
          <p:cNvCxnSpPr/>
          <p:nvPr/>
        </p:nvCxnSpPr>
        <p:spPr>
          <a:xfrm rot="-5400000">
            <a:off x="6258405" y="4362100"/>
            <a:ext cx="303213" cy="1588"/>
          </a:xfrm>
          <a:prstGeom prst="straightConnector1">
            <a:avLst/>
          </a:prstGeom>
          <a:noFill/>
          <a:ln cap="flat" cmpd="sng" w="9525">
            <a:solidFill>
              <a:srgbClr val="009247"/>
            </a:solidFill>
            <a:prstDash val="solid"/>
            <a:round/>
            <a:headEnd len="sm" w="sm" type="none"/>
            <a:tailEnd len="med" w="med" type="stealth"/>
          </a:ln>
        </p:spPr>
      </p:cxnSp>
      <p:cxnSp>
        <p:nvCxnSpPr>
          <p:cNvPr id="183" name="Google Shape;183;p13"/>
          <p:cNvCxnSpPr/>
          <p:nvPr/>
        </p:nvCxnSpPr>
        <p:spPr>
          <a:xfrm rot="-5400000">
            <a:off x="6238775" y="2659953"/>
            <a:ext cx="303300" cy="1500"/>
          </a:xfrm>
          <a:prstGeom prst="straightConnector1">
            <a:avLst/>
          </a:prstGeom>
          <a:noFill/>
          <a:ln cap="flat" cmpd="sng" w="9525">
            <a:solidFill>
              <a:srgbClr val="009247"/>
            </a:solidFill>
            <a:prstDash val="solid"/>
            <a:round/>
            <a:headEnd len="sm" w="sm" type="none"/>
            <a:tailEnd len="med" w="med" type="stealth"/>
          </a:ln>
        </p:spPr>
      </p:cxnSp>
      <p:cxnSp>
        <p:nvCxnSpPr>
          <p:cNvPr id="184" name="Google Shape;184;p13"/>
          <p:cNvCxnSpPr/>
          <p:nvPr/>
        </p:nvCxnSpPr>
        <p:spPr>
          <a:xfrm rot="-5400000">
            <a:off x="6238872" y="1431631"/>
            <a:ext cx="303213" cy="1588"/>
          </a:xfrm>
          <a:prstGeom prst="straightConnector1">
            <a:avLst/>
          </a:prstGeom>
          <a:noFill/>
          <a:ln cap="flat" cmpd="sng" w="9525">
            <a:solidFill>
              <a:srgbClr val="009247"/>
            </a:solidFill>
            <a:prstDash val="solid"/>
            <a:round/>
            <a:headEnd len="sm" w="sm" type="none"/>
            <a:tailEnd len="med" w="med" type="stealth"/>
          </a:ln>
        </p:spPr>
      </p:cxnSp>
      <p:sp>
        <p:nvSpPr>
          <p:cNvPr id="185" name="Google Shape;185;p13"/>
          <p:cNvSpPr txBox="1"/>
          <p:nvPr/>
        </p:nvSpPr>
        <p:spPr>
          <a:xfrm rot="-5400000">
            <a:off x="40524" y="4056371"/>
            <a:ext cx="15113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Croyances/</a:t>
            </a:r>
            <a:endParaRPr/>
          </a:p>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Connaissance</a:t>
            </a:r>
            <a:endParaRPr/>
          </a:p>
        </p:txBody>
      </p:sp>
      <p:sp>
        <p:nvSpPr>
          <p:cNvPr id="186" name="Google Shape;186;p13"/>
          <p:cNvSpPr txBox="1"/>
          <p:nvPr/>
        </p:nvSpPr>
        <p:spPr>
          <a:xfrm rot="-5400000">
            <a:off x="-22161" y="2562083"/>
            <a:ext cx="142934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Comportement </a:t>
            </a:r>
            <a:endParaRPr/>
          </a:p>
        </p:txBody>
      </p:sp>
      <p:sp>
        <p:nvSpPr>
          <p:cNvPr id="187" name="Google Shape;187;p13"/>
          <p:cNvSpPr txBox="1"/>
          <p:nvPr/>
        </p:nvSpPr>
        <p:spPr>
          <a:xfrm rot="-5400000">
            <a:off x="118202" y="1109989"/>
            <a:ext cx="12763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Condition</a:t>
            </a:r>
            <a:endParaRPr/>
          </a:p>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(large)</a:t>
            </a:r>
            <a:endParaRPr/>
          </a:p>
        </p:txBody>
      </p:sp>
      <p:sp>
        <p:nvSpPr>
          <p:cNvPr id="188" name="Google Shape;188;p13"/>
          <p:cNvSpPr txBox="1"/>
          <p:nvPr/>
        </p:nvSpPr>
        <p:spPr>
          <a:xfrm>
            <a:off x="8153400" y="6372227"/>
            <a:ext cx="590550" cy="3492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fr-FR" sz="1800" u="none" cap="none" strike="noStrike">
                <a:solidFill>
                  <a:schemeClr val="dk1"/>
                </a:solidFill>
                <a:latin typeface="Trebuchet MS"/>
                <a:ea typeface="Trebuchet MS"/>
                <a:cs typeface="Trebuchet MS"/>
                <a:sym typeface="Trebuchet MS"/>
              </a:rPr>
              <a:t>‹#›</a:t>
            </a:fld>
            <a:endParaRPr b="0" i="0" sz="1800" u="none" cap="none" strike="noStrike">
              <a:solidFill>
                <a:schemeClr val="dk1"/>
              </a:solidFill>
              <a:latin typeface="Trebuchet MS"/>
              <a:ea typeface="Trebuchet MS"/>
              <a:cs typeface="Trebuchet MS"/>
              <a:sym typeface="Trebuchet MS"/>
            </a:endParaRPr>
          </a:p>
        </p:txBody>
      </p:sp>
      <p:sp>
        <p:nvSpPr>
          <p:cNvPr id="189" name="Google Shape;189;p13"/>
          <p:cNvSpPr txBox="1"/>
          <p:nvPr/>
        </p:nvSpPr>
        <p:spPr>
          <a:xfrm rot="-5400000">
            <a:off x="7502098" y="1048557"/>
            <a:ext cx="12763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Condition</a:t>
            </a:r>
            <a:endParaRPr/>
          </a:p>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(large)</a:t>
            </a:r>
            <a:endParaRPr/>
          </a:p>
        </p:txBody>
      </p:sp>
      <p:sp>
        <p:nvSpPr>
          <p:cNvPr id="190" name="Google Shape;190;p13"/>
          <p:cNvSpPr txBox="1"/>
          <p:nvPr/>
        </p:nvSpPr>
        <p:spPr>
          <a:xfrm rot="-5400000">
            <a:off x="7515745" y="2291481"/>
            <a:ext cx="127635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Condition</a:t>
            </a:r>
            <a:endParaRPr/>
          </a:p>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(spécifique)</a:t>
            </a:r>
            <a:endParaRPr/>
          </a:p>
        </p:txBody>
      </p:sp>
      <p:sp>
        <p:nvSpPr>
          <p:cNvPr id="191" name="Google Shape;191;p13"/>
          <p:cNvSpPr txBox="1"/>
          <p:nvPr/>
        </p:nvSpPr>
        <p:spPr>
          <a:xfrm rot="-5400000">
            <a:off x="7397750" y="4056371"/>
            <a:ext cx="15113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Croyances/</a:t>
            </a:r>
            <a:endParaRPr/>
          </a:p>
          <a:p>
            <a:pPr indent="0" lvl="0" marL="0" marR="0" rtl="0" algn="l">
              <a:spcBef>
                <a:spcPts val="0"/>
              </a:spcBef>
              <a:spcAft>
                <a:spcPts val="0"/>
              </a:spcAft>
              <a:buNone/>
            </a:pPr>
            <a:r>
              <a:rPr b="0" i="0" lang="fr-FR" sz="1400" u="none" cap="none" strike="noStrike">
                <a:solidFill>
                  <a:srgbClr val="000000"/>
                </a:solidFill>
                <a:latin typeface="Ubuntu"/>
                <a:ea typeface="Ubuntu"/>
                <a:cs typeface="Ubuntu"/>
                <a:sym typeface="Ubuntu"/>
              </a:rPr>
              <a:t>Connaissance</a:t>
            </a:r>
            <a:endParaRPr/>
          </a:p>
        </p:txBody>
      </p:sp>
      <p:cxnSp>
        <p:nvCxnSpPr>
          <p:cNvPr id="192" name="Google Shape;192;p13"/>
          <p:cNvCxnSpPr/>
          <p:nvPr/>
        </p:nvCxnSpPr>
        <p:spPr>
          <a:xfrm flipH="1" rot="10800000">
            <a:off x="2362200" y="3091218"/>
            <a:ext cx="7145" cy="497404"/>
          </a:xfrm>
          <a:prstGeom prst="straightConnector1">
            <a:avLst/>
          </a:prstGeom>
          <a:noFill/>
          <a:ln cap="flat" cmpd="sng" w="9525">
            <a:solidFill>
              <a:srgbClr val="009247"/>
            </a:solidFill>
            <a:prstDash val="solid"/>
            <a:round/>
            <a:headEnd len="sm" w="sm" type="none"/>
            <a:tailEnd len="med" w="med" type="stealth"/>
          </a:ln>
        </p:spPr>
      </p:cxnSp>
      <p:cxnSp>
        <p:nvCxnSpPr>
          <p:cNvPr id="193" name="Google Shape;193;p13"/>
          <p:cNvCxnSpPr/>
          <p:nvPr/>
        </p:nvCxnSpPr>
        <p:spPr>
          <a:xfrm flipH="1" rot="10800000">
            <a:off x="6405575" y="2086400"/>
            <a:ext cx="5100" cy="175800"/>
          </a:xfrm>
          <a:prstGeom prst="straightConnector1">
            <a:avLst/>
          </a:prstGeom>
          <a:noFill/>
          <a:ln cap="flat" cmpd="sng" w="9525">
            <a:solidFill>
              <a:srgbClr val="009247"/>
            </a:solidFill>
            <a:prstDash val="solid"/>
            <a:round/>
            <a:headEnd len="sm" w="sm" type="none"/>
            <a:tailEnd len="med" w="med" type="stealth"/>
          </a:ln>
        </p:spPr>
      </p:cxnSp>
      <p:cxnSp>
        <p:nvCxnSpPr>
          <p:cNvPr id="194" name="Google Shape;194;p13"/>
          <p:cNvCxnSpPr/>
          <p:nvPr/>
        </p:nvCxnSpPr>
        <p:spPr>
          <a:xfrm flipH="1" rot="10800000">
            <a:off x="6407450" y="3562325"/>
            <a:ext cx="5100" cy="175800"/>
          </a:xfrm>
          <a:prstGeom prst="straightConnector1">
            <a:avLst/>
          </a:prstGeom>
          <a:noFill/>
          <a:ln cap="flat" cmpd="sng" w="9525">
            <a:solidFill>
              <a:srgbClr val="009247"/>
            </a:solidFill>
            <a:prstDash val="solid"/>
            <a:round/>
            <a:headEnd len="sm" w="sm" type="none"/>
            <a:tailEnd len="med" w="med" type="stealth"/>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14"/>
          <p:cNvGraphicFramePr/>
          <p:nvPr/>
        </p:nvGraphicFramePr>
        <p:xfrm>
          <a:off x="378004" y="553452"/>
          <a:ext cx="3000000" cy="3000000"/>
        </p:xfrm>
        <a:graphic>
          <a:graphicData uri="http://schemas.openxmlformats.org/drawingml/2006/table">
            <a:tbl>
              <a:tblPr>
                <a:noFill/>
                <a:tableStyleId>{670E9A25-0B67-41CF-B079-5C20BD7E69F9}</a:tableStyleId>
              </a:tblPr>
              <a:tblGrid>
                <a:gridCol w="1482600"/>
                <a:gridCol w="2037325"/>
                <a:gridCol w="2553775"/>
                <a:gridCol w="2417175"/>
              </a:tblGrid>
              <a:tr h="635325">
                <a:tc>
                  <a:txBody>
                    <a:bodyPr/>
                    <a:lstStyle/>
                    <a:p>
                      <a:pPr indent="0" lvl="0" marL="0" marR="0" rtl="0" algn="l">
                        <a:spcBef>
                          <a:spcPts val="0"/>
                        </a:spcBef>
                        <a:spcAft>
                          <a:spcPts val="0"/>
                        </a:spcAft>
                        <a:buNone/>
                      </a:pPr>
                      <a:r>
                        <a:rPr lang="fr-FR" sz="1800">
                          <a:latin typeface="Ubuntu"/>
                          <a:ea typeface="Ubuntu"/>
                          <a:cs typeface="Ubuntu"/>
                          <a:sym typeface="Ubuntu"/>
                        </a:rPr>
                        <a:t>Causes sous-jacentes</a:t>
                      </a:r>
                      <a:endParaRPr/>
                    </a:p>
                  </a:txBody>
                  <a:tcPr marT="0" marB="0" marR="0" marL="0" anchor="ctr"/>
                </a:tc>
                <a:tc>
                  <a:txBody>
                    <a:bodyPr/>
                    <a:lstStyle/>
                    <a:p>
                      <a:pPr indent="0" lvl="0" marL="0" marR="0" rtl="0" algn="ctr">
                        <a:spcBef>
                          <a:spcPts val="0"/>
                        </a:spcBef>
                        <a:spcAft>
                          <a:spcPts val="0"/>
                        </a:spcAft>
                        <a:buNone/>
                      </a:pPr>
                      <a:r>
                        <a:rPr b="1" lang="fr-FR" sz="1100">
                          <a:latin typeface="Ubuntu"/>
                          <a:ea typeface="Ubuntu"/>
                          <a:cs typeface="Ubuntu"/>
                          <a:sym typeface="Ubuntu"/>
                        </a:rPr>
                        <a:t>Problème 1</a:t>
                      </a:r>
                      <a:endParaRPr/>
                    </a:p>
                    <a:p>
                      <a:pPr indent="0" lvl="0" marL="0" marR="0" rtl="0" algn="ctr">
                        <a:spcBef>
                          <a:spcPts val="1200"/>
                        </a:spcBef>
                        <a:spcAft>
                          <a:spcPts val="0"/>
                        </a:spcAft>
                        <a:buNone/>
                      </a:pPr>
                      <a:r>
                        <a:rPr b="1" lang="fr-FR" sz="1100">
                          <a:latin typeface="Ubuntu"/>
                          <a:ea typeface="Ubuntu"/>
                          <a:cs typeface="Ubuntu"/>
                          <a:sym typeface="Ubuntu"/>
                        </a:rPr>
                        <a:t>Exemple: Disponibilité alimentaire limitée</a:t>
                      </a:r>
                      <a:endParaRPr/>
                    </a:p>
                  </a:txBody>
                  <a:tcPr marT="0" marB="0" marR="0" marL="0"/>
                </a:tc>
                <a:tc>
                  <a:txBody>
                    <a:bodyPr/>
                    <a:lstStyle/>
                    <a:p>
                      <a:pPr indent="0" lvl="0" marL="0" marR="0" rtl="0" algn="ctr">
                        <a:spcBef>
                          <a:spcPts val="0"/>
                        </a:spcBef>
                        <a:spcAft>
                          <a:spcPts val="0"/>
                        </a:spcAft>
                        <a:buNone/>
                      </a:pPr>
                      <a:r>
                        <a:rPr b="1" lang="fr-FR" sz="1100">
                          <a:latin typeface="Ubuntu"/>
                          <a:ea typeface="Ubuntu"/>
                          <a:cs typeface="Ubuntu"/>
                          <a:sym typeface="Ubuntu"/>
                        </a:rPr>
                        <a:t>Problème 2</a:t>
                      </a:r>
                      <a:endParaRPr/>
                    </a:p>
                    <a:p>
                      <a:pPr indent="0" lvl="0" marL="0" marR="0" rtl="0" algn="ctr">
                        <a:spcBef>
                          <a:spcPts val="1200"/>
                        </a:spcBef>
                        <a:spcAft>
                          <a:spcPts val="0"/>
                        </a:spcAft>
                        <a:buNone/>
                      </a:pPr>
                      <a:r>
                        <a:rPr b="1" lang="fr-FR" sz="1100">
                          <a:latin typeface="Ubuntu"/>
                          <a:ea typeface="Ubuntu"/>
                          <a:cs typeface="Ubuntu"/>
                          <a:sym typeface="Ubuntu"/>
                        </a:rPr>
                        <a:t>Exemple: Sécurité à faible revenu</a:t>
                      </a:r>
                      <a:endParaRPr/>
                    </a:p>
                  </a:txBody>
                  <a:tcPr marT="0" marB="0" marR="0" marL="0"/>
                </a:tc>
                <a:tc>
                  <a:txBody>
                    <a:bodyPr/>
                    <a:lstStyle/>
                    <a:p>
                      <a:pPr indent="0" lvl="0" marL="0" marR="0" rtl="0" algn="ctr">
                        <a:spcBef>
                          <a:spcPts val="0"/>
                        </a:spcBef>
                        <a:spcAft>
                          <a:spcPts val="0"/>
                        </a:spcAft>
                        <a:buNone/>
                      </a:pPr>
                      <a:r>
                        <a:rPr b="1" lang="fr-FR" sz="1100">
                          <a:latin typeface="Ubuntu"/>
                          <a:ea typeface="Ubuntu"/>
                          <a:cs typeface="Ubuntu"/>
                          <a:sym typeface="Ubuntu"/>
                        </a:rPr>
                        <a:t>Problème 3</a:t>
                      </a:r>
                      <a:endParaRPr/>
                    </a:p>
                    <a:p>
                      <a:pPr indent="0" lvl="0" marL="0" marR="0" rtl="0" algn="ctr">
                        <a:spcBef>
                          <a:spcPts val="1200"/>
                        </a:spcBef>
                        <a:spcAft>
                          <a:spcPts val="0"/>
                        </a:spcAft>
                        <a:buNone/>
                      </a:pPr>
                      <a:r>
                        <a:rPr b="1" lang="fr-FR" sz="1100">
                          <a:latin typeface="Ubuntu"/>
                          <a:ea typeface="Ubuntu"/>
                          <a:cs typeface="Ubuntu"/>
                          <a:sym typeface="Ubuntu"/>
                        </a:rPr>
                        <a:t>Exemple: Nutrition inadéquate</a:t>
                      </a:r>
                      <a:endParaRPr/>
                    </a:p>
                  </a:txBody>
                  <a:tcPr marT="0" marB="0" marR="0" marL="0"/>
                </a:tc>
              </a:tr>
              <a:tr h="1028350">
                <a:tc>
                  <a:txBody>
                    <a:bodyPr/>
                    <a:lstStyle/>
                    <a:p>
                      <a:pPr indent="-58738" lvl="0" marL="58738" marR="0" rtl="0" algn="l">
                        <a:spcBef>
                          <a:spcPts val="0"/>
                        </a:spcBef>
                        <a:spcAft>
                          <a:spcPts val="0"/>
                        </a:spcAft>
                        <a:buNone/>
                      </a:pPr>
                      <a:r>
                        <a:rPr lang="fr-FR" sz="1300">
                          <a:latin typeface="Ubuntu"/>
                          <a:ea typeface="Ubuntu"/>
                          <a:cs typeface="Ubuntu"/>
                          <a:sym typeface="Ubuntu"/>
                        </a:rPr>
                        <a:t> Comportement et pratiques</a:t>
                      </a:r>
                      <a:endParaRPr sz="1300"/>
                    </a:p>
                  </a:txBody>
                  <a:tcPr marT="0" marB="0" marR="0" marL="0" anchor="ctr"/>
                </a:tc>
                <a:tc>
                  <a:txBody>
                    <a:bodyPr/>
                    <a:lstStyle/>
                    <a:p>
                      <a:pPr indent="0" lvl="0" marL="0" marR="0" rtl="0" algn="l">
                        <a:spcBef>
                          <a:spcPts val="0"/>
                        </a:spcBef>
                        <a:spcAft>
                          <a:spcPts val="0"/>
                        </a:spcAft>
                        <a:buNone/>
                      </a:pPr>
                      <a:r>
                        <a:rPr lang="fr-FR" sz="1200">
                          <a:latin typeface="Ubuntu"/>
                          <a:ea typeface="Ubuntu"/>
                          <a:cs typeface="Ubuntu"/>
                          <a:sym typeface="Ubuntu"/>
                        </a:rPr>
                        <a:t>Les agriculteurs n'utilisent pas de pratiques améliorées</a:t>
                      </a:r>
                      <a:endParaRPr sz="1200"/>
                    </a:p>
                  </a:txBody>
                  <a:tcPr marT="29550" marB="29550" marR="29550" marL="29550"/>
                </a:tc>
                <a:tc>
                  <a:txBody>
                    <a:bodyPr/>
                    <a:lstStyle/>
                    <a:p>
                      <a:pPr indent="0" lvl="0" marL="0" marR="0" rtl="0" algn="l">
                        <a:spcBef>
                          <a:spcPts val="0"/>
                        </a:spcBef>
                        <a:spcAft>
                          <a:spcPts val="0"/>
                        </a:spcAft>
                        <a:buNone/>
                      </a:pPr>
                      <a:r>
                        <a:rPr lang="fr-FR" sz="1200">
                          <a:latin typeface="Ubuntu"/>
                          <a:ea typeface="Ubuntu"/>
                          <a:cs typeface="Ubuntu"/>
                          <a:sym typeface="Ubuntu"/>
                        </a:rPr>
                        <a:t>Mariage précoce (affecte négativement l'éducation des filles, conduit à de bas salaires pour les femmes)</a:t>
                      </a:r>
                      <a:endParaRPr sz="1200"/>
                    </a:p>
                  </a:txBody>
                  <a:tcPr marT="29550" marB="29550" marR="29550" marL="29550"/>
                </a:tc>
                <a:tc>
                  <a:txBody>
                    <a:bodyPr/>
                    <a:lstStyle/>
                    <a:p>
                      <a:pPr indent="0" lvl="0" marL="0" marR="0" rtl="0" algn="l">
                        <a:lnSpc>
                          <a:spcPct val="100000"/>
                        </a:lnSpc>
                        <a:spcBef>
                          <a:spcPts val="0"/>
                        </a:spcBef>
                        <a:spcAft>
                          <a:spcPts val="0"/>
                        </a:spcAft>
                        <a:buClr>
                          <a:schemeClr val="dk1"/>
                        </a:buClr>
                        <a:buSzPts val="1100"/>
                        <a:buFont typeface="Ubuntu"/>
                        <a:buNone/>
                      </a:pPr>
                      <a:r>
                        <a:rPr lang="fr-FR" sz="1200">
                          <a:latin typeface="Ubuntu"/>
                          <a:ea typeface="Ubuntu"/>
                          <a:cs typeface="Ubuntu"/>
                          <a:sym typeface="Ubuntu"/>
                        </a:rPr>
                        <a:t>Disparité intra-ménage concernant la nourriture allouée</a:t>
                      </a:r>
                      <a:endParaRPr sz="1200"/>
                    </a:p>
                    <a:p>
                      <a:pPr indent="0" lvl="0" marL="0" marR="0" rtl="0" algn="l">
                        <a:lnSpc>
                          <a:spcPct val="100000"/>
                        </a:lnSpc>
                        <a:spcBef>
                          <a:spcPts val="1200"/>
                        </a:spcBef>
                        <a:spcAft>
                          <a:spcPts val="0"/>
                        </a:spcAft>
                        <a:buClr>
                          <a:schemeClr val="dk1"/>
                        </a:buClr>
                        <a:buSzPts val="1100"/>
                        <a:buFont typeface="Ubuntu"/>
                        <a:buNone/>
                      </a:pPr>
                      <a:r>
                        <a:rPr lang="fr-FR" sz="1200">
                          <a:latin typeface="Ubuntu"/>
                          <a:ea typeface="Ubuntu"/>
                          <a:cs typeface="Ubuntu"/>
                          <a:sym typeface="Ubuntu"/>
                        </a:rPr>
                        <a:t>Les ménages vendent des aliments nutritifs produits</a:t>
                      </a:r>
                      <a:endParaRPr sz="1200"/>
                    </a:p>
                  </a:txBody>
                  <a:tcPr marT="29550" marB="29550" marR="29550" marL="29550"/>
                </a:tc>
              </a:tr>
              <a:tr h="1091525">
                <a:tc>
                  <a:txBody>
                    <a:bodyPr/>
                    <a:lstStyle/>
                    <a:p>
                      <a:pPr indent="-58738" lvl="0" marL="58738" marR="0" rtl="0" algn="l">
                        <a:spcBef>
                          <a:spcPts val="0"/>
                        </a:spcBef>
                        <a:spcAft>
                          <a:spcPts val="0"/>
                        </a:spcAft>
                        <a:buNone/>
                      </a:pPr>
                      <a:r>
                        <a:rPr lang="fr-FR" sz="1300">
                          <a:latin typeface="Ubuntu"/>
                          <a:ea typeface="Ubuntu"/>
                          <a:cs typeface="Ubuntu"/>
                          <a:sym typeface="Ubuntu"/>
                        </a:rPr>
                        <a:t> Connaissances, compétences, attitudes, croyances</a:t>
                      </a:r>
                      <a:r>
                        <a:rPr lang="fr-FR" sz="1300">
                          <a:latin typeface="Ubuntu"/>
                          <a:ea typeface="Ubuntu"/>
                          <a:cs typeface="Ubuntu"/>
                          <a:sym typeface="Ubuntu"/>
                        </a:rPr>
                        <a:t> </a:t>
                      </a:r>
                      <a:endParaRPr sz="1300"/>
                    </a:p>
                  </a:txBody>
                  <a:tcPr marT="0" marB="0" marR="0" marL="0" anchor="ctr"/>
                </a:tc>
                <a:tc>
                  <a:txBody>
                    <a:bodyPr/>
                    <a:lstStyle/>
                    <a:p>
                      <a:pPr indent="0" lvl="0" marL="0" marR="0" rtl="0" algn="l">
                        <a:lnSpc>
                          <a:spcPct val="100000"/>
                        </a:lnSpc>
                        <a:spcBef>
                          <a:spcPts val="0"/>
                        </a:spcBef>
                        <a:spcAft>
                          <a:spcPts val="0"/>
                        </a:spcAft>
                        <a:buClr>
                          <a:schemeClr val="dk1"/>
                        </a:buClr>
                        <a:buSzPts val="1400"/>
                        <a:buFont typeface="Ubuntu"/>
                        <a:buNone/>
                      </a:pPr>
                      <a:r>
                        <a:rPr lang="fr-FR" sz="1200">
                          <a:latin typeface="Ubuntu"/>
                          <a:ea typeface="Ubuntu"/>
                          <a:cs typeface="Ubuntu"/>
                          <a:sym typeface="Ubuntu"/>
                        </a:rPr>
                        <a:t>Les agriculteurs ne veulent pas risquer d'investir dans des cultures qu'ils ne connaissent pas</a:t>
                      </a:r>
                      <a:endParaRPr sz="1200"/>
                    </a:p>
                    <a:p>
                      <a:pPr indent="0" lvl="0" marL="0" marR="0" rtl="0" algn="l">
                        <a:spcBef>
                          <a:spcPts val="1200"/>
                        </a:spcBef>
                        <a:spcAft>
                          <a:spcPts val="0"/>
                        </a:spcAft>
                        <a:buNone/>
                      </a:pPr>
                      <a:r>
                        <a:t/>
                      </a:r>
                      <a:endParaRPr sz="1200">
                        <a:latin typeface="Ubuntu"/>
                        <a:ea typeface="Ubuntu"/>
                        <a:cs typeface="Ubuntu"/>
                        <a:sym typeface="Ubuntu"/>
                      </a:endParaRPr>
                    </a:p>
                  </a:txBody>
                  <a:tcPr marT="29550" marB="29550" marR="29550" marL="29550"/>
                </a:tc>
                <a:tc>
                  <a:txBody>
                    <a:bodyPr/>
                    <a:lstStyle/>
                    <a:p>
                      <a:pPr indent="0" lvl="0" marL="0" marR="0" rtl="0" algn="l">
                        <a:spcBef>
                          <a:spcPts val="0"/>
                        </a:spcBef>
                        <a:spcAft>
                          <a:spcPts val="0"/>
                        </a:spcAft>
                        <a:buNone/>
                      </a:pPr>
                      <a:r>
                        <a:rPr lang="fr-FR" sz="1200">
                          <a:latin typeface="Ubuntu"/>
                          <a:ea typeface="Ubuntu"/>
                          <a:cs typeface="Ubuntu"/>
                          <a:sym typeface="Ubuntu"/>
                        </a:rPr>
                        <a:t>Les gens n'ont pas de compétences entrepreneuriales </a:t>
                      </a:r>
                      <a:endParaRPr sz="1200"/>
                    </a:p>
                    <a:p>
                      <a:pPr indent="0" lvl="0" marL="0" marR="0" rtl="0" algn="l">
                        <a:spcBef>
                          <a:spcPts val="1200"/>
                        </a:spcBef>
                        <a:spcAft>
                          <a:spcPts val="0"/>
                        </a:spcAft>
                        <a:buNone/>
                      </a:pPr>
                      <a:r>
                        <a:rPr lang="fr-FR" sz="1200">
                          <a:latin typeface="Ubuntu"/>
                          <a:ea typeface="Ubuntu"/>
                          <a:cs typeface="Ubuntu"/>
                          <a:sym typeface="Ubuntu"/>
                        </a:rPr>
                        <a:t>Les gens, en particulier les femmes, ne sont pas éduqués</a:t>
                      </a:r>
                      <a:endParaRPr sz="1200"/>
                    </a:p>
                  </a:txBody>
                  <a:tcPr marT="29550" marB="29550" marR="29550" marL="29550"/>
                </a:tc>
                <a:tc>
                  <a:txBody>
                    <a:bodyPr/>
                    <a:lstStyle/>
                    <a:p>
                      <a:pPr indent="0" lvl="0" marL="0" marR="0" rtl="0" algn="l">
                        <a:spcBef>
                          <a:spcPts val="0"/>
                        </a:spcBef>
                        <a:spcAft>
                          <a:spcPts val="0"/>
                        </a:spcAft>
                        <a:buNone/>
                      </a:pPr>
                      <a:r>
                        <a:rPr lang="fr-FR" sz="1200">
                          <a:latin typeface="Ubuntu"/>
                          <a:ea typeface="Ubuntu"/>
                          <a:cs typeface="Ubuntu"/>
                          <a:sym typeface="Ubuntu"/>
                        </a:rPr>
                        <a:t>Connaissances nutritionnelles limitées. </a:t>
                      </a:r>
                      <a:endParaRPr sz="1200"/>
                    </a:p>
                    <a:p>
                      <a:pPr indent="0" lvl="0" marL="0" marR="0" rtl="0" algn="l">
                        <a:spcBef>
                          <a:spcPts val="1200"/>
                        </a:spcBef>
                        <a:spcAft>
                          <a:spcPts val="0"/>
                        </a:spcAft>
                        <a:buNone/>
                      </a:pPr>
                      <a:r>
                        <a:rPr lang="fr-FR" sz="1200">
                          <a:latin typeface="Ubuntu"/>
                          <a:ea typeface="Ubuntu"/>
                          <a:cs typeface="Ubuntu"/>
                          <a:sym typeface="Ubuntu"/>
                        </a:rPr>
                        <a:t>Tabous concernant ce que les femmes enceintes et allaitantes mangent.</a:t>
                      </a:r>
                      <a:r>
                        <a:rPr lang="fr-FR" sz="1200">
                          <a:latin typeface="Ubuntu"/>
                          <a:ea typeface="Ubuntu"/>
                          <a:cs typeface="Ubuntu"/>
                          <a:sym typeface="Ubuntu"/>
                        </a:rPr>
                        <a:t> </a:t>
                      </a:r>
                      <a:endParaRPr sz="1200"/>
                    </a:p>
                  </a:txBody>
                  <a:tcPr marT="29550" marB="29550" marR="29550" marL="29550"/>
                </a:tc>
              </a:tr>
              <a:tr h="1593875">
                <a:tc>
                  <a:txBody>
                    <a:bodyPr/>
                    <a:lstStyle/>
                    <a:p>
                      <a:pPr indent="0" lvl="0" marL="0" marR="0" rtl="0" algn="l">
                        <a:spcBef>
                          <a:spcPts val="0"/>
                        </a:spcBef>
                        <a:spcAft>
                          <a:spcPts val="0"/>
                        </a:spcAft>
                        <a:buNone/>
                      </a:pPr>
                      <a:r>
                        <a:rPr lang="fr-FR" sz="1300">
                          <a:latin typeface="Ubuntu"/>
                          <a:ea typeface="Ubuntu"/>
                          <a:cs typeface="Ubuntu"/>
                          <a:sym typeface="Ubuntu"/>
                        </a:rPr>
                        <a:t> Contraintes systémiques</a:t>
                      </a:r>
                      <a:endParaRPr sz="1300"/>
                    </a:p>
                    <a:p>
                      <a:pPr indent="-342900" lvl="0" marL="342900" marR="0" rtl="0" algn="l">
                        <a:spcBef>
                          <a:spcPts val="0"/>
                        </a:spcBef>
                        <a:spcAft>
                          <a:spcPts val="0"/>
                        </a:spcAft>
                        <a:buClr>
                          <a:schemeClr val="dk1"/>
                        </a:buClr>
                        <a:buSzPts val="1400"/>
                        <a:buFont typeface="Verdana"/>
                        <a:buNone/>
                      </a:pPr>
                      <a:r>
                        <a:t/>
                      </a:r>
                      <a:endParaRPr sz="1300">
                        <a:latin typeface="Ubuntu"/>
                        <a:ea typeface="Ubuntu"/>
                        <a:cs typeface="Ubuntu"/>
                        <a:sym typeface="Ubuntu"/>
                      </a:endParaRPr>
                    </a:p>
                  </a:txBody>
                  <a:tcPr marT="0" marB="0" marR="0" marL="0" anchor="ctr"/>
                </a:tc>
                <a:tc>
                  <a:txBody>
                    <a:bodyPr/>
                    <a:lstStyle/>
                    <a:p>
                      <a:pPr indent="0" lvl="0" marL="0" marR="0" rtl="0" algn="l">
                        <a:spcBef>
                          <a:spcPts val="0"/>
                        </a:spcBef>
                        <a:spcAft>
                          <a:spcPts val="0"/>
                        </a:spcAft>
                        <a:buNone/>
                      </a:pPr>
                      <a:r>
                        <a:rPr lang="fr-FR" sz="1200">
                          <a:latin typeface="Ubuntu"/>
                          <a:ea typeface="Ubuntu"/>
                          <a:cs typeface="Ubuntu"/>
                          <a:sym typeface="Ubuntu"/>
                        </a:rPr>
                        <a:t>Marchés indisponibles et peu fiables</a:t>
                      </a:r>
                      <a:endParaRPr sz="1200"/>
                    </a:p>
                    <a:p>
                      <a:pPr indent="0" lvl="0" marL="0" marR="0" rtl="0" algn="l">
                        <a:spcBef>
                          <a:spcPts val="1200"/>
                        </a:spcBef>
                        <a:spcAft>
                          <a:spcPts val="0"/>
                        </a:spcAft>
                        <a:buNone/>
                      </a:pPr>
                      <a:r>
                        <a:rPr lang="fr-FR" sz="1200">
                          <a:latin typeface="Ubuntu"/>
                          <a:ea typeface="Ubuntu"/>
                          <a:cs typeface="Ubuntu"/>
                          <a:sym typeface="Ubuntu"/>
                        </a:rPr>
                        <a:t>Le ménage n'a pas de titres de propriété foncière</a:t>
                      </a:r>
                      <a:endParaRPr sz="1200"/>
                    </a:p>
                    <a:p>
                      <a:pPr indent="0" lvl="0" marL="0" marR="0" rtl="0" algn="l">
                        <a:spcBef>
                          <a:spcPts val="1200"/>
                        </a:spcBef>
                        <a:spcAft>
                          <a:spcPts val="0"/>
                        </a:spcAft>
                        <a:buNone/>
                      </a:pPr>
                      <a:r>
                        <a:rPr lang="fr-FR" sz="1200">
                          <a:latin typeface="Ubuntu"/>
                          <a:ea typeface="Ubuntu"/>
                          <a:cs typeface="Ubuntu"/>
                          <a:sym typeface="Ubuntu"/>
                        </a:rPr>
                        <a:t>Mauvais services de vulgarisation</a:t>
                      </a:r>
                      <a:endParaRPr sz="1200"/>
                    </a:p>
                  </a:txBody>
                  <a:tcPr marT="29550" marB="29550" marR="29550" marL="29550"/>
                </a:tc>
                <a:tc>
                  <a:txBody>
                    <a:bodyPr/>
                    <a:lstStyle/>
                    <a:p>
                      <a:pPr indent="0" lvl="0" marL="0" marR="0" rtl="0" algn="l">
                        <a:spcBef>
                          <a:spcPts val="0"/>
                        </a:spcBef>
                        <a:spcAft>
                          <a:spcPts val="0"/>
                        </a:spcAft>
                        <a:buNone/>
                      </a:pPr>
                      <a:r>
                        <a:rPr lang="fr-FR" sz="1200">
                          <a:latin typeface="Ubuntu"/>
                          <a:ea typeface="Ubuntu"/>
                          <a:cs typeface="Ubuntu"/>
                          <a:sym typeface="Ubuntu"/>
                        </a:rPr>
                        <a:t>Prix faibles pour les cultures </a:t>
                      </a:r>
                      <a:endParaRPr sz="1200"/>
                    </a:p>
                    <a:p>
                      <a:pPr indent="0" lvl="0" marL="0" marR="0" rtl="0" algn="l">
                        <a:spcBef>
                          <a:spcPts val="1200"/>
                        </a:spcBef>
                        <a:spcAft>
                          <a:spcPts val="0"/>
                        </a:spcAft>
                        <a:buNone/>
                      </a:pPr>
                      <a:r>
                        <a:rPr lang="fr-FR" sz="1200">
                          <a:latin typeface="Ubuntu"/>
                          <a:ea typeface="Ubuntu"/>
                          <a:cs typeface="Ubuntu"/>
                          <a:sym typeface="Ubuntu"/>
                        </a:rPr>
                        <a:t>Aucune institution n'offre de formation en développement des affaires.</a:t>
                      </a:r>
                      <a:endParaRPr sz="1200"/>
                    </a:p>
                    <a:p>
                      <a:pPr indent="0" lvl="0" marL="0" marR="0" rtl="0" algn="l">
                        <a:lnSpc>
                          <a:spcPct val="100000"/>
                        </a:lnSpc>
                        <a:spcBef>
                          <a:spcPts val="1200"/>
                        </a:spcBef>
                        <a:spcAft>
                          <a:spcPts val="0"/>
                        </a:spcAft>
                        <a:buClr>
                          <a:schemeClr val="dk1"/>
                        </a:buClr>
                        <a:buSzPts val="1400"/>
                        <a:buFont typeface="Ubuntu"/>
                        <a:buNone/>
                      </a:pPr>
                      <a:r>
                        <a:rPr lang="fr-FR" sz="1200">
                          <a:latin typeface="Ubuntu"/>
                          <a:ea typeface="Ubuntu"/>
                          <a:cs typeface="Ubuntu"/>
                          <a:sym typeface="Ubuntu"/>
                        </a:rPr>
                        <a:t>La religion prédominante considère l'emprunt avec intérêt comme un péché</a:t>
                      </a:r>
                      <a:endParaRPr sz="1200"/>
                    </a:p>
                  </a:txBody>
                  <a:tcPr marT="29550" marB="29550" marR="29550" marL="29550"/>
                </a:tc>
                <a:tc>
                  <a:txBody>
                    <a:bodyPr/>
                    <a:lstStyle/>
                    <a:p>
                      <a:pPr indent="0" lvl="0" marL="0" marR="0" rtl="0" algn="l">
                        <a:spcBef>
                          <a:spcPts val="0"/>
                        </a:spcBef>
                        <a:spcAft>
                          <a:spcPts val="0"/>
                        </a:spcAft>
                        <a:buNone/>
                      </a:pPr>
                      <a:r>
                        <a:rPr lang="fr-FR" sz="1200">
                          <a:latin typeface="Ubuntu"/>
                          <a:ea typeface="Ubuntu"/>
                          <a:cs typeface="Ubuntu"/>
                          <a:sym typeface="Ubuntu"/>
                        </a:rPr>
                        <a:t>Les services de santé au niveau du district manquent de personnel.</a:t>
                      </a:r>
                      <a:r>
                        <a:rPr lang="fr-FR" sz="1200">
                          <a:latin typeface="Ubuntu"/>
                          <a:ea typeface="Ubuntu"/>
                          <a:cs typeface="Ubuntu"/>
                          <a:sym typeface="Ubuntu"/>
                        </a:rPr>
                        <a:t>  </a:t>
                      </a:r>
                      <a:endParaRPr sz="1200"/>
                    </a:p>
                    <a:p>
                      <a:pPr indent="0" lvl="0" marL="0" marR="0" rtl="0" algn="l">
                        <a:spcBef>
                          <a:spcPts val="1200"/>
                        </a:spcBef>
                        <a:spcAft>
                          <a:spcPts val="0"/>
                        </a:spcAft>
                        <a:buNone/>
                      </a:pPr>
                      <a:r>
                        <a:rPr lang="fr-FR" sz="1200">
                          <a:latin typeface="Ubuntu"/>
                          <a:ea typeface="Ubuntu"/>
                          <a:cs typeface="Ubuntu"/>
                          <a:sym typeface="Ubuntu"/>
                        </a:rPr>
                        <a:t>Le personnel existant n'est pas en mesure de partager ses connaissances nutritionnelles avec les clients de la santé </a:t>
                      </a:r>
                      <a:endParaRPr sz="1200"/>
                    </a:p>
                  </a:txBody>
                  <a:tcPr marT="29550" marB="29550" marR="29550" marL="295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1684423" y="157854"/>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Énoncés de problèmes</a:t>
            </a:r>
            <a:endParaRPr/>
          </a:p>
        </p:txBody>
      </p:sp>
      <p:sp>
        <p:nvSpPr>
          <p:cNvPr id="207" name="Google Shape;207;p15"/>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b="1" lang="fr-FR" sz="2800"/>
              <a:t>QUOI:  </a:t>
            </a:r>
            <a:r>
              <a:rPr lang="fr-FR" sz="2800"/>
              <a:t>déterminer la condition limite </a:t>
            </a:r>
            <a:endParaRPr/>
          </a:p>
          <a:p>
            <a:pPr indent="0" lvl="0" marL="0" rtl="0" algn="l">
              <a:spcBef>
                <a:spcPts val="992"/>
              </a:spcBef>
              <a:spcAft>
                <a:spcPts val="0"/>
              </a:spcAft>
              <a:buClr>
                <a:schemeClr val="dk1"/>
              </a:buClr>
              <a:buSzPct val="100000"/>
              <a:buNone/>
            </a:pPr>
            <a:r>
              <a:rPr b="1" lang="fr-FR" sz="2800"/>
              <a:t>QUI:  </a:t>
            </a:r>
            <a:r>
              <a:rPr lang="fr-FR" sz="2800"/>
              <a:t>identifier la population affectée par la maladie</a:t>
            </a:r>
            <a:endParaRPr/>
          </a:p>
          <a:p>
            <a:pPr indent="-285750" lvl="1" marL="742950" rtl="0" algn="l">
              <a:spcBef>
                <a:spcPts val="936"/>
              </a:spcBef>
              <a:spcAft>
                <a:spcPts val="0"/>
              </a:spcAft>
              <a:buClr>
                <a:schemeClr val="dk1"/>
              </a:buClr>
              <a:buSzPct val="100000"/>
              <a:buFont typeface="Arial"/>
              <a:buChar char="•"/>
            </a:pPr>
            <a:r>
              <a:rPr lang="fr-FR" sz="2400"/>
              <a:t>Problème global (population d'impact)</a:t>
            </a:r>
            <a:endParaRPr/>
          </a:p>
          <a:p>
            <a:pPr indent="-285750" lvl="1" marL="742950" rtl="0" algn="l">
              <a:spcBef>
                <a:spcPts val="936"/>
              </a:spcBef>
              <a:spcAft>
                <a:spcPts val="0"/>
              </a:spcAft>
              <a:buClr>
                <a:schemeClr val="dk1"/>
              </a:buClr>
              <a:buSzPct val="100000"/>
              <a:buFont typeface="Arial"/>
              <a:buChar char="•"/>
            </a:pPr>
            <a:r>
              <a:rPr lang="fr-FR" sz="2400"/>
              <a:t>Causes sous-jacentes (si un sous-ensemble de la population d'impact)</a:t>
            </a:r>
            <a:endParaRPr/>
          </a:p>
          <a:p>
            <a:pPr indent="0" lvl="0" marL="0" rtl="0" algn="l">
              <a:spcBef>
                <a:spcPts val="992"/>
              </a:spcBef>
              <a:spcAft>
                <a:spcPts val="0"/>
              </a:spcAft>
              <a:buClr>
                <a:schemeClr val="dk1"/>
              </a:buClr>
              <a:buSzPct val="100000"/>
              <a:buNone/>
            </a:pPr>
            <a:r>
              <a:rPr b="1" lang="fr-FR" sz="2800"/>
              <a:t>OÙ:  </a:t>
            </a:r>
            <a:r>
              <a:rPr lang="fr-FR" sz="2800"/>
              <a:t>l'emplacement de la population</a:t>
            </a:r>
            <a:endParaRPr/>
          </a:p>
          <a:p>
            <a:pPr indent="-285750" lvl="1" marL="742950" rtl="0" algn="l">
              <a:spcBef>
                <a:spcPts val="936"/>
              </a:spcBef>
              <a:spcAft>
                <a:spcPts val="0"/>
              </a:spcAft>
              <a:buClr>
                <a:schemeClr val="dk1"/>
              </a:buClr>
              <a:buSzPct val="100000"/>
              <a:buFont typeface="Arial"/>
              <a:buChar char="•"/>
            </a:pPr>
            <a:r>
              <a:rPr lang="fr-FR" sz="2400"/>
              <a:t>Nécessaire pour un problème global; facultatif pour les causes sous-jacentes</a:t>
            </a:r>
            <a:endParaRPr/>
          </a:p>
          <a:p>
            <a:pPr indent="0" lvl="1" marL="457200" rtl="0" algn="l">
              <a:spcBef>
                <a:spcPts val="936"/>
              </a:spcBef>
              <a:spcAft>
                <a:spcPts val="0"/>
              </a:spcAft>
              <a:buClr>
                <a:schemeClr val="dk1"/>
              </a:buClr>
              <a:buSzPct val="100000"/>
              <a:buNone/>
            </a:pPr>
            <a:r>
              <a:t/>
            </a:r>
            <a:endParaRPr sz="2400"/>
          </a:p>
          <a:p>
            <a:pPr indent="0" lvl="0" marL="0" rtl="0" algn="l">
              <a:spcBef>
                <a:spcPts val="908"/>
              </a:spcBef>
              <a:spcAft>
                <a:spcPts val="0"/>
              </a:spcAft>
              <a:buClr>
                <a:schemeClr val="dk1"/>
              </a:buClr>
              <a:buSzPct val="100000"/>
              <a:buNone/>
            </a:pPr>
            <a:r>
              <a:rPr b="1" lang="fr-FR"/>
              <a:t>Insécurité alimentaire et nutritionnelle des ménages pastoraux vulnérables de la zone de Fafan en Éthiopie.</a:t>
            </a:r>
            <a:endParaRPr/>
          </a:p>
          <a:p>
            <a:pPr indent="0" lvl="0" marL="0" rtl="0" algn="l">
              <a:spcBef>
                <a:spcPts val="908"/>
              </a:spcBef>
              <a:spcAft>
                <a:spcPts val="0"/>
              </a:spcAft>
              <a:buClr>
                <a:schemeClr val="dk1"/>
              </a:buClr>
              <a:buSzPct val="1000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1684423" y="134838"/>
            <a:ext cx="7278707" cy="696256"/>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Énoncés de problèmes: Identifier les populations d'impact du sous-ensemble</a:t>
            </a:r>
            <a:endParaRPr/>
          </a:p>
        </p:txBody>
      </p:sp>
      <p:sp>
        <p:nvSpPr>
          <p:cNvPr id="214" name="Google Shape;214;p16"/>
          <p:cNvSpPr txBox="1"/>
          <p:nvPr>
            <p:ph idx="1" type="body"/>
          </p:nvPr>
        </p:nvSpPr>
        <p:spPr>
          <a:xfrm>
            <a:off x="1684422" y="1116532"/>
            <a:ext cx="7278708" cy="80270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rPr lang="fr-FR" sz="2000"/>
              <a:t>Si un problème affecte de manière disproportionnée un sous-ensemble de la population, le spécifier. </a:t>
            </a:r>
            <a:endParaRPr/>
          </a:p>
          <a:p>
            <a:pPr indent="0" lvl="0" marL="0" rtl="0" algn="l">
              <a:spcBef>
                <a:spcPts val="440"/>
              </a:spcBef>
              <a:spcAft>
                <a:spcPts val="0"/>
              </a:spcAft>
              <a:buClr>
                <a:schemeClr val="dk1"/>
              </a:buClr>
              <a:buSzPts val="2200"/>
              <a:buNone/>
            </a:pPr>
            <a:r>
              <a:t/>
            </a:r>
            <a:endParaRPr/>
          </a:p>
        </p:txBody>
      </p:sp>
      <p:graphicFrame>
        <p:nvGraphicFramePr>
          <p:cNvPr id="215" name="Google Shape;215;p16"/>
          <p:cNvGraphicFramePr/>
          <p:nvPr/>
        </p:nvGraphicFramePr>
        <p:xfrm>
          <a:off x="1684423" y="1919235"/>
          <a:ext cx="3000000" cy="3000000"/>
        </p:xfrm>
        <a:graphic>
          <a:graphicData uri="http://schemas.openxmlformats.org/drawingml/2006/table">
            <a:tbl>
              <a:tblPr bandRow="1" firstCol="1" firstRow="1">
                <a:noFill/>
                <a:tableStyleId>{E61867C1-1C83-4861-8DF1-493D93C177D1}</a:tableStyleId>
              </a:tblPr>
              <a:tblGrid>
                <a:gridCol w="2712975"/>
                <a:gridCol w="4565725"/>
              </a:tblGrid>
              <a:tr h="1015325">
                <a:tc>
                  <a:txBody>
                    <a:bodyPr/>
                    <a:lstStyle/>
                    <a:p>
                      <a:pPr indent="0" lvl="0" marL="0" marR="0" rtl="0" algn="l">
                        <a:lnSpc>
                          <a:spcPct val="105000"/>
                        </a:lnSpc>
                        <a:spcBef>
                          <a:spcPts val="0"/>
                        </a:spcBef>
                        <a:spcAft>
                          <a:spcPts val="0"/>
                        </a:spcAft>
                        <a:buNone/>
                      </a:pPr>
                      <a:r>
                        <a:rPr lang="fr-FR" sz="1600">
                          <a:latin typeface="Ubuntu"/>
                          <a:ea typeface="Ubuntu"/>
                          <a:cs typeface="Ubuntu"/>
                          <a:sym typeface="Ubuntu"/>
                        </a:rPr>
                        <a:t>Groupe d'impact identifié</a:t>
                      </a:r>
                      <a:endParaRPr/>
                    </a:p>
                    <a:p>
                      <a:pPr indent="0" lvl="0" marL="0" marR="0" rtl="0" algn="l">
                        <a:lnSpc>
                          <a:spcPct val="105000"/>
                        </a:lnSpc>
                        <a:spcBef>
                          <a:spcPts val="0"/>
                        </a:spcBef>
                        <a:spcAft>
                          <a:spcPts val="0"/>
                        </a:spcAft>
                        <a:buNone/>
                      </a:pPr>
                      <a:r>
                        <a:rPr lang="fr-FR" sz="1600">
                          <a:latin typeface="Ubuntu"/>
                          <a:ea typeface="Ubuntu"/>
                          <a:cs typeface="Ubuntu"/>
                          <a:sym typeface="Ubuntu"/>
                        </a:rPr>
                        <a:t>dans l'énoncé du problème global  </a:t>
                      </a:r>
                      <a:endParaRPr/>
                    </a:p>
                  </a:txBody>
                  <a:tcPr marT="0" marB="0" marR="47500" marL="47500"/>
                </a:tc>
                <a:tc>
                  <a:txBody>
                    <a:bodyPr/>
                    <a:lstStyle/>
                    <a:p>
                      <a:pPr indent="0" lvl="0" marL="0" marR="0" rtl="0" algn="l">
                        <a:lnSpc>
                          <a:spcPct val="105000"/>
                        </a:lnSpc>
                        <a:spcBef>
                          <a:spcPts val="0"/>
                        </a:spcBef>
                        <a:spcAft>
                          <a:spcPts val="0"/>
                        </a:spcAft>
                        <a:buNone/>
                      </a:pPr>
                      <a:r>
                        <a:rPr lang="fr-FR" sz="1600">
                          <a:latin typeface="Ubuntu"/>
                          <a:ea typeface="Ubuntu"/>
                          <a:cs typeface="Ubuntu"/>
                          <a:sym typeface="Ubuntu"/>
                        </a:rPr>
                        <a:t>Groupe de sous-ensembles identifié</a:t>
                      </a:r>
                      <a:endParaRPr/>
                    </a:p>
                    <a:p>
                      <a:pPr indent="0" lvl="0" marL="0" marR="0" rtl="0" algn="l">
                        <a:lnSpc>
                          <a:spcPct val="105000"/>
                        </a:lnSpc>
                        <a:spcBef>
                          <a:spcPts val="0"/>
                        </a:spcBef>
                        <a:spcAft>
                          <a:spcPts val="0"/>
                        </a:spcAft>
                        <a:buNone/>
                      </a:pPr>
                      <a:r>
                        <a:rPr lang="fr-FR" sz="1600">
                          <a:latin typeface="Ubuntu"/>
                          <a:ea typeface="Ubuntu"/>
                          <a:cs typeface="Ubuntu"/>
                          <a:sym typeface="Ubuntu"/>
                        </a:rPr>
                        <a:t>pour cause sous-jacente</a:t>
                      </a:r>
                      <a:endParaRPr/>
                    </a:p>
                  </a:txBody>
                  <a:tcPr marT="0" marB="0" marR="47500" marL="47500"/>
                </a:tc>
              </a:tr>
              <a:tr h="766975">
                <a:tc rowSpan="2">
                  <a:txBody>
                    <a:bodyPr/>
                    <a:lstStyle/>
                    <a:p>
                      <a:pPr indent="0" lvl="0" marL="0" marR="0" rtl="0" algn="l">
                        <a:lnSpc>
                          <a:spcPct val="105000"/>
                        </a:lnSpc>
                        <a:spcBef>
                          <a:spcPts val="0"/>
                        </a:spcBef>
                        <a:spcAft>
                          <a:spcPts val="0"/>
                        </a:spcAft>
                        <a:buNone/>
                      </a:pPr>
                      <a:r>
                        <a:rPr lang="fr-FR" sz="1600">
                          <a:latin typeface="Ubuntu"/>
                          <a:ea typeface="Ubuntu"/>
                          <a:cs typeface="Ubuntu"/>
                          <a:sym typeface="Ubuntu"/>
                        </a:rPr>
                        <a:t>Insécurité alimentaire pour les ménages pastoraux vulnérables de la zone de Fafan</a:t>
                      </a:r>
                      <a:endParaRPr/>
                    </a:p>
                  </a:txBody>
                  <a:tcPr marT="0" marB="0" marR="47500" marL="47500"/>
                </a:tc>
                <a:tc>
                  <a:txBody>
                    <a:bodyPr/>
                    <a:lstStyle/>
                    <a:p>
                      <a:pPr indent="0" lvl="0" marL="0" marR="0" rtl="0" algn="l">
                        <a:lnSpc>
                          <a:spcPct val="105000"/>
                        </a:lnSpc>
                        <a:spcBef>
                          <a:spcPts val="0"/>
                        </a:spcBef>
                        <a:spcAft>
                          <a:spcPts val="0"/>
                        </a:spcAft>
                        <a:buNone/>
                      </a:pPr>
                      <a:r>
                        <a:rPr lang="fr-FR" sz="1600">
                          <a:latin typeface="Ubuntu"/>
                          <a:ea typeface="Ubuntu"/>
                          <a:cs typeface="Ubuntu"/>
                          <a:sym typeface="Ubuntu"/>
                        </a:rPr>
                        <a:t>Quantité insuffisante de nutriments consommés par les enfants de moins de 5 ans</a:t>
                      </a:r>
                      <a:endParaRPr/>
                    </a:p>
                  </a:txBody>
                  <a:tcPr marT="0" marB="0" marR="47500" marL="47500"/>
                </a:tc>
              </a:tr>
              <a:tr h="521525">
                <a:tc vMerge="1"/>
                <a:tc>
                  <a:txBody>
                    <a:bodyPr/>
                    <a:lstStyle/>
                    <a:p>
                      <a:pPr indent="0" lvl="0" marL="0" marR="0" rtl="0" algn="l">
                        <a:lnSpc>
                          <a:spcPct val="105000"/>
                        </a:lnSpc>
                        <a:spcBef>
                          <a:spcPts val="0"/>
                        </a:spcBef>
                        <a:spcAft>
                          <a:spcPts val="0"/>
                        </a:spcAft>
                        <a:buNone/>
                      </a:pPr>
                      <a:r>
                        <a:rPr lang="fr-FR" sz="1600">
                          <a:latin typeface="Ubuntu"/>
                          <a:ea typeface="Ubuntu"/>
                          <a:cs typeface="Ubuntu"/>
                          <a:sym typeface="Ubuntu"/>
                        </a:rPr>
                        <a:t>Accès limité aux services de vulgarisation pour les femmes des zones rurales.</a:t>
                      </a:r>
                      <a:endParaRPr/>
                    </a:p>
                  </a:txBody>
                  <a:tcPr marT="0" marB="0" marR="47500" marL="47500"/>
                </a:tc>
              </a:tr>
              <a:tr h="703825">
                <a:tc>
                  <a:txBody>
                    <a:bodyPr/>
                    <a:lstStyle/>
                    <a:p>
                      <a:pPr indent="0" lvl="0" marL="0" marR="0" rtl="0" algn="l">
                        <a:lnSpc>
                          <a:spcPct val="105000"/>
                        </a:lnSpc>
                        <a:spcBef>
                          <a:spcPts val="0"/>
                        </a:spcBef>
                        <a:spcAft>
                          <a:spcPts val="0"/>
                        </a:spcAft>
                        <a:buNone/>
                      </a:pPr>
                      <a:r>
                        <a:t/>
                      </a:r>
                      <a:endParaRPr sz="1600">
                        <a:solidFill>
                          <a:schemeClr val="dk1"/>
                        </a:solidFill>
                        <a:latin typeface="Ubuntu"/>
                        <a:ea typeface="Ubuntu"/>
                        <a:cs typeface="Ubuntu"/>
                        <a:sym typeface="Ubuntu"/>
                      </a:endParaRPr>
                    </a:p>
                  </a:txBody>
                  <a:tcPr marT="0" marB="0" marR="47500" marL="47500"/>
                </a:tc>
                <a:tc>
                  <a:txBody>
                    <a:bodyPr/>
                    <a:lstStyle/>
                    <a:p>
                      <a:pPr indent="0" lvl="1" marL="0" marR="0" rtl="0" algn="l">
                        <a:lnSpc>
                          <a:spcPct val="105000"/>
                        </a:lnSpc>
                        <a:spcBef>
                          <a:spcPts val="0"/>
                        </a:spcBef>
                        <a:spcAft>
                          <a:spcPts val="0"/>
                        </a:spcAft>
                        <a:buClr>
                          <a:schemeClr val="dk1"/>
                        </a:buClr>
                        <a:buSzPts val="1600"/>
                        <a:buFont typeface="Ubuntu"/>
                        <a:buNone/>
                      </a:pPr>
                      <a:r>
                        <a:rPr lang="fr-FR" sz="1600" u="none" cap="none" strike="noStrike">
                          <a:latin typeface="Ubuntu"/>
                          <a:ea typeface="Ubuntu"/>
                          <a:cs typeface="Ubuntu"/>
                          <a:sym typeface="Ubuntu"/>
                        </a:rPr>
                        <a:t>De faibles rendements agricoles pour les ménages agro-pastoraux</a:t>
                      </a:r>
                      <a:endParaRPr/>
                    </a:p>
                  </a:txBody>
                  <a:tcPr marT="0" marB="0" marR="47500" marL="4750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logique</a:t>
            </a:r>
            <a:endParaRPr/>
          </a:p>
        </p:txBody>
      </p:sp>
      <p:pic>
        <p:nvPicPr>
          <p:cNvPr id="222" name="Google Shape;222;p17"/>
          <p:cNvPicPr preferRelativeResize="0"/>
          <p:nvPr/>
        </p:nvPicPr>
        <p:blipFill rotWithShape="1">
          <a:blip r:embed="rId3">
            <a:alphaModFix/>
          </a:blip>
          <a:srcRect b="0" l="0" r="47492" t="0"/>
          <a:stretch/>
        </p:blipFill>
        <p:spPr>
          <a:xfrm>
            <a:off x="744850" y="956075"/>
            <a:ext cx="7738173" cy="4022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logique: distribution / placement des types de problèmes</a:t>
            </a:r>
            <a:endParaRPr/>
          </a:p>
        </p:txBody>
      </p:sp>
      <p:pic>
        <p:nvPicPr>
          <p:cNvPr id="229" name="Google Shape;229;p18"/>
          <p:cNvPicPr preferRelativeResize="0"/>
          <p:nvPr/>
        </p:nvPicPr>
        <p:blipFill rotWithShape="1">
          <a:blip r:embed="rId3">
            <a:alphaModFix/>
          </a:blip>
          <a:srcRect b="0" l="0" r="47492" t="0"/>
          <a:stretch/>
        </p:blipFill>
        <p:spPr>
          <a:xfrm>
            <a:off x="744850" y="956075"/>
            <a:ext cx="7738173" cy="4022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logique: relation définitionnelle / relation causale</a:t>
            </a:r>
            <a:endParaRPr/>
          </a:p>
        </p:txBody>
      </p:sp>
      <p:pic>
        <p:nvPicPr>
          <p:cNvPr id="236" name="Google Shape;236;p19"/>
          <p:cNvPicPr preferRelativeResize="0"/>
          <p:nvPr/>
        </p:nvPicPr>
        <p:blipFill>
          <a:blip r:embed="rId3">
            <a:alphaModFix/>
          </a:blip>
          <a:stretch>
            <a:fillRect/>
          </a:stretch>
        </p:blipFill>
        <p:spPr>
          <a:xfrm>
            <a:off x="571100" y="1577150"/>
            <a:ext cx="2790825" cy="3028950"/>
          </a:xfrm>
          <a:prstGeom prst="rect">
            <a:avLst/>
          </a:prstGeom>
          <a:noFill/>
          <a:ln>
            <a:noFill/>
          </a:ln>
        </p:spPr>
      </p:pic>
      <p:sp>
        <p:nvSpPr>
          <p:cNvPr id="237" name="Google Shape;237;p19"/>
          <p:cNvSpPr/>
          <p:nvPr/>
        </p:nvSpPr>
        <p:spPr>
          <a:xfrm>
            <a:off x="405575" y="1297575"/>
            <a:ext cx="3201000" cy="3538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19"/>
          <p:cNvPicPr preferRelativeResize="0"/>
          <p:nvPr/>
        </p:nvPicPr>
        <p:blipFill>
          <a:blip r:embed="rId4">
            <a:alphaModFix/>
          </a:blip>
          <a:stretch>
            <a:fillRect/>
          </a:stretch>
        </p:blipFill>
        <p:spPr>
          <a:xfrm>
            <a:off x="4299325" y="1204775"/>
            <a:ext cx="3524250" cy="1409700"/>
          </a:xfrm>
          <a:prstGeom prst="rect">
            <a:avLst/>
          </a:prstGeom>
          <a:noFill/>
          <a:ln>
            <a:noFill/>
          </a:ln>
        </p:spPr>
      </p:pic>
      <p:sp>
        <p:nvSpPr>
          <p:cNvPr id="239" name="Google Shape;239;p19"/>
          <p:cNvSpPr/>
          <p:nvPr/>
        </p:nvSpPr>
        <p:spPr>
          <a:xfrm>
            <a:off x="4152250" y="1011275"/>
            <a:ext cx="3818400" cy="1796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0" name="Google Shape;240;p19"/>
          <p:cNvPicPr preferRelativeResize="0"/>
          <p:nvPr/>
        </p:nvPicPr>
        <p:blipFill>
          <a:blip r:embed="rId5">
            <a:alphaModFix/>
          </a:blip>
          <a:stretch>
            <a:fillRect/>
          </a:stretch>
        </p:blipFill>
        <p:spPr>
          <a:xfrm>
            <a:off x="5322788" y="3121875"/>
            <a:ext cx="2409825" cy="1714500"/>
          </a:xfrm>
          <a:prstGeom prst="rect">
            <a:avLst/>
          </a:prstGeom>
          <a:noFill/>
          <a:ln>
            <a:noFill/>
          </a:ln>
        </p:spPr>
      </p:pic>
      <p:sp>
        <p:nvSpPr>
          <p:cNvPr id="241" name="Google Shape;241;p19"/>
          <p:cNvSpPr/>
          <p:nvPr/>
        </p:nvSpPr>
        <p:spPr>
          <a:xfrm>
            <a:off x="5132250" y="3028275"/>
            <a:ext cx="2790900" cy="1901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Objectifs de la session </a:t>
            </a:r>
            <a:endParaRPr/>
          </a:p>
        </p:txBody>
      </p:sp>
      <p:sp>
        <p:nvSpPr>
          <p:cNvPr id="98" name="Google Shape;98;p2"/>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Font typeface="Arial"/>
              <a:buChar char="•"/>
            </a:pPr>
            <a:r>
              <a:rPr lang="fr-FR"/>
              <a:t>Comprendre comment utiliser l'analyse causale pour identifier les causes sous-jacentes de la sécurité alimentaire et nutritionnelle</a:t>
            </a:r>
            <a:endParaRPr/>
          </a:p>
          <a:p>
            <a:pPr indent="-234632" lvl="0" marL="342900" rtl="0" algn="l">
              <a:spcBef>
                <a:spcPts val="341"/>
              </a:spcBef>
              <a:spcAft>
                <a:spcPts val="0"/>
              </a:spcAft>
              <a:buClr>
                <a:schemeClr val="dk1"/>
              </a:buClr>
              <a:buSzPct val="100000"/>
              <a:buFont typeface="Arial"/>
              <a:buNone/>
            </a:pPr>
            <a:r>
              <a:t/>
            </a:r>
            <a:endParaRPr/>
          </a:p>
          <a:p>
            <a:pPr indent="-342900" lvl="0" marL="342900" rtl="0" algn="l">
              <a:spcBef>
                <a:spcPts val="341"/>
              </a:spcBef>
              <a:spcAft>
                <a:spcPts val="0"/>
              </a:spcAft>
              <a:buClr>
                <a:schemeClr val="dk1"/>
              </a:buClr>
              <a:buSzPct val="100000"/>
              <a:buFont typeface="Arial"/>
              <a:buChar char="•"/>
            </a:pPr>
            <a:r>
              <a:rPr lang="fr-FR"/>
              <a:t>Développer un arbre à problèmes pour explorer les voies de cause et effets, y compris les liens de causalité transversaux</a:t>
            </a:r>
            <a:endParaRPr/>
          </a:p>
          <a:p>
            <a:pPr indent="-234632" lvl="0" marL="342900" rtl="0" algn="l">
              <a:spcBef>
                <a:spcPts val="341"/>
              </a:spcBef>
              <a:spcAft>
                <a:spcPts val="0"/>
              </a:spcAft>
              <a:buClr>
                <a:schemeClr val="dk1"/>
              </a:buClr>
              <a:buSzPct val="100000"/>
              <a:buFont typeface="Arial"/>
              <a:buNone/>
            </a:pPr>
            <a:r>
              <a:t/>
            </a:r>
            <a:endParaRPr/>
          </a:p>
          <a:p>
            <a:pPr indent="-342900" lvl="0" marL="342900" rtl="0" algn="l">
              <a:spcBef>
                <a:spcPts val="341"/>
              </a:spcBef>
              <a:spcAft>
                <a:spcPts val="0"/>
              </a:spcAft>
              <a:buClr>
                <a:schemeClr val="dk1"/>
              </a:buClr>
              <a:buSzPct val="100000"/>
              <a:buFont typeface="Arial"/>
              <a:buChar char="•"/>
            </a:pPr>
            <a:r>
              <a:rPr lang="fr-FR"/>
              <a:t>Pour comprendre le processus à utiliser pour documenter, établir l’ordre de priorité et élaborer un plan d'action pour combler les lacunes en matières d'information restantes</a:t>
            </a:r>
            <a:endParaRPr/>
          </a:p>
          <a:p>
            <a:pPr indent="-234632" lvl="0" marL="342900" rtl="0" algn="l">
              <a:spcBef>
                <a:spcPts val="341"/>
              </a:spcBef>
              <a:spcAft>
                <a:spcPts val="0"/>
              </a:spcAft>
              <a:buClr>
                <a:schemeClr val="dk1"/>
              </a:buClr>
              <a:buSzPct val="100000"/>
              <a:buFont typeface="Arial"/>
              <a:buNone/>
            </a:pPr>
            <a:r>
              <a:t/>
            </a:r>
            <a:endParaRPr/>
          </a:p>
          <a:p>
            <a:pPr indent="-342900" lvl="0" marL="342900" rtl="0" algn="l">
              <a:spcBef>
                <a:spcPts val="341"/>
              </a:spcBef>
              <a:spcAft>
                <a:spcPts val="0"/>
              </a:spcAft>
              <a:buClr>
                <a:schemeClr val="dk1"/>
              </a:buClr>
              <a:buSzPct val="100000"/>
              <a:buFont typeface="Arial"/>
              <a:buChar char="•"/>
            </a:pPr>
            <a:r>
              <a:rPr lang="fr-FR"/>
              <a:t>Pour comprendre le processus à utiliser pour valider l’arbre à problèmes avec d’autres parties prenantes</a:t>
            </a:r>
            <a:endParaRPr/>
          </a:p>
          <a:p>
            <a:pPr indent="0" lvl="0" marL="0" rtl="0" algn="l">
              <a:spcBef>
                <a:spcPts val="341"/>
              </a:spcBef>
              <a:spcAft>
                <a:spcPts val="0"/>
              </a:spcAft>
              <a:buClr>
                <a:schemeClr val="dk1"/>
              </a:buClr>
              <a:buSzPct val="1000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de la logique: fondement de la priorisation</a:t>
            </a:r>
            <a:endParaRPr/>
          </a:p>
        </p:txBody>
      </p:sp>
      <p:sp>
        <p:nvSpPr>
          <p:cNvPr id="247" name="Google Shape;247;p20"/>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Mortalité de la volaille et des boda bodas</a:t>
            </a:r>
            <a:endParaRPr/>
          </a:p>
          <a:p>
            <a:pPr indent="0" lvl="0" marL="0" rtl="0" algn="l">
              <a:spcBef>
                <a:spcPts val="440"/>
              </a:spcBef>
              <a:spcAft>
                <a:spcPts val="0"/>
              </a:spcAft>
              <a:buClr>
                <a:schemeClr val="dk1"/>
              </a:buClr>
              <a:buSzPts val="2200"/>
              <a:buNone/>
            </a:pPr>
            <a:r>
              <a:t/>
            </a:r>
            <a:endParaRPr/>
          </a:p>
          <a:p>
            <a:pPr indent="-342900" lvl="0" marL="342900" rtl="0" algn="l">
              <a:spcBef>
                <a:spcPts val="440"/>
              </a:spcBef>
              <a:spcAft>
                <a:spcPts val="0"/>
              </a:spcAft>
              <a:buClr>
                <a:schemeClr val="dk1"/>
              </a:buClr>
              <a:buSzPts val="2200"/>
              <a:buFont typeface="Arial"/>
              <a:buChar char="•"/>
            </a:pPr>
            <a:r>
              <a:rPr lang="fr-FR"/>
              <a:t>Principe de Pareto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Identifier les liens de causalité solides et défectueux dans cet échantillon</a:t>
            </a:r>
            <a:endParaRPr/>
          </a:p>
        </p:txBody>
      </p:sp>
      <p:pic>
        <p:nvPicPr>
          <p:cNvPr id="254" name="Google Shape;254;p21"/>
          <p:cNvPicPr preferRelativeResize="0"/>
          <p:nvPr/>
        </p:nvPicPr>
        <p:blipFill rotWithShape="1">
          <a:blip r:embed="rId4">
            <a:alphaModFix/>
          </a:blip>
          <a:srcRect b="-1" l="0" r="9110" t="-1751"/>
          <a:stretch/>
        </p:blipFill>
        <p:spPr>
          <a:xfrm>
            <a:off x="1821637" y="984739"/>
            <a:ext cx="5793126" cy="399820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2"/>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Identifier les liens de causalité solides et défectueux dans cet échantillon</a:t>
            </a:r>
            <a:endParaRPr/>
          </a:p>
        </p:txBody>
      </p:sp>
      <p:pic>
        <p:nvPicPr>
          <p:cNvPr id="261" name="Google Shape;261;p22"/>
          <p:cNvPicPr preferRelativeResize="0"/>
          <p:nvPr/>
        </p:nvPicPr>
        <p:blipFill rotWithShape="1">
          <a:blip r:embed="rId4">
            <a:alphaModFix/>
          </a:blip>
          <a:srcRect b="0" l="0" r="0" t="8012"/>
          <a:stretch/>
        </p:blipFill>
        <p:spPr>
          <a:xfrm>
            <a:off x="2003368" y="1010652"/>
            <a:ext cx="5708362" cy="4038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3"/>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Identifier les liens de causalité solides et défectueux dans cet échantillon</a:t>
            </a:r>
            <a:endParaRPr/>
          </a:p>
        </p:txBody>
      </p:sp>
      <p:pic>
        <p:nvPicPr>
          <p:cNvPr id="268" name="Google Shape;268;p23"/>
          <p:cNvPicPr preferRelativeResize="0"/>
          <p:nvPr/>
        </p:nvPicPr>
        <p:blipFill rotWithShape="1">
          <a:blip r:embed="rId4">
            <a:alphaModFix/>
          </a:blip>
          <a:srcRect b="0" l="0" r="0" t="0"/>
          <a:stretch/>
        </p:blipFill>
        <p:spPr>
          <a:xfrm>
            <a:off x="1623646" y="982499"/>
            <a:ext cx="5872424" cy="40508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type="title"/>
          </p:nvPr>
        </p:nvSpPr>
        <p:spPr>
          <a:xfrm>
            <a:off x="1684423" y="63224"/>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Identifier les lacunes en matière d'informations et de preuves </a:t>
            </a:r>
            <a:endParaRPr/>
          </a:p>
        </p:txBody>
      </p:sp>
      <p:sp>
        <p:nvSpPr>
          <p:cNvPr id="274" name="Google Shape;274;p24"/>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Font typeface="Arial"/>
              <a:buChar char="•"/>
            </a:pPr>
            <a:r>
              <a:rPr lang="fr-FR"/>
              <a:t>Au cours de la vérification logique, des informations et des lacunes en matières de preuves feront surface. </a:t>
            </a:r>
            <a:endParaRPr/>
          </a:p>
          <a:p>
            <a:pPr indent="-342900" lvl="0" marL="342900" rtl="0" algn="l">
              <a:spcBef>
                <a:spcPts val="407"/>
              </a:spcBef>
              <a:spcAft>
                <a:spcPts val="0"/>
              </a:spcAft>
              <a:buClr>
                <a:schemeClr val="dk1"/>
              </a:buClr>
              <a:buSzPct val="100000"/>
              <a:buFont typeface="Arial"/>
              <a:buChar char="•"/>
            </a:pPr>
            <a:r>
              <a:rPr lang="fr-FR"/>
              <a:t>Désigner 1-2 membres de l'équipe pour garder une liste continue des lacunes. </a:t>
            </a:r>
            <a:endParaRPr/>
          </a:p>
          <a:p>
            <a:pPr indent="-342900" lvl="0" marL="342900" rtl="0" algn="l">
              <a:spcBef>
                <a:spcPts val="407"/>
              </a:spcBef>
              <a:spcAft>
                <a:spcPts val="0"/>
              </a:spcAft>
              <a:buClr>
                <a:schemeClr val="dk1"/>
              </a:buClr>
              <a:buSzPct val="100000"/>
              <a:buFont typeface="Arial"/>
              <a:buChar char="•"/>
            </a:pPr>
            <a:r>
              <a:rPr lang="fr-FR"/>
              <a:t>Une fois la poussière retombée dans l'exercice de l'arbre à problèmes, travailler avec le groupe pour établir l’ordre de priorité des besoins de collecte de données. </a:t>
            </a:r>
            <a:endParaRPr/>
          </a:p>
          <a:p>
            <a:pPr indent="-342900" lvl="0" marL="342900" rtl="0" algn="l">
              <a:spcBef>
                <a:spcPts val="407"/>
              </a:spcBef>
              <a:spcAft>
                <a:spcPts val="0"/>
              </a:spcAft>
              <a:buClr>
                <a:schemeClr val="dk1"/>
              </a:buClr>
              <a:buSzPct val="100000"/>
              <a:buFont typeface="Arial"/>
              <a:buChar char="•"/>
            </a:pPr>
            <a:r>
              <a:rPr lang="fr-FR"/>
              <a:t>Lancer une deuxième série de collectes de données pour combler les lacunes d'information prioritaires (saisie de données secondaires ou principales si possible)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5"/>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Vérification logique: Documenter les lacunes en matières de preuves</a:t>
            </a:r>
            <a:endParaRPr/>
          </a:p>
        </p:txBody>
      </p:sp>
      <p:graphicFrame>
        <p:nvGraphicFramePr>
          <p:cNvPr id="281" name="Google Shape;281;p25"/>
          <p:cNvGraphicFramePr/>
          <p:nvPr/>
        </p:nvGraphicFramePr>
        <p:xfrm>
          <a:off x="749586" y="1120440"/>
          <a:ext cx="3000000" cy="3000000"/>
        </p:xfrm>
        <a:graphic>
          <a:graphicData uri="http://schemas.openxmlformats.org/drawingml/2006/table">
            <a:tbl>
              <a:tblPr>
                <a:noFill/>
                <a:tableStyleId>{F9F298C1-B272-4BA5-A4EF-D0CE87C04FF3}</a:tableStyleId>
              </a:tblPr>
              <a:tblGrid>
                <a:gridCol w="3384575"/>
                <a:gridCol w="1478575"/>
                <a:gridCol w="2114275"/>
                <a:gridCol w="1238525"/>
              </a:tblGrid>
              <a:tr h="213925">
                <a:tc>
                  <a:txBody>
                    <a:bodyPr/>
                    <a:lstStyle/>
                    <a:p>
                      <a:pPr indent="0" lvl="0" marL="0" marR="0" rtl="0" algn="l">
                        <a:spcBef>
                          <a:spcPts val="0"/>
                        </a:spcBef>
                        <a:spcAft>
                          <a:spcPts val="0"/>
                        </a:spcAft>
                        <a:buNone/>
                      </a:pPr>
                      <a:r>
                        <a:rPr b="1" lang="fr-FR" sz="1400" u="none" strike="noStrike">
                          <a:latin typeface="Ubuntu"/>
                          <a:ea typeface="Ubuntu"/>
                          <a:cs typeface="Ubuntu"/>
                          <a:sym typeface="Ubuntu"/>
                        </a:rPr>
                        <a:t>Problème </a:t>
                      </a:r>
                      <a:endParaRPr/>
                    </a:p>
                  </a:txBody>
                  <a:tcPr marT="7550" marB="0" marR="7550" marL="7550" anchor="b"/>
                </a:tc>
                <a:tc>
                  <a:txBody>
                    <a:bodyPr/>
                    <a:lstStyle/>
                    <a:p>
                      <a:pPr indent="0" lvl="0" marL="0" marR="0" rtl="0" algn="l">
                        <a:spcBef>
                          <a:spcPts val="0"/>
                        </a:spcBef>
                        <a:spcAft>
                          <a:spcPts val="0"/>
                        </a:spcAft>
                        <a:buNone/>
                      </a:pPr>
                      <a:r>
                        <a:rPr b="1" lang="fr-FR" sz="1400" u="none" strike="noStrike">
                          <a:latin typeface="Ubuntu"/>
                          <a:ea typeface="Ubuntu"/>
                          <a:cs typeface="Ubuntu"/>
                          <a:sym typeface="Ubuntu"/>
                        </a:rPr>
                        <a:t>Preuve </a:t>
                      </a:r>
                      <a:endParaRPr/>
                    </a:p>
                  </a:txBody>
                  <a:tcPr marT="7550" marB="0" marR="7550" marL="7550" anchor="b"/>
                </a:tc>
                <a:tc>
                  <a:txBody>
                    <a:bodyPr/>
                    <a:lstStyle/>
                    <a:p>
                      <a:pPr indent="0" lvl="0" marL="0" marR="0" rtl="0" algn="l">
                        <a:spcBef>
                          <a:spcPts val="0"/>
                        </a:spcBef>
                        <a:spcAft>
                          <a:spcPts val="0"/>
                        </a:spcAft>
                        <a:buNone/>
                      </a:pPr>
                      <a:r>
                        <a:rPr b="1" lang="fr-FR" sz="1400" u="none" strike="noStrike">
                          <a:latin typeface="Ubuntu"/>
                          <a:ea typeface="Ubuntu"/>
                          <a:cs typeface="Ubuntu"/>
                          <a:sym typeface="Ubuntu"/>
                        </a:rPr>
                        <a:t>Source </a:t>
                      </a:r>
                      <a:endParaRPr/>
                    </a:p>
                  </a:txBody>
                  <a:tcPr marT="7550" marB="0" marR="7550" marL="7550" anchor="b"/>
                </a:tc>
                <a:tc>
                  <a:txBody>
                    <a:bodyPr/>
                    <a:lstStyle/>
                    <a:p>
                      <a:pPr indent="0" lvl="0" marL="0" marR="0" rtl="0" algn="l">
                        <a:spcBef>
                          <a:spcPts val="0"/>
                        </a:spcBef>
                        <a:spcAft>
                          <a:spcPts val="0"/>
                        </a:spcAft>
                        <a:buNone/>
                      </a:pPr>
                      <a:r>
                        <a:rPr b="1" lang="fr-FR" sz="1400" u="none" strike="noStrike">
                          <a:latin typeface="Ubuntu"/>
                          <a:ea typeface="Ubuntu"/>
                          <a:cs typeface="Ubuntu"/>
                          <a:sym typeface="Ubuntu"/>
                        </a:rPr>
                        <a:t>Lien </a:t>
                      </a:r>
                      <a:endParaRPr/>
                    </a:p>
                  </a:txBody>
                  <a:tcPr marT="7550" marB="0" marR="7550" marL="7550" anchor="b"/>
                </a:tc>
              </a:tr>
              <a:tr h="594250">
                <a:tc>
                  <a:txBody>
                    <a:bodyPr/>
                    <a:lstStyle/>
                    <a:p>
                      <a:pPr indent="0" lvl="0" marL="0" marR="0" rtl="0" algn="l">
                        <a:spcBef>
                          <a:spcPts val="0"/>
                        </a:spcBef>
                        <a:spcAft>
                          <a:spcPts val="0"/>
                        </a:spcAft>
                        <a:buNone/>
                      </a:pPr>
                      <a:r>
                        <a:rPr lang="fr-FR" sz="1300" u="none" strike="noStrike">
                          <a:latin typeface="Ubuntu"/>
                          <a:ea typeface="Ubuntu"/>
                          <a:cs typeface="Ubuntu"/>
                          <a:sym typeface="Ubuntu"/>
                        </a:rPr>
                        <a:t>Ventes et rentabilité faibles des biens et services produits</a:t>
                      </a:r>
                      <a:endParaRPr sz="1300">
                        <a:latin typeface="Ubuntu"/>
                        <a:ea typeface="Ubuntu"/>
                        <a:cs typeface="Ubuntu"/>
                        <a:sym typeface="Ubuntu"/>
                      </a:endParaRPr>
                    </a:p>
                  </a:txBody>
                  <a:tcPr marT="7550" marB="0" marR="7550" marL="7550" anchor="b">
                    <a:solidFill>
                      <a:srgbClr val="84D9FF"/>
                    </a:solidFill>
                  </a:tcPr>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rPr lang="fr-FR" sz="1300" u="none" strike="noStrike">
                          <a:latin typeface="Ubuntu"/>
                          <a:ea typeface="Ubuntu"/>
                          <a:cs typeface="Ubuntu"/>
                          <a:sym typeface="Ubuntu"/>
                        </a:rPr>
                        <a:t>Examen du Bureau de la sécurité alimentaire du FFP pour le Bangladesh</a:t>
                      </a:r>
                      <a:endParaRPr sz="1300">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r>
              <a:tr h="602500">
                <a:tc>
                  <a:txBody>
                    <a:bodyPr/>
                    <a:lstStyle/>
                    <a:p>
                      <a:pPr indent="0" lvl="0" marL="0" marR="0" rtl="0" algn="l">
                        <a:spcBef>
                          <a:spcPts val="0"/>
                        </a:spcBef>
                        <a:spcAft>
                          <a:spcPts val="0"/>
                        </a:spcAft>
                        <a:buNone/>
                      </a:pPr>
                      <a:r>
                        <a:rPr lang="fr-FR" sz="1300" u="none" strike="noStrike">
                          <a:latin typeface="Ubuntu"/>
                          <a:ea typeface="Ubuntu"/>
                          <a:cs typeface="Ubuntu"/>
                          <a:sym typeface="Ubuntu"/>
                        </a:rPr>
                        <a:t>Faible qualité et quantité de la production durable de biens et de services à la ferme et hors de la ferme</a:t>
                      </a:r>
                      <a:endParaRPr sz="1300">
                        <a:latin typeface="Ubuntu"/>
                        <a:ea typeface="Ubuntu"/>
                        <a:cs typeface="Ubuntu"/>
                        <a:sym typeface="Ubuntu"/>
                      </a:endParaRPr>
                    </a:p>
                  </a:txBody>
                  <a:tcPr marT="7550" marB="0" marR="7550" marL="7550" anchor="b">
                    <a:solidFill>
                      <a:srgbClr val="C1ECFE"/>
                    </a:solidFill>
                  </a:tcPr>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r>
              <a:tr h="859575">
                <a:tc>
                  <a:txBody>
                    <a:bodyPr/>
                    <a:lstStyle/>
                    <a:p>
                      <a:pPr indent="0" lvl="0" marL="0" marR="0" rtl="0" algn="l">
                        <a:spcBef>
                          <a:spcPts val="0"/>
                        </a:spcBef>
                        <a:spcAft>
                          <a:spcPts val="0"/>
                        </a:spcAft>
                        <a:buNone/>
                      </a:pPr>
                      <a:r>
                        <a:rPr lang="fr-FR" sz="1300" u="none" strike="noStrike">
                          <a:latin typeface="Ubuntu"/>
                          <a:ea typeface="Ubuntu"/>
                          <a:cs typeface="Ubuntu"/>
                          <a:sym typeface="Ubuntu"/>
                        </a:rPr>
                        <a:t>Faible adoption de technologies et de pratiques de gestion durables améliorées par les producteurs commerciaux à la ferme et hors de la ferme</a:t>
                      </a:r>
                      <a:endParaRPr sz="1300">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r>
              <a:tr h="427750">
                <a:tc>
                  <a:txBody>
                    <a:bodyPr/>
                    <a:lstStyle/>
                    <a:p>
                      <a:pPr indent="0" lvl="0" marL="0" marR="0" rtl="0" algn="l">
                        <a:spcBef>
                          <a:spcPts val="0"/>
                        </a:spcBef>
                        <a:spcAft>
                          <a:spcPts val="0"/>
                        </a:spcAft>
                        <a:buNone/>
                      </a:pPr>
                      <a:r>
                        <a:rPr lang="fr-FR" sz="1300" u="none" strike="noStrike">
                          <a:latin typeface="Ubuntu"/>
                          <a:ea typeface="Ubuntu"/>
                          <a:cs typeface="Ubuntu"/>
                          <a:sym typeface="Ubuntu"/>
                        </a:rPr>
                        <a:t>Connaissances et capacité de gestion commerciale limitées des producteurs </a:t>
                      </a:r>
                      <a:endParaRPr sz="1300">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r>
              <a:tr h="403950">
                <a:tc>
                  <a:txBody>
                    <a:bodyPr/>
                    <a:lstStyle/>
                    <a:p>
                      <a:pPr indent="0" lvl="0" marL="0" marR="0" rtl="0" algn="l">
                        <a:spcBef>
                          <a:spcPts val="0"/>
                        </a:spcBef>
                        <a:spcAft>
                          <a:spcPts val="0"/>
                        </a:spcAft>
                        <a:buNone/>
                      </a:pPr>
                      <a:r>
                        <a:rPr lang="fr-FR" sz="1300" u="none" strike="noStrike">
                          <a:latin typeface="Ubuntu"/>
                          <a:ea typeface="Ubuntu"/>
                          <a:cs typeface="Ubuntu"/>
                          <a:sym typeface="Ubuntu"/>
                        </a:rPr>
                        <a:t>Liens faibles et participation limitée au système de marché</a:t>
                      </a:r>
                      <a:endParaRPr sz="1300">
                        <a:latin typeface="Ubuntu"/>
                        <a:ea typeface="Ubuntu"/>
                        <a:cs typeface="Ubuntu"/>
                        <a:sym typeface="Ubuntu"/>
                      </a:endParaRPr>
                    </a:p>
                  </a:txBody>
                  <a:tcPr marT="7550" marB="0" marR="7550" marL="7550" anchor="b">
                    <a:solidFill>
                      <a:srgbClr val="C1ECFE"/>
                    </a:solidFill>
                  </a:tcPr>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r>
              <a:tr h="253300">
                <a:tc>
                  <a:txBody>
                    <a:bodyPr/>
                    <a:lstStyle/>
                    <a:p>
                      <a:pPr indent="0" lvl="0" marL="0" marR="0" rtl="0" algn="l">
                        <a:spcBef>
                          <a:spcPts val="0"/>
                        </a:spcBef>
                        <a:spcAft>
                          <a:spcPts val="0"/>
                        </a:spcAft>
                        <a:buNone/>
                      </a:pPr>
                      <a:r>
                        <a:rPr lang="fr-FR" sz="1300" u="none" strike="noStrike">
                          <a:latin typeface="Ubuntu"/>
                          <a:ea typeface="Ubuntu"/>
                          <a:cs typeface="Ubuntu"/>
                          <a:sym typeface="Ubuntu"/>
                        </a:rPr>
                        <a:t>Accès limité aux plateformes de marché </a:t>
                      </a:r>
                      <a:endParaRPr sz="1300">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r>
              <a:tr h="403950">
                <a:tc>
                  <a:txBody>
                    <a:bodyPr/>
                    <a:lstStyle/>
                    <a:p>
                      <a:pPr indent="0" lvl="0" marL="0" marR="0" rtl="0" algn="l">
                        <a:spcBef>
                          <a:spcPts val="0"/>
                        </a:spcBef>
                        <a:spcAft>
                          <a:spcPts val="0"/>
                        </a:spcAft>
                        <a:buNone/>
                      </a:pPr>
                      <a:r>
                        <a:rPr lang="fr-FR" sz="1300" u="none" strike="noStrike">
                          <a:latin typeface="Ubuntu"/>
                          <a:ea typeface="Ubuntu"/>
                          <a:cs typeface="Ubuntu"/>
                          <a:sym typeface="Ubuntu"/>
                        </a:rPr>
                        <a:t>Accès accru aux informations sur le marché </a:t>
                      </a:r>
                      <a:endParaRPr sz="1300">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c>
                  <a:txBody>
                    <a:bodyPr/>
                    <a:lstStyle/>
                    <a:p>
                      <a:pPr indent="0" lvl="0" marL="0" marR="0" rtl="0" algn="l">
                        <a:spcBef>
                          <a:spcPts val="0"/>
                        </a:spcBef>
                        <a:spcAft>
                          <a:spcPts val="0"/>
                        </a:spcAft>
                        <a:buNone/>
                      </a:pPr>
                      <a:r>
                        <a:t/>
                      </a:r>
                      <a:endParaRPr i="0" sz="1300" u="none" strike="noStrike">
                        <a:solidFill>
                          <a:srgbClr val="000000"/>
                        </a:solidFill>
                        <a:latin typeface="Ubuntu"/>
                        <a:ea typeface="Ubuntu"/>
                        <a:cs typeface="Ubuntu"/>
                        <a:sym typeface="Ubuntu"/>
                      </a:endParaRPr>
                    </a:p>
                  </a:txBody>
                  <a:tcPr marT="7550" marB="0" marR="7550" marL="7550" anchor="b"/>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6"/>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Arbre à problèmes électronique</a:t>
            </a:r>
            <a:endParaRPr/>
          </a:p>
        </p:txBody>
      </p:sp>
      <p:sp>
        <p:nvSpPr>
          <p:cNvPr id="288" name="Google Shape;288;p26"/>
          <p:cNvSpPr txBox="1"/>
          <p:nvPr>
            <p:ph idx="1" type="body"/>
          </p:nvPr>
        </p:nvSpPr>
        <p:spPr>
          <a:xfrm>
            <a:off x="1684422" y="1116531"/>
            <a:ext cx="7278708" cy="3814697"/>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Font typeface="Arial"/>
              <a:buChar char="•"/>
            </a:pPr>
            <a:r>
              <a:rPr lang="fr-FR" sz="2800"/>
              <a:t>Une fois que la logique commence à tenir, enregistrer l'arbre à problèmes dans un format électronique</a:t>
            </a:r>
            <a:endParaRPr/>
          </a:p>
          <a:p>
            <a:pPr indent="-457200" lvl="1" marL="1200150" rtl="0" algn="l">
              <a:spcBef>
                <a:spcPts val="1081"/>
              </a:spcBef>
              <a:spcAft>
                <a:spcPts val="0"/>
              </a:spcAft>
              <a:buClr>
                <a:schemeClr val="dk1"/>
              </a:buClr>
              <a:buSzPct val="100000"/>
              <a:buFont typeface="Arial"/>
              <a:buChar char="•"/>
            </a:pPr>
            <a:r>
              <a:rPr lang="fr-FR" sz="2600"/>
              <a:t>La création d'une page distincte pour chaque problème clé nous aide à répondre à l'exigence du FFP d'avoir une page distincte pour chaque objectif de la TOC.  </a:t>
            </a:r>
            <a:endParaRPr/>
          </a:p>
          <a:p>
            <a:pPr indent="-457200" lvl="1" marL="1200150" rtl="0" algn="l">
              <a:spcBef>
                <a:spcPts val="1081"/>
              </a:spcBef>
              <a:spcAft>
                <a:spcPts val="0"/>
              </a:spcAft>
              <a:buClr>
                <a:schemeClr val="dk1"/>
              </a:buClr>
              <a:buSzPct val="100000"/>
              <a:buFont typeface="Arial"/>
              <a:buChar char="•"/>
            </a:pPr>
            <a:r>
              <a:rPr lang="fr-FR" sz="2600"/>
              <a:t>S’assurer de montrer comment les problèmes sont liés entre eux sur plusieurs pages. </a:t>
            </a:r>
            <a:endParaRPr/>
          </a:p>
          <a:p>
            <a:pPr indent="0" lvl="0" marL="0" rtl="0" algn="l">
              <a:spcBef>
                <a:spcPts val="1118"/>
              </a:spcBef>
              <a:spcAft>
                <a:spcPts val="0"/>
              </a:spcAft>
              <a:buClr>
                <a:schemeClr val="dk1"/>
              </a:buClr>
              <a:buSzPct val="100000"/>
              <a:buNone/>
            </a:pPr>
            <a:r>
              <a:t/>
            </a:r>
            <a:endParaRPr b="1" sz="2800"/>
          </a:p>
          <a:p>
            <a:pPr indent="0" lvl="0" marL="0" rtl="0" algn="l">
              <a:spcBef>
                <a:spcPts val="1007"/>
              </a:spcBef>
              <a:spcAft>
                <a:spcPts val="0"/>
              </a:spcAft>
              <a:buClr>
                <a:schemeClr val="dk1"/>
              </a:buClr>
              <a:buSzPct val="1000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7"/>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Exemple de liaison de l'arbre à problèmes sur plusieurs pages</a:t>
            </a:r>
            <a:br>
              <a:rPr lang="fr-FR" sz="2400"/>
            </a:br>
            <a:r>
              <a:rPr b="0" lang="fr-FR" sz="2400"/>
              <a:t>Page 1</a:t>
            </a:r>
            <a:endParaRPr/>
          </a:p>
        </p:txBody>
      </p:sp>
      <p:pic>
        <p:nvPicPr>
          <p:cNvPr id="295" name="Google Shape;295;p27"/>
          <p:cNvPicPr preferRelativeResize="0"/>
          <p:nvPr/>
        </p:nvPicPr>
        <p:blipFill rotWithShape="1">
          <a:blip r:embed="rId3">
            <a:alphaModFix/>
          </a:blip>
          <a:srcRect b="0" l="0" r="47307" t="0"/>
          <a:stretch/>
        </p:blipFill>
        <p:spPr>
          <a:xfrm>
            <a:off x="906425" y="1036875"/>
            <a:ext cx="7603625" cy="3938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Exemple de liaison de l'arbre à problèmes sur plusieurs pages</a:t>
            </a:r>
            <a:br>
              <a:rPr lang="fr-FR" sz="2400"/>
            </a:br>
            <a:r>
              <a:rPr b="0" lang="fr-FR" sz="2400"/>
              <a:t>Page 2</a:t>
            </a:r>
            <a:endParaRPr/>
          </a:p>
        </p:txBody>
      </p:sp>
      <p:pic>
        <p:nvPicPr>
          <p:cNvPr id="302" name="Google Shape;302;p28"/>
          <p:cNvPicPr preferRelativeResize="0"/>
          <p:nvPr/>
        </p:nvPicPr>
        <p:blipFill rotWithShape="1">
          <a:blip r:embed="rId3">
            <a:alphaModFix/>
          </a:blip>
          <a:srcRect b="0" l="57841" r="0" t="0"/>
          <a:stretch/>
        </p:blipFill>
        <p:spPr>
          <a:xfrm>
            <a:off x="1544035" y="1077275"/>
            <a:ext cx="6055926" cy="39207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9"/>
          <p:cNvPicPr preferRelativeResize="0"/>
          <p:nvPr/>
        </p:nvPicPr>
        <p:blipFill rotWithShape="1">
          <a:blip r:embed="rId3">
            <a:alphaModFix/>
          </a:blip>
          <a:srcRect b="0" l="58416" r="0" t="0"/>
          <a:stretch/>
        </p:blipFill>
        <p:spPr>
          <a:xfrm>
            <a:off x="5453550" y="1391150"/>
            <a:ext cx="3626276" cy="2703050"/>
          </a:xfrm>
          <a:prstGeom prst="rect">
            <a:avLst/>
          </a:prstGeom>
          <a:noFill/>
          <a:ln>
            <a:noFill/>
          </a:ln>
        </p:spPr>
      </p:pic>
      <p:pic>
        <p:nvPicPr>
          <p:cNvPr id="309" name="Google Shape;309;p29"/>
          <p:cNvPicPr preferRelativeResize="0"/>
          <p:nvPr/>
        </p:nvPicPr>
        <p:blipFill rotWithShape="1">
          <a:blip r:embed="rId3">
            <a:alphaModFix/>
          </a:blip>
          <a:srcRect b="0" l="0" r="47279" t="0"/>
          <a:stretch/>
        </p:blipFill>
        <p:spPr>
          <a:xfrm>
            <a:off x="175025" y="1357501"/>
            <a:ext cx="5146998" cy="3073300"/>
          </a:xfrm>
          <a:prstGeom prst="rect">
            <a:avLst/>
          </a:prstGeom>
          <a:noFill/>
          <a:ln>
            <a:noFill/>
          </a:ln>
        </p:spPr>
      </p:pic>
      <p:sp>
        <p:nvSpPr>
          <p:cNvPr id="310" name="Google Shape;310;p29"/>
          <p:cNvSpPr txBox="1"/>
          <p:nvPr>
            <p:ph type="title"/>
          </p:nvPr>
        </p:nvSpPr>
        <p:spPr>
          <a:xfrm>
            <a:off x="635267" y="27225"/>
            <a:ext cx="8444565"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Exemple de liaison de l'arbre à problèmes sur plusieurs pages</a:t>
            </a:r>
            <a:br>
              <a:rPr lang="fr-FR" sz="2400"/>
            </a:br>
            <a:r>
              <a:rPr b="0" lang="fr-FR" sz="2400"/>
              <a:t>Les deux pages</a:t>
            </a:r>
            <a:endParaRPr/>
          </a:p>
        </p:txBody>
      </p:sp>
      <p:sp>
        <p:nvSpPr>
          <p:cNvPr id="311" name="Google Shape;311;p29"/>
          <p:cNvSpPr/>
          <p:nvPr/>
        </p:nvSpPr>
        <p:spPr>
          <a:xfrm>
            <a:off x="5322025" y="2968975"/>
            <a:ext cx="979800" cy="371100"/>
          </a:xfrm>
          <a:prstGeom prst="ellipse">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
        <p:nvSpPr>
          <p:cNvPr id="312" name="Google Shape;312;p29"/>
          <p:cNvSpPr/>
          <p:nvPr/>
        </p:nvSpPr>
        <p:spPr>
          <a:xfrm>
            <a:off x="4497575" y="2708025"/>
            <a:ext cx="824400" cy="430200"/>
          </a:xfrm>
          <a:prstGeom prst="ellipse">
            <a:avLst/>
          </a:prstGeom>
          <a:noFill/>
          <a:ln cap="flat" cmpd="sng" w="285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Processus TOC et Calendrier</a:t>
            </a:r>
            <a:endParaRPr/>
          </a:p>
        </p:txBody>
      </p:sp>
      <p:graphicFrame>
        <p:nvGraphicFramePr>
          <p:cNvPr id="105" name="Google Shape;105;p3"/>
          <p:cNvGraphicFramePr/>
          <p:nvPr/>
        </p:nvGraphicFramePr>
        <p:xfrm>
          <a:off x="625659" y="1142097"/>
          <a:ext cx="3000000" cy="3000000"/>
        </p:xfrm>
        <a:graphic>
          <a:graphicData uri="http://schemas.openxmlformats.org/drawingml/2006/table">
            <a:tbl>
              <a:tblPr>
                <a:noFill/>
                <a:tableStyleId>{F9F298C1-B272-4BA5-A4EF-D0CE87C04FF3}</a:tableStyleId>
              </a:tblPr>
              <a:tblGrid>
                <a:gridCol w="209370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tblGrid>
              <a:tr h="337150">
                <a:tc>
                  <a:txBody>
                    <a:bodyPr/>
                    <a:lstStyle/>
                    <a:p>
                      <a:pPr indent="0" lvl="0" marL="0" marR="0" rtl="0" algn="l">
                        <a:spcBef>
                          <a:spcPts val="0"/>
                        </a:spcBef>
                        <a:spcAft>
                          <a:spcPts val="0"/>
                        </a:spcAft>
                        <a:buNone/>
                      </a:pPr>
                      <a:r>
                        <a:t/>
                      </a:r>
                      <a:endParaRPr b="0" i="0" sz="600" u="none" cap="none" strike="noStrike">
                        <a:solidFill>
                          <a:srgbClr val="000000"/>
                        </a:solidFill>
                        <a:latin typeface="Ubuntu"/>
                        <a:ea typeface="Ubuntu"/>
                        <a:cs typeface="Ubuntu"/>
                        <a:sym typeface="Ubuntu"/>
                      </a:endParaRPr>
                    </a:p>
                  </a:txBody>
                  <a:tcPr marT="6450" marB="0" marR="6450" marL="6450" anchor="b"/>
                </a:tc>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1</a:t>
                      </a:r>
                      <a:endParaRPr/>
                    </a:p>
                  </a:txBody>
                  <a:tcPr marT="6450" marB="0" marR="6450" marL="6450" anchor="ctr">
                    <a:solidFill>
                      <a:schemeClr val="accent4"/>
                    </a:solidFill>
                  </a:tcPr>
                </a:tc>
                <a:tc hMerge="1"/>
                <a:tc hMerge="1"/>
                <a:tc hMerge="1"/>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2</a:t>
                      </a:r>
                      <a:endParaRPr/>
                    </a:p>
                  </a:txBody>
                  <a:tcPr marT="6450" marB="0" marR="6450" marL="6450" anchor="ctr"/>
                </a:tc>
                <a:tc hMerge="1"/>
                <a:tc hMerge="1"/>
                <a:tc hMerge="1"/>
                <a:tc gridSpan="5">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3</a:t>
                      </a:r>
                      <a:endParaRPr/>
                    </a:p>
                  </a:txBody>
                  <a:tcPr marT="6450" marB="0" marR="6450" marL="6450" anchor="ctr">
                    <a:solidFill>
                      <a:schemeClr val="accent4"/>
                    </a:solidFill>
                  </a:tcPr>
                </a:tc>
                <a:tc hMerge="1"/>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4</a:t>
                      </a:r>
                      <a:endParaRPr/>
                    </a:p>
                    <a:p>
                      <a:pPr indent="0" lvl="0" marL="0" marR="0" rtl="0" algn="ctr">
                        <a:spcBef>
                          <a:spcPts val="0"/>
                        </a:spcBef>
                        <a:spcAft>
                          <a:spcPts val="0"/>
                        </a:spcAft>
                        <a:buNone/>
                      </a:pPr>
                      <a:r>
                        <a:rPr lang="fr-FR" sz="900" u="none" cap="none" strike="noStrike"/>
                        <a:t> </a:t>
                      </a:r>
                      <a:endParaRPr/>
                    </a:p>
                  </a:txBody>
                  <a:tcPr marT="6450" marB="0" marR="6450" marL="6450" anchor="b"/>
                </a:tc>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5</a:t>
                      </a:r>
                      <a:endParaRPr/>
                    </a:p>
                    <a:p>
                      <a:pPr indent="0" lvl="0" marL="0" marR="0" rtl="0" algn="ctr">
                        <a:spcBef>
                          <a:spcPts val="0"/>
                        </a:spcBef>
                        <a:spcAft>
                          <a:spcPts val="0"/>
                        </a:spcAft>
                        <a:buNone/>
                      </a:pPr>
                      <a:r>
                        <a:rPr lang="fr-FR" sz="900" u="none" cap="none" strike="noStrike"/>
                        <a:t> </a:t>
                      </a:r>
                      <a:endParaRPr/>
                    </a:p>
                  </a:txBody>
                  <a:tcPr marT="6450" marB="0" marR="6450" marL="6450" anchor="b">
                    <a:solidFill>
                      <a:schemeClr val="accent4"/>
                    </a:solidFill>
                  </a:tcPr>
                </a:tc>
                <a:tc hMerge="1"/>
                <a:tc hMerge="1"/>
                <a:tc hMerge="1"/>
                <a:tc gridSpan="2">
                  <a:txBody>
                    <a:bodyPr/>
                    <a:lstStyle/>
                    <a:p>
                      <a:pPr indent="0" lvl="0" marL="0" marR="0" rtl="0" algn="ctr">
                        <a:spcBef>
                          <a:spcPts val="0"/>
                        </a:spcBef>
                        <a:spcAft>
                          <a:spcPts val="0"/>
                        </a:spcAft>
                        <a:buNone/>
                      </a:pPr>
                      <a:r>
                        <a:rPr lang="fr-FR" sz="900" u="none" cap="none" strike="noStrike"/>
                        <a:t>Mois 6</a:t>
                      </a:r>
                      <a:endParaRPr/>
                    </a:p>
                  </a:txBody>
                  <a:tcPr marT="6450" marB="0" marR="6450" marL="6450" anchor="ctr"/>
                </a:tc>
                <a:tc hMerge="1"/>
              </a:tr>
              <a:tr h="341150">
                <a:tc>
                  <a:txBody>
                    <a:bodyPr/>
                    <a:lstStyle/>
                    <a:p>
                      <a:pPr indent="0" lvl="0" marL="0" marR="0" rtl="0" algn="r">
                        <a:spcBef>
                          <a:spcPts val="0"/>
                        </a:spcBef>
                        <a:spcAft>
                          <a:spcPts val="0"/>
                        </a:spcAft>
                        <a:buNone/>
                      </a:pPr>
                      <a:r>
                        <a:rPr lang="fr-FR" sz="900" u="none" cap="none" strike="noStrike"/>
                        <a:t>SEMAINE</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4</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8</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14</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18</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22</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23</a:t>
                      </a:r>
                      <a:endParaRPr/>
                    </a:p>
                  </a:txBody>
                  <a:tcPr marT="6450" marB="0" marR="6450" marL="6450" anchor="ctr">
                    <a:solidFill>
                      <a:schemeClr val="accent4"/>
                    </a:solidFill>
                  </a:tcPr>
                </a:tc>
              </a:tr>
              <a:tr h="39170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Collecte et organisation des données</a:t>
                      </a:r>
                      <a:endParaRPr/>
                    </a:p>
                  </a:txBody>
                  <a:tcPr marT="6450" marB="0" marR="6450" marL="6450" anchor="ctr">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9">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hMerge="1"/>
                <a:tc hMerge="1"/>
                <a:tc hMerge="1"/>
                <a:tc hMerge="1"/>
                <a:tc hMerge="1"/>
                <a:tc hMerge="1"/>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2">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Développement d'un arbre à problèmes </a:t>
                      </a:r>
                      <a:endParaRPr/>
                    </a:p>
                  </a:txBody>
                  <a:tcPr marT="6450" marB="0" marR="6450" marL="6450" anchor="b">
                    <a:solidFill>
                      <a:srgbClr val="FEE1AE"/>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4">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55590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Développement du diagramme de la TOC et de la documentation complémentaire </a:t>
                      </a:r>
                      <a:endParaRPr/>
                    </a:p>
                  </a:txBody>
                  <a:tcPr marT="6450" marB="0" marR="6450" marL="6450" anchor="ctr">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Prioriser les interventions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290625">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Raffiner les graphiques de la TOC</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6255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Transfert du cadre logique et sélection d'indicateurs</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100000">
                <a:tc>
                  <a:txBody>
                    <a:bodyPr/>
                    <a:lstStyle/>
                    <a:p>
                      <a:pPr indent="0" lvl="0" marL="91440" marR="0" rtl="0" algn="l">
                        <a:spcBef>
                          <a:spcPts val="0"/>
                        </a:spcBef>
                        <a:spcAft>
                          <a:spcPts val="0"/>
                        </a:spcAft>
                        <a:buNone/>
                      </a:pPr>
                      <a:r>
                        <a:rPr lang="fr-FR" sz="1200" u="none" cap="none" strike="noStrike">
                          <a:latin typeface="Ubuntu"/>
                          <a:ea typeface="Ubuntu"/>
                          <a:cs typeface="Ubuntu"/>
                          <a:sym typeface="Ubuntu"/>
                        </a:rPr>
                        <a:t>Examen de la qualité et de l'exhaustivité</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0"/>
          <p:cNvSpPr txBox="1"/>
          <p:nvPr>
            <p:ph type="title"/>
          </p:nvPr>
        </p:nvSpPr>
        <p:spPr>
          <a:xfrm>
            <a:off x="1684423" y="157854"/>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Résumé</a:t>
            </a:r>
            <a:endParaRPr/>
          </a:p>
        </p:txBody>
      </p:sp>
      <p:sp>
        <p:nvSpPr>
          <p:cNvPr id="319" name="Google Shape;319;p30"/>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92500" lnSpcReduction="10000"/>
          </a:bodyPr>
          <a:lstStyle/>
          <a:p>
            <a:pPr indent="-457200" lvl="0" marL="457200" rtl="0" algn="l">
              <a:spcBef>
                <a:spcPts val="0"/>
              </a:spcBef>
              <a:spcAft>
                <a:spcPts val="0"/>
              </a:spcAft>
              <a:buClr>
                <a:schemeClr val="dk1"/>
              </a:buClr>
              <a:buSzPct val="100000"/>
              <a:buFont typeface="Arial"/>
              <a:buChar char="•"/>
            </a:pPr>
            <a:r>
              <a:rPr lang="fr-FR" sz="1800"/>
              <a:t>Différentes populations ou différentes régions peuvent sembler avoir les mêmes grandes catégories de problèmes, mais il est essentiel d'identifier des causes sous-jacentes spécifiques au contexte. </a:t>
            </a:r>
            <a:endParaRPr/>
          </a:p>
          <a:p>
            <a:pPr indent="-457200" lvl="0" marL="457200" rtl="0" algn="l">
              <a:spcBef>
                <a:spcPts val="933"/>
              </a:spcBef>
              <a:spcAft>
                <a:spcPts val="0"/>
              </a:spcAft>
              <a:buClr>
                <a:schemeClr val="dk1"/>
              </a:buClr>
              <a:buSzPct val="100000"/>
              <a:buFont typeface="Arial"/>
              <a:buChar char="•"/>
            </a:pPr>
            <a:r>
              <a:rPr lang="fr-FR" sz="1800"/>
              <a:t>Les causes se produisent à plusieurs niveaux (ménage, communauté et systèmes) et sous diverses formes (comportements / pratiques; connaissances, compétences, attitudes, croyances et faiblesses systémiques). </a:t>
            </a:r>
            <a:endParaRPr/>
          </a:p>
          <a:p>
            <a:pPr indent="-457200" lvl="0" marL="457200" rtl="0" algn="l">
              <a:spcBef>
                <a:spcPts val="933"/>
              </a:spcBef>
              <a:spcAft>
                <a:spcPts val="0"/>
              </a:spcAft>
              <a:buClr>
                <a:schemeClr val="dk1"/>
              </a:buClr>
              <a:buSzPct val="100000"/>
              <a:buFont typeface="Arial"/>
              <a:buChar char="•"/>
            </a:pPr>
            <a:r>
              <a:rPr lang="fr-FR" sz="1800"/>
              <a:t>Un arbre à problèmes nous aide à visualiser la logique causale non linéaire des conditions problématiques. </a:t>
            </a:r>
            <a:endParaRPr/>
          </a:p>
          <a:p>
            <a:pPr indent="-457200" lvl="0" marL="457200" rtl="0" algn="l">
              <a:spcBef>
                <a:spcPts val="933"/>
              </a:spcBef>
              <a:spcAft>
                <a:spcPts val="0"/>
              </a:spcAft>
              <a:buClr>
                <a:schemeClr val="dk1"/>
              </a:buClr>
              <a:buSzPct val="100000"/>
              <a:buFont typeface="Arial"/>
              <a:buChar char="•"/>
            </a:pPr>
            <a:r>
              <a:rPr lang="fr-FR" sz="1800"/>
              <a:t>Un arbre à problèmes avec une logique causale solide peut être facilement transformé en TOC avec une logique causale solide.</a:t>
            </a:r>
            <a:endParaRPr/>
          </a:p>
          <a:p>
            <a:pPr indent="0" lvl="0" marL="0" rtl="0" algn="l">
              <a:spcBef>
                <a:spcPts val="933"/>
              </a:spcBef>
              <a:spcAft>
                <a:spcPts val="0"/>
              </a:spcAft>
              <a:buClr>
                <a:schemeClr val="dk1"/>
              </a:buClr>
              <a:buSzPct val="100000"/>
              <a:buNone/>
            </a:pPr>
            <a:r>
              <a:t/>
            </a:r>
            <a:endParaRPr b="1" sz="1800"/>
          </a:p>
          <a:p>
            <a:pPr indent="0" lvl="0" marL="0" rtl="0" algn="l">
              <a:spcBef>
                <a:spcPts val="933"/>
              </a:spcBef>
              <a:spcAft>
                <a:spcPts val="0"/>
              </a:spcAft>
              <a:buClr>
                <a:schemeClr val="dk1"/>
              </a:buClr>
              <a:buSzPct val="100000"/>
              <a:buNone/>
            </a:pPr>
            <a:r>
              <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1"/>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400"/>
              <a:buFont typeface="Lato"/>
              <a:buNone/>
            </a:pPr>
            <a:r>
              <a:rPr lang="fr-FR"/>
              <a:t>Atelier de l'arbre à problèmes</a:t>
            </a:r>
            <a:endParaRPr/>
          </a:p>
        </p:txBody>
      </p:sp>
      <p:pic>
        <p:nvPicPr>
          <p:cNvPr id="325" name="Google Shape;325;p31"/>
          <p:cNvPicPr preferRelativeResize="0"/>
          <p:nvPr>
            <p:ph idx="2" type="pic"/>
          </p:nvPr>
        </p:nvPicPr>
        <p:blipFill rotWithShape="1">
          <a:blip r:embed="rId3">
            <a:alphaModFix/>
          </a:blip>
          <a:srcRect b="0" l="16700" r="16699" t="0"/>
          <a:stretch/>
        </p:blipFill>
        <p:spPr>
          <a:xfrm>
            <a:off x="1187116" y="981075"/>
            <a:ext cx="3195638" cy="3195638"/>
          </a:xfrm>
          <a:prstGeom prst="ellipse">
            <a:avLst/>
          </a:prstGeom>
          <a:blipFill rotWithShape="1">
            <a:blip r:embed="rId4">
              <a:alphaModFix/>
            </a:blip>
            <a:stretch>
              <a:fillRect b="-4796" l="-52149" r="-12091" t="-4796"/>
            </a:stretch>
          </a:blip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br>
              <a:rPr lang="fr-FR" sz="2400"/>
            </a:br>
            <a:r>
              <a:rPr b="0" lang="fr-FR" sz="2400">
                <a:latin typeface="Lato"/>
                <a:ea typeface="Lato"/>
                <a:cs typeface="Lato"/>
                <a:sym typeface="Lato"/>
              </a:rPr>
              <a:t>Développement d'un arbre à problèmes</a:t>
            </a:r>
            <a:endParaRPr/>
          </a:p>
        </p:txBody>
      </p:sp>
      <p:sp>
        <p:nvSpPr>
          <p:cNvPr id="332" name="Google Shape;332;p32"/>
          <p:cNvSpPr txBox="1"/>
          <p:nvPr>
            <p:ph idx="1" type="body"/>
          </p:nvPr>
        </p:nvSpPr>
        <p:spPr>
          <a:xfrm>
            <a:off x="1684422" y="1116531"/>
            <a:ext cx="7278708" cy="3814697"/>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dk1"/>
              </a:buClr>
              <a:buSzPct val="100000"/>
              <a:buNone/>
            </a:pPr>
            <a:r>
              <a:rPr lang="fr-FR" sz="3200"/>
              <a:t>1. Écrire un énoncé de problème basé sur l'objectif dans le CSI du FFP :</a:t>
            </a:r>
            <a:endParaRPr/>
          </a:p>
          <a:p>
            <a:pPr indent="-514350" lvl="0" marL="514350" rtl="0" algn="l">
              <a:spcBef>
                <a:spcPts val="1025"/>
              </a:spcBef>
              <a:spcAft>
                <a:spcPts val="0"/>
              </a:spcAft>
              <a:buClr>
                <a:schemeClr val="dk1"/>
              </a:buClr>
              <a:buSzPct val="100000"/>
              <a:buFont typeface="Arial"/>
              <a:buChar char="•"/>
            </a:pPr>
            <a:r>
              <a:rPr lang="fr-FR" sz="3400"/>
              <a:t>QUOI: la condition que la DFSA a l'intention de traiter. </a:t>
            </a:r>
            <a:endParaRPr/>
          </a:p>
          <a:p>
            <a:pPr indent="-514350" lvl="0" marL="514350" rtl="0" algn="l">
              <a:spcBef>
                <a:spcPts val="1025"/>
              </a:spcBef>
              <a:spcAft>
                <a:spcPts val="0"/>
              </a:spcAft>
              <a:buClr>
                <a:schemeClr val="dk1"/>
              </a:buClr>
              <a:buSzPct val="100000"/>
              <a:buFont typeface="Arial"/>
              <a:buChar char="•"/>
            </a:pPr>
            <a:r>
              <a:rPr lang="fr-FR" sz="3400"/>
              <a:t>QUI: la population affectée par la condition (par exemple, la population cible).  </a:t>
            </a:r>
            <a:endParaRPr/>
          </a:p>
          <a:p>
            <a:pPr indent="-514350" lvl="0" marL="514350" rtl="0" algn="l">
              <a:spcBef>
                <a:spcPts val="1025"/>
              </a:spcBef>
              <a:spcAft>
                <a:spcPts val="0"/>
              </a:spcAft>
              <a:buClr>
                <a:schemeClr val="dk1"/>
              </a:buClr>
              <a:buSzPct val="100000"/>
              <a:buFont typeface="Arial"/>
              <a:buChar char="•"/>
            </a:pPr>
            <a:r>
              <a:rPr lang="fr-FR" sz="3400"/>
              <a:t>OÙ: La situation géographique identifiée dans le CSI</a:t>
            </a:r>
            <a:endParaRPr/>
          </a:p>
          <a:p>
            <a:pPr indent="0" lvl="0" marL="0" rtl="0" algn="l">
              <a:spcBef>
                <a:spcPts val="1000"/>
              </a:spcBef>
              <a:spcAft>
                <a:spcPts val="0"/>
              </a:spcAft>
              <a:buClr>
                <a:schemeClr val="dk1"/>
              </a:buClr>
              <a:buSzPct val="100000"/>
              <a:buNone/>
            </a:pPr>
            <a:r>
              <a:rPr lang="fr-FR" sz="3200"/>
              <a:t>2. Identifier les problèmes clés (généralement sur la base de ce que le CSI du FFP identifie comme les principaux moteurs de l'insécurité alimentaire) et rédiger des énoncés concis des problèmes.</a:t>
            </a:r>
            <a:endParaRPr/>
          </a:p>
          <a:p>
            <a:pPr indent="0" lvl="0" marL="0" rtl="0" algn="l">
              <a:spcBef>
                <a:spcPts val="950"/>
              </a:spcBef>
              <a:spcAft>
                <a:spcPts val="0"/>
              </a:spcAft>
              <a:buClr>
                <a:schemeClr val="dk1"/>
              </a:buClr>
              <a:buSzPct val="100000"/>
              <a:buNone/>
            </a:pPr>
            <a:r>
              <a:t/>
            </a:r>
            <a:endParaRPr b="1" sz="2800"/>
          </a:p>
          <a:p>
            <a:pPr indent="0" lvl="0" marL="0" rtl="0" algn="l">
              <a:spcBef>
                <a:spcPts val="875"/>
              </a:spcBef>
              <a:spcAft>
                <a:spcPts val="0"/>
              </a:spcAft>
              <a:buClr>
                <a:schemeClr val="dk1"/>
              </a:buClr>
              <a:buSzPct val="1000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3"/>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br>
              <a:rPr lang="fr-FR" sz="2400"/>
            </a:br>
            <a:r>
              <a:rPr b="0" lang="fr-FR" sz="2400">
                <a:latin typeface="Lato"/>
                <a:ea typeface="Lato"/>
                <a:cs typeface="Lato"/>
                <a:sym typeface="Lato"/>
              </a:rPr>
              <a:t>Développement d'un arbre à problèmes</a:t>
            </a:r>
            <a:endParaRPr/>
          </a:p>
        </p:txBody>
      </p:sp>
      <p:sp>
        <p:nvSpPr>
          <p:cNvPr id="339" name="Google Shape;339;p33"/>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lang="fr-FR" sz="2800"/>
              <a:t>3. Documenter les causes sous-jacentes sur des notes autocollantes </a:t>
            </a:r>
            <a:endParaRPr/>
          </a:p>
          <a:p>
            <a:pPr indent="-457200" lvl="0" marL="457200" rtl="0" algn="l">
              <a:spcBef>
                <a:spcPts val="992"/>
              </a:spcBef>
              <a:spcAft>
                <a:spcPts val="0"/>
              </a:spcAft>
              <a:buClr>
                <a:schemeClr val="dk1"/>
              </a:buClr>
              <a:buSzPct val="100000"/>
              <a:buFont typeface="Arial"/>
              <a:buChar char="•"/>
            </a:pPr>
            <a:r>
              <a:rPr lang="fr-FR" sz="2800"/>
              <a:t>Écrire des énoncés de problème concis</a:t>
            </a:r>
            <a:endParaRPr/>
          </a:p>
          <a:p>
            <a:pPr indent="-457200" lvl="0" marL="457200" rtl="0" algn="l">
              <a:spcBef>
                <a:spcPts val="992"/>
              </a:spcBef>
              <a:spcAft>
                <a:spcPts val="0"/>
              </a:spcAft>
              <a:buClr>
                <a:schemeClr val="dk1"/>
              </a:buClr>
              <a:buSzPct val="100000"/>
              <a:buFont typeface="Arial"/>
              <a:buChar char="•"/>
            </a:pPr>
            <a:r>
              <a:rPr lang="fr-FR" sz="2800"/>
              <a:t>Expliquer clairement si un problème affecte de manière disproportionnée un sous-ensemble d’une population </a:t>
            </a:r>
            <a:endParaRPr/>
          </a:p>
          <a:p>
            <a:pPr indent="-457200" lvl="0" marL="457200" rtl="0" algn="l">
              <a:spcBef>
                <a:spcPts val="992"/>
              </a:spcBef>
              <a:spcAft>
                <a:spcPts val="0"/>
              </a:spcAft>
              <a:buClr>
                <a:schemeClr val="dk1"/>
              </a:buClr>
              <a:buSzPct val="100000"/>
              <a:buFont typeface="Arial"/>
              <a:buChar char="•"/>
            </a:pPr>
            <a:r>
              <a:rPr lang="fr-FR" sz="2800"/>
              <a:t>S’assurer d'inclure les différents types de causes (systémiques; connaissances, compétences, attitudes, croyances; comportements / pratiques). Le codage sur des notes autocollantes de différentes couleurs aide!</a:t>
            </a:r>
            <a:endParaRPr/>
          </a:p>
          <a:p>
            <a:pPr indent="0" lvl="0" marL="0" rtl="0" algn="l">
              <a:spcBef>
                <a:spcPts val="992"/>
              </a:spcBef>
              <a:spcAft>
                <a:spcPts val="0"/>
              </a:spcAft>
              <a:buClr>
                <a:schemeClr val="dk1"/>
              </a:buClr>
              <a:buSzPct val="100000"/>
              <a:buNone/>
            </a:pPr>
            <a:r>
              <a:t/>
            </a:r>
            <a:endParaRPr b="1" sz="2800"/>
          </a:p>
          <a:p>
            <a:pPr indent="0" lvl="0" marL="0" rtl="0" algn="l">
              <a:spcBef>
                <a:spcPts val="908"/>
              </a:spcBef>
              <a:spcAft>
                <a:spcPts val="0"/>
              </a:spcAft>
              <a:buClr>
                <a:schemeClr val="dk1"/>
              </a:buClr>
              <a:buSzPct val="100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4"/>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br>
              <a:rPr lang="fr-FR" sz="2400"/>
            </a:br>
            <a:r>
              <a:rPr b="0" lang="fr-FR" sz="2400">
                <a:latin typeface="Lato"/>
                <a:ea typeface="Lato"/>
                <a:cs typeface="Lato"/>
                <a:sym typeface="Lato"/>
              </a:rPr>
              <a:t>Développement d'un arbre à problèmes</a:t>
            </a:r>
            <a:endParaRPr/>
          </a:p>
        </p:txBody>
      </p:sp>
      <p:sp>
        <p:nvSpPr>
          <p:cNvPr id="346" name="Google Shape;346;p34"/>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dk1"/>
              </a:buClr>
              <a:buSzPct val="100000"/>
              <a:buNone/>
            </a:pPr>
            <a:r>
              <a:rPr lang="fr-FR" sz="2800"/>
              <a:t>4. Commencer l'analyse causale pour développer l'arbre à problèmes</a:t>
            </a:r>
            <a:endParaRPr/>
          </a:p>
          <a:p>
            <a:pPr indent="-457200" lvl="0" marL="457200" rtl="0" algn="l">
              <a:spcBef>
                <a:spcPts val="950"/>
              </a:spcBef>
              <a:spcAft>
                <a:spcPts val="0"/>
              </a:spcAft>
              <a:buClr>
                <a:schemeClr val="dk1"/>
              </a:buClr>
              <a:buSzPct val="100000"/>
              <a:buFont typeface="Arial"/>
              <a:buChar char="•"/>
            </a:pPr>
            <a:r>
              <a:rPr lang="fr-FR" sz="2800"/>
              <a:t>Organiser les causes pour montrer comment elles se produisent séquentiellement ou simultanément. </a:t>
            </a:r>
            <a:endParaRPr/>
          </a:p>
          <a:p>
            <a:pPr indent="-457200" lvl="0" marL="457200" rtl="0" algn="l">
              <a:spcBef>
                <a:spcPts val="950"/>
              </a:spcBef>
              <a:spcAft>
                <a:spcPts val="0"/>
              </a:spcAft>
              <a:buClr>
                <a:schemeClr val="dk1"/>
              </a:buClr>
              <a:buSzPct val="100000"/>
              <a:buFont typeface="Arial"/>
              <a:buChar char="•"/>
            </a:pPr>
            <a:r>
              <a:rPr lang="fr-FR" sz="2800"/>
              <a:t>Commencer par placer des contraintes contextuelles au bas de l'arbre. </a:t>
            </a:r>
            <a:endParaRPr/>
          </a:p>
          <a:p>
            <a:pPr indent="-457200" lvl="0" marL="457200" rtl="0" algn="l">
              <a:spcBef>
                <a:spcPts val="950"/>
              </a:spcBef>
              <a:spcAft>
                <a:spcPts val="0"/>
              </a:spcAft>
              <a:buClr>
                <a:schemeClr val="dk1"/>
              </a:buClr>
              <a:buSzPct val="100000"/>
              <a:buFont typeface="Arial"/>
              <a:buChar char="•"/>
            </a:pPr>
            <a:r>
              <a:rPr lang="fr-FR" sz="2800"/>
              <a:t>Ensuite, travailler à côté des problèmes clés</a:t>
            </a:r>
            <a:endParaRPr/>
          </a:p>
          <a:p>
            <a:pPr indent="-457200" lvl="0" marL="457200" rtl="0" algn="l">
              <a:spcBef>
                <a:spcPts val="950"/>
              </a:spcBef>
              <a:spcAft>
                <a:spcPts val="0"/>
              </a:spcAft>
              <a:buClr>
                <a:schemeClr val="dk1"/>
              </a:buClr>
              <a:buSzPct val="100000"/>
              <a:buFont typeface="Arial"/>
              <a:buChar char="•"/>
            </a:pPr>
            <a:r>
              <a:rPr lang="fr-FR" sz="2800"/>
              <a:t>Demander «quelles sont les principales raisons pour lesquelles le problème X existe?»  Continuer à demander «toute autre raison» jusqu'à ce que toutes les causes pouvant expliquer la plupart du problème soient identifiées.</a:t>
            </a:r>
            <a:endParaRPr/>
          </a:p>
          <a:p>
            <a:pPr indent="0" lvl="0" marL="0" rtl="0" algn="l">
              <a:spcBef>
                <a:spcPts val="950"/>
              </a:spcBef>
              <a:spcAft>
                <a:spcPts val="0"/>
              </a:spcAft>
              <a:buClr>
                <a:schemeClr val="dk1"/>
              </a:buClr>
              <a:buSzPct val="100000"/>
              <a:buNone/>
            </a:pPr>
            <a:r>
              <a:t/>
            </a:r>
            <a:endParaRPr b="1" sz="2800"/>
          </a:p>
          <a:p>
            <a:pPr indent="0" lvl="0" marL="0" rtl="0" algn="l">
              <a:spcBef>
                <a:spcPts val="875"/>
              </a:spcBef>
              <a:spcAft>
                <a:spcPts val="0"/>
              </a:spcAft>
              <a:buClr>
                <a:schemeClr val="dk1"/>
              </a:buClr>
              <a:buSzPct val="1000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b="0" lang="fr-FR" sz="2400">
                <a:latin typeface="Lato"/>
                <a:ea typeface="Lato"/>
                <a:cs typeface="Lato"/>
                <a:sym typeface="Lato"/>
              </a:rPr>
              <a:t>Développement d'un arbre à problèmes</a:t>
            </a:r>
            <a:endParaRPr/>
          </a:p>
        </p:txBody>
      </p:sp>
      <p:sp>
        <p:nvSpPr>
          <p:cNvPr id="353" name="Google Shape;353;p35"/>
          <p:cNvSpPr txBox="1"/>
          <p:nvPr>
            <p:ph idx="1" type="body"/>
          </p:nvPr>
        </p:nvSpPr>
        <p:spPr>
          <a:xfrm>
            <a:off x="1684422" y="1116531"/>
            <a:ext cx="7278708" cy="3814697"/>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spcBef>
                <a:spcPts val="0"/>
              </a:spcBef>
              <a:spcAft>
                <a:spcPts val="0"/>
              </a:spcAft>
              <a:buClr>
                <a:schemeClr val="dk1"/>
              </a:buClr>
              <a:buSzPct val="100000"/>
              <a:buNone/>
            </a:pPr>
            <a:r>
              <a:rPr lang="fr-FR" sz="3100"/>
              <a:t>4. Une fois qu'un niveau de causalité est en place, revérifier la logique causale:</a:t>
            </a:r>
            <a:endParaRPr/>
          </a:p>
          <a:p>
            <a:pPr indent="-457200" lvl="0" marL="457200" rtl="0" algn="l">
              <a:spcBef>
                <a:spcPts val="941"/>
              </a:spcBef>
              <a:spcAft>
                <a:spcPts val="0"/>
              </a:spcAft>
              <a:buClr>
                <a:schemeClr val="dk1"/>
              </a:buClr>
              <a:buSzPct val="100000"/>
              <a:buFont typeface="Arial"/>
              <a:buChar char="•"/>
            </a:pPr>
            <a:r>
              <a:rPr lang="fr-FR" sz="3100"/>
              <a:t>Se déplacer dans le niveau vers le bas à l'aide d'instructions telles que «La condition X existe …… .en raison de la condition Y».  Par exemple, la prévalence des maladies du bétail est élevée car l'adoption de pratiques d'élevage améliorées est limitée. </a:t>
            </a:r>
            <a:endParaRPr/>
          </a:p>
          <a:p>
            <a:pPr indent="-457200" lvl="0" marL="457200" rtl="0" algn="l">
              <a:spcBef>
                <a:spcPts val="941"/>
              </a:spcBef>
              <a:spcAft>
                <a:spcPts val="0"/>
              </a:spcAft>
              <a:buClr>
                <a:schemeClr val="dk1"/>
              </a:buClr>
              <a:buSzPct val="100000"/>
              <a:buFont typeface="Arial"/>
              <a:buChar char="•"/>
            </a:pPr>
            <a:r>
              <a:rPr lang="fr-FR" sz="3100"/>
              <a:t>L'adoption de pratiques d'élevage améliorées est limitée, car l'accès aux produits de santé animale (médicaments vermifuges, vaccinations, etc.) est limité et les connaissances sur la façon de protéger la santé du bétail sont limitées.</a:t>
            </a:r>
            <a:endParaRPr/>
          </a:p>
          <a:p>
            <a:pPr indent="-457200" lvl="0" marL="457200" rtl="0" algn="l">
              <a:spcBef>
                <a:spcPts val="941"/>
              </a:spcBef>
              <a:spcAft>
                <a:spcPts val="0"/>
              </a:spcAft>
              <a:buClr>
                <a:schemeClr val="dk1"/>
              </a:buClr>
              <a:buSzPct val="100000"/>
              <a:buFont typeface="Arial"/>
              <a:buChar char="•"/>
            </a:pPr>
            <a:r>
              <a:rPr lang="fr-FR" sz="3100"/>
              <a:t>Vérifier la logique causale en se déplaçant dans le niveau vers le haut, par exemple, la condition X et la condition Y et la condition Z sont les principales raisons pour lesquelles la condition A existe. </a:t>
            </a:r>
            <a:endParaRPr/>
          </a:p>
          <a:p>
            <a:pPr indent="0" lvl="0" marL="0" rtl="0" algn="l">
              <a:spcBef>
                <a:spcPts val="941"/>
              </a:spcBef>
              <a:spcAft>
                <a:spcPts val="0"/>
              </a:spcAft>
              <a:buClr>
                <a:schemeClr val="dk1"/>
              </a:buClr>
              <a:buSzPct val="100000"/>
              <a:buNone/>
            </a:pPr>
            <a:r>
              <a:rPr lang="fr-FR" sz="3100"/>
              <a:t>5. Vérifier la distribution et la relation des types de contraintes </a:t>
            </a:r>
            <a:endParaRPr/>
          </a:p>
          <a:p>
            <a:pPr indent="0" lvl="0" marL="0" rtl="0" algn="l">
              <a:spcBef>
                <a:spcPts val="908"/>
              </a:spcBef>
              <a:spcAft>
                <a:spcPts val="0"/>
              </a:spcAft>
              <a:buClr>
                <a:schemeClr val="dk1"/>
              </a:buClr>
              <a:buSzPct val="100000"/>
              <a:buNone/>
            </a:pPr>
            <a:r>
              <a:t/>
            </a:r>
            <a:endParaRPr sz="2800"/>
          </a:p>
          <a:p>
            <a:pPr indent="0" lvl="0" marL="0" rtl="0" algn="l">
              <a:spcBef>
                <a:spcPts val="908"/>
              </a:spcBef>
              <a:spcAft>
                <a:spcPts val="0"/>
              </a:spcAft>
              <a:buClr>
                <a:schemeClr val="dk1"/>
              </a:buClr>
              <a:buSzPct val="100000"/>
              <a:buNone/>
            </a:pPr>
            <a:r>
              <a:t/>
            </a:r>
            <a:endParaRPr b="1" sz="2800"/>
          </a:p>
          <a:p>
            <a:pPr indent="0" lvl="0" marL="0" rtl="0" algn="l">
              <a:spcBef>
                <a:spcPts val="842"/>
              </a:spcBef>
              <a:spcAft>
                <a:spcPts val="0"/>
              </a:spcAft>
              <a:buClr>
                <a:schemeClr val="dk1"/>
              </a:buClr>
              <a:buSzPct val="100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6"/>
          <p:cNvSpPr txBox="1"/>
          <p:nvPr>
            <p:ph idx="1" type="body"/>
          </p:nvPr>
        </p:nvSpPr>
        <p:spPr>
          <a:xfrm>
            <a:off x="1366838" y="2002061"/>
            <a:ext cx="6313487" cy="1089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000"/>
              <a:buNone/>
            </a:pPr>
            <a:r>
              <a:rPr lang="fr-FR" sz="6000"/>
              <a:t>Merci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635267" y="88581"/>
            <a:ext cx="79938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Développement, Validation et Amélioration de l‘Arbre à problèmes</a:t>
            </a:r>
            <a:endParaRPr/>
          </a:p>
        </p:txBody>
      </p:sp>
      <p:graphicFrame>
        <p:nvGraphicFramePr>
          <p:cNvPr id="112" name="Google Shape;112;p4"/>
          <p:cNvGraphicFramePr/>
          <p:nvPr/>
        </p:nvGraphicFramePr>
        <p:xfrm>
          <a:off x="458342" y="1061164"/>
          <a:ext cx="3000000" cy="3000000"/>
        </p:xfrm>
        <a:graphic>
          <a:graphicData uri="http://schemas.openxmlformats.org/drawingml/2006/table">
            <a:tbl>
              <a:tblPr bandRow="1" firstCol="1" firstRow="1">
                <a:noFill/>
                <a:tableStyleId>{F9F298C1-B272-4BA5-A4EF-D0CE87C04FF3}</a:tableStyleId>
              </a:tblPr>
              <a:tblGrid>
                <a:gridCol w="4252600"/>
                <a:gridCol w="1842350"/>
                <a:gridCol w="590225"/>
                <a:gridCol w="590225"/>
                <a:gridCol w="590225"/>
                <a:gridCol w="590225"/>
              </a:tblGrid>
              <a:tr h="265700">
                <a:tc>
                  <a:txBody>
                    <a:bodyPr/>
                    <a:lstStyle/>
                    <a:p>
                      <a:pPr indent="0" lvl="0" marL="0" marR="0" rtl="0" algn="ctr">
                        <a:lnSpc>
                          <a:spcPct val="107000"/>
                        </a:lnSpc>
                        <a:spcBef>
                          <a:spcPts val="0"/>
                        </a:spcBef>
                        <a:spcAft>
                          <a:spcPts val="0"/>
                        </a:spcAft>
                        <a:buNone/>
                      </a:pPr>
                      <a:r>
                        <a:rPr lang="fr-FR" sz="1200" u="none" cap="none" strike="noStrike"/>
                        <a:t>QUOI?</a:t>
                      </a:r>
                      <a:endParaRPr/>
                    </a:p>
                  </a:txBody>
                  <a:tcPr marT="0" marB="0" marR="65050" marL="65050" anchor="b">
                    <a:solidFill>
                      <a:schemeClr val="dk2"/>
                    </a:solidFill>
                  </a:tcPr>
                </a:tc>
                <a:tc>
                  <a:txBody>
                    <a:bodyPr/>
                    <a:lstStyle/>
                    <a:p>
                      <a:pPr indent="0" lvl="0" marL="0" marR="0" rtl="0" algn="l">
                        <a:lnSpc>
                          <a:spcPct val="107000"/>
                        </a:lnSpc>
                        <a:spcBef>
                          <a:spcPts val="0"/>
                        </a:spcBef>
                        <a:spcAft>
                          <a:spcPts val="0"/>
                        </a:spcAft>
                        <a:buNone/>
                      </a:pPr>
                      <a:r>
                        <a:rPr lang="fr-FR" sz="900" u="none" cap="none" strike="noStrike"/>
                        <a:t>OMS (exemples seulement)</a:t>
                      </a:r>
                      <a:endParaRPr/>
                    </a:p>
                  </a:txBody>
                  <a:tcPr marT="0" marB="0" marR="65050" marL="65050" anchor="b">
                    <a:solidFill>
                      <a:schemeClr val="dk2"/>
                    </a:solidFill>
                  </a:tcPr>
                </a:tc>
                <a:tc>
                  <a:txBody>
                    <a:bodyPr/>
                    <a:lstStyle/>
                    <a:p>
                      <a:pPr indent="0" lvl="0" marL="0" marR="0" rtl="0" algn="ctr">
                        <a:lnSpc>
                          <a:spcPct val="107000"/>
                        </a:lnSpc>
                        <a:spcBef>
                          <a:spcPts val="0"/>
                        </a:spcBef>
                        <a:spcAft>
                          <a:spcPts val="0"/>
                        </a:spcAft>
                        <a:buNone/>
                      </a:pPr>
                      <a:r>
                        <a:rPr lang="fr-FR" sz="900" u="none" cap="none" strike="noStrike"/>
                        <a:t>SEMAINE</a:t>
                      </a:r>
                      <a:endParaRPr/>
                    </a:p>
                  </a:txBody>
                  <a:tcPr marT="0" marB="0" marR="65050" marL="65050" anchor="ctr">
                    <a:solidFill>
                      <a:schemeClr val="dk2"/>
                    </a:solidFill>
                  </a:tcPr>
                </a:tc>
                <a:tc>
                  <a:txBody>
                    <a:bodyPr/>
                    <a:lstStyle/>
                    <a:p>
                      <a:pPr indent="0" lvl="0" marL="0" marR="0" rtl="0" algn="ctr">
                        <a:lnSpc>
                          <a:spcPct val="107000"/>
                        </a:lnSpc>
                        <a:spcBef>
                          <a:spcPts val="0"/>
                        </a:spcBef>
                        <a:spcAft>
                          <a:spcPts val="0"/>
                        </a:spcAft>
                        <a:buNone/>
                      </a:pPr>
                      <a:r>
                        <a:rPr lang="fr-FR" sz="900" u="none" cap="none" strike="noStrike"/>
                        <a:t>SEMAINE</a:t>
                      </a:r>
                      <a:endParaRPr/>
                    </a:p>
                  </a:txBody>
                  <a:tcPr marT="0" marB="0" marR="65050" marL="65050" anchor="ctr">
                    <a:solidFill>
                      <a:schemeClr val="dk2"/>
                    </a:solidFill>
                  </a:tcPr>
                </a:tc>
                <a:tc>
                  <a:txBody>
                    <a:bodyPr/>
                    <a:lstStyle/>
                    <a:p>
                      <a:pPr indent="0" lvl="0" marL="0" marR="0" rtl="0" algn="ctr">
                        <a:lnSpc>
                          <a:spcPct val="107000"/>
                        </a:lnSpc>
                        <a:spcBef>
                          <a:spcPts val="0"/>
                        </a:spcBef>
                        <a:spcAft>
                          <a:spcPts val="0"/>
                        </a:spcAft>
                        <a:buNone/>
                      </a:pPr>
                      <a:r>
                        <a:rPr lang="fr-FR" sz="900" u="none" cap="none" strike="noStrike"/>
                        <a:t>SEMAINE</a:t>
                      </a:r>
                      <a:endParaRPr/>
                    </a:p>
                  </a:txBody>
                  <a:tcPr marT="0" marB="0" marR="65050" marL="65050" anchor="ctr">
                    <a:solidFill>
                      <a:schemeClr val="dk2"/>
                    </a:solidFill>
                  </a:tcPr>
                </a:tc>
                <a:tc>
                  <a:txBody>
                    <a:bodyPr/>
                    <a:lstStyle/>
                    <a:p>
                      <a:pPr indent="0" lvl="0" marL="0" marR="0" rtl="0" algn="ctr">
                        <a:lnSpc>
                          <a:spcPct val="107000"/>
                        </a:lnSpc>
                        <a:spcBef>
                          <a:spcPts val="0"/>
                        </a:spcBef>
                        <a:spcAft>
                          <a:spcPts val="0"/>
                        </a:spcAft>
                        <a:buNone/>
                      </a:pPr>
                      <a:r>
                        <a:rPr lang="fr-FR" sz="900" u="none" cap="none" strike="noStrike"/>
                        <a:t>SEMAINE</a:t>
                      </a:r>
                      <a:endParaRPr/>
                    </a:p>
                  </a:txBody>
                  <a:tcPr marT="0" marB="0" marR="65050" marL="65050" anchor="ctr">
                    <a:solidFill>
                      <a:schemeClr val="dk2"/>
                    </a:solidFill>
                  </a:tcPr>
                </a:tc>
              </a:tr>
              <a:tr h="537375">
                <a:tc>
                  <a:txBody>
                    <a:bodyPr/>
                    <a:lstStyle/>
                    <a:p>
                      <a:pPr indent="0" lvl="0" marL="0" marR="0" rtl="0" algn="l">
                        <a:lnSpc>
                          <a:spcPct val="107000"/>
                        </a:lnSpc>
                        <a:spcBef>
                          <a:spcPts val="0"/>
                        </a:spcBef>
                        <a:spcAft>
                          <a:spcPts val="0"/>
                        </a:spcAft>
                        <a:buNone/>
                      </a:pPr>
                      <a:r>
                        <a:rPr lang="fr-FR" sz="1100" u="none" cap="none" strike="noStrike">
                          <a:solidFill>
                            <a:schemeClr val="dk1"/>
                          </a:solidFill>
                        </a:rPr>
                        <a:t>Analyser de façon critique et organiser les problèmes et les causes en un flux logique, y compris les liens de causalité transversaux (arbre à problèmes)</a:t>
                      </a:r>
                      <a:endParaRPr sz="1300"/>
                    </a:p>
                  </a:txBody>
                  <a:tcPr marT="0" marB="0" marR="65050" marL="65050" anchor="ctr">
                    <a:solidFill>
                      <a:srgbClr val="B2DCEE"/>
                    </a:solidFill>
                  </a:tcPr>
                </a:tc>
                <a:tc rowSpan="2">
                  <a:txBody>
                    <a:bodyPr/>
                    <a:lstStyle/>
                    <a:p>
                      <a:pPr indent="0" lvl="0" marL="0" marR="0" rtl="0" algn="l">
                        <a:lnSpc>
                          <a:spcPct val="107000"/>
                        </a:lnSpc>
                        <a:spcBef>
                          <a:spcPts val="0"/>
                        </a:spcBef>
                        <a:spcAft>
                          <a:spcPts val="0"/>
                        </a:spcAft>
                        <a:buNone/>
                      </a:pPr>
                      <a:r>
                        <a:rPr lang="fr-FR" sz="1000" u="none" cap="none" strike="noStrike"/>
                        <a:t>Responsables techniques, personnel de S&amp;E, CAS, NBD, BP (6-10 personnes représentant diverses perspectives techniques / contextuelles)</a:t>
                      </a:r>
                      <a:endParaRPr/>
                    </a:p>
                  </a:txBody>
                  <a:tcPr marT="0" marB="0" marR="65050" marL="65050" anchor="ctr">
                    <a:solidFill>
                      <a:srgbClr val="F2F2F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F2F2F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F2F2F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F2F2F2"/>
                    </a:solidFill>
                  </a:tcPr>
                </a:tc>
              </a:tr>
              <a:tr h="408450">
                <a:tc>
                  <a:txBody>
                    <a:bodyPr/>
                    <a:lstStyle/>
                    <a:p>
                      <a:pPr indent="0" lvl="0" marL="0" marR="0" rtl="0" algn="l">
                        <a:lnSpc>
                          <a:spcPct val="107000"/>
                        </a:lnSpc>
                        <a:spcBef>
                          <a:spcPts val="0"/>
                        </a:spcBef>
                        <a:spcAft>
                          <a:spcPts val="0"/>
                        </a:spcAft>
                        <a:buNone/>
                      </a:pPr>
                      <a:r>
                        <a:rPr lang="fr-FR" sz="1100" u="none" cap="none" strike="noStrike">
                          <a:solidFill>
                            <a:schemeClr val="dk1"/>
                          </a:solidFill>
                        </a:rPr>
                        <a:t>Identifier et établir l’ordre de priorité des lacunes restantes en matière d'informations et de preuves </a:t>
                      </a:r>
                      <a:endParaRPr sz="1300"/>
                    </a:p>
                  </a:txBody>
                  <a:tcPr marT="0" marB="0" marR="65050" marL="65050" anchor="ctr">
                    <a:solidFill>
                      <a:srgbClr val="B2DCEE"/>
                    </a:solidFill>
                  </a:tcPr>
                </a:tc>
                <a:tc vMerge="1"/>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F2F2F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F2F2F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F2F2F2"/>
                    </a:solidFill>
                  </a:tcPr>
                </a:tc>
              </a:tr>
              <a:tr h="200425">
                <a:tc>
                  <a:txBody>
                    <a:bodyPr/>
                    <a:lstStyle/>
                    <a:p>
                      <a:pPr indent="0" lvl="0" marL="0" marR="0" rtl="0" algn="l">
                        <a:lnSpc>
                          <a:spcPct val="107000"/>
                        </a:lnSpc>
                        <a:spcBef>
                          <a:spcPts val="0"/>
                        </a:spcBef>
                        <a:spcAft>
                          <a:spcPts val="0"/>
                        </a:spcAft>
                        <a:buNone/>
                      </a:pPr>
                      <a:r>
                        <a:rPr lang="fr-FR" sz="1100" u="none" cap="none" strike="noStrike">
                          <a:solidFill>
                            <a:schemeClr val="dk1"/>
                          </a:solidFill>
                        </a:rPr>
                        <a:t>Enregistrer l'arbre à problèmes en format électronique.</a:t>
                      </a:r>
                      <a:endParaRPr sz="1300"/>
                    </a:p>
                  </a:txBody>
                  <a:tcPr marT="0" marB="0" marR="65050" marL="65050" anchor="ctr">
                    <a:solidFill>
                      <a:srgbClr val="B2DCEE"/>
                    </a:solidFill>
                  </a:tcPr>
                </a:tc>
                <a:tc>
                  <a:txBody>
                    <a:bodyPr/>
                    <a:lstStyle/>
                    <a:p>
                      <a:pPr indent="0" lvl="0" marL="0" marR="0" rtl="0" algn="l">
                        <a:lnSpc>
                          <a:spcPct val="107000"/>
                        </a:lnSpc>
                        <a:spcBef>
                          <a:spcPts val="0"/>
                        </a:spcBef>
                        <a:spcAft>
                          <a:spcPts val="0"/>
                        </a:spcAft>
                        <a:buNone/>
                      </a:pPr>
                      <a:r>
                        <a:rPr lang="fr-FR" sz="1000" u="none" cap="none" strike="noStrike"/>
                        <a:t>Responsable graphique</a:t>
                      </a:r>
                      <a:endParaRPr/>
                    </a:p>
                  </a:txBody>
                  <a:tcPr marT="0" marB="0" marR="65050" marL="65050" anchor="ctr">
                    <a:solidFill>
                      <a:srgbClr val="D8D8D8"/>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D8D8D8"/>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D8D8D8"/>
                    </a:solidFill>
                  </a:tcPr>
                </a:tc>
              </a:tr>
              <a:tr h="720500">
                <a:tc>
                  <a:txBody>
                    <a:bodyPr/>
                    <a:lstStyle/>
                    <a:p>
                      <a:pPr indent="0" lvl="0" marL="0" marR="0" rtl="0" algn="l">
                        <a:lnSpc>
                          <a:spcPct val="107000"/>
                        </a:lnSpc>
                        <a:spcBef>
                          <a:spcPts val="0"/>
                        </a:spcBef>
                        <a:spcAft>
                          <a:spcPts val="0"/>
                        </a:spcAft>
                        <a:buNone/>
                      </a:pPr>
                      <a:r>
                        <a:rPr lang="fr-FR" sz="1100" u="none" cap="none" strike="noStrike">
                          <a:solidFill>
                            <a:schemeClr val="dk1"/>
                          </a:solidFill>
                        </a:rPr>
                        <a:t>Deuxième cycle de collecte de données: Tenter de combler les lacunes d'information prioritaires par la capture de données secondaires (ou primaires si possible) </a:t>
                      </a:r>
                      <a:endParaRPr sz="1300"/>
                    </a:p>
                  </a:txBody>
                  <a:tcPr marT="0" marB="0" marR="65050" marL="65050" anchor="ctr">
                    <a:solidFill>
                      <a:srgbClr val="B2DCEE"/>
                    </a:solidFill>
                  </a:tcPr>
                </a:tc>
                <a:tc>
                  <a:txBody>
                    <a:bodyPr/>
                    <a:lstStyle/>
                    <a:p>
                      <a:pPr indent="0" lvl="0" marL="0" marR="0" rtl="0" algn="l">
                        <a:lnSpc>
                          <a:spcPct val="107000"/>
                        </a:lnSpc>
                        <a:spcBef>
                          <a:spcPts val="0"/>
                        </a:spcBef>
                        <a:spcAft>
                          <a:spcPts val="0"/>
                        </a:spcAft>
                        <a:buNone/>
                      </a:pPr>
                      <a:r>
                        <a:rPr lang="fr-FR" sz="1000" u="none" cap="none" strike="noStrike"/>
                        <a:t>Responsables techniques, S&amp;E, CAS, NBD, personnel BP, stagiaires </a:t>
                      </a:r>
                      <a:endParaRPr/>
                    </a:p>
                  </a:txBody>
                  <a:tcPr marT="0" marB="0" marR="65050" marL="65050" anchor="ctr">
                    <a:solidFill>
                      <a:srgbClr val="F2F2F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rgbClr val="F2F2F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rgbClr val="F2F2F2"/>
                    </a:solidFill>
                  </a:tcPr>
                </a:tc>
              </a:tr>
              <a:tr h="720500">
                <a:tc>
                  <a:txBody>
                    <a:bodyPr/>
                    <a:lstStyle/>
                    <a:p>
                      <a:pPr indent="0" lvl="0" marL="0" marR="0" rtl="0" algn="l">
                        <a:lnSpc>
                          <a:spcPct val="107000"/>
                        </a:lnSpc>
                        <a:spcBef>
                          <a:spcPts val="0"/>
                        </a:spcBef>
                        <a:spcAft>
                          <a:spcPts val="0"/>
                        </a:spcAft>
                        <a:buNone/>
                      </a:pPr>
                      <a:r>
                        <a:rPr lang="fr-FR" sz="1100" u="none" cap="none" strike="noStrike">
                          <a:solidFill>
                            <a:schemeClr val="dk1"/>
                          </a:solidFill>
                        </a:rPr>
                        <a:t>Documenter les preuves de chaque énoncé de problème dans un modèle facilement référencé (à utiliser par les rédacteurs de propositions et par le BP après l'attribution)</a:t>
                      </a:r>
                      <a:endParaRPr sz="1300"/>
                    </a:p>
                  </a:txBody>
                  <a:tcPr marT="0" marB="0" marR="65050" marL="65050" anchor="ctr">
                    <a:solidFill>
                      <a:srgbClr val="B2DCEE"/>
                    </a:solidFill>
                  </a:tcPr>
                </a:tc>
                <a:tc>
                  <a:txBody>
                    <a:bodyPr/>
                    <a:lstStyle/>
                    <a:p>
                      <a:pPr indent="0" lvl="0" marL="0" marR="0" rtl="0" algn="l">
                        <a:lnSpc>
                          <a:spcPct val="107000"/>
                        </a:lnSpc>
                        <a:spcBef>
                          <a:spcPts val="0"/>
                        </a:spcBef>
                        <a:spcAft>
                          <a:spcPts val="0"/>
                        </a:spcAft>
                        <a:buNone/>
                      </a:pPr>
                      <a:r>
                        <a:rPr lang="fr-FR" sz="1000" u="none" cap="none" strike="noStrike"/>
                        <a:t>Équipe de 1-2 personnes (S&amp;E, stagiaires, etc.) </a:t>
                      </a:r>
                      <a:endParaRPr/>
                    </a:p>
                  </a:txBody>
                  <a:tcPr marT="0" marB="0" marR="65050" marL="65050" anchor="ctr">
                    <a:solidFill>
                      <a:srgbClr val="D8D8D8"/>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r>
              <a:tr h="467700">
                <a:tc>
                  <a:txBody>
                    <a:bodyPr/>
                    <a:lstStyle/>
                    <a:p>
                      <a:pPr indent="0" lvl="0" marL="0" marR="0" rtl="0" algn="l">
                        <a:lnSpc>
                          <a:spcPct val="107000"/>
                        </a:lnSpc>
                        <a:spcBef>
                          <a:spcPts val="0"/>
                        </a:spcBef>
                        <a:spcAft>
                          <a:spcPts val="0"/>
                        </a:spcAft>
                        <a:buNone/>
                      </a:pPr>
                      <a:r>
                        <a:rPr lang="fr-FR" sz="1100" u="none" cap="none" strike="noStrike">
                          <a:solidFill>
                            <a:schemeClr val="dk1"/>
                          </a:solidFill>
                        </a:rPr>
                        <a:t>Examiner l'arbre à problèmes avec les autres parties prenantes concernées.</a:t>
                      </a:r>
                      <a:endParaRPr sz="1300"/>
                    </a:p>
                  </a:txBody>
                  <a:tcPr marT="0" marB="0" marR="65050" marL="65050" anchor="ctr">
                    <a:solidFill>
                      <a:srgbClr val="B2DCEE"/>
                    </a:solidFill>
                  </a:tcPr>
                </a:tc>
                <a:tc>
                  <a:txBody>
                    <a:bodyPr/>
                    <a:lstStyle/>
                    <a:p>
                      <a:pPr indent="0" lvl="0" marL="0" marR="0" rtl="0" algn="l">
                        <a:lnSpc>
                          <a:spcPct val="107000"/>
                        </a:lnSpc>
                        <a:spcBef>
                          <a:spcPts val="0"/>
                        </a:spcBef>
                        <a:spcAft>
                          <a:spcPts val="0"/>
                        </a:spcAft>
                        <a:buNone/>
                      </a:pPr>
                      <a:r>
                        <a:rPr lang="fr-FR" sz="1000" u="none" cap="none" strike="noStrike"/>
                        <a:t>Équipe dans le pays; gouvernement régional si possible.</a:t>
                      </a:r>
                      <a:endParaRPr/>
                    </a:p>
                  </a:txBody>
                  <a:tcPr marT="0" marB="0" marR="65050" marL="65050" anchor="ctr">
                    <a:solidFill>
                      <a:schemeClr val="lt1"/>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chemeClr val="lt1"/>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r>
              <a:tr h="537375">
                <a:tc>
                  <a:txBody>
                    <a:bodyPr/>
                    <a:lstStyle/>
                    <a:p>
                      <a:pPr indent="0" lvl="0" marL="0" marR="0" rtl="0" algn="l">
                        <a:lnSpc>
                          <a:spcPct val="107000"/>
                        </a:lnSpc>
                        <a:spcBef>
                          <a:spcPts val="0"/>
                        </a:spcBef>
                        <a:spcAft>
                          <a:spcPts val="0"/>
                        </a:spcAft>
                        <a:buNone/>
                      </a:pPr>
                      <a:r>
                        <a:rPr lang="fr-FR" sz="1100" u="none" cap="none" strike="noStrike">
                          <a:solidFill>
                            <a:schemeClr val="dk1"/>
                          </a:solidFill>
                        </a:rPr>
                        <a:t>Peaufiner l’arbre à problèmes en fonction des Feedbacks des parties prenantes et combler les lacunes en matière d’information.</a:t>
                      </a:r>
                      <a:endParaRPr sz="1300"/>
                    </a:p>
                  </a:txBody>
                  <a:tcPr marT="0" marB="0" marR="65050" marL="65050" anchor="ctr">
                    <a:solidFill>
                      <a:srgbClr val="B2DCEE"/>
                    </a:solidFill>
                  </a:tcPr>
                </a:tc>
                <a:tc>
                  <a:txBody>
                    <a:bodyPr/>
                    <a:lstStyle/>
                    <a:p>
                      <a:pPr indent="0" lvl="0" marL="0" marR="0" rtl="0" algn="l">
                        <a:lnSpc>
                          <a:spcPct val="107000"/>
                        </a:lnSpc>
                        <a:spcBef>
                          <a:spcPts val="0"/>
                        </a:spcBef>
                        <a:spcAft>
                          <a:spcPts val="0"/>
                        </a:spcAft>
                        <a:buNone/>
                      </a:pPr>
                      <a:r>
                        <a:rPr lang="fr-FR" sz="1000" u="none" cap="none" strike="noStrike"/>
                        <a:t>Équipe de 2-3 personnes (du groupe de travail de l'arbre à problèmes d'origine) </a:t>
                      </a:r>
                      <a:endParaRPr/>
                    </a:p>
                  </a:txBody>
                  <a:tcPr marT="0" marB="0" marR="65050" marL="65050" anchor="ctr">
                    <a:solidFill>
                      <a:srgbClr val="D8D8D8"/>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D8D8D8"/>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rgbClr val="D8D8D8"/>
                    </a:solidFill>
                  </a:tcPr>
                </a:tc>
                <a:tc>
                  <a:txBody>
                    <a:bodyPr/>
                    <a:lstStyle/>
                    <a:p>
                      <a:pPr indent="0" lvl="0" marL="0" marR="0" rtl="0" algn="l">
                        <a:lnSpc>
                          <a:spcPct val="107000"/>
                        </a:lnSpc>
                        <a:spcBef>
                          <a:spcPts val="0"/>
                        </a:spcBef>
                        <a:spcAft>
                          <a:spcPts val="0"/>
                        </a:spcAft>
                        <a:buNone/>
                      </a:pPr>
                      <a:r>
                        <a:t/>
                      </a:r>
                      <a:endParaRPr sz="1000" u="none" cap="none" strike="noStrike">
                        <a:latin typeface="Calibri"/>
                        <a:ea typeface="Calibri"/>
                        <a:cs typeface="Calibri"/>
                        <a:sym typeface="Calibri"/>
                      </a:endParaRPr>
                    </a:p>
                  </a:txBody>
                  <a:tcPr marT="0" marB="0" marR="65050" marL="65050" anchor="b">
                    <a:solidFill>
                      <a:schemeClr val="accent2"/>
                    </a:solidFill>
                  </a:tcPr>
                </a:tc>
                <a:tc>
                  <a:txBody>
                    <a:bodyPr/>
                    <a:lstStyle/>
                    <a:p>
                      <a:pPr indent="0" lvl="0" marL="0" marR="0" rtl="0" algn="l">
                        <a:lnSpc>
                          <a:spcPct val="107000"/>
                        </a:lnSpc>
                        <a:spcBef>
                          <a:spcPts val="0"/>
                        </a:spcBef>
                        <a:spcAft>
                          <a:spcPts val="0"/>
                        </a:spcAft>
                        <a:buNone/>
                      </a:pPr>
                      <a:r>
                        <a:rPr lang="fr-FR" sz="900" u="none" cap="none" strike="noStrike"/>
                        <a:t> </a:t>
                      </a:r>
                      <a:endParaRPr/>
                    </a:p>
                  </a:txBody>
                  <a:tcPr marT="0" marB="0" marR="65050" marL="65050" anchor="b">
                    <a:solidFill>
                      <a:schemeClr val="accent2"/>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1684423" y="75968"/>
            <a:ext cx="7351204"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Analyse holistique de problèmes / pensée systémique</a:t>
            </a:r>
            <a:endParaRPr/>
          </a:p>
        </p:txBody>
      </p:sp>
      <p:sp>
        <p:nvSpPr>
          <p:cNvPr id="119" name="Google Shape;119;p5"/>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62500" lnSpcReduction="20000"/>
          </a:bodyPr>
          <a:lstStyle/>
          <a:p>
            <a:pPr indent="-457200" lvl="0" marL="457200" rtl="0" algn="l">
              <a:spcBef>
                <a:spcPts val="0"/>
              </a:spcBef>
              <a:spcAft>
                <a:spcPts val="0"/>
              </a:spcAft>
              <a:buClr>
                <a:schemeClr val="dk1"/>
              </a:buClr>
              <a:buSzPct val="100000"/>
              <a:buFont typeface="Arial"/>
              <a:buChar char="•"/>
            </a:pPr>
            <a:r>
              <a:rPr lang="fr-FR" sz="2800"/>
              <a:t>Améliore la capacité de concevoir et de mettre en œuvre des programmes intégrés qui améliorent les résultats de bien-être.  </a:t>
            </a:r>
            <a:endParaRPr/>
          </a:p>
          <a:p>
            <a:pPr indent="-285750" lvl="1" marL="742950" rtl="0" algn="l">
              <a:spcBef>
                <a:spcPts val="300"/>
              </a:spcBef>
              <a:spcAft>
                <a:spcPts val="0"/>
              </a:spcAft>
              <a:buClr>
                <a:schemeClr val="dk1"/>
              </a:buClr>
              <a:buSzPct val="100000"/>
              <a:buFont typeface="Arial"/>
              <a:buChar char="•"/>
            </a:pPr>
            <a:r>
              <a:rPr lang="fr-FR" sz="2400"/>
              <a:t>Cela </a:t>
            </a:r>
            <a:r>
              <a:rPr b="1" lang="fr-FR" sz="2400"/>
              <a:t>ne</a:t>
            </a:r>
            <a:r>
              <a:rPr lang="fr-FR" sz="2400"/>
              <a:t> signifie pas des programmes plus grands et plus larges par une seule institution</a:t>
            </a:r>
            <a:endParaRPr/>
          </a:p>
          <a:p>
            <a:pPr indent="-285750" lvl="1" marL="742950" rtl="0" algn="l">
              <a:spcBef>
                <a:spcPts val="300"/>
              </a:spcBef>
              <a:spcAft>
                <a:spcPts val="0"/>
              </a:spcAft>
              <a:buClr>
                <a:schemeClr val="dk1"/>
              </a:buClr>
              <a:buSzPct val="100000"/>
              <a:buFont typeface="Arial"/>
              <a:buChar char="•"/>
            </a:pPr>
            <a:r>
              <a:rPr lang="fr-FR" sz="2400"/>
              <a:t>Est une approche non sectorielle ou intersectorielle</a:t>
            </a:r>
            <a:endParaRPr/>
          </a:p>
          <a:p>
            <a:pPr indent="-285750" lvl="1" marL="742950" rtl="0" algn="l">
              <a:spcBef>
                <a:spcPts val="300"/>
              </a:spcBef>
              <a:spcAft>
                <a:spcPts val="0"/>
              </a:spcAft>
              <a:buClr>
                <a:schemeClr val="dk1"/>
              </a:buClr>
              <a:buSzPct val="100000"/>
              <a:buFont typeface="Arial"/>
              <a:buChar char="•"/>
            </a:pPr>
            <a:r>
              <a:rPr lang="fr-FR" sz="2400"/>
              <a:t>Les secteurs et les parties prenantes travaillent ensemble pour adopter des stratégies complémentaires pour résoudre les problèmes communs</a:t>
            </a:r>
            <a:endParaRPr/>
          </a:p>
          <a:p>
            <a:pPr indent="0" lvl="1" marL="457200" rtl="0" algn="l">
              <a:spcBef>
                <a:spcPts val="300"/>
              </a:spcBef>
              <a:spcAft>
                <a:spcPts val="0"/>
              </a:spcAft>
              <a:buClr>
                <a:schemeClr val="dk1"/>
              </a:buClr>
              <a:buSzPct val="100000"/>
              <a:buNone/>
            </a:pPr>
            <a:r>
              <a:t/>
            </a:r>
            <a:endParaRPr sz="2400"/>
          </a:p>
          <a:p>
            <a:pPr indent="-457200" lvl="0" marL="457200" rtl="0" algn="l">
              <a:spcBef>
                <a:spcPts val="350"/>
              </a:spcBef>
              <a:spcAft>
                <a:spcPts val="0"/>
              </a:spcAft>
              <a:buClr>
                <a:schemeClr val="dk1"/>
              </a:buClr>
              <a:buSzPct val="100000"/>
              <a:buFont typeface="Arial"/>
              <a:buChar char="•"/>
            </a:pPr>
            <a:r>
              <a:rPr lang="fr-FR" sz="2800"/>
              <a:t>S'appuie sur une </a:t>
            </a:r>
            <a:r>
              <a:rPr b="1" i="1" lang="fr-FR" sz="2800"/>
              <a:t>analyse causale</a:t>
            </a:r>
            <a:r>
              <a:rPr lang="fr-FR" sz="2800"/>
              <a:t> rigoureuse</a:t>
            </a:r>
            <a:endParaRPr/>
          </a:p>
          <a:p>
            <a:pPr indent="-285750" lvl="1" marL="742950" rtl="0" algn="l">
              <a:spcBef>
                <a:spcPts val="325"/>
              </a:spcBef>
              <a:spcAft>
                <a:spcPts val="0"/>
              </a:spcAft>
              <a:buClr>
                <a:schemeClr val="dk1"/>
              </a:buClr>
              <a:buSzPct val="100000"/>
              <a:buFont typeface="Arial"/>
              <a:buChar char="•"/>
            </a:pPr>
            <a:r>
              <a:rPr lang="fr-FR" sz="2600"/>
              <a:t>L'identification des contraintes et opportunités communes, des boucles de feedbacks et des causes sous-jacentes de l'insécurité alimentaire et nutritionnelle </a:t>
            </a:r>
            <a:endParaRPr/>
          </a:p>
          <a:p>
            <a:pPr indent="0" lvl="0" marL="0" rtl="0" algn="l">
              <a:spcBef>
                <a:spcPts val="275"/>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Analyse causale</a:t>
            </a:r>
            <a:endParaRPr/>
          </a:p>
        </p:txBody>
      </p:sp>
      <p:sp>
        <p:nvSpPr>
          <p:cNvPr id="126" name="Google Shape;126;p6"/>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Arial"/>
              <a:buChar char="•"/>
            </a:pPr>
            <a:r>
              <a:rPr lang="fr-FR" sz="2400"/>
              <a:t>Aide à comprendre pourquoi un problème clé existe</a:t>
            </a:r>
            <a:endParaRPr/>
          </a:p>
          <a:p>
            <a:pPr indent="-1905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Char char="•"/>
            </a:pPr>
            <a:r>
              <a:rPr lang="fr-FR" sz="2400"/>
              <a:t>Explore les voies des causes et effets, y compris les liens de causalité transversaux</a:t>
            </a:r>
            <a:endParaRPr/>
          </a:p>
          <a:p>
            <a:pPr indent="-1905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accent5"/>
              </a:buClr>
              <a:buSzPts val="2400"/>
              <a:buFont typeface="Arial"/>
              <a:buChar char="•"/>
            </a:pPr>
            <a:r>
              <a:rPr b="1" lang="fr-FR" sz="2400">
                <a:solidFill>
                  <a:schemeClr val="accent5"/>
                </a:solidFill>
                <a:latin typeface="Ubuntu"/>
                <a:ea typeface="Ubuntu"/>
                <a:cs typeface="Ubuntu"/>
                <a:sym typeface="Ubuntu"/>
              </a:rPr>
              <a:t>Identifie les problèmes spécifiques qui peuvent être traités</a:t>
            </a:r>
            <a:endParaRPr/>
          </a:p>
          <a:p>
            <a:pPr indent="0" lvl="0" marL="0" rtl="0" algn="l">
              <a:spcBef>
                <a:spcPts val="740"/>
              </a:spcBef>
              <a:spcAft>
                <a:spcPts val="0"/>
              </a:spcAft>
              <a:buClr>
                <a:schemeClr val="dk1"/>
              </a:buClr>
              <a:buSzPts val="2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7"/>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Arbre à problèmes </a:t>
            </a:r>
            <a:endParaRPr/>
          </a:p>
        </p:txBody>
      </p:sp>
      <p:sp>
        <p:nvSpPr>
          <p:cNvPr id="133" name="Google Shape;133;p7"/>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fontScale="77500" lnSpcReduction="20000"/>
          </a:bodyPr>
          <a:lstStyle/>
          <a:p>
            <a:pPr indent="-571500" lvl="0" marL="571500" rtl="0" algn="l">
              <a:spcBef>
                <a:spcPts val="0"/>
              </a:spcBef>
              <a:spcAft>
                <a:spcPts val="0"/>
              </a:spcAft>
              <a:buClr>
                <a:schemeClr val="dk1"/>
              </a:buClr>
              <a:buSzPct val="100000"/>
              <a:buFont typeface="Arial"/>
              <a:buChar char="•"/>
            </a:pPr>
            <a:r>
              <a:rPr lang="fr-FR" sz="3600"/>
              <a:t>Représenter une approche de pensée systémique pour analyser la cause et l'effet</a:t>
            </a:r>
            <a:endParaRPr/>
          </a:p>
          <a:p>
            <a:pPr indent="-571500" lvl="1" marL="1314450" rtl="0" algn="l">
              <a:spcBef>
                <a:spcPts val="496"/>
              </a:spcBef>
              <a:spcAft>
                <a:spcPts val="0"/>
              </a:spcAft>
              <a:buClr>
                <a:schemeClr val="dk1"/>
              </a:buClr>
              <a:buSzPct val="100000"/>
              <a:buFont typeface="Arial"/>
              <a:buChar char="•"/>
            </a:pPr>
            <a:r>
              <a:rPr lang="fr-FR" sz="3200"/>
              <a:t>Aide à identifier </a:t>
            </a:r>
            <a:r>
              <a:rPr b="1" i="1" lang="fr-FR" sz="3200"/>
              <a:t>les multiples liens de causalité</a:t>
            </a:r>
            <a:endParaRPr/>
          </a:p>
          <a:p>
            <a:pPr indent="-104584" lvl="2" marL="548640" rtl="0" algn="l">
              <a:spcBef>
                <a:spcPts val="600"/>
              </a:spcBef>
              <a:spcAft>
                <a:spcPts val="0"/>
              </a:spcAft>
              <a:buClr>
                <a:schemeClr val="dk1"/>
              </a:buClr>
              <a:buSzPct val="70000"/>
              <a:buNone/>
            </a:pPr>
            <a:r>
              <a:t/>
            </a:r>
            <a:endParaRPr sz="3600"/>
          </a:p>
          <a:p>
            <a:pPr indent="-571500" lvl="0" marL="571500" rtl="0" algn="l">
              <a:spcBef>
                <a:spcPts val="558"/>
              </a:spcBef>
              <a:spcAft>
                <a:spcPts val="0"/>
              </a:spcAft>
              <a:buClr>
                <a:schemeClr val="dk1"/>
              </a:buClr>
              <a:buSzPct val="100000"/>
              <a:buFont typeface="Arial"/>
              <a:buChar char="•"/>
            </a:pPr>
            <a:r>
              <a:rPr lang="fr-FR" sz="3600"/>
              <a:t>Élément le plus critique (et négligé) d'une conception de projet rigoureuse</a:t>
            </a:r>
            <a:endParaRPr/>
          </a:p>
          <a:p>
            <a:pPr indent="0" lvl="0" marL="0" rtl="0" algn="l">
              <a:spcBef>
                <a:spcPts val="341"/>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Prioriser un problème global</a:t>
            </a:r>
            <a:endParaRPr/>
          </a:p>
        </p:txBody>
      </p:sp>
      <p:sp>
        <p:nvSpPr>
          <p:cNvPr id="140" name="Google Shape;140;p8"/>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p>
            <a:pPr indent="-133350" lvl="1" marL="742950" rtl="0" algn="l">
              <a:spcBef>
                <a:spcPts val="0"/>
              </a:spcBef>
              <a:spcAft>
                <a:spcPts val="0"/>
              </a:spcAft>
              <a:buClr>
                <a:schemeClr val="dk1"/>
              </a:buClr>
              <a:buSzPts val="2400"/>
              <a:buNone/>
            </a:pPr>
            <a:r>
              <a:t/>
            </a:r>
            <a:endParaRPr sz="2400"/>
          </a:p>
          <a:p>
            <a:pPr indent="-342900" lvl="0" marL="342900" rtl="0" algn="l">
              <a:spcBef>
                <a:spcPts val="560"/>
              </a:spcBef>
              <a:spcAft>
                <a:spcPts val="0"/>
              </a:spcAft>
              <a:buClr>
                <a:schemeClr val="dk1"/>
              </a:buClr>
              <a:buSzPts val="2800"/>
              <a:buFont typeface="Arial"/>
              <a:buChar char="•"/>
            </a:pPr>
            <a:r>
              <a:rPr lang="fr-FR" sz="2800"/>
              <a:t>Dans les DFSA financées par le FFP, le problème global est souvent prédéterminé comme étant l'insécurité alimentaire et nutritionnelle. </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9"/>
          <p:cNvSpPr txBox="1"/>
          <p:nvPr>
            <p:ph type="title"/>
          </p:nvPr>
        </p:nvSpPr>
        <p:spPr>
          <a:xfrm>
            <a:off x="1684423" y="157854"/>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000"/>
              <a:buFont typeface="Lato"/>
              <a:buNone/>
            </a:pPr>
            <a:r>
              <a:rPr lang="fr-FR" sz="2000"/>
              <a:t>Identifier les problèmes clés, les causes sous-jacentes et les conditions contextuelles</a:t>
            </a:r>
            <a:endParaRPr/>
          </a:p>
        </p:txBody>
      </p:sp>
      <p:sp>
        <p:nvSpPr>
          <p:cNvPr id="147" name="Google Shape;147;p9"/>
          <p:cNvSpPr txBox="1"/>
          <p:nvPr>
            <p:ph idx="1" type="body"/>
          </p:nvPr>
        </p:nvSpPr>
        <p:spPr>
          <a:xfrm>
            <a:off x="1684422" y="1116531"/>
            <a:ext cx="6944627" cy="3748895"/>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spcBef>
                <a:spcPts val="0"/>
              </a:spcBef>
              <a:spcAft>
                <a:spcPts val="0"/>
              </a:spcAft>
              <a:buClr>
                <a:schemeClr val="dk1"/>
              </a:buClr>
              <a:buSzPct val="100000"/>
              <a:buNone/>
            </a:pPr>
            <a:r>
              <a:rPr b="1" lang="fr-FR" sz="2800"/>
              <a:t>Commencer par un inventaire des problèmes / causes</a:t>
            </a:r>
            <a:endParaRPr/>
          </a:p>
          <a:p>
            <a:pPr indent="0" lvl="0" marL="0" rtl="0" algn="l">
              <a:spcBef>
                <a:spcPts val="126"/>
              </a:spcBef>
              <a:spcAft>
                <a:spcPts val="0"/>
              </a:spcAft>
              <a:buClr>
                <a:schemeClr val="dk1"/>
              </a:buClr>
              <a:buSzPct val="100000"/>
              <a:buNone/>
            </a:pPr>
            <a:r>
              <a:t/>
            </a:r>
            <a:endParaRPr b="1" sz="900"/>
          </a:p>
          <a:p>
            <a:pPr indent="0" lvl="0" marL="0" rtl="0" algn="l">
              <a:spcBef>
                <a:spcPts val="392"/>
              </a:spcBef>
              <a:spcAft>
                <a:spcPts val="0"/>
              </a:spcAft>
              <a:buClr>
                <a:schemeClr val="dk1"/>
              </a:buClr>
              <a:buSzPct val="100000"/>
              <a:buNone/>
            </a:pPr>
            <a:r>
              <a:rPr b="1" lang="fr-FR" sz="2800"/>
              <a:t>Ensuite, organiser / classer :</a:t>
            </a:r>
            <a:endParaRPr/>
          </a:p>
          <a:p>
            <a:pPr indent="0" lvl="0" marL="0" rtl="0" algn="l">
              <a:spcBef>
                <a:spcPts val="126"/>
              </a:spcBef>
              <a:spcAft>
                <a:spcPts val="0"/>
              </a:spcAft>
              <a:buClr>
                <a:schemeClr val="dk1"/>
              </a:buClr>
              <a:buSzPct val="100000"/>
              <a:buNone/>
            </a:pPr>
            <a:r>
              <a:t/>
            </a:r>
            <a:endParaRPr b="1" sz="900"/>
          </a:p>
          <a:p>
            <a:pPr indent="-457200" lvl="0" marL="457200" rtl="0" algn="l">
              <a:spcBef>
                <a:spcPts val="392"/>
              </a:spcBef>
              <a:spcAft>
                <a:spcPts val="0"/>
              </a:spcAft>
              <a:buClr>
                <a:schemeClr val="dk1"/>
              </a:buClr>
              <a:buSzPct val="100000"/>
              <a:buFont typeface="Arial"/>
              <a:buChar char="•"/>
            </a:pPr>
            <a:r>
              <a:rPr b="1" lang="fr-FR" sz="2800"/>
              <a:t>Problèmes clés </a:t>
            </a:r>
            <a:r>
              <a:rPr lang="fr-FR" sz="2800"/>
              <a:t>– des conditions générales qui affectent négativement les gens (par exemple, faible revenu, mauvais état de santé) et contribuent à l’insécurité alimentaire et nutritionnelle </a:t>
            </a:r>
            <a:endParaRPr/>
          </a:p>
          <a:p>
            <a:pPr indent="-457200" lvl="0" marL="457200" rtl="0" algn="l">
              <a:spcBef>
                <a:spcPts val="392"/>
              </a:spcBef>
              <a:spcAft>
                <a:spcPts val="0"/>
              </a:spcAft>
              <a:buClr>
                <a:schemeClr val="dk1"/>
              </a:buClr>
              <a:buSzPct val="100000"/>
              <a:buFont typeface="Arial"/>
              <a:buChar char="•"/>
            </a:pPr>
            <a:r>
              <a:rPr b="1" lang="fr-FR" sz="2800"/>
              <a:t>Causes sous-jacentes / profondes </a:t>
            </a:r>
            <a:r>
              <a:rPr lang="fr-FR" sz="2800"/>
              <a:t>– contributeurs spécifiques à des problèmes clés (souvent les effets d’autres causes profondes). </a:t>
            </a:r>
            <a:endParaRPr/>
          </a:p>
          <a:p>
            <a:pPr indent="-457200" lvl="0" marL="457200" rtl="0" algn="l">
              <a:spcBef>
                <a:spcPts val="406"/>
              </a:spcBef>
              <a:spcAft>
                <a:spcPts val="0"/>
              </a:spcAft>
              <a:buClr>
                <a:schemeClr val="dk1"/>
              </a:buClr>
              <a:buSzPct val="100000"/>
              <a:buFont typeface="Arial"/>
              <a:buChar char="•"/>
            </a:pPr>
            <a:r>
              <a:rPr b="1" lang="fr-FR" sz="2900"/>
              <a:t>Conditions contextuelles </a:t>
            </a:r>
            <a:r>
              <a:rPr lang="fr-FR" sz="2900"/>
              <a:t>– conditions sociales, économiques, politiques ou naturelles qui contribuent aux causes sous-jacentes et sont souvent le résultat de problèmes clés (cycle de vulnérabilité).</a:t>
            </a:r>
            <a:endParaRPr/>
          </a:p>
          <a:p>
            <a:pPr indent="0" lvl="0" marL="0" rtl="0" algn="l">
              <a:spcBef>
                <a:spcPts val="308"/>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2019-08-05T19:49:48Z</dcterms:created>
  <dc:creator>lstarr@savechildren.org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