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Ubuntu"/>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0" roundtripDataSignature="AMtx7mjcUbfZiaqeHLp5xzXxrOZwdtIIb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Kaila Clarke"/>
  <p:cmAuthor clrIdx="1" id="1" initials="" lastIdx="3" name="LT Star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02E220-B6F5-4972-90F6-B01D8CAC6E8D}">
  <a:tblStyle styleId="{EC02E220-B6F5-4972-90F6-B01D8CAC6E8D}"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EE8"/>
          </a:solidFill>
        </a:fill>
      </a:tcStyle>
    </a:wholeTbl>
    <a:band1H>
      <a:tcTxStyle/>
      <a:tcStyle>
        <a:fill>
          <a:solidFill>
            <a:srgbClr val="CADBCE"/>
          </a:solidFill>
        </a:fill>
      </a:tcStyle>
    </a:band1H>
    <a:band2H>
      <a:tcTxStyle/>
    </a:band2H>
    <a:band1V>
      <a:tcTxStyle/>
      <a:tcStyle>
        <a:fill>
          <a:solidFill>
            <a:srgbClr val="CADBCE"/>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F9031C1-C9B9-4883-B0DD-B370B5EDD8B5}" styleName="Table_1">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2F1F7"/>
          </a:solidFill>
        </a:fill>
      </a:tcStyle>
    </a:wholeTbl>
    <a:band1H>
      <a:tcTxStyle/>
      <a:tcStyle>
        <a:fill>
          <a:solidFill>
            <a:srgbClr val="E5E2EF"/>
          </a:solidFill>
        </a:fill>
      </a:tcStyle>
    </a:band1H>
    <a:band2H>
      <a:tcTxStyle/>
    </a:band2H>
    <a:band1V>
      <a:tcTxStyle/>
      <a:tcStyle>
        <a:fill>
          <a:solidFill>
            <a:srgbClr val="E5E2EF"/>
          </a:solidFill>
        </a:fill>
      </a:tcStyle>
    </a:band1V>
    <a:band2V>
      <a:tcTxStyle/>
    </a:band2V>
    <a:lastCol>
      <a:tcTxStyle b="on" i="off">
        <a:font>
          <a:latin typeface="Trebuchet MS"/>
          <a:ea typeface="Trebuchet MS"/>
          <a:cs typeface="Trebuchet MS"/>
        </a:font>
        <a:schemeClr val="lt1"/>
      </a:tcTxStyle>
      <a:tcStyle>
        <a:fill>
          <a:solidFill>
            <a:schemeClr val="accent3"/>
          </a:solidFill>
        </a:fill>
      </a:tcStyle>
    </a:lastCol>
    <a:firstCol>
      <a:tcTxStyle b="on" i="off">
        <a:font>
          <a:latin typeface="Trebuchet MS"/>
          <a:ea typeface="Trebuchet MS"/>
          <a:cs typeface="Trebuchet MS"/>
        </a:font>
        <a:schemeClr val="lt1"/>
      </a:tcTxStyle>
      <a:tcStyle>
        <a:fill>
          <a:solidFill>
            <a:schemeClr val="accent3"/>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Ubuntu-bold.fntdata"/><Relationship Id="rId10" Type="http://schemas.openxmlformats.org/officeDocument/2006/relationships/slide" Target="slides/slide3.xml"/><Relationship Id="rId32" Type="http://schemas.openxmlformats.org/officeDocument/2006/relationships/font" Target="fonts/Ubuntu-regular.fntdata"/><Relationship Id="rId13" Type="http://schemas.openxmlformats.org/officeDocument/2006/relationships/slide" Target="slides/slide6.xml"/><Relationship Id="rId35" Type="http://schemas.openxmlformats.org/officeDocument/2006/relationships/font" Target="fonts/Ubuntu-boldItalic.fntdata"/><Relationship Id="rId12" Type="http://schemas.openxmlformats.org/officeDocument/2006/relationships/slide" Target="slides/slide5.xml"/><Relationship Id="rId34" Type="http://schemas.openxmlformats.org/officeDocument/2006/relationships/font" Target="fonts/Ubuntu-italic.fntdata"/><Relationship Id="rId15" Type="http://schemas.openxmlformats.org/officeDocument/2006/relationships/slide" Target="slides/slide8.xml"/><Relationship Id="rId37" Type="http://schemas.openxmlformats.org/officeDocument/2006/relationships/font" Target="fonts/Lato-bold.fntdata"/><Relationship Id="rId14" Type="http://schemas.openxmlformats.org/officeDocument/2006/relationships/slide" Target="slides/slide7.xml"/><Relationship Id="rId36" Type="http://schemas.openxmlformats.org/officeDocument/2006/relationships/font" Target="fonts/Lato-regular.fntdata"/><Relationship Id="rId17" Type="http://schemas.openxmlformats.org/officeDocument/2006/relationships/slide" Target="slides/slide10.xml"/><Relationship Id="rId39" Type="http://schemas.openxmlformats.org/officeDocument/2006/relationships/font" Target="fonts/Lato-boldItalic.fntdata"/><Relationship Id="rId16" Type="http://schemas.openxmlformats.org/officeDocument/2006/relationships/slide" Target="slides/slide9.xml"/><Relationship Id="rId38" Type="http://schemas.openxmlformats.org/officeDocument/2006/relationships/font" Target="fonts/Lato-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5-25T18:22:36.764">
    <p:pos x="6000" y="0"/>
    <p:text>missing graphic for translation throughout this PPT</p:text>
    <p:extLst>
      <p:ext uri="{C676402C-5697-4E1C-873F-D02D1690AC5C}">
        <p15:threadingInfo timeZoneBias="0"/>
      </p:ext>
      <p:ext uri="http://customooxmlschemas.google.com/">
        <go:slidesCustomData xmlns:go="http://customooxmlschemas.google.com/" commentPostId="AAAAJDn3BYs"/>
      </p:ext>
    </p:extLst>
  </p:cm>
  <p:cm authorId="1" idx="1" dt="2021-05-25T18:22:36.764">
    <p:pos x="6000" y="0"/>
    <p:text>May not exist in French.  Will check.  If not, fine to leave for now.</p:text>
    <p:extLst>
      <p:ext uri="{C676402C-5697-4E1C-873F-D02D1690AC5C}">
        <p15:threadingInfo timeZoneBias="0">
          <p15:parentCm authorId="0" idx="1"/>
        </p15:threadingInfo>
      </p:ext>
      <p:ext uri="http://customooxmlschemas.google.com/">
        <go:slidesCustomData xmlns:go="http://customooxmlschemas.google.com/" commentPostId="AAAAIlw78_E"/>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5-26T17:24:14.220">
    <p:pos x="883" y="226"/>
    <p:text>missing for translation</p:text>
    <p:extLst>
      <p:ext uri="{C676402C-5697-4E1C-873F-D02D1690AC5C}">
        <p15:threadingInfo timeZoneBias="0"/>
      </p:ext>
      <p:ext uri="http://customooxmlschemas.google.com/">
        <go:slidesCustomData xmlns:go="http://customooxmlschemas.google.com/" commentPostId="AAAAJDn3BYw"/>
      </p:ext>
    </p:extLst>
  </p:cm>
  <p:cm authorId="1" idx="2" dt="2021-05-26T17:24:14.220">
    <p:pos x="883" y="226"/>
    <p:text>@kclarke.savethechildren@gmail.com 
I thought we had a French version , but we don't. 
Please search USAID website for French version of  FFP 10 year strategy (2016-2025), or perhaps just this framework which is shared in the strategy.  If no luck, reach out to Salomon to see if he has ever seen one. 
If we can't find one, we leave it in English. Govt' gets funny about other people translating their documents.  Will likely have to replace soon anyhow if BHA intends to publish their own FS strategy.</p:text>
    <p:extLst>
      <p:ext uri="{C676402C-5697-4E1C-873F-D02D1690AC5C}">
        <p15:threadingInfo timeZoneBias="0">
          <p15:parentCm authorId="0" idx="2"/>
        </p15:threadingInfo>
      </p:ext>
      <p:ext uri="http://customooxmlschemas.google.com/">
        <go:slidesCustomData xmlns:go="http://customooxmlschemas.google.com/" commentPostId="AAAAMaQLwpw"/>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5-25T18:23:04.117">
    <p:pos x="4064" y="455"/>
    <p:text>missing graphic</p:text>
    <p:extLst>
      <p:ext uri="{C676402C-5697-4E1C-873F-D02D1690AC5C}">
        <p15:threadingInfo timeZoneBias="0"/>
      </p:ext>
      <p:ext uri="http://customooxmlschemas.google.com/">
        <go:slidesCustomData xmlns:go="http://customooxmlschemas.google.com/" commentPostId="AAAAJDn3BY0"/>
      </p:ext>
    </p:extLst>
  </p:cm>
  <p:cm authorId="1" idx="3" dt="2021-05-25T18:23:04.117">
    <p:pos x="4064" y="455"/>
    <p:text>same as above. This is simply a section of the diagram on slide 9.</p:text>
    <p:extLst>
      <p:ext uri="{C676402C-5697-4E1C-873F-D02D1690AC5C}">
        <p15:threadingInfo timeZoneBias="0">
          <p15:parentCm authorId="0" idx="3"/>
        </p15:threadingInfo>
      </p:ext>
      <p:ext uri="http://customooxmlschemas.google.com/">
        <go:slidesCustomData xmlns:go="http://customooxmlschemas.google.com/" commentPostId="AAAAIlw78_Q"/>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05-27T13:27:31.437">
    <p:pos x="6000" y="0"/>
    <p:text>missing</p:text>
    <p:extLst>
      <p:ext uri="{C676402C-5697-4E1C-873F-D02D1690AC5C}">
        <p15:threadingInfo timeZoneBias="0"/>
      </p:ext>
      <p:ext uri="http://customooxmlschemas.google.com/">
        <go:slidesCustomData xmlns:go="http://customooxmlschemas.google.com/" commentPostId="AAAAIllK638"/>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1-05-27T13:27:40.470">
    <p:pos x="6000" y="0"/>
    <p:text>missing</p:text>
    <p:extLst>
      <p:ext uri="{C676402C-5697-4E1C-873F-D02D1690AC5C}">
        <p15:threadingInfo timeZoneBias="0"/>
      </p:ext>
      <p:ext uri="http://customooxmlschemas.google.com/">
        <go:slidesCustomData xmlns:go="http://customooxmlschemas.google.com/" commentPostId="AAAAIllK64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Cette session présente deux cadres (un cadre de résilience et le cadre de résultats stratégiques du FFP 2016-2025) comme exemples d'outils pour éclairer la collecte et l'analyse complètes des données nécessaires au développement de la TOC.</a:t>
            </a:r>
            <a:endParaRPr/>
          </a:p>
        </p:txBody>
      </p:sp>
      <p:sp>
        <p:nvSpPr>
          <p:cNvPr id="89" name="Google Shape;8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Le cadre de résultats stratégiques du FFP démontre que «l'amélioration continue de la sécurité alimentaire et nutritionnelle est le résultat d'un changement à la fois individuel et institutionnel, ou au niveau des« systèmes », quel que soit le contexte opérationnel.»</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Semblable au Cadre de résilience, il met l'accent sur «la gestion des risques qui, en plus des catastrophes naturelles comme la sécheresse et les inondations, aborde les risques posés par la fragilité, les conflits, les maladies pandémiques et le changement climatique, ainsi que les chocs idiosyncratiques, comme la mort d'un chef de ménage. "</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Enfin, le Cadre de résultats stratégiques du FFP souligne l'importance de l'autonomisation des femmes et des jeunes, une cohésion sociale renforcée et une responsabilisation sociale renforcée dans la quête pour améliorer la sécurité alimentaire et nutritionnelle.</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Pour en savoir plus sur chaque composante de ce cadre de résultats stratégiques, visiter ce lien: https://www.usaid.gov/sites/default/files/documents/1867/FFP-Strategy-FINAL%2010.5.16.pdf</a:t>
            </a:r>
            <a:endParaRPr/>
          </a:p>
        </p:txBody>
      </p:sp>
      <p:sp>
        <p:nvSpPr>
          <p:cNvPr id="154" name="Google Shape;15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Quels besoins d'information devons-nous prioriser? Nous identifierons les catégories d'informations critiques en décomposant les composants du Cadre de résilience et en soulignant leur lien avec les composants pertinents du Cadre de résultats stratégiques du FFP.</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Encourager les participants à référencer des copies en papier des deux cadres pendant que vous passez en revue les composants.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Comprendre le contexte est essentiel pour effectuer une analyse approfondie des causes - une première étape dans le développement de la TOC. Les </a:t>
            </a:r>
            <a:r>
              <a:rPr b="1" lang="fr-FR" sz="1200">
                <a:solidFill>
                  <a:schemeClr val="dk1"/>
                </a:solidFill>
                <a:latin typeface="Calibri"/>
                <a:ea typeface="Calibri"/>
                <a:cs typeface="Calibri"/>
                <a:sym typeface="Calibri"/>
              </a:rPr>
              <a:t>facteurs contextuels </a:t>
            </a:r>
            <a:r>
              <a:rPr lang="fr-FR" sz="1200">
                <a:solidFill>
                  <a:schemeClr val="dk1"/>
                </a:solidFill>
                <a:latin typeface="Calibri"/>
                <a:ea typeface="Calibri"/>
                <a:cs typeface="Calibri"/>
                <a:sym typeface="Calibri"/>
              </a:rPr>
              <a:t>comprennent les grandes tendances sociales, économiques, politiques, environnementales, démographiques, historiques et infrastructurelles qui influencent la gamme de stratégies que les individus et les ménages peuvent utiliser. Nous pouvons souvent obtenir ces informations dans la littérature secondaire.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Le </a:t>
            </a:r>
            <a:r>
              <a:rPr b="1" lang="fr-FR" sz="1200">
                <a:solidFill>
                  <a:schemeClr val="dk1"/>
                </a:solidFill>
                <a:latin typeface="Calibri"/>
                <a:ea typeface="Calibri"/>
                <a:cs typeface="Calibri"/>
                <a:sym typeface="Calibri"/>
              </a:rPr>
              <a:t>niveau d'agrégation </a:t>
            </a:r>
            <a:r>
              <a:rPr lang="fr-FR" sz="1200">
                <a:solidFill>
                  <a:schemeClr val="dk1"/>
                </a:solidFill>
                <a:latin typeface="Calibri"/>
                <a:ea typeface="Calibri"/>
                <a:cs typeface="Calibri"/>
                <a:sym typeface="Calibri"/>
              </a:rPr>
              <a:t>est l'unité d'analyse permettant de déterminer la résilience de quoi ou de qui (l'individu, le ménage, la communauté, l'institution, le gouvernement ou l'écosystème). </a:t>
            </a:r>
            <a:r>
              <a:rPr b="1" lang="fr-FR" sz="1200">
                <a:solidFill>
                  <a:schemeClr val="dk1"/>
                </a:solidFill>
                <a:latin typeface="Calibri"/>
                <a:ea typeface="Calibri"/>
                <a:cs typeface="Calibri"/>
                <a:sym typeface="Calibri"/>
              </a:rPr>
              <a:t>Lors de la planification de la collecte de données pour informer une TOC, nos outils de collecte de données doivent être conçus pour recueillir des informations qui nous aideront à analyser la source des problèmes à différents niveaux— individus, ménages, communautés et systèmes</a:t>
            </a:r>
            <a:r>
              <a:rPr lang="fr-FR"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Chocs et facteurs de stress</a:t>
            </a:r>
            <a:r>
              <a:rPr lang="fr-FR" sz="1200">
                <a:solidFill>
                  <a:schemeClr val="dk1"/>
                </a:solidFill>
                <a:latin typeface="Calibri"/>
                <a:ea typeface="Calibri"/>
                <a:cs typeface="Calibri"/>
                <a:sym typeface="Calibri"/>
              </a:rPr>
              <a:t>: pour concevoir des TOC plausibles et des programmes de développement efficaces, il est essentiel que nous collections des données qui nous aident à comprendre précisément quels types de chocs et de facteurs de stress affectent les populations.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Exemples de questions clés</a:t>
            </a:r>
            <a:r>
              <a:rPr lang="fr-FR"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Quels types de chocs et de facteurs de stress affectent les populations d'intérêt? À quelle fréquence?</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Outre les considérations géographiques, l'exposition aux chocs varie-t-elle selon l'âge? Par sexe? Ethnicité? Pourquoi?</a:t>
            </a:r>
            <a:endParaRPr/>
          </a:p>
        </p:txBody>
      </p:sp>
      <p:sp>
        <p:nvSpPr>
          <p:cNvPr id="160" name="Google Shape;16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Les ménages ont accès à des </a:t>
            </a:r>
            <a:r>
              <a:rPr b="1" lang="fr-FR" sz="1200">
                <a:solidFill>
                  <a:schemeClr val="dk1"/>
                </a:solidFill>
                <a:latin typeface="Calibri"/>
                <a:ea typeface="Calibri"/>
                <a:cs typeface="Calibri"/>
                <a:sym typeface="Calibri"/>
              </a:rPr>
              <a:t>actifs corporels et incorporels </a:t>
            </a:r>
            <a:r>
              <a:rPr lang="fr-FR" sz="1200">
                <a:solidFill>
                  <a:schemeClr val="dk1"/>
                </a:solidFill>
                <a:latin typeface="Calibri"/>
                <a:ea typeface="Calibri"/>
                <a:cs typeface="Calibri"/>
                <a:sym typeface="Calibri"/>
              </a:rPr>
              <a:t>qui leur permettent de répondre à leurs besoins.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Corporel= capital financier, physique et naturel</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Incorporel = capital humain, social, politique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fr-FR" sz="1200"/>
              <a:t>La capacité d’adopter diverses pratiques (p. ex., nutrition et WASH, GRN, ou la poursuite d’un mode de vie particulier) dépend d’une combinaison durable d’actifs (en plus d’autres facteurs) </a:t>
            </a:r>
            <a:endParaRPr/>
          </a:p>
        </p:txBody>
      </p:sp>
      <p:sp>
        <p:nvSpPr>
          <p:cNvPr id="168" name="Google Shape;16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Les ménages ont accès à des </a:t>
            </a:r>
            <a:r>
              <a:rPr b="1" lang="fr-FR" sz="1200">
                <a:solidFill>
                  <a:schemeClr val="dk1"/>
                </a:solidFill>
                <a:latin typeface="Calibri"/>
                <a:ea typeface="Calibri"/>
                <a:cs typeface="Calibri"/>
                <a:sym typeface="Calibri"/>
              </a:rPr>
              <a:t>actifs corporels et incorporels </a:t>
            </a:r>
            <a:r>
              <a:rPr lang="fr-FR" sz="1200">
                <a:solidFill>
                  <a:schemeClr val="dk1"/>
                </a:solidFill>
                <a:latin typeface="Calibri"/>
                <a:ea typeface="Calibri"/>
                <a:cs typeface="Calibri"/>
                <a:sym typeface="Calibri"/>
              </a:rPr>
              <a:t>qui leur permettent de répondre à leurs besoins. Il est essentiel de comprendre les actifs auxquels les hommes et les femmes ont accès et la qualité de ces actifs pour éclairer le développement de la TOC.</a:t>
            </a:r>
            <a:r>
              <a:rPr i="1" lang="fr-FR"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6" name="Google Shape;17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sz="1200">
                <a:solidFill>
                  <a:schemeClr val="dk1"/>
                </a:solidFill>
                <a:latin typeface="Calibri"/>
                <a:ea typeface="Calibri"/>
                <a:cs typeface="Calibri"/>
                <a:sym typeface="Calibri"/>
              </a:rPr>
              <a:t>Structures, systèmes et processus: </a:t>
            </a:r>
            <a:r>
              <a:rPr b="0" lang="fr-FR" sz="1200">
                <a:solidFill>
                  <a:schemeClr val="dk1"/>
                </a:solidFill>
                <a:latin typeface="Calibri"/>
                <a:ea typeface="Calibri"/>
                <a:cs typeface="Calibri"/>
                <a:sym typeface="Calibri"/>
              </a:rPr>
              <a:t>pour concevoir des TOC plausibles et des programmes de développement efficaces, il est essentiel de collecter des données qui nous aident à comprendre les structures et les systèmes en place.</a:t>
            </a:r>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0" lang="fr-FR" sz="1200">
                <a:solidFill>
                  <a:schemeClr val="dk1"/>
                </a:solidFill>
                <a:latin typeface="Calibri"/>
                <a:ea typeface="Calibri"/>
                <a:cs typeface="Calibri"/>
                <a:sym typeface="Calibri"/>
              </a:rPr>
              <a:t>Les efforts de collecte de données devraient chercher à identifier les multiples institutions et organisations qui influencent directement les résultats de bien-être des individus, des ménages et des communautés. Dans le secteur public, cela inclut généralement les gouvernements nationaux, régionaux et locaux en tant qu'organes ou structures qui gèrent et mettent en œuvre les processus politiques, judiciaires et législatifs. Dans la société civile, des exemples de structures typiques sont les organisations non gouvernementales (ONG), les organisations communautaires (OC), les institutions religieuses et les associations professionnelles. Il peut également exister des structures dans le secteur privé ou commercial.</a:t>
            </a:r>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0" lang="fr-FR" sz="1200">
                <a:solidFill>
                  <a:schemeClr val="dk1"/>
                </a:solidFill>
                <a:latin typeface="Calibri"/>
                <a:ea typeface="Calibri"/>
                <a:cs typeface="Calibri"/>
                <a:sym typeface="Calibri"/>
              </a:rPr>
              <a:t>Nous devons également collecter des informations sur les services qu'ils fournissent (par exemple, l'aide humanitaire, la protection sociale, la nutrition et la santé, la GRN et la GRE, l'agriculture, le marché ou la finance).</a:t>
            </a:r>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0" lang="fr-FR" sz="1200">
                <a:solidFill>
                  <a:schemeClr val="dk1"/>
                </a:solidFill>
                <a:latin typeface="Calibri"/>
                <a:ea typeface="Calibri"/>
                <a:cs typeface="Calibri"/>
                <a:sym typeface="Calibri"/>
              </a:rPr>
              <a:t>Les structures qui influencent les résultats de bien-être incluent également les normes culturelles, sociales, de genre et religieuses, de sorte que les efforts de collecte de données devraient chercher à identifier ce qui prévaut dans le domaine d'intérêt. De même, vous souhaiterez identifier les lois, réglementations et politiques qui influencent la vie des gens.</a:t>
            </a:r>
            <a:endParaRPr b="0"/>
          </a:p>
        </p:txBody>
      </p:sp>
      <p:sp>
        <p:nvSpPr>
          <p:cNvPr id="183" name="Google Shape;18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5" name="Google Shape;19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a:t>Stratégies individuelles et domestiques: </a:t>
            </a:r>
            <a:r>
              <a:rPr b="0" lang="fr-FR"/>
              <a:t>les outils de collecte de données doivent inclure des questions qui permettent aux équipes de déterminer les stratégies que les individus et les ménages utilisent pour améliorer le bien-être général. Cela comprend les stratégies de subsistance, les stratégies de gestion des risques, les stratégies d'adaptation, les décisions sur la façon dont divers actifs sont utilisés, etc.</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fr-FR"/>
              <a:t>Les différentes populations prennent-elles des mesures préventives et utilisent-elles des stratégies d'adaptation appropriées pour éviter un impact négatif permanent?</a:t>
            </a:r>
            <a:endParaRPr/>
          </a:p>
          <a:p>
            <a:pPr indent="0" lvl="0" marL="0" rtl="0" algn="l">
              <a:spcBef>
                <a:spcPts val="0"/>
              </a:spcBef>
              <a:spcAft>
                <a:spcPts val="0"/>
              </a:spcAft>
              <a:buNone/>
            </a:pPr>
            <a:r>
              <a:rPr b="0" lang="fr-FR"/>
              <a:t>Font-elles des choix proactifs et informés qui permettent une réponse efficace à l'évolution des conditions environnementales, climatiques, sociales, politiques et économiques?</a:t>
            </a:r>
            <a:endParaRPr b="0" sz="1200">
              <a:solidFill>
                <a:schemeClr val="dk1"/>
              </a:solidFill>
              <a:latin typeface="Calibri"/>
              <a:ea typeface="Calibri"/>
              <a:cs typeface="Calibri"/>
              <a:sym typeface="Calibri"/>
            </a:endParaRPr>
          </a:p>
        </p:txBody>
      </p:sp>
      <p:sp>
        <p:nvSpPr>
          <p:cNvPr id="202" name="Google Shape;20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4" name="Google Shape;21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Le niveau d'exposition aux risques combiné aux stratégies mises en œuvre par un individu, un ménage ou une communauté conduit à un </a:t>
            </a:r>
            <a:r>
              <a:rPr b="1" lang="fr-FR" sz="1200">
                <a:solidFill>
                  <a:schemeClr val="dk1"/>
                </a:solidFill>
                <a:latin typeface="Calibri"/>
                <a:ea typeface="Calibri"/>
                <a:cs typeface="Calibri"/>
                <a:sym typeface="Calibri"/>
              </a:rPr>
              <a:t>résultat de bien-être</a:t>
            </a:r>
            <a:r>
              <a:rPr lang="fr-FR"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Il existe diverses mesures des résultats de bien-être qui fournissent des informations sur la mesure dans laquelle les ménages parviennent à réduire et à gérer les risques afin d'atteindre les résultats souhaités.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Lors de la collecte de données pour éclairer le développement de la TOC, nous devons acquérir une compréhension générale des résultats du bien-être, car ces mesures seront essentielles pour déterminer les domaines de changement dans la TOC.</a:t>
            </a:r>
            <a:endParaRPr/>
          </a:p>
        </p:txBody>
      </p:sp>
      <p:sp>
        <p:nvSpPr>
          <p:cNvPr id="221" name="Google Shape;22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Les cycles itératifs de collecte et d'organisation des données nous aident à combler les lacunes dans les données afin que nous puissions déterminer plus précisément les liens de causalité entre les problèmes.</a:t>
            </a:r>
            <a:endParaRPr/>
          </a:p>
        </p:txBody>
      </p:sp>
      <p:sp>
        <p:nvSpPr>
          <p:cNvPr id="237" name="Google Shape;23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L'organisation des données en fonction des éléments clés d'un cadre conceptuel est une première étape cruciale. Cela permet à votre équipe de voir clairement ce que vous savez et ce que vous ne savez pas. En un coup d'œil, vous serez en mesure de déterminer le type d'informations qui ont été suffisamment collectées ainsi que d'identifier les lacunes critiques dans les données.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L'organisation des données par thèmes clés dans un cadre conceptuel facilite également l'interprétation des données. Elle aide à identifier les points forts et les points faibles qui peuvent influencer la capacité de diverses populations à obtenir des résultats optimaux en matière de moyens de subsistance.</a:t>
            </a:r>
            <a:endParaRPr sz="1200">
              <a:solidFill>
                <a:schemeClr val="dk1"/>
              </a:solidFill>
              <a:latin typeface="Calibri"/>
              <a:ea typeface="Calibri"/>
              <a:cs typeface="Calibri"/>
              <a:sym typeface="Calibri"/>
            </a:endParaRPr>
          </a:p>
        </p:txBody>
      </p:sp>
      <p:sp>
        <p:nvSpPr>
          <p:cNvPr id="268" name="Google Shape;26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Cet exemple de matrice permet de synthétiser toutes les données collectées en catégories qui correspondent au cadre de résilience. Les données peuvent être séparées par groupes de bien-être (par exemple, pauvres, moyens ou aisés), sexe, groupes professionnels, habitants des zones urbaines / rurales ou ethnies.</a:t>
            </a:r>
            <a:endParaRPr/>
          </a:p>
        </p:txBody>
      </p:sp>
      <p:sp>
        <p:nvSpPr>
          <p:cNvPr id="275" name="Google Shape;27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Pour construire un dossier d'aide, nous devons développer une image complète de ce qui existe et de ce qui est nécessaire. Les modèles des parties prenantes sont un moyen de suivre les activités existantes mises en œuvre par des </a:t>
            </a:r>
            <a:r>
              <a:rPr b="1" i="1" lang="fr-FR" sz="1200">
                <a:solidFill>
                  <a:schemeClr val="dk1"/>
                </a:solidFill>
                <a:latin typeface="Calibri"/>
                <a:ea typeface="Calibri"/>
                <a:cs typeface="Calibri"/>
                <a:sym typeface="Calibri"/>
              </a:rPr>
              <a:t>acteurs externes</a:t>
            </a:r>
            <a:r>
              <a:rPr lang="fr-FR" sz="1200">
                <a:solidFill>
                  <a:schemeClr val="dk1"/>
                </a:solidFill>
                <a:latin typeface="Calibri"/>
                <a:ea typeface="Calibri"/>
                <a:cs typeface="Calibri"/>
                <a:sym typeface="Calibri"/>
              </a:rPr>
              <a:t> (par exemple, les agences gouvernementales nationales et locales, les ONG, les agences des Nations Unies, les organisations communautaires, etc.). Il est important d'inclure tous les types d'agences dans le modèle, même si notre projet ne prévoit pas de partenariat avec ces agences. De plus, afin de mettre en évidence la complémentarité et les efforts collectifs vers la réalisation de l'objectif dans une TOC, il est essentiel d'inclure tous les types d'activités, même si les partenaires du projet n'ont pas l'intention de mettre en œuvre des activités similaires.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Les modèles des parties prenantes incluent généralement: </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Nom de l'agence:</a:t>
            </a:r>
            <a:r>
              <a:rPr lang="fr-FR" sz="1200">
                <a:solidFill>
                  <a:schemeClr val="dk1"/>
                </a:solidFill>
                <a:latin typeface="Calibri"/>
                <a:ea typeface="Calibri"/>
                <a:cs typeface="Calibri"/>
                <a:sym typeface="Calibri"/>
              </a:rPr>
              <a:t> Être spécifique. S'il s'agit d'un organisme gouvernemental, indiquer le ministère en question, et pas seulement le «gouvernement». Énumérer le contact / la source d'informations de sorte que si vous avez besoin de revenir en arrière et de clarifier ou de confirmer les informations, vous pourriez le faire.  </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Type d'agence:  </a:t>
            </a:r>
            <a:r>
              <a:rPr lang="fr-FR" sz="1200">
                <a:solidFill>
                  <a:schemeClr val="dk1"/>
                </a:solidFill>
                <a:latin typeface="Calibri"/>
                <a:ea typeface="Calibri"/>
                <a:cs typeface="Calibri"/>
                <a:sym typeface="Calibri"/>
              </a:rPr>
              <a:t>Gouvernement, ONG locale, ONGI, ONU, OC, entreprises privées, etc.</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Étendue de l'assistance: </a:t>
            </a:r>
            <a:r>
              <a:rPr b="0" lang="fr-FR" sz="1200">
                <a:solidFill>
                  <a:schemeClr val="dk1"/>
                </a:solidFill>
                <a:latin typeface="Calibri"/>
                <a:ea typeface="Calibri"/>
                <a:cs typeface="Calibri"/>
                <a:sym typeface="Calibri"/>
              </a:rPr>
              <a:t>Pour «le temps», identifier la durée de vie du projet (quand la mise en œuvre a commencé et quand elle doit se terminer). Inclure toutes les phases, pas seulement le cycle de financement actuel. (Exemple: 2012-2017). Pour «géographique», énumérer tous les districts et / ou zones agro-écologiques dans lesquels les activités ont été mises en œuvre. Pour les «bénéficiaires», lorsque cela est possible, identifier les spécificités (par exemple, femmes urbaines, enfants de moins de 5 ans, etc.) et le total prévu des bénéficiaires directs du projet (exclure les bénéficiaires indirects)</a:t>
            </a:r>
            <a:r>
              <a:rPr lang="fr-FR" sz="1200">
                <a:solidFill>
                  <a:schemeClr val="dk1"/>
                </a:solidFill>
                <a:latin typeface="Calibri"/>
                <a:ea typeface="Calibri"/>
                <a:cs typeface="Calibri"/>
                <a:sym typeface="Calibri"/>
              </a:rPr>
              <a:t>.</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Activités réussies:  </a:t>
            </a:r>
            <a:r>
              <a:rPr lang="fr-FR" sz="1200">
                <a:solidFill>
                  <a:schemeClr val="dk1"/>
                </a:solidFill>
                <a:latin typeface="Calibri"/>
                <a:ea typeface="Calibri"/>
                <a:cs typeface="Calibri"/>
                <a:sym typeface="Calibri"/>
              </a:rPr>
              <a:t>Énumérer les activités qui ont directement contribué à la réalisation des objectifs du projet et / ou celles qui montrent des signes de répercussions durables. Dans la mesure du possible, expliquer pourquoi ces activités ont réussi. </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Interventions relativement infructueuses: </a:t>
            </a:r>
            <a:r>
              <a:rPr lang="fr-FR" sz="1200">
                <a:solidFill>
                  <a:schemeClr val="dk1"/>
                </a:solidFill>
                <a:latin typeface="Calibri"/>
                <a:ea typeface="Calibri"/>
                <a:cs typeface="Calibri"/>
                <a:sym typeface="Calibri"/>
              </a:rPr>
              <a:t>Identifier les activités qui n'ont pas pu être mises en œuvre comme prévu ou qui n'ont pas aidé à atteindre les objectifs du projet. Dans la mesure du possible, décrire les raisons pour lesquelles ces activités ont été inefficaces.</a:t>
            </a:r>
            <a:r>
              <a:rPr b="1" lang="fr-FR"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Relation avec les autres parties prenantes: </a:t>
            </a:r>
            <a:r>
              <a:rPr lang="fr-FR" sz="1200">
                <a:solidFill>
                  <a:schemeClr val="dk1"/>
                </a:solidFill>
                <a:latin typeface="Calibri"/>
                <a:ea typeface="Calibri"/>
                <a:cs typeface="Calibri"/>
                <a:sym typeface="Calibri"/>
              </a:rPr>
              <a:t>Décrire le rôle des autres parties prenantes dans la mise en œuvre ou le suivi des activités du projet. Identifier la complémentarité et la coordination avec des projets similaires mis en œuvre par d'autres parties prenantes.</a:t>
            </a:r>
            <a:endParaRPr/>
          </a:p>
        </p:txBody>
      </p:sp>
      <p:sp>
        <p:nvSpPr>
          <p:cNvPr id="282" name="Google Shape;28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Modifier pour vous aligner sur votre calendrier organisationnel.</a:t>
            </a:r>
            <a:endParaRPr/>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Ajouter les dates dans la ligne supérieure du calendrier.</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Remplir avec le personnel responsable pour chaque tâche. Le guide des rôles, responsabilités et calendrier de la TOC d'IDEAL propose des suggestions sur le nombre adéquat de personnel nécessaire pour chaque étape.</a:t>
            </a:r>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Comme indiqué précédemment, une solide base de données probantes distingue le processus de la TOC des autres processus de conception de projet.</a:t>
            </a:r>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Une solide base de données probantes nécessite une collecte de données complète qui nous permet d'identifier les problèmes spécifiques au contexte, plutôt que de simplement s'appuyer sur des analyses génériques des problèmes des pauvres.</a:t>
            </a:r>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Pourtant, il y a souvent tellement d'informations qu'il est difficile de savoir quoi collecter et quand s'arrêter.</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La création d'une liste de catégories d'informations basée sur les composants d'un cadre conceptuel permet d’établir l’ordre de priorité des informations à collecter soit par le biais de la littérature secondaire, soit par celui de la recherche primaire.</a:t>
            </a:r>
            <a:endParaRPr/>
          </a:p>
        </p:txBody>
      </p:sp>
      <p:sp>
        <p:nvSpPr>
          <p:cNvPr id="125" name="Google Shape;1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Le Cadre de résilience et le Cadre de résultats stratégiques du FFP sont deux cadres qui peuvent être particulièrement utiles pour hiérarchiser les besoins en données lors de la réponse aux appels d'offres du FFP.</a:t>
            </a:r>
            <a:endParaRPr/>
          </a:p>
        </p:txBody>
      </p:sp>
      <p:sp>
        <p:nvSpPr>
          <p:cNvPr id="139" name="Google Shape;13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Le cadre de résilience intègre une </a:t>
            </a:r>
            <a:r>
              <a:rPr i="1" lang="fr-FR" sz="1200">
                <a:solidFill>
                  <a:schemeClr val="dk1"/>
                </a:solidFill>
                <a:latin typeface="Calibri"/>
                <a:ea typeface="Calibri"/>
                <a:cs typeface="Calibri"/>
                <a:sym typeface="Calibri"/>
              </a:rPr>
              <a:t>approche des moyens de subsistance</a:t>
            </a:r>
            <a:r>
              <a:rPr lang="fr-FR" sz="1200">
                <a:solidFill>
                  <a:schemeClr val="dk1"/>
                </a:solidFill>
                <a:latin typeface="Calibri"/>
                <a:ea typeface="Calibri"/>
                <a:cs typeface="Calibri"/>
                <a:sym typeface="Calibri"/>
              </a:rPr>
              <a:t>, une </a:t>
            </a:r>
            <a:r>
              <a:rPr i="1" lang="fr-FR" sz="1200">
                <a:solidFill>
                  <a:schemeClr val="dk1"/>
                </a:solidFill>
                <a:latin typeface="Calibri"/>
                <a:ea typeface="Calibri"/>
                <a:cs typeface="Calibri"/>
                <a:sym typeface="Calibri"/>
              </a:rPr>
              <a:t>autre de réduction des risques de catastrophe (RRC) </a:t>
            </a:r>
            <a:r>
              <a:rPr lang="fr-FR" sz="1200">
                <a:solidFill>
                  <a:schemeClr val="dk1"/>
                </a:solidFill>
                <a:latin typeface="Calibri"/>
                <a:ea typeface="Calibri"/>
                <a:cs typeface="Calibri"/>
                <a:sym typeface="Calibri"/>
              </a:rPr>
              <a:t>et des éléments d'une </a:t>
            </a:r>
            <a:r>
              <a:rPr i="1" lang="fr-FR" sz="1200">
                <a:solidFill>
                  <a:schemeClr val="dk1"/>
                </a:solidFill>
                <a:latin typeface="Calibri"/>
                <a:ea typeface="Calibri"/>
                <a:cs typeface="Calibri"/>
                <a:sym typeface="Calibri"/>
              </a:rPr>
              <a:t>approche de changement climatique </a:t>
            </a:r>
            <a:r>
              <a:rPr lang="fr-FR" sz="1200">
                <a:solidFill>
                  <a:schemeClr val="dk1"/>
                </a:solidFill>
                <a:latin typeface="Calibri"/>
                <a:ea typeface="Calibri"/>
                <a:cs typeface="Calibri"/>
                <a:sym typeface="Calibri"/>
              </a:rPr>
              <a:t>pour s'attaquer aux causes sous-jacentes de la vulnérabilité: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L'approche des moyens de subsistance </a:t>
            </a:r>
            <a:r>
              <a:rPr b="0" lang="fr-FR" sz="1200">
                <a:solidFill>
                  <a:schemeClr val="dk1"/>
                </a:solidFill>
                <a:latin typeface="Calibri"/>
                <a:ea typeface="Calibri"/>
                <a:cs typeface="Calibri"/>
                <a:sym typeface="Calibri"/>
              </a:rPr>
              <a:t>met l'accent sur l'importance de l'accès à divers actifs, structures et processus institutionnels, et aux stratégies de subsistance suivies par les ménages</a:t>
            </a:r>
            <a:r>
              <a:rPr lang="fr-FR" sz="1200">
                <a:solidFill>
                  <a:schemeClr val="dk1"/>
                </a:solidFill>
                <a:latin typeface="Calibri"/>
                <a:ea typeface="Calibri"/>
                <a:cs typeface="Calibri"/>
                <a:sym typeface="Calibri"/>
              </a:rPr>
              <a:t>.</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L'approche de la RRC </a:t>
            </a:r>
            <a:r>
              <a:rPr b="0" lang="fr-FR" sz="1200">
                <a:solidFill>
                  <a:schemeClr val="dk1"/>
                </a:solidFill>
                <a:latin typeface="Calibri"/>
                <a:ea typeface="Calibri"/>
                <a:cs typeface="Calibri"/>
                <a:sym typeface="Calibri"/>
              </a:rPr>
              <a:t>se concentre sur les activités de préparation, d'intervention et de rétablissement formulées en réponse à des chocs et facteurs de stress potentiels. </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L'approche d'adaptation au changement climatique </a:t>
            </a:r>
            <a:r>
              <a:rPr b="0" lang="fr-FR" sz="1200">
                <a:solidFill>
                  <a:schemeClr val="dk1"/>
                </a:solidFill>
                <a:latin typeface="Calibri"/>
                <a:ea typeface="Calibri"/>
                <a:cs typeface="Calibri"/>
                <a:sym typeface="Calibri"/>
              </a:rPr>
              <a:t>est similaire à celle de la RRC, mais se concentre spécifiquement sur les mesures à prendre en réponse et en préparation aux changements climatiques en cours. Il donne compte des menaces potentielles causées par la perte de biodiversité et une diminution des services écosystémiques.</a:t>
            </a:r>
            <a:endParaRPr b="0"/>
          </a:p>
        </p:txBody>
      </p:sp>
      <p:sp>
        <p:nvSpPr>
          <p:cNvPr id="146" name="Google Shape;14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jpg"/><Relationship Id="rId4" Type="http://schemas.openxmlformats.org/officeDocument/2006/relationships/image" Target="../media/image1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6"/>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lt2"/>
              </a:buClr>
              <a:buSzPts val="3200"/>
              <a:buNone/>
              <a:defRPr b="1">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26"/>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lt2"/>
              </a:buClr>
              <a:buSzPts val="2200"/>
              <a:buNone/>
              <a:defRPr sz="2200">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Blank">
  <p:cSld name="Agenda 2 Blank">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35"/>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9" name="Google Shape;49;p35"/>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0" name="Google Shape;50;p35"/>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35"/>
          <p:cNvSpPr txBox="1"/>
          <p:nvPr/>
        </p:nvSpPr>
        <p:spPr>
          <a:xfrm rot="-5400000">
            <a:off x="-1303605" y="3716046"/>
            <a:ext cx="275347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700" u="none" strike="noStrike">
                <a:solidFill>
                  <a:srgbClr val="D8D8D8"/>
                </a:solidFill>
                <a:latin typeface="Lato"/>
                <a:ea typeface="Lato"/>
                <a:cs typeface="Lato"/>
                <a:sym typeface="Lato"/>
              </a:rPr>
              <a:t>Photo Credit: Kelley Lynch</a:t>
            </a:r>
            <a:endParaRPr b="0" i="0" sz="700">
              <a:solidFill>
                <a:srgbClr val="D8D8D8"/>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36"/>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54" name="Google Shape;54;p36"/>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5" name="Google Shape;55;p36"/>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6" name="Google Shape;56;p36"/>
          <p:cNvSpPr txBox="1"/>
          <p:nvPr/>
        </p:nvSpPr>
        <p:spPr>
          <a:xfrm rot="-5400000">
            <a:off x="-1303605" y="3716046"/>
            <a:ext cx="275347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700" u="none" strike="noStrike">
                <a:solidFill>
                  <a:srgbClr val="A5A5A5"/>
                </a:solidFill>
                <a:latin typeface="Lato"/>
                <a:ea typeface="Lato"/>
                <a:cs typeface="Lato"/>
                <a:sym typeface="Lato"/>
              </a:rPr>
              <a:t>Photo Credit: Jonathan Hyams/Save the Children</a:t>
            </a:r>
            <a:endParaRPr b="0" i="0" sz="700">
              <a:solidFill>
                <a:srgbClr val="A5A5A5"/>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Blank">
  <p:cSld name="Agenda 3 Blank">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37"/>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9" name="Google Shape;59;p37"/>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60" name="Google Shape;60;p37"/>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37"/>
          <p:cNvSpPr txBox="1"/>
          <p:nvPr/>
        </p:nvSpPr>
        <p:spPr>
          <a:xfrm rot="-5400000">
            <a:off x="-1303605" y="3716046"/>
            <a:ext cx="275347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700" u="none" strike="noStrike">
                <a:solidFill>
                  <a:srgbClr val="A5A5A5"/>
                </a:solidFill>
                <a:latin typeface="Lato"/>
                <a:ea typeface="Lato"/>
                <a:cs typeface="Lato"/>
                <a:sym typeface="Lato"/>
              </a:rPr>
              <a:t>Photo Credit: Jonathan Hyams/Save the Children</a:t>
            </a:r>
            <a:endParaRPr b="0" i="0" sz="700">
              <a:solidFill>
                <a:srgbClr val="A5A5A5"/>
              </a:solidFill>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ext only">
  <p:cSld name="Divider text only">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38"/>
          <p:cNvSpPr txBox="1"/>
          <p:nvPr>
            <p:ph type="title"/>
          </p:nvPr>
        </p:nvSpPr>
        <p:spPr>
          <a:xfrm>
            <a:off x="1366787" y="972152"/>
            <a:ext cx="6314173" cy="320521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two photo">
  <p:cSld name="Divider with two photo">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39"/>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66" name="Google Shape;66;p39"/>
          <p:cNvSpPr/>
          <p:nvPr>
            <p:ph idx="3" type="pic"/>
          </p:nvPr>
        </p:nvSpPr>
        <p:spPr>
          <a:xfrm>
            <a:off x="4572000" y="981075"/>
            <a:ext cx="3195638" cy="3195638"/>
          </a:xfrm>
          <a:prstGeom prst="ellipse">
            <a:avLst/>
          </a:prstGeom>
          <a:blipFill rotWithShape="1">
            <a:blip r:embed="rId4">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p:cSld name="Content text two column">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40"/>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0"/>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0" name="Google Shape;70;p40"/>
          <p:cNvSpPr txBox="1"/>
          <p:nvPr>
            <p:ph idx="2" type="body"/>
          </p:nvPr>
        </p:nvSpPr>
        <p:spPr>
          <a:xfrm>
            <a:off x="5255396" y="1116532"/>
            <a:ext cx="3378466"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and photo">
  <p:cSld name="Content text and photo">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41"/>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1"/>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4" name="Google Shape;74;p41"/>
          <p:cNvSpPr/>
          <p:nvPr>
            <p:ph idx="2" type="pic"/>
          </p:nvPr>
        </p:nvSpPr>
        <p:spPr>
          <a:xfrm>
            <a:off x="5310741" y="1191983"/>
            <a:ext cx="3852510" cy="3302151"/>
          </a:xfrm>
          <a:prstGeom prst="rect">
            <a:avLst/>
          </a:prstGeom>
          <a:blipFill rotWithShape="1">
            <a:blip r:embed="rId3">
              <a:alphaModFix/>
            </a:blip>
            <a:stretch>
              <a:fillRect b="-1133" l="-1143" r="-96083" t="-1134"/>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logomark">
  <p:cSld name="Content text single column, logomark">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4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2"/>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header">
  <p:cSld name="Photo with header">
    <p:bg>
      <p:bgPr>
        <a:solidFill>
          <a:schemeClr val="lt1"/>
        </a:solidFill>
      </p:bgPr>
    </p:bg>
    <p:spTree>
      <p:nvGrpSpPr>
        <p:cNvPr id="78" name="Shape 78"/>
        <p:cNvGrpSpPr/>
        <p:nvPr/>
      </p:nvGrpSpPr>
      <p:grpSpPr>
        <a:xfrm>
          <a:off x="0" y="0"/>
          <a:ext cx="0" cy="0"/>
          <a:chOff x="0" y="0"/>
          <a:chExt cx="0" cy="0"/>
        </a:xfrm>
      </p:grpSpPr>
      <p:sp>
        <p:nvSpPr>
          <p:cNvPr id="79" name="Google Shape;79;p43"/>
          <p:cNvSpPr/>
          <p:nvPr/>
        </p:nvSpPr>
        <p:spPr>
          <a:xfrm>
            <a:off x="-10274" y="-105598"/>
            <a:ext cx="9154274" cy="1035743"/>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0" name="Google Shape;80;p43"/>
          <p:cNvSpPr txBox="1"/>
          <p:nvPr>
            <p:ph type="title"/>
          </p:nvPr>
        </p:nvSpPr>
        <p:spPr>
          <a:xfrm>
            <a:off x="462013" y="157854"/>
            <a:ext cx="8224787"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3"/>
          <p:cNvSpPr/>
          <p:nvPr>
            <p:ph idx="2" type="pic"/>
          </p:nvPr>
        </p:nvSpPr>
        <p:spPr>
          <a:xfrm>
            <a:off x="0" y="943276"/>
            <a:ext cx="9144000" cy="4206240"/>
          </a:xfrm>
          <a:prstGeom prst="rect">
            <a:avLst/>
          </a:prstGeom>
          <a:blipFill rotWithShape="1">
            <a:blip r:embed="rId2">
              <a:alphaModFix/>
            </a:blip>
            <a:stretch>
              <a:fillRect b="-31522" l="-34376" r="-16376" t="-14132"/>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44"/>
          <p:cNvSpPr/>
          <p:nvPr/>
        </p:nvSpPr>
        <p:spPr>
          <a:xfrm>
            <a:off x="-10274" y="0"/>
            <a:ext cx="9154274" cy="285730"/>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4" name="Google Shape;84;p44"/>
          <p:cNvSpPr/>
          <p:nvPr>
            <p:ph idx="2" type="pic"/>
          </p:nvPr>
        </p:nvSpPr>
        <p:spPr>
          <a:xfrm>
            <a:off x="0" y="340495"/>
            <a:ext cx="9144000" cy="4846320"/>
          </a:xfrm>
          <a:prstGeom prst="rect">
            <a:avLst/>
          </a:prstGeom>
          <a:blipFill rotWithShape="1">
            <a:blip r:embed="rId3">
              <a:alphaModFix/>
            </a:blip>
            <a:stretch>
              <a:fillRect b="-14152" l="-34376" r="-16376" t="-12267"/>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85" name="Google Shape;85;p44"/>
          <p:cNvSpPr txBox="1"/>
          <p:nvPr>
            <p:ph idx="1" type="body"/>
          </p:nvPr>
        </p:nvSpPr>
        <p:spPr>
          <a:xfrm>
            <a:off x="1" y="4555873"/>
            <a:ext cx="9144000" cy="630942"/>
          </a:xfrm>
          <a:prstGeom prst="rect">
            <a:avLst/>
          </a:prstGeom>
          <a:solidFill>
            <a:srgbClr val="028896">
              <a:alpha val="44705"/>
            </a:srgbClr>
          </a:solidFill>
          <a:ln>
            <a:noFill/>
          </a:ln>
        </p:spPr>
        <p:txBody>
          <a:bodyPr anchorCtr="0" anchor="b" bIns="274300" lIns="914400" spcFirstLastPara="1" rIns="914400" wrap="square" tIns="91425">
            <a:spAutoFit/>
          </a:bodyPr>
          <a:lstStyle>
            <a:lvl1pPr indent="-228600" lvl="0" marL="457200" algn="ctr">
              <a:spcBef>
                <a:spcPts val="340"/>
              </a:spcBef>
              <a:spcAft>
                <a:spcPts val="0"/>
              </a:spcAft>
              <a:buClr>
                <a:schemeClr val="lt1"/>
              </a:buClr>
              <a:buSzPts val="1700"/>
              <a:buNone/>
              <a:defRPr sz="17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p:cSld name="Content text single column">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7"/>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no dialogue">
  <p:cSld name="Content text two column, no dialogu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28"/>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8"/>
          <p:cNvSpPr txBox="1"/>
          <p:nvPr>
            <p:ph idx="1" type="body"/>
          </p:nvPr>
        </p:nvSpPr>
        <p:spPr>
          <a:xfrm>
            <a:off x="635267" y="1116532"/>
            <a:ext cx="3893418"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 name="Google Shape;21;p28"/>
          <p:cNvSpPr txBox="1"/>
          <p:nvPr>
            <p:ph idx="2" type="body"/>
          </p:nvPr>
        </p:nvSpPr>
        <p:spPr>
          <a:xfrm>
            <a:off x="4735630" y="1116532"/>
            <a:ext cx="3893419"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photo">
  <p:cSld name="Divider with photo">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29"/>
          <p:cNvSpPr txBox="1"/>
          <p:nvPr>
            <p:ph type="title"/>
          </p:nvPr>
        </p:nvSpPr>
        <p:spPr>
          <a:xfrm>
            <a:off x="5005137" y="972152"/>
            <a:ext cx="2675823" cy="32052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9"/>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minimal">
  <p:cSld name="Content text single column, minimal">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30"/>
          <p:cNvSpPr txBox="1"/>
          <p:nvPr>
            <p:ph idx="1" type="body"/>
          </p:nvPr>
        </p:nvSpPr>
        <p:spPr>
          <a:xfrm>
            <a:off x="635266" y="673768"/>
            <a:ext cx="7998595" cy="3936734"/>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31"/>
          <p:cNvSpPr txBox="1"/>
          <p:nvPr/>
        </p:nvSpPr>
        <p:spPr>
          <a:xfrm>
            <a:off x="755583" y="4215015"/>
            <a:ext cx="7632834" cy="55224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000"/>
              <a:buFont typeface="Arial"/>
              <a:buNone/>
            </a:pPr>
            <a:r>
              <a:rPr b="0" i="0" lang="fr-FR" sz="1000" u="none" cap="none" strike="noStrike">
                <a:solidFill>
                  <a:srgbClr val="888888"/>
                </a:solidFill>
                <a:latin typeface="Ubuntu"/>
                <a:ea typeface="Ubuntu"/>
                <a:cs typeface="Ubuntu"/>
                <a:sym typeface="Ubuntu"/>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endParaRPr/>
          </a:p>
        </p:txBody>
      </p:sp>
      <p:sp>
        <p:nvSpPr>
          <p:cNvPr id="29" name="Google Shape;29;p31"/>
          <p:cNvSpPr txBox="1"/>
          <p:nvPr>
            <p:ph type="title"/>
          </p:nvPr>
        </p:nvSpPr>
        <p:spPr>
          <a:xfrm>
            <a:off x="1366787" y="2429941"/>
            <a:ext cx="6314173" cy="1680046"/>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200"/>
              <a:buFont typeface="Ubuntu"/>
              <a:buNone/>
              <a:defRPr b="0" i="0" sz="2200" cap="none">
                <a:solidFill>
                  <a:schemeClr val="dk1"/>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1"/>
          <p:cNvSpPr txBox="1"/>
          <p:nvPr>
            <p:ph idx="1" type="body"/>
          </p:nvPr>
        </p:nvSpPr>
        <p:spPr>
          <a:xfrm>
            <a:off x="1366838" y="1348919"/>
            <a:ext cx="6313487" cy="549624"/>
          </a:xfrm>
          <a:prstGeom prst="rect">
            <a:avLst/>
          </a:prstGeom>
          <a:noFill/>
          <a:ln>
            <a:noFill/>
          </a:ln>
        </p:spPr>
        <p:txBody>
          <a:bodyPr anchorCtr="0" anchor="t" bIns="45700" lIns="91425" spcFirstLastPara="1" rIns="91425" wrap="square" tIns="45700">
            <a:normAutofit/>
          </a:bodyPr>
          <a:lstStyle>
            <a:lvl1pPr indent="-228600" lvl="0" marL="457200" algn="ctr">
              <a:spcBef>
                <a:spcPts val="640"/>
              </a:spcBef>
              <a:spcAft>
                <a:spcPts val="0"/>
              </a:spcAft>
              <a:buClr>
                <a:schemeClr val="lt2"/>
              </a:buClr>
              <a:buSzPts val="3200"/>
              <a:buNone/>
              <a:defRPr b="1" i="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31"/>
          <p:cNvSpPr txBox="1"/>
          <p:nvPr>
            <p:ph idx="2" type="body"/>
          </p:nvPr>
        </p:nvSpPr>
        <p:spPr>
          <a:xfrm>
            <a:off x="1366838" y="1849494"/>
            <a:ext cx="6313487" cy="411163"/>
          </a:xfrm>
          <a:prstGeom prst="rect">
            <a:avLst/>
          </a:prstGeom>
          <a:noFill/>
          <a:ln>
            <a:noFill/>
          </a:ln>
        </p:spPr>
        <p:txBody>
          <a:bodyPr anchorCtr="0" anchor="t" bIns="45700" lIns="91425" spcFirstLastPara="1" rIns="91425" wrap="square" tIns="45700">
            <a:noAutofit/>
          </a:bodyPr>
          <a:lstStyle>
            <a:lvl1pPr indent="-228600" lvl="0" marL="457200" algn="ctr">
              <a:spcBef>
                <a:spcPts val="480"/>
              </a:spcBef>
              <a:spcAft>
                <a:spcPts val="0"/>
              </a:spcAft>
              <a:buClr>
                <a:schemeClr val="lt2"/>
              </a:buClr>
              <a:buSzPts val="2400"/>
              <a:buNone/>
              <a:defRPr b="1" i="0" sz="24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32"/>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u="none" cap="none" strike="noStrike">
                <a:solidFill>
                  <a:schemeClr val="lt2"/>
                </a:solidFill>
                <a:latin typeface="Lato"/>
                <a:ea typeface="Lato"/>
                <a:cs typeface="Lato"/>
                <a:sym typeface="Lato"/>
              </a:rPr>
              <a:t>Agenda</a:t>
            </a:r>
            <a:endParaRPr/>
          </a:p>
        </p:txBody>
      </p:sp>
      <p:sp>
        <p:nvSpPr>
          <p:cNvPr id="34" name="Google Shape;34;p32"/>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5" name="Google Shape;35;p32"/>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36" name="Google Shape;36;p32"/>
          <p:cNvSpPr txBox="1"/>
          <p:nvPr/>
        </p:nvSpPr>
        <p:spPr>
          <a:xfrm rot="-5400000">
            <a:off x="-1303605" y="3716046"/>
            <a:ext cx="275347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700" u="none" strike="noStrike">
                <a:solidFill>
                  <a:srgbClr val="A5A5A5"/>
                </a:solidFill>
                <a:latin typeface="Lato"/>
                <a:ea typeface="Lato"/>
                <a:cs typeface="Lato"/>
                <a:sym typeface="Lato"/>
              </a:rPr>
              <a:t>Photo Credit Shashank Shrestha/Save the Children</a:t>
            </a:r>
            <a:endParaRPr b="0" i="0" sz="700">
              <a:solidFill>
                <a:srgbClr val="A5A5A5"/>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Blank">
  <p:cSld name="Agenda 1 Blank">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33"/>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9" name="Google Shape;39;p33"/>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0" name="Google Shape;40;p33"/>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33"/>
          <p:cNvSpPr txBox="1"/>
          <p:nvPr/>
        </p:nvSpPr>
        <p:spPr>
          <a:xfrm rot="-5400000">
            <a:off x="-1303605" y="3716046"/>
            <a:ext cx="275347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700" u="none" strike="noStrike">
                <a:solidFill>
                  <a:srgbClr val="A5A5A5"/>
                </a:solidFill>
                <a:latin typeface="Lato"/>
                <a:ea typeface="Lato"/>
                <a:cs typeface="Lato"/>
                <a:sym typeface="Lato"/>
              </a:rPr>
              <a:t>Photo Credit Shashank Shrestha/Save the Children</a:t>
            </a:r>
            <a:endParaRPr b="0" i="0" sz="700">
              <a:solidFill>
                <a:srgbClr val="A5A5A5"/>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34"/>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44" name="Google Shape;44;p34"/>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5" name="Google Shape;45;p34"/>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6" name="Google Shape;46;p34"/>
          <p:cNvSpPr txBox="1"/>
          <p:nvPr/>
        </p:nvSpPr>
        <p:spPr>
          <a:xfrm rot="-5400000">
            <a:off x="-1303605" y="3716046"/>
            <a:ext cx="275347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700" u="none" strike="noStrike">
                <a:solidFill>
                  <a:srgbClr val="D8D8D8"/>
                </a:solidFill>
                <a:latin typeface="Lato"/>
                <a:ea typeface="Lato"/>
                <a:cs typeface="Lato"/>
                <a:sym typeface="Lato"/>
              </a:rPr>
              <a:t>Photo Credit: Kelley Lynch</a:t>
            </a:r>
            <a:endParaRPr b="0" i="0" sz="700">
              <a:solidFill>
                <a:srgbClr val="D8D8D8"/>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Lato"/>
              <a:buNone/>
              <a:defRPr b="1" i="0" sz="44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comments" Target="../comments/commen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4.xml"/><Relationship Id="rId4" Type="http://schemas.openxmlformats.org/officeDocument/2006/relationships/image" Target="../media/image17.png"/><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omments" Target="../comments/comment5.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spcBef>
                <a:spcPts val="0"/>
              </a:spcBef>
              <a:spcAft>
                <a:spcPts val="0"/>
              </a:spcAft>
              <a:buClr>
                <a:schemeClr val="lt2"/>
              </a:buClr>
              <a:buSzPct val="100000"/>
              <a:buNone/>
            </a:pPr>
            <a:r>
              <a:rPr lang="fr-FR">
                <a:latin typeface="Lato"/>
                <a:ea typeface="Lato"/>
                <a:cs typeface="Lato"/>
                <a:sym typeface="Lato"/>
              </a:rPr>
              <a:t>Établissement de Priorités des Efforts de Collecte de Données et</a:t>
            </a:r>
            <a:endParaRPr/>
          </a:p>
          <a:p>
            <a:pPr indent="0" lvl="0" marL="0" rtl="0" algn="l">
              <a:spcBef>
                <a:spcPts val="544"/>
              </a:spcBef>
              <a:spcAft>
                <a:spcPts val="0"/>
              </a:spcAft>
              <a:buClr>
                <a:schemeClr val="lt2"/>
              </a:buClr>
              <a:buSzPct val="100000"/>
              <a:buNone/>
            </a:pPr>
            <a:r>
              <a:rPr lang="fr-FR">
                <a:latin typeface="Lato"/>
                <a:ea typeface="Lato"/>
                <a:cs typeface="Lato"/>
                <a:sym typeface="Lato"/>
              </a:rPr>
              <a:t>Organisation des Données pour l‘Analyse</a:t>
            </a:r>
            <a:endParaRPr/>
          </a:p>
        </p:txBody>
      </p:sp>
      <p:sp>
        <p:nvSpPr>
          <p:cNvPr id="92" name="Google Shape;92;p1"/>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200"/>
              <a:buNone/>
            </a:pPr>
            <a:r>
              <a:rPr lang="fr-FR">
                <a:latin typeface="Lato"/>
                <a:ea typeface="Lato"/>
                <a:cs typeface="Lato"/>
                <a:sym typeface="Lato"/>
              </a:rPr>
              <a:t>[inclure la date ici]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0"/>
          <p:cNvPicPr preferRelativeResize="0"/>
          <p:nvPr/>
        </p:nvPicPr>
        <p:blipFill rotWithShape="1">
          <a:blip r:embed="rId4">
            <a:alphaModFix/>
          </a:blip>
          <a:srcRect b="0" l="0" r="0" t="0"/>
          <a:stretch/>
        </p:blipFill>
        <p:spPr>
          <a:xfrm>
            <a:off x="1403298" y="359714"/>
            <a:ext cx="6805613" cy="45648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Catégories d'informations</a:t>
            </a:r>
            <a:endParaRPr/>
          </a:p>
        </p:txBody>
      </p:sp>
      <p:sp>
        <p:nvSpPr>
          <p:cNvPr id="163" name="Google Shape;163;p11"/>
          <p:cNvSpPr txBox="1"/>
          <p:nvPr>
            <p:ph idx="1" type="body"/>
          </p:nvPr>
        </p:nvSpPr>
        <p:spPr>
          <a:xfrm>
            <a:off x="1684422" y="1015104"/>
            <a:ext cx="4767178" cy="405910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Clr>
                <a:schemeClr val="dk1"/>
              </a:buClr>
              <a:buSzPct val="100000"/>
              <a:buNone/>
            </a:pPr>
            <a:r>
              <a:rPr b="1" lang="fr-FR" sz="2400"/>
              <a:t>Facteurs contextuels:  </a:t>
            </a:r>
            <a:r>
              <a:rPr lang="fr-FR" sz="2400"/>
              <a:t>grandes tendances sociales, économiques, politiques, environnementales, démographiques et historiques</a:t>
            </a:r>
            <a:endParaRPr/>
          </a:p>
          <a:p>
            <a:pPr indent="-342900" lvl="0" marL="342900" rtl="0" algn="l">
              <a:spcBef>
                <a:spcPts val="336"/>
              </a:spcBef>
              <a:spcAft>
                <a:spcPts val="0"/>
              </a:spcAft>
              <a:buClr>
                <a:schemeClr val="dk1"/>
              </a:buClr>
              <a:buSzPct val="100000"/>
              <a:buFont typeface="Arial"/>
              <a:buChar char="•"/>
            </a:pPr>
            <a:r>
              <a:rPr lang="fr-FR" sz="2400"/>
              <a:t>Souvent identifiés par la littérature secondaire</a:t>
            </a:r>
            <a:endParaRPr/>
          </a:p>
          <a:p>
            <a:pPr indent="0" lvl="0" marL="0" rtl="0" algn="l">
              <a:spcBef>
                <a:spcPts val="336"/>
              </a:spcBef>
              <a:spcAft>
                <a:spcPts val="0"/>
              </a:spcAft>
              <a:buClr>
                <a:schemeClr val="dk1"/>
              </a:buClr>
              <a:buSzPct val="100000"/>
              <a:buNone/>
            </a:pPr>
            <a:r>
              <a:t/>
            </a:r>
            <a:endParaRPr sz="2400"/>
          </a:p>
          <a:p>
            <a:pPr indent="0" lvl="0" marL="0" rtl="0" algn="l">
              <a:spcBef>
                <a:spcPts val="336"/>
              </a:spcBef>
              <a:spcAft>
                <a:spcPts val="0"/>
              </a:spcAft>
              <a:buClr>
                <a:schemeClr val="dk1"/>
              </a:buClr>
              <a:buSzPct val="100000"/>
              <a:buNone/>
            </a:pPr>
            <a:r>
              <a:rPr b="1" lang="fr-FR" sz="2400"/>
              <a:t>Niveau d'agrégation:</a:t>
            </a:r>
            <a:r>
              <a:rPr lang="fr-FR" sz="2400"/>
              <a:t> s’assurer de capturer des informations qui aident à analyser la source des problèmes à différents niveaux: individus, ménages, communautés et systèmes. </a:t>
            </a:r>
            <a:endParaRPr/>
          </a:p>
          <a:p>
            <a:pPr indent="0" lvl="0" marL="0" rtl="0" algn="l">
              <a:spcBef>
                <a:spcPts val="336"/>
              </a:spcBef>
              <a:spcAft>
                <a:spcPts val="0"/>
              </a:spcAft>
              <a:buClr>
                <a:schemeClr val="dk1"/>
              </a:buClr>
              <a:buSzPct val="100000"/>
              <a:buNone/>
            </a:pPr>
            <a:r>
              <a:t/>
            </a:r>
            <a:endParaRPr sz="2400"/>
          </a:p>
          <a:p>
            <a:pPr indent="0" lvl="0" marL="0" rtl="0" algn="l">
              <a:spcBef>
                <a:spcPts val="336"/>
              </a:spcBef>
              <a:spcAft>
                <a:spcPts val="0"/>
              </a:spcAft>
              <a:buClr>
                <a:schemeClr val="dk1"/>
              </a:buClr>
              <a:buSzPct val="100000"/>
              <a:buNone/>
            </a:pPr>
            <a:r>
              <a:rPr b="1" lang="fr-FR" sz="2400"/>
              <a:t>Chocs et facteurs de stress:</a:t>
            </a:r>
            <a:r>
              <a:rPr lang="fr-FR" sz="2400"/>
              <a:t> quels types ont un impact sur les populations concernées?  Qui est le plus exposé et pourquoi? </a:t>
            </a:r>
            <a:endParaRPr/>
          </a:p>
          <a:p>
            <a:pPr indent="0" lvl="0" marL="0" rtl="0" algn="l">
              <a:spcBef>
                <a:spcPts val="308"/>
              </a:spcBef>
              <a:spcAft>
                <a:spcPts val="0"/>
              </a:spcAft>
              <a:buClr>
                <a:schemeClr val="dk1"/>
              </a:buClr>
              <a:buSzPct val="100000"/>
              <a:buNone/>
            </a:pPr>
            <a:r>
              <a:t/>
            </a:r>
            <a:endParaRPr/>
          </a:p>
        </p:txBody>
      </p:sp>
      <p:pic>
        <p:nvPicPr>
          <p:cNvPr id="164" name="Google Shape;164;p11"/>
          <p:cNvPicPr preferRelativeResize="0"/>
          <p:nvPr/>
        </p:nvPicPr>
        <p:blipFill rotWithShape="1">
          <a:blip r:embed="rId4">
            <a:alphaModFix/>
          </a:blip>
          <a:srcRect b="0" l="1" r="62096" t="-8107"/>
          <a:stretch/>
        </p:blipFill>
        <p:spPr>
          <a:xfrm>
            <a:off x="6451600" y="722671"/>
            <a:ext cx="2371198" cy="41745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2"/>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Catégories d'informations: Actifs</a:t>
            </a:r>
            <a:endParaRPr/>
          </a:p>
        </p:txBody>
      </p:sp>
      <p:pic>
        <p:nvPicPr>
          <p:cNvPr id="171" name="Google Shape;171;p12"/>
          <p:cNvPicPr preferRelativeResize="0"/>
          <p:nvPr>
            <p:ph idx="1" type="body"/>
          </p:nvPr>
        </p:nvPicPr>
        <p:blipFill rotWithShape="1">
          <a:blip r:embed="rId3">
            <a:alphaModFix/>
          </a:blip>
          <a:srcRect b="0" l="0" r="0" t="0"/>
          <a:stretch/>
        </p:blipFill>
        <p:spPr>
          <a:xfrm>
            <a:off x="8057877" y="1356851"/>
            <a:ext cx="571173" cy="3302874"/>
          </a:xfrm>
          <a:prstGeom prst="rect">
            <a:avLst/>
          </a:prstGeom>
          <a:noFill/>
          <a:ln>
            <a:noFill/>
          </a:ln>
        </p:spPr>
      </p:pic>
      <p:pic>
        <p:nvPicPr>
          <p:cNvPr id="172" name="Google Shape;172;p12"/>
          <p:cNvPicPr preferRelativeResize="0"/>
          <p:nvPr/>
        </p:nvPicPr>
        <p:blipFill rotWithShape="1">
          <a:blip r:embed="rId4">
            <a:alphaModFix/>
          </a:blip>
          <a:srcRect b="0" l="21406" r="577" t="33407"/>
          <a:stretch/>
        </p:blipFill>
        <p:spPr>
          <a:xfrm>
            <a:off x="635267" y="1054080"/>
            <a:ext cx="6874796" cy="39360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3"/>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Questions clés: Actifs</a:t>
            </a:r>
            <a:endParaRPr/>
          </a:p>
        </p:txBody>
      </p:sp>
      <p:sp>
        <p:nvSpPr>
          <p:cNvPr id="179" name="Google Shape;179;p13"/>
          <p:cNvSpPr txBox="1"/>
          <p:nvPr>
            <p:ph idx="1" type="body"/>
          </p:nvPr>
        </p:nvSpPr>
        <p:spPr>
          <a:xfrm>
            <a:off x="1542196" y="1116532"/>
            <a:ext cx="7383439" cy="336707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800"/>
              <a:buNone/>
            </a:pPr>
            <a:r>
              <a:rPr lang="fr-FR" sz="2800"/>
              <a:t>Nous devons comprendre: </a:t>
            </a:r>
            <a:endParaRPr/>
          </a:p>
          <a:p>
            <a:pPr indent="-457200" lvl="0" marL="457200" rtl="0" algn="l">
              <a:spcBef>
                <a:spcPts val="560"/>
              </a:spcBef>
              <a:spcAft>
                <a:spcPts val="0"/>
              </a:spcAft>
              <a:buClr>
                <a:schemeClr val="dk1"/>
              </a:buClr>
              <a:buSzPts val="2800"/>
              <a:buFont typeface="Arial"/>
              <a:buChar char="•"/>
            </a:pPr>
            <a:r>
              <a:rPr lang="fr-FR" sz="2800"/>
              <a:t>A quels actifs les hommes, les femmes, les jeunes et les autres sous-populations ont-ils accès? </a:t>
            </a:r>
            <a:endParaRPr/>
          </a:p>
          <a:p>
            <a:pPr indent="-457200" lvl="0" marL="457200" rtl="0" algn="l">
              <a:spcBef>
                <a:spcPts val="560"/>
              </a:spcBef>
              <a:spcAft>
                <a:spcPts val="0"/>
              </a:spcAft>
              <a:buClr>
                <a:schemeClr val="dk1"/>
              </a:buClr>
              <a:buSzPts val="2800"/>
              <a:buFont typeface="Arial"/>
              <a:buChar char="•"/>
            </a:pPr>
            <a:r>
              <a:rPr lang="fr-FR" sz="2800"/>
              <a:t>Qui a le plus d'accès?  Qui a le moins d'accès?  Pourquoi? </a:t>
            </a:r>
            <a:endParaRPr/>
          </a:p>
          <a:p>
            <a:pPr indent="-457200" lvl="0" marL="457200" rtl="0" algn="l">
              <a:spcBef>
                <a:spcPts val="560"/>
              </a:spcBef>
              <a:spcAft>
                <a:spcPts val="0"/>
              </a:spcAft>
              <a:buClr>
                <a:schemeClr val="dk1"/>
              </a:buClr>
              <a:buSzPts val="2800"/>
              <a:buFont typeface="Arial"/>
              <a:buChar char="•"/>
            </a:pPr>
            <a:r>
              <a:rPr lang="fr-FR" sz="2800"/>
              <a:t>Quelle est la qualité de ces actifs?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4"/>
          <p:cNvSpPr txBox="1"/>
          <p:nvPr>
            <p:ph type="title"/>
          </p:nvPr>
        </p:nvSpPr>
        <p:spPr>
          <a:xfrm>
            <a:off x="635267" y="157854"/>
            <a:ext cx="8390746"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000"/>
              <a:buFont typeface="Lato"/>
              <a:buNone/>
            </a:pPr>
            <a:r>
              <a:rPr lang="fr-FR" sz="2000"/>
              <a:t>Catégories d'informations: Structures, Systèmes et Processus</a:t>
            </a:r>
            <a:endParaRPr/>
          </a:p>
        </p:txBody>
      </p:sp>
      <p:pic>
        <p:nvPicPr>
          <p:cNvPr id="186" name="Google Shape;186;p14"/>
          <p:cNvPicPr preferRelativeResize="0"/>
          <p:nvPr>
            <p:ph idx="1" type="body"/>
          </p:nvPr>
        </p:nvPicPr>
        <p:blipFill rotWithShape="1">
          <a:blip r:embed="rId3">
            <a:alphaModFix/>
          </a:blip>
          <a:srcRect b="0" l="0" r="0" t="0"/>
          <a:stretch/>
        </p:blipFill>
        <p:spPr>
          <a:xfrm>
            <a:off x="8057877" y="1356851"/>
            <a:ext cx="571173" cy="3302874"/>
          </a:xfrm>
          <a:prstGeom prst="rect">
            <a:avLst/>
          </a:prstGeom>
          <a:noFill/>
          <a:ln>
            <a:noFill/>
          </a:ln>
        </p:spPr>
      </p:pic>
      <p:pic>
        <p:nvPicPr>
          <p:cNvPr id="187" name="Google Shape;187;p14"/>
          <p:cNvPicPr preferRelativeResize="0"/>
          <p:nvPr/>
        </p:nvPicPr>
        <p:blipFill rotWithShape="1">
          <a:blip r:embed="rId4">
            <a:alphaModFix/>
          </a:blip>
          <a:srcRect b="0" l="21406" r="577" t="33407"/>
          <a:stretch/>
        </p:blipFill>
        <p:spPr>
          <a:xfrm>
            <a:off x="635267" y="1054080"/>
            <a:ext cx="6874796" cy="3936023"/>
          </a:xfrm>
          <a:prstGeom prst="rect">
            <a:avLst/>
          </a:prstGeom>
          <a:noFill/>
          <a:ln>
            <a:noFill/>
          </a:ln>
        </p:spPr>
      </p:pic>
      <p:sp>
        <p:nvSpPr>
          <p:cNvPr id="188" name="Google Shape;188;p14"/>
          <p:cNvSpPr/>
          <p:nvPr/>
        </p:nvSpPr>
        <p:spPr>
          <a:xfrm>
            <a:off x="1338889" y="1015104"/>
            <a:ext cx="2262554" cy="1023182"/>
          </a:xfrm>
          <a:prstGeom prst="ellipse">
            <a:avLst/>
          </a:prstGeom>
          <a:noFill/>
          <a:ln cap="flat" cmpd="sng" w="28575">
            <a:solidFill>
              <a:srgbClr val="CE1C1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89" name="Google Shape;189;p14"/>
          <p:cNvSpPr/>
          <p:nvPr/>
        </p:nvSpPr>
        <p:spPr>
          <a:xfrm>
            <a:off x="3830043" y="1762659"/>
            <a:ext cx="4067718" cy="2100386"/>
          </a:xfrm>
          <a:prstGeom prst="ellipse">
            <a:avLst/>
          </a:prstGeom>
          <a:noFill/>
          <a:ln cap="flat" cmpd="sng" w="28575">
            <a:solidFill>
              <a:srgbClr val="CE1C1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90" name="Google Shape;190;p14"/>
          <p:cNvSpPr/>
          <p:nvPr/>
        </p:nvSpPr>
        <p:spPr>
          <a:xfrm>
            <a:off x="635267" y="3902021"/>
            <a:ext cx="2262554" cy="1023182"/>
          </a:xfrm>
          <a:prstGeom prst="ellipse">
            <a:avLst/>
          </a:prstGeom>
          <a:noFill/>
          <a:ln cap="flat" cmpd="sng" w="28575">
            <a:solidFill>
              <a:srgbClr val="CE1C1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91" name="Google Shape;191;p14"/>
          <p:cNvSpPr/>
          <p:nvPr/>
        </p:nvSpPr>
        <p:spPr>
          <a:xfrm>
            <a:off x="5333883" y="3902021"/>
            <a:ext cx="2262554" cy="1023182"/>
          </a:xfrm>
          <a:prstGeom prst="ellipse">
            <a:avLst/>
          </a:prstGeom>
          <a:noFill/>
          <a:ln cap="flat" cmpd="sng" w="28575">
            <a:solidFill>
              <a:srgbClr val="CE1C1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5"/>
          <p:cNvSpPr txBox="1"/>
          <p:nvPr>
            <p:ph type="title"/>
          </p:nvPr>
        </p:nvSpPr>
        <p:spPr>
          <a:xfrm>
            <a:off x="1508816" y="259282"/>
            <a:ext cx="6944627"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Questions clés</a:t>
            </a:r>
            <a:br>
              <a:rPr lang="fr-FR"/>
            </a:br>
            <a:r>
              <a:rPr b="0" lang="fr-FR"/>
              <a:t>Structures, systèmes et processus</a:t>
            </a:r>
            <a:br>
              <a:rPr lang="fr-FR"/>
            </a:br>
            <a:endParaRPr/>
          </a:p>
        </p:txBody>
      </p:sp>
      <p:sp>
        <p:nvSpPr>
          <p:cNvPr id="198" name="Google Shape;198;p15"/>
          <p:cNvSpPr txBox="1"/>
          <p:nvPr>
            <p:ph idx="1" type="body"/>
          </p:nvPr>
        </p:nvSpPr>
        <p:spPr>
          <a:xfrm>
            <a:off x="1684422" y="1116531"/>
            <a:ext cx="6944627" cy="386842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Font typeface="Arial"/>
              <a:buChar char="•"/>
            </a:pPr>
            <a:r>
              <a:rPr lang="fr-FR"/>
              <a:t>Quelles institutions et organisations fonctionnent? </a:t>
            </a:r>
            <a:endParaRPr/>
          </a:p>
          <a:p>
            <a:pPr indent="-342900" lvl="0" marL="342900" rtl="0" algn="l">
              <a:spcBef>
                <a:spcPts val="407"/>
              </a:spcBef>
              <a:spcAft>
                <a:spcPts val="0"/>
              </a:spcAft>
              <a:buClr>
                <a:schemeClr val="dk1"/>
              </a:buClr>
              <a:buSzPct val="100000"/>
              <a:buFont typeface="Arial"/>
              <a:buChar char="•"/>
            </a:pPr>
            <a:r>
              <a:rPr lang="fr-FR"/>
              <a:t>Quels services offrent-elles? Qui a accès? </a:t>
            </a:r>
            <a:endParaRPr/>
          </a:p>
          <a:p>
            <a:pPr indent="-342900" lvl="0" marL="342900" rtl="0" algn="l">
              <a:spcBef>
                <a:spcPts val="407"/>
              </a:spcBef>
              <a:spcAft>
                <a:spcPts val="0"/>
              </a:spcAft>
              <a:buClr>
                <a:schemeClr val="dk1"/>
              </a:buClr>
              <a:buSzPct val="100000"/>
              <a:buFont typeface="Arial"/>
              <a:buChar char="•"/>
            </a:pPr>
            <a:r>
              <a:rPr lang="fr-FR"/>
              <a:t>Quels systèmes sont en place? (par exemple, information, GRN, GRE, Ag., Marché, Financier, etc.)? Fonctionnent-ils bien?  </a:t>
            </a:r>
            <a:endParaRPr/>
          </a:p>
          <a:p>
            <a:pPr indent="-342900" lvl="0" marL="342900" rtl="0" algn="l">
              <a:spcBef>
                <a:spcPts val="407"/>
              </a:spcBef>
              <a:spcAft>
                <a:spcPts val="0"/>
              </a:spcAft>
              <a:buClr>
                <a:schemeClr val="dk1"/>
              </a:buClr>
              <a:buSzPct val="100000"/>
              <a:buFont typeface="Arial"/>
              <a:buChar char="•"/>
            </a:pPr>
            <a:r>
              <a:rPr lang="fr-FR"/>
              <a:t>Dans quelle mesure les institutions sont-elles socialement responsables devant différentes populations?</a:t>
            </a:r>
            <a:endParaRPr/>
          </a:p>
          <a:p>
            <a:pPr indent="-342900" lvl="0" marL="342900" rtl="0" algn="l">
              <a:spcBef>
                <a:spcPts val="407"/>
              </a:spcBef>
              <a:spcAft>
                <a:spcPts val="0"/>
              </a:spcAft>
              <a:buClr>
                <a:schemeClr val="dk1"/>
              </a:buClr>
              <a:buSzPct val="100000"/>
              <a:buFont typeface="Arial"/>
              <a:buChar char="•"/>
            </a:pPr>
            <a:r>
              <a:rPr lang="fr-FR"/>
              <a:t>Quelles lois, réglementations et politiques influencent la vie des gens? Existe-t-il une reconnaissance et un respect des droits de l'homme? </a:t>
            </a:r>
            <a:endParaRPr/>
          </a:p>
          <a:p>
            <a:pPr indent="-342900" lvl="0" marL="342900" rtl="0" algn="l">
              <a:spcBef>
                <a:spcPts val="407"/>
              </a:spcBef>
              <a:spcAft>
                <a:spcPts val="0"/>
              </a:spcAft>
              <a:buClr>
                <a:schemeClr val="dk1"/>
              </a:buClr>
              <a:buSzPct val="100000"/>
              <a:buFont typeface="Arial"/>
              <a:buChar char="•"/>
            </a:pPr>
            <a:r>
              <a:rPr lang="fr-FR"/>
              <a:t>Quelles sont les normes culturelles, sociales, de genre ou religieuses qui existent?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6"/>
          <p:cNvSpPr txBox="1"/>
          <p:nvPr>
            <p:ph type="title"/>
          </p:nvPr>
        </p:nvSpPr>
        <p:spPr>
          <a:xfrm>
            <a:off x="635267" y="157854"/>
            <a:ext cx="8390746"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Catégories d'informations: Stratégies individuelles et domestiques</a:t>
            </a:r>
            <a:endParaRPr/>
          </a:p>
        </p:txBody>
      </p:sp>
      <p:pic>
        <p:nvPicPr>
          <p:cNvPr id="205" name="Google Shape;205;p16"/>
          <p:cNvPicPr preferRelativeResize="0"/>
          <p:nvPr>
            <p:ph idx="1" type="body"/>
          </p:nvPr>
        </p:nvPicPr>
        <p:blipFill rotWithShape="1">
          <a:blip r:embed="rId3">
            <a:alphaModFix/>
          </a:blip>
          <a:srcRect b="0" l="0" r="0" t="0"/>
          <a:stretch/>
        </p:blipFill>
        <p:spPr>
          <a:xfrm>
            <a:off x="8057877" y="1356851"/>
            <a:ext cx="571173" cy="3302874"/>
          </a:xfrm>
          <a:prstGeom prst="rect">
            <a:avLst/>
          </a:prstGeom>
          <a:noFill/>
          <a:ln>
            <a:noFill/>
          </a:ln>
        </p:spPr>
      </p:pic>
      <p:pic>
        <p:nvPicPr>
          <p:cNvPr id="206" name="Google Shape;206;p16"/>
          <p:cNvPicPr preferRelativeResize="0"/>
          <p:nvPr/>
        </p:nvPicPr>
        <p:blipFill rotWithShape="1">
          <a:blip r:embed="rId4">
            <a:alphaModFix/>
          </a:blip>
          <a:srcRect b="0" l="21406" r="577" t="33407"/>
          <a:stretch/>
        </p:blipFill>
        <p:spPr>
          <a:xfrm>
            <a:off x="635267" y="1054080"/>
            <a:ext cx="6874796" cy="3936023"/>
          </a:xfrm>
          <a:prstGeom prst="rect">
            <a:avLst/>
          </a:prstGeom>
          <a:noFill/>
          <a:ln>
            <a:noFill/>
          </a:ln>
        </p:spPr>
      </p:pic>
      <p:sp>
        <p:nvSpPr>
          <p:cNvPr id="207" name="Google Shape;207;p16"/>
          <p:cNvSpPr/>
          <p:nvPr/>
        </p:nvSpPr>
        <p:spPr>
          <a:xfrm>
            <a:off x="819622" y="4022524"/>
            <a:ext cx="1938327" cy="776377"/>
          </a:xfrm>
          <a:prstGeom prst="ellipse">
            <a:avLst/>
          </a:prstGeom>
          <a:noFill/>
          <a:ln cap="flat" cmpd="sng" w="28575">
            <a:solidFill>
              <a:srgbClr val="CE1C1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08" name="Google Shape;208;p16"/>
          <p:cNvSpPr/>
          <p:nvPr/>
        </p:nvSpPr>
        <p:spPr>
          <a:xfrm>
            <a:off x="551693" y="2928685"/>
            <a:ext cx="1938327" cy="776377"/>
          </a:xfrm>
          <a:prstGeom prst="ellipse">
            <a:avLst/>
          </a:prstGeom>
          <a:noFill/>
          <a:ln cap="flat" cmpd="sng" w="28575">
            <a:solidFill>
              <a:srgbClr val="CE1C1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09" name="Google Shape;209;p16"/>
          <p:cNvSpPr/>
          <p:nvPr/>
        </p:nvSpPr>
        <p:spPr>
          <a:xfrm>
            <a:off x="2296919" y="2928684"/>
            <a:ext cx="1938327" cy="776377"/>
          </a:xfrm>
          <a:prstGeom prst="ellipse">
            <a:avLst/>
          </a:prstGeom>
          <a:noFill/>
          <a:ln cap="flat" cmpd="sng" w="28575">
            <a:solidFill>
              <a:srgbClr val="CE1C1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10" name="Google Shape;210;p16"/>
          <p:cNvSpPr/>
          <p:nvPr/>
        </p:nvSpPr>
        <p:spPr>
          <a:xfrm>
            <a:off x="2296919" y="1993575"/>
            <a:ext cx="1938327" cy="776377"/>
          </a:xfrm>
          <a:prstGeom prst="ellipse">
            <a:avLst/>
          </a:prstGeom>
          <a:noFill/>
          <a:ln cap="flat" cmpd="sng" w="28575">
            <a:solidFill>
              <a:srgbClr val="CE1C1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7"/>
          <p:cNvSpPr txBox="1"/>
          <p:nvPr>
            <p:ph type="title"/>
          </p:nvPr>
        </p:nvSpPr>
        <p:spPr>
          <a:xfrm>
            <a:off x="1508816" y="259282"/>
            <a:ext cx="6944627"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Questions clés</a:t>
            </a:r>
            <a:br>
              <a:rPr lang="fr-FR"/>
            </a:br>
            <a:r>
              <a:rPr b="0" lang="fr-FR"/>
              <a:t>Stratégies individuelles et domestiques</a:t>
            </a:r>
            <a:br>
              <a:rPr lang="fr-FR"/>
            </a:br>
            <a:endParaRPr/>
          </a:p>
        </p:txBody>
      </p:sp>
      <p:sp>
        <p:nvSpPr>
          <p:cNvPr id="217" name="Google Shape;217;p17"/>
          <p:cNvSpPr txBox="1"/>
          <p:nvPr>
            <p:ph idx="1" type="body"/>
          </p:nvPr>
        </p:nvSpPr>
        <p:spPr>
          <a:xfrm>
            <a:off x="1684422" y="1116532"/>
            <a:ext cx="6944627" cy="3853674"/>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Font typeface="Arial"/>
              <a:buChar char="•"/>
            </a:pPr>
            <a:r>
              <a:rPr lang="fr-FR"/>
              <a:t>Comment les différentes populations gagnent-elles leur vie (production et / ou AGR)? </a:t>
            </a:r>
            <a:endParaRPr/>
          </a:p>
          <a:p>
            <a:pPr indent="-342900" lvl="0" marL="342900" rtl="0" algn="l">
              <a:spcBef>
                <a:spcPts val="341"/>
              </a:spcBef>
              <a:spcAft>
                <a:spcPts val="0"/>
              </a:spcAft>
              <a:buClr>
                <a:schemeClr val="dk1"/>
              </a:buClr>
              <a:buSzPct val="100000"/>
              <a:buFont typeface="Arial"/>
              <a:buChar char="•"/>
            </a:pPr>
            <a:r>
              <a:rPr lang="fr-FR"/>
              <a:t>Quelles opportunités s'offrent aux hommes, femmes, jeunes? </a:t>
            </a:r>
            <a:endParaRPr/>
          </a:p>
          <a:p>
            <a:pPr indent="-342900" lvl="0" marL="342900" rtl="0" algn="l">
              <a:spcBef>
                <a:spcPts val="341"/>
              </a:spcBef>
              <a:spcAft>
                <a:spcPts val="0"/>
              </a:spcAft>
              <a:buClr>
                <a:schemeClr val="dk1"/>
              </a:buClr>
              <a:buSzPct val="100000"/>
              <a:buFont typeface="Arial"/>
              <a:buChar char="•"/>
            </a:pPr>
            <a:r>
              <a:rPr lang="fr-FR"/>
              <a:t>Quelles stratégies les différentes populations utilisent-elles pour éviter ou réduire l'exposition aux risques? </a:t>
            </a:r>
            <a:endParaRPr/>
          </a:p>
          <a:p>
            <a:pPr indent="-342900" lvl="0" marL="342900" rtl="0" algn="l">
              <a:spcBef>
                <a:spcPts val="341"/>
              </a:spcBef>
              <a:spcAft>
                <a:spcPts val="0"/>
              </a:spcAft>
              <a:buClr>
                <a:schemeClr val="dk1"/>
              </a:buClr>
              <a:buSzPct val="100000"/>
              <a:buFont typeface="Arial"/>
              <a:buChar char="•"/>
            </a:pPr>
            <a:r>
              <a:rPr lang="fr-FR"/>
              <a:t>Comment font-elles face à l'effet de choc?  </a:t>
            </a:r>
            <a:endParaRPr/>
          </a:p>
          <a:p>
            <a:pPr indent="-342900" lvl="0" marL="342900" rtl="0" algn="l">
              <a:spcBef>
                <a:spcPts val="341"/>
              </a:spcBef>
              <a:spcAft>
                <a:spcPts val="0"/>
              </a:spcAft>
              <a:buClr>
                <a:schemeClr val="dk1"/>
              </a:buClr>
              <a:buSzPct val="100000"/>
              <a:buFont typeface="Arial"/>
              <a:buChar char="•"/>
            </a:pPr>
            <a:r>
              <a:rPr lang="fr-FR"/>
              <a:t>Quelles décisions prennent-elles pour améliorer le bien-être général (par exemple, choix alimentaires, plaidoyer, mariage, éducation, diversification, investissement WASH?)</a:t>
            </a:r>
            <a:endParaRPr/>
          </a:p>
          <a:p>
            <a:pPr indent="-342900" lvl="0" marL="342900" rtl="0" algn="l">
              <a:spcBef>
                <a:spcPts val="341"/>
              </a:spcBef>
              <a:spcAft>
                <a:spcPts val="0"/>
              </a:spcAft>
              <a:buClr>
                <a:schemeClr val="dk1"/>
              </a:buClr>
              <a:buSzPct val="100000"/>
              <a:buFont typeface="Arial"/>
              <a:buChar char="•"/>
            </a:pPr>
            <a:r>
              <a:rPr lang="fr-FR"/>
              <a:t>Les différentes populations prennent-elles des mesures préventives et utilisent-elles des stratégies d'adaptation appropriées pour éviter un impact négatif permanent? </a:t>
            </a:r>
            <a:endParaRPr/>
          </a:p>
          <a:p>
            <a:pPr indent="-342900" lvl="0" marL="342900" rtl="0" algn="l">
              <a:spcBef>
                <a:spcPts val="341"/>
              </a:spcBef>
              <a:spcAft>
                <a:spcPts val="0"/>
              </a:spcAft>
              <a:buClr>
                <a:schemeClr val="dk1"/>
              </a:buClr>
              <a:buSzPct val="100000"/>
              <a:buFont typeface="Arial"/>
              <a:buChar char="•"/>
            </a:pPr>
            <a:r>
              <a:rPr lang="fr-FR"/>
              <a:t>Font-elles des choix proactifs et éclairés qui permettent une réponse efficace à l’évolution des conditions environnementales, climatiques, sociales, politiques et économiques?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8"/>
          <p:cNvSpPr txBox="1"/>
          <p:nvPr>
            <p:ph type="title"/>
          </p:nvPr>
        </p:nvSpPr>
        <p:spPr>
          <a:xfrm>
            <a:off x="1464967" y="0"/>
            <a:ext cx="6944627"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Catégories d'informations</a:t>
            </a:r>
            <a:br>
              <a:rPr lang="fr-FR"/>
            </a:br>
            <a:r>
              <a:rPr b="0" lang="fr-FR"/>
              <a:t>Résultats de bien-être</a:t>
            </a:r>
            <a:endParaRPr/>
          </a:p>
        </p:txBody>
      </p:sp>
      <p:sp>
        <p:nvSpPr>
          <p:cNvPr id="224" name="Google Shape;224;p18"/>
          <p:cNvSpPr txBox="1"/>
          <p:nvPr>
            <p:ph idx="1" type="body"/>
          </p:nvPr>
        </p:nvSpPr>
        <p:spPr>
          <a:xfrm>
            <a:off x="1464967" y="1116532"/>
            <a:ext cx="4679802" cy="349397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fr-FR" sz="2000"/>
              <a:t>Quelle est la prévalence actuelle de l'insécurité alimentaire?  </a:t>
            </a:r>
            <a:endParaRPr/>
          </a:p>
          <a:p>
            <a:pPr indent="-342900" lvl="0" marL="342900" rtl="0" algn="l">
              <a:spcBef>
                <a:spcPts val="370"/>
              </a:spcBef>
              <a:spcAft>
                <a:spcPts val="0"/>
              </a:spcAft>
              <a:buClr>
                <a:schemeClr val="dk1"/>
              </a:buClr>
              <a:buSzPct val="100000"/>
              <a:buFont typeface="Arial"/>
              <a:buChar char="•"/>
            </a:pPr>
            <a:r>
              <a:rPr lang="fr-FR" sz="2000"/>
              <a:t>Malnutrition? </a:t>
            </a:r>
            <a:endParaRPr/>
          </a:p>
          <a:p>
            <a:pPr indent="-342900" lvl="0" marL="342900" rtl="0" algn="l">
              <a:spcBef>
                <a:spcPts val="370"/>
              </a:spcBef>
              <a:spcAft>
                <a:spcPts val="0"/>
              </a:spcAft>
              <a:buClr>
                <a:schemeClr val="dk1"/>
              </a:buClr>
              <a:buSzPct val="100000"/>
              <a:buFont typeface="Arial"/>
              <a:buChar char="•"/>
            </a:pPr>
            <a:r>
              <a:rPr lang="fr-FR" sz="2000"/>
              <a:t>Maladie? </a:t>
            </a:r>
            <a:endParaRPr/>
          </a:p>
          <a:p>
            <a:pPr indent="-342900" lvl="0" marL="342900" rtl="0" algn="l">
              <a:spcBef>
                <a:spcPts val="370"/>
              </a:spcBef>
              <a:spcAft>
                <a:spcPts val="0"/>
              </a:spcAft>
              <a:buClr>
                <a:schemeClr val="dk1"/>
              </a:buClr>
              <a:buSzPct val="100000"/>
              <a:buFont typeface="Arial"/>
              <a:buChar char="•"/>
            </a:pPr>
            <a:r>
              <a:rPr lang="fr-FR" sz="2000"/>
              <a:t>Pauvreté?</a:t>
            </a:r>
            <a:endParaRPr/>
          </a:p>
          <a:p>
            <a:pPr indent="-342900" lvl="0" marL="342900" rtl="0" algn="l">
              <a:spcBef>
                <a:spcPts val="370"/>
              </a:spcBef>
              <a:spcAft>
                <a:spcPts val="0"/>
              </a:spcAft>
              <a:buClr>
                <a:schemeClr val="dk1"/>
              </a:buClr>
              <a:buSzPct val="100000"/>
              <a:buFont typeface="Arial"/>
              <a:buChar char="•"/>
            </a:pPr>
            <a:r>
              <a:rPr lang="fr-FR" sz="2000"/>
              <a:t>Alphabétisation?</a:t>
            </a:r>
            <a:endParaRPr/>
          </a:p>
          <a:p>
            <a:pPr indent="-342900" lvl="0" marL="342900" rtl="0" algn="l">
              <a:spcBef>
                <a:spcPts val="370"/>
              </a:spcBef>
              <a:spcAft>
                <a:spcPts val="0"/>
              </a:spcAft>
              <a:buClr>
                <a:schemeClr val="dk1"/>
              </a:buClr>
              <a:buSzPct val="100000"/>
              <a:buFont typeface="Arial"/>
              <a:buChar char="•"/>
            </a:pPr>
            <a:r>
              <a:rPr lang="fr-FR" sz="2000"/>
              <a:t>Dégradation de l'environnement? </a:t>
            </a:r>
            <a:endParaRPr/>
          </a:p>
          <a:p>
            <a:pPr indent="-342900" lvl="0" marL="342900" rtl="0" algn="l">
              <a:spcBef>
                <a:spcPts val="370"/>
              </a:spcBef>
              <a:spcAft>
                <a:spcPts val="0"/>
              </a:spcAft>
              <a:buClr>
                <a:schemeClr val="dk1"/>
              </a:buClr>
              <a:buSzPct val="100000"/>
              <a:buFont typeface="Arial"/>
              <a:buChar char="•"/>
            </a:pPr>
            <a:r>
              <a:rPr lang="fr-FR" sz="2000"/>
              <a:t>Conflit? </a:t>
            </a:r>
            <a:endParaRPr/>
          </a:p>
          <a:p>
            <a:pPr indent="0" lvl="0" marL="0" rtl="0" algn="l">
              <a:spcBef>
                <a:spcPts val="370"/>
              </a:spcBef>
              <a:spcAft>
                <a:spcPts val="0"/>
              </a:spcAft>
              <a:buClr>
                <a:schemeClr val="dk1"/>
              </a:buClr>
              <a:buSzPct val="100000"/>
              <a:buNone/>
            </a:pPr>
            <a:r>
              <a:t/>
            </a:r>
            <a:endParaRPr sz="2000"/>
          </a:p>
          <a:p>
            <a:pPr indent="0" lvl="0" marL="0" rtl="0" algn="l">
              <a:spcBef>
                <a:spcPts val="370"/>
              </a:spcBef>
              <a:spcAft>
                <a:spcPts val="0"/>
              </a:spcAft>
              <a:buClr>
                <a:schemeClr val="dk1"/>
              </a:buClr>
              <a:buSzPct val="100000"/>
              <a:buNone/>
            </a:pPr>
            <a:r>
              <a:rPr lang="fr-FR" sz="2000"/>
              <a:t>En quoi diffère-t-elle selon l'âge? Le sexe? l’ethnie ? </a:t>
            </a:r>
            <a:endParaRPr/>
          </a:p>
          <a:p>
            <a:pPr indent="0" lvl="0" marL="0" rtl="0" algn="l">
              <a:spcBef>
                <a:spcPts val="407"/>
              </a:spcBef>
              <a:spcAft>
                <a:spcPts val="0"/>
              </a:spcAft>
              <a:buClr>
                <a:schemeClr val="dk1"/>
              </a:buClr>
              <a:buSzPct val="100000"/>
              <a:buNone/>
            </a:pPr>
            <a:r>
              <a:t/>
            </a:r>
            <a:endParaRPr/>
          </a:p>
        </p:txBody>
      </p:sp>
      <p:pic>
        <p:nvPicPr>
          <p:cNvPr id="225" name="Google Shape;225;p18"/>
          <p:cNvPicPr preferRelativeResize="0"/>
          <p:nvPr/>
        </p:nvPicPr>
        <p:blipFill rotWithShape="1">
          <a:blip r:embed="rId4">
            <a:alphaModFix/>
          </a:blip>
          <a:srcRect b="0" l="0" r="0" t="0"/>
          <a:stretch/>
        </p:blipFill>
        <p:spPr>
          <a:xfrm>
            <a:off x="6292395" y="2226511"/>
            <a:ext cx="2319941" cy="2559605"/>
          </a:xfrm>
          <a:prstGeom prst="rect">
            <a:avLst/>
          </a:prstGeom>
          <a:noFill/>
          <a:ln cap="flat" cmpd="sng" w="28575">
            <a:solidFill>
              <a:schemeClr val="dk1"/>
            </a:solidFill>
            <a:prstDash val="solid"/>
            <a:round/>
            <a:headEnd len="sm" w="sm" type="none"/>
            <a:tailEnd len="sm" w="sm" type="none"/>
          </a:ln>
        </p:spPr>
      </p:pic>
      <p:pic>
        <p:nvPicPr>
          <p:cNvPr id="226" name="Google Shape;226;p18"/>
          <p:cNvPicPr preferRelativeResize="0"/>
          <p:nvPr/>
        </p:nvPicPr>
        <p:blipFill rotWithShape="1">
          <a:blip r:embed="rId5">
            <a:alphaModFix/>
          </a:blip>
          <a:srcRect b="0" l="0" r="0" t="0"/>
          <a:stretch/>
        </p:blipFill>
        <p:spPr>
          <a:xfrm>
            <a:off x="6336278" y="1022134"/>
            <a:ext cx="2232173" cy="10394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9"/>
          <p:cNvSpPr txBox="1"/>
          <p:nvPr>
            <p:ph type="title"/>
          </p:nvPr>
        </p:nvSpPr>
        <p:spPr>
          <a:xfrm>
            <a:off x="5005137" y="972152"/>
            <a:ext cx="3017986" cy="32052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sz="3200"/>
              <a:t>Collecte, Organisation et Analyse de données </a:t>
            </a:r>
            <a:endParaRPr/>
          </a:p>
        </p:txBody>
      </p:sp>
      <p:pic>
        <p:nvPicPr>
          <p:cNvPr id="233" name="Google Shape;233;p19"/>
          <p:cNvPicPr preferRelativeResize="0"/>
          <p:nvPr>
            <p:ph idx="2" type="pic"/>
          </p:nvPr>
        </p:nvPicPr>
        <p:blipFill rotWithShape="1">
          <a:blip r:embed="rId3">
            <a:alphaModFix/>
          </a:blip>
          <a:srcRect b="0" l="16667" r="16666" t="0"/>
          <a:stretch/>
        </p:blipFill>
        <p:spPr>
          <a:xfrm>
            <a:off x="1187116" y="981075"/>
            <a:ext cx="3195638" cy="3195638"/>
          </a:xfrm>
          <a:prstGeom prst="ellipse">
            <a:avLst/>
          </a:prstGeom>
          <a:blipFill rotWithShape="1">
            <a:blip r:embed="rId4">
              <a:alphaModFix/>
            </a:blip>
            <a:stretch>
              <a:fillRect b="-4796" l="-52149" r="-12091" t="-4796"/>
            </a:stretch>
          </a:blip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Objectifs de la session</a:t>
            </a:r>
            <a:endParaRPr/>
          </a:p>
        </p:txBody>
      </p:sp>
      <p:sp>
        <p:nvSpPr>
          <p:cNvPr id="99" name="Google Shape;99;p2"/>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Font typeface="Arial"/>
              <a:buChar char="•"/>
            </a:pPr>
            <a:r>
              <a:rPr lang="fr-FR"/>
              <a:t>Démontrer comment l'équipe établira les priorités des besoins de collecte de données pour l’élaboration de la TOC</a:t>
            </a:r>
            <a:endParaRPr/>
          </a:p>
          <a:p>
            <a:pPr indent="-201930" lvl="0" marL="342900" rtl="0" algn="l">
              <a:spcBef>
                <a:spcPts val="444"/>
              </a:spcBef>
              <a:spcAft>
                <a:spcPts val="0"/>
              </a:spcAft>
              <a:buClr>
                <a:schemeClr val="dk1"/>
              </a:buClr>
              <a:buSzPct val="100000"/>
              <a:buFont typeface="Arial"/>
              <a:buNone/>
            </a:pPr>
            <a:r>
              <a:t/>
            </a:r>
            <a:endParaRPr sz="2400"/>
          </a:p>
          <a:p>
            <a:pPr indent="-342900" lvl="0" marL="342900" rtl="0" algn="l">
              <a:spcBef>
                <a:spcPts val="444"/>
              </a:spcBef>
              <a:spcAft>
                <a:spcPts val="0"/>
              </a:spcAft>
              <a:buClr>
                <a:schemeClr val="dk1"/>
              </a:buClr>
              <a:buSzPct val="100000"/>
              <a:buFont typeface="Arial"/>
              <a:buChar char="•"/>
            </a:pPr>
            <a:r>
              <a:rPr lang="fr-FR" sz="2400"/>
              <a:t>Énoncer les attentes de l'équipe pour une cartographie précoce et continue des parties prenantes </a:t>
            </a:r>
            <a:endParaRPr/>
          </a:p>
          <a:p>
            <a:pPr indent="-201930" lvl="0" marL="342900" rtl="0" algn="l">
              <a:spcBef>
                <a:spcPts val="444"/>
              </a:spcBef>
              <a:spcAft>
                <a:spcPts val="0"/>
              </a:spcAft>
              <a:buClr>
                <a:schemeClr val="dk1"/>
              </a:buClr>
              <a:buSzPct val="100000"/>
              <a:buFont typeface="Arial"/>
              <a:buNone/>
            </a:pPr>
            <a:r>
              <a:t/>
            </a:r>
            <a:endParaRPr sz="2400"/>
          </a:p>
          <a:p>
            <a:pPr indent="-342900" lvl="0" marL="342900" rtl="0" algn="l">
              <a:spcBef>
                <a:spcPts val="444"/>
              </a:spcBef>
              <a:spcAft>
                <a:spcPts val="0"/>
              </a:spcAft>
              <a:buClr>
                <a:schemeClr val="dk1"/>
              </a:buClr>
              <a:buSzPct val="100000"/>
              <a:buFont typeface="Arial"/>
              <a:buChar char="•"/>
            </a:pPr>
            <a:r>
              <a:rPr lang="fr-FR" sz="2400"/>
              <a:t>Convenir des matrices qui guideront l'organisation des données avant l'analyse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0"/>
          <p:cNvSpPr txBox="1"/>
          <p:nvPr>
            <p:ph type="title"/>
          </p:nvPr>
        </p:nvSpPr>
        <p:spPr>
          <a:xfrm>
            <a:off x="635267" y="157854"/>
            <a:ext cx="8390746"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Cycles itératifs de collecte / analyse des données</a:t>
            </a:r>
            <a:endParaRPr/>
          </a:p>
        </p:txBody>
      </p:sp>
      <p:sp>
        <p:nvSpPr>
          <p:cNvPr id="240" name="Google Shape;240;p20"/>
          <p:cNvSpPr/>
          <p:nvPr/>
        </p:nvSpPr>
        <p:spPr>
          <a:xfrm>
            <a:off x="220648" y="1243489"/>
            <a:ext cx="1797804" cy="883404"/>
          </a:xfrm>
          <a:prstGeom prst="roundRect">
            <a:avLst>
              <a:gd fmla="val 16667" name="adj"/>
            </a:avLst>
          </a:prstGeom>
          <a:solidFill>
            <a:schemeClr val="lt2"/>
          </a:solidFill>
          <a:ln cap="flat" cmpd="sng" w="9525">
            <a:solidFill>
              <a:srgbClr val="7030A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800" u="none" cap="none" strike="noStrike">
                <a:solidFill>
                  <a:schemeClr val="lt1"/>
                </a:solidFill>
                <a:latin typeface="Trebuchet MS"/>
                <a:ea typeface="Trebuchet MS"/>
                <a:cs typeface="Trebuchet MS"/>
                <a:sym typeface="Trebuchet MS"/>
              </a:rPr>
              <a:t>Examen du bureau</a:t>
            </a:r>
            <a:endParaRPr/>
          </a:p>
        </p:txBody>
      </p:sp>
      <p:sp>
        <p:nvSpPr>
          <p:cNvPr id="241" name="Google Shape;241;p20"/>
          <p:cNvSpPr/>
          <p:nvPr/>
        </p:nvSpPr>
        <p:spPr>
          <a:xfrm>
            <a:off x="5073447" y="1209186"/>
            <a:ext cx="1554194" cy="883404"/>
          </a:xfrm>
          <a:prstGeom prst="roundRect">
            <a:avLst>
              <a:gd fmla="val 16667" name="adj"/>
            </a:avLst>
          </a:prstGeom>
          <a:solidFill>
            <a:schemeClr val="accent1"/>
          </a:solidFill>
          <a:ln cap="flat" cmpd="sng" w="9525">
            <a:solidFill>
              <a:srgbClr val="04934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Trebuchet MS"/>
                <a:ea typeface="Trebuchet MS"/>
                <a:cs typeface="Trebuchet MS"/>
                <a:sym typeface="Trebuchet MS"/>
              </a:rPr>
              <a:t>Priorité aux lacunes en matière de preuves</a:t>
            </a:r>
            <a:endParaRPr/>
          </a:p>
        </p:txBody>
      </p:sp>
      <p:sp>
        <p:nvSpPr>
          <p:cNvPr id="242" name="Google Shape;242;p20"/>
          <p:cNvSpPr/>
          <p:nvPr/>
        </p:nvSpPr>
        <p:spPr>
          <a:xfrm>
            <a:off x="7222803" y="1188398"/>
            <a:ext cx="1446235" cy="883404"/>
          </a:xfrm>
          <a:prstGeom prst="roundRect">
            <a:avLst>
              <a:gd fmla="val 16667" name="adj"/>
            </a:avLst>
          </a:prstGeom>
          <a:solidFill>
            <a:schemeClr val="lt2"/>
          </a:solidFill>
          <a:ln cap="flat" cmpd="sng" w="9525">
            <a:solidFill>
              <a:srgbClr val="7030A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Trebuchet MS"/>
                <a:ea typeface="Trebuchet MS"/>
                <a:cs typeface="Trebuchet MS"/>
                <a:sym typeface="Trebuchet MS"/>
              </a:rPr>
              <a:t>Collecte de données primaires</a:t>
            </a:r>
            <a:endParaRPr/>
          </a:p>
        </p:txBody>
      </p:sp>
      <p:sp>
        <p:nvSpPr>
          <p:cNvPr id="243" name="Google Shape;243;p20"/>
          <p:cNvSpPr/>
          <p:nvPr/>
        </p:nvSpPr>
        <p:spPr>
          <a:xfrm>
            <a:off x="2123338" y="1508996"/>
            <a:ext cx="467257" cy="298585"/>
          </a:xfrm>
          <a:prstGeom prst="rightArrow">
            <a:avLst>
              <a:gd fmla="val 50000" name="adj1"/>
              <a:gd fmla="val 50000" name="adj2"/>
            </a:avLst>
          </a:prstGeom>
          <a:solidFill>
            <a:srgbClr val="028896"/>
          </a:solidFill>
          <a:ln cap="flat" cmpd="sng" w="9525">
            <a:solidFill>
              <a:schemeClr val="accent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44" name="Google Shape;244;p20"/>
          <p:cNvSpPr/>
          <p:nvPr/>
        </p:nvSpPr>
        <p:spPr>
          <a:xfrm>
            <a:off x="2654547" y="1214680"/>
            <a:ext cx="1855386" cy="883404"/>
          </a:xfrm>
          <a:prstGeom prst="roundRect">
            <a:avLst>
              <a:gd fmla="val 16667" name="adj"/>
            </a:avLst>
          </a:prstGeom>
          <a:solidFill>
            <a:srgbClr val="7D6AC6"/>
          </a:solidFill>
          <a:ln cap="flat" cmpd="sng" w="9525">
            <a:solidFill>
              <a:schemeClr val="accent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Trebuchet MS"/>
                <a:ea typeface="Trebuchet MS"/>
                <a:cs typeface="Trebuchet MS"/>
                <a:sym typeface="Trebuchet MS"/>
              </a:rPr>
              <a:t>Données organisées en matrice d'analyse</a:t>
            </a:r>
            <a:endParaRPr/>
          </a:p>
        </p:txBody>
      </p:sp>
      <p:sp>
        <p:nvSpPr>
          <p:cNvPr id="245" name="Google Shape;245;p20"/>
          <p:cNvSpPr/>
          <p:nvPr/>
        </p:nvSpPr>
        <p:spPr>
          <a:xfrm>
            <a:off x="4573885" y="1548359"/>
            <a:ext cx="467257" cy="298585"/>
          </a:xfrm>
          <a:prstGeom prst="rightArrow">
            <a:avLst>
              <a:gd fmla="val 50000" name="adj1"/>
              <a:gd fmla="val 50000" name="adj2"/>
            </a:avLst>
          </a:prstGeom>
          <a:solidFill>
            <a:srgbClr val="028896"/>
          </a:solidFill>
          <a:ln cap="flat" cmpd="sng" w="9525">
            <a:solidFill>
              <a:srgbClr val="0288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46" name="Google Shape;246;p20"/>
          <p:cNvSpPr/>
          <p:nvPr/>
        </p:nvSpPr>
        <p:spPr>
          <a:xfrm rot="5400000">
            <a:off x="7771566" y="2181721"/>
            <a:ext cx="320610" cy="225705"/>
          </a:xfrm>
          <a:prstGeom prst="rightArrow">
            <a:avLst>
              <a:gd fmla="val 50000" name="adj1"/>
              <a:gd fmla="val 50000" name="adj2"/>
            </a:avLst>
          </a:prstGeom>
          <a:solidFill>
            <a:srgbClr val="028896"/>
          </a:solidFill>
          <a:ln cap="flat" cmpd="sng" w="9525">
            <a:solidFill>
              <a:srgbClr val="0288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47" name="Google Shape;247;p20"/>
          <p:cNvSpPr/>
          <p:nvPr/>
        </p:nvSpPr>
        <p:spPr>
          <a:xfrm>
            <a:off x="7136191" y="2495782"/>
            <a:ext cx="1839903" cy="883404"/>
          </a:xfrm>
          <a:prstGeom prst="roundRect">
            <a:avLst>
              <a:gd fmla="val 16667" name="adj"/>
            </a:avLst>
          </a:prstGeom>
          <a:solidFill>
            <a:srgbClr val="7E6EB1"/>
          </a:solidFill>
          <a:ln cap="flat" cmpd="sng" w="9525">
            <a:solidFill>
              <a:schemeClr val="accent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Trebuchet MS"/>
                <a:ea typeface="Trebuchet MS"/>
                <a:cs typeface="Trebuchet MS"/>
                <a:sym typeface="Trebuchet MS"/>
              </a:rPr>
              <a:t>Données organisées en matrice d'analyse</a:t>
            </a:r>
            <a:endParaRPr/>
          </a:p>
        </p:txBody>
      </p:sp>
      <p:sp>
        <p:nvSpPr>
          <p:cNvPr id="248" name="Google Shape;248;p20"/>
          <p:cNvSpPr/>
          <p:nvPr/>
        </p:nvSpPr>
        <p:spPr>
          <a:xfrm rot="5400000">
            <a:off x="952349" y="3334803"/>
            <a:ext cx="334403" cy="221859"/>
          </a:xfrm>
          <a:prstGeom prst="rightArrow">
            <a:avLst>
              <a:gd fmla="val 50000" name="adj1"/>
              <a:gd fmla="val 50000" name="adj2"/>
            </a:avLst>
          </a:prstGeom>
          <a:solidFill>
            <a:srgbClr val="028896"/>
          </a:solidFill>
          <a:ln cap="flat" cmpd="sng" w="9525">
            <a:solidFill>
              <a:srgbClr val="0288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49" name="Google Shape;249;p20"/>
          <p:cNvSpPr/>
          <p:nvPr/>
        </p:nvSpPr>
        <p:spPr>
          <a:xfrm rot="10800000">
            <a:off x="6691106" y="2708255"/>
            <a:ext cx="387502" cy="310001"/>
          </a:xfrm>
          <a:prstGeom prst="rightArrow">
            <a:avLst>
              <a:gd fmla="val 50000" name="adj1"/>
              <a:gd fmla="val 50000" name="adj2"/>
            </a:avLst>
          </a:prstGeom>
          <a:solidFill>
            <a:srgbClr val="028896"/>
          </a:solidFill>
          <a:ln cap="flat" cmpd="sng" w="9525">
            <a:solidFill>
              <a:srgbClr val="0288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50" name="Google Shape;250;p20"/>
          <p:cNvSpPr/>
          <p:nvPr/>
        </p:nvSpPr>
        <p:spPr>
          <a:xfrm>
            <a:off x="2833522" y="2384258"/>
            <a:ext cx="1596869" cy="883404"/>
          </a:xfrm>
          <a:prstGeom prst="roundRect">
            <a:avLst>
              <a:gd fmla="val 16667" name="adj"/>
            </a:avLst>
          </a:prstGeom>
          <a:solidFill>
            <a:schemeClr val="accent1"/>
          </a:solidFill>
          <a:ln cap="flat" cmpd="sng" w="9525">
            <a:solidFill>
              <a:srgbClr val="04934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Trebuchet MS"/>
                <a:ea typeface="Trebuchet MS"/>
                <a:cs typeface="Trebuchet MS"/>
                <a:sym typeface="Trebuchet MS"/>
              </a:rPr>
              <a:t>Priorité aux lacunes en matière de preuves</a:t>
            </a:r>
            <a:endParaRPr/>
          </a:p>
        </p:txBody>
      </p:sp>
      <p:sp>
        <p:nvSpPr>
          <p:cNvPr id="251" name="Google Shape;251;p20"/>
          <p:cNvSpPr/>
          <p:nvPr/>
        </p:nvSpPr>
        <p:spPr>
          <a:xfrm rot="10800000">
            <a:off x="4510146" y="2670959"/>
            <a:ext cx="467257" cy="310001"/>
          </a:xfrm>
          <a:prstGeom prst="rightArrow">
            <a:avLst>
              <a:gd fmla="val 50000" name="adj1"/>
              <a:gd fmla="val 50000" name="adj2"/>
            </a:avLst>
          </a:prstGeom>
          <a:solidFill>
            <a:srgbClr val="028896"/>
          </a:solidFill>
          <a:ln cap="flat" cmpd="sng" w="9525">
            <a:solidFill>
              <a:srgbClr val="0288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52" name="Google Shape;252;p20"/>
          <p:cNvSpPr/>
          <p:nvPr/>
        </p:nvSpPr>
        <p:spPr>
          <a:xfrm>
            <a:off x="100091" y="2355279"/>
            <a:ext cx="2038921" cy="883404"/>
          </a:xfrm>
          <a:prstGeom prst="roundRect">
            <a:avLst>
              <a:gd fmla="val 16667" name="adj"/>
            </a:avLst>
          </a:prstGeom>
          <a:solidFill>
            <a:schemeClr val="lt2"/>
          </a:solidFill>
          <a:ln cap="flat" cmpd="sng" w="9525">
            <a:solidFill>
              <a:srgbClr val="7030A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Trebuchet MS"/>
                <a:ea typeface="Trebuchet MS"/>
                <a:cs typeface="Trebuchet MS"/>
                <a:sym typeface="Trebuchet MS"/>
              </a:rPr>
              <a:t>Collecte de données secondaires / primaires</a:t>
            </a:r>
            <a:endParaRPr/>
          </a:p>
        </p:txBody>
      </p:sp>
      <p:sp>
        <p:nvSpPr>
          <p:cNvPr id="253" name="Google Shape;253;p20"/>
          <p:cNvSpPr/>
          <p:nvPr/>
        </p:nvSpPr>
        <p:spPr>
          <a:xfrm>
            <a:off x="106700" y="3661500"/>
            <a:ext cx="1691100" cy="883500"/>
          </a:xfrm>
          <a:prstGeom prst="roundRect">
            <a:avLst>
              <a:gd fmla="val 16667" name="adj"/>
            </a:avLst>
          </a:prstGeom>
          <a:solidFill>
            <a:srgbClr val="7E6EB1"/>
          </a:solidFill>
          <a:ln cap="flat" cmpd="sng" w="9525">
            <a:solidFill>
              <a:schemeClr val="accent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Trebuchet MS"/>
                <a:ea typeface="Trebuchet MS"/>
                <a:cs typeface="Trebuchet MS"/>
                <a:sym typeface="Trebuchet MS"/>
              </a:rPr>
              <a:t>Données organisées en matrice d'analyse</a:t>
            </a:r>
            <a:endParaRPr/>
          </a:p>
        </p:txBody>
      </p:sp>
      <p:sp>
        <p:nvSpPr>
          <p:cNvPr id="254" name="Google Shape;254;p20"/>
          <p:cNvSpPr/>
          <p:nvPr/>
        </p:nvSpPr>
        <p:spPr>
          <a:xfrm>
            <a:off x="6723898" y="1497945"/>
            <a:ext cx="467257" cy="298585"/>
          </a:xfrm>
          <a:prstGeom prst="rightArrow">
            <a:avLst>
              <a:gd fmla="val 50000" name="adj1"/>
              <a:gd fmla="val 50000" name="adj2"/>
            </a:avLst>
          </a:prstGeom>
          <a:solidFill>
            <a:srgbClr val="028896"/>
          </a:solidFill>
          <a:ln cap="flat" cmpd="sng" w="9525">
            <a:solidFill>
              <a:srgbClr val="0288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55" name="Google Shape;255;p20"/>
          <p:cNvSpPr/>
          <p:nvPr/>
        </p:nvSpPr>
        <p:spPr>
          <a:xfrm>
            <a:off x="5057158" y="2383234"/>
            <a:ext cx="1554194" cy="883404"/>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Trebuchet MS"/>
                <a:ea typeface="Trebuchet MS"/>
                <a:cs typeface="Trebuchet MS"/>
                <a:sym typeface="Trebuchet MS"/>
              </a:rPr>
              <a:t>Arbre à problèmes</a:t>
            </a:r>
            <a:endParaRPr/>
          </a:p>
        </p:txBody>
      </p:sp>
      <p:sp>
        <p:nvSpPr>
          <p:cNvPr id="256" name="Google Shape;256;p20"/>
          <p:cNvSpPr/>
          <p:nvPr/>
        </p:nvSpPr>
        <p:spPr>
          <a:xfrm rot="10800000">
            <a:off x="2252638" y="2627483"/>
            <a:ext cx="467257" cy="310001"/>
          </a:xfrm>
          <a:prstGeom prst="rightArrow">
            <a:avLst>
              <a:gd fmla="val 50000" name="adj1"/>
              <a:gd fmla="val 50000" name="adj2"/>
            </a:avLst>
          </a:prstGeom>
          <a:solidFill>
            <a:srgbClr val="028896"/>
          </a:solidFill>
          <a:ln cap="flat" cmpd="sng" w="9525">
            <a:solidFill>
              <a:srgbClr val="0288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57" name="Google Shape;257;p20"/>
          <p:cNvSpPr/>
          <p:nvPr/>
        </p:nvSpPr>
        <p:spPr>
          <a:xfrm>
            <a:off x="1827849" y="3949344"/>
            <a:ext cx="424800" cy="252000"/>
          </a:xfrm>
          <a:prstGeom prst="rightArrow">
            <a:avLst>
              <a:gd fmla="val 50000" name="adj1"/>
              <a:gd fmla="val 50000" name="adj2"/>
            </a:avLst>
          </a:prstGeom>
          <a:solidFill>
            <a:srgbClr val="028896"/>
          </a:solidFill>
          <a:ln cap="flat" cmpd="sng" w="9525">
            <a:solidFill>
              <a:srgbClr val="0288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58" name="Google Shape;258;p20"/>
          <p:cNvSpPr/>
          <p:nvPr/>
        </p:nvSpPr>
        <p:spPr>
          <a:xfrm>
            <a:off x="2282699" y="3640400"/>
            <a:ext cx="1241700" cy="883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Trebuchet MS"/>
                <a:ea typeface="Trebuchet MS"/>
                <a:cs typeface="Trebuchet MS"/>
                <a:sym typeface="Trebuchet MS"/>
              </a:rPr>
              <a:t>Révision de l'arbre à problèmes</a:t>
            </a:r>
            <a:endParaRPr/>
          </a:p>
        </p:txBody>
      </p:sp>
      <p:sp>
        <p:nvSpPr>
          <p:cNvPr id="259" name="Google Shape;259;p20"/>
          <p:cNvSpPr/>
          <p:nvPr/>
        </p:nvSpPr>
        <p:spPr>
          <a:xfrm>
            <a:off x="4128500" y="3640450"/>
            <a:ext cx="741600" cy="883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800" u="none" cap="none" strike="noStrike">
                <a:solidFill>
                  <a:schemeClr val="lt1"/>
                </a:solidFill>
                <a:latin typeface="Trebuchet MS"/>
                <a:ea typeface="Trebuchet MS"/>
                <a:cs typeface="Trebuchet MS"/>
                <a:sym typeface="Trebuchet MS"/>
              </a:rPr>
              <a:t>TOC</a:t>
            </a:r>
            <a:endParaRPr/>
          </a:p>
        </p:txBody>
      </p:sp>
      <p:sp>
        <p:nvSpPr>
          <p:cNvPr id="260" name="Google Shape;260;p20"/>
          <p:cNvSpPr/>
          <p:nvPr/>
        </p:nvSpPr>
        <p:spPr>
          <a:xfrm>
            <a:off x="5438887" y="3640400"/>
            <a:ext cx="1241700" cy="883500"/>
          </a:xfrm>
          <a:prstGeom prst="roundRect">
            <a:avLst>
              <a:gd fmla="val 16667" name="adj"/>
            </a:avLst>
          </a:prstGeom>
          <a:solidFill>
            <a:schemeClr val="accent1"/>
          </a:solidFill>
          <a:ln cap="flat" cmpd="sng" w="9525">
            <a:solidFill>
              <a:srgbClr val="04934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Trebuchet MS"/>
                <a:ea typeface="Trebuchet MS"/>
                <a:cs typeface="Trebuchet MS"/>
                <a:sym typeface="Trebuchet MS"/>
              </a:rPr>
              <a:t>Priorité aux lacunes en matière de preuves</a:t>
            </a:r>
            <a:endParaRPr/>
          </a:p>
        </p:txBody>
      </p:sp>
      <p:sp>
        <p:nvSpPr>
          <p:cNvPr id="261" name="Google Shape;261;p20"/>
          <p:cNvSpPr/>
          <p:nvPr/>
        </p:nvSpPr>
        <p:spPr>
          <a:xfrm>
            <a:off x="7078600" y="3476400"/>
            <a:ext cx="1947600" cy="1226700"/>
          </a:xfrm>
          <a:prstGeom prst="roundRect">
            <a:avLst>
              <a:gd fmla="val 16667" name="adj"/>
            </a:avLst>
          </a:prstGeom>
          <a:solidFill>
            <a:schemeClr val="lt2"/>
          </a:solidFill>
          <a:ln cap="flat" cmpd="sng" w="9525">
            <a:solidFill>
              <a:srgbClr val="7030A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Trebuchet MS"/>
                <a:ea typeface="Trebuchet MS"/>
                <a:cs typeface="Trebuchet MS"/>
                <a:sym typeface="Trebuchet MS"/>
              </a:rPr>
              <a:t>Collecte de données supplémentaires OU plan d'apprentissage par l'action pour A1</a:t>
            </a:r>
            <a:endParaRPr/>
          </a:p>
        </p:txBody>
      </p:sp>
      <p:sp>
        <p:nvSpPr>
          <p:cNvPr id="262" name="Google Shape;262;p20"/>
          <p:cNvSpPr/>
          <p:nvPr/>
        </p:nvSpPr>
        <p:spPr>
          <a:xfrm>
            <a:off x="3620947" y="3971963"/>
            <a:ext cx="411000" cy="262500"/>
          </a:xfrm>
          <a:prstGeom prst="rightArrow">
            <a:avLst>
              <a:gd fmla="val 50000" name="adj1"/>
              <a:gd fmla="val 50000" name="adj2"/>
            </a:avLst>
          </a:prstGeom>
          <a:solidFill>
            <a:srgbClr val="028896"/>
          </a:solidFill>
          <a:ln cap="flat" cmpd="sng" w="9525">
            <a:solidFill>
              <a:srgbClr val="0288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63" name="Google Shape;263;p20"/>
          <p:cNvSpPr/>
          <p:nvPr/>
        </p:nvSpPr>
        <p:spPr>
          <a:xfrm>
            <a:off x="4940635" y="3944111"/>
            <a:ext cx="411000" cy="262500"/>
          </a:xfrm>
          <a:prstGeom prst="rightArrow">
            <a:avLst>
              <a:gd fmla="val 50000" name="adj1"/>
              <a:gd fmla="val 50000" name="adj2"/>
            </a:avLst>
          </a:prstGeom>
          <a:solidFill>
            <a:srgbClr val="028896"/>
          </a:solidFill>
          <a:ln cap="flat" cmpd="sng" w="9525">
            <a:solidFill>
              <a:srgbClr val="0288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64" name="Google Shape;264;p20"/>
          <p:cNvSpPr/>
          <p:nvPr/>
        </p:nvSpPr>
        <p:spPr>
          <a:xfrm>
            <a:off x="6767852" y="3982500"/>
            <a:ext cx="262500" cy="241500"/>
          </a:xfrm>
          <a:prstGeom prst="rightArrow">
            <a:avLst>
              <a:gd fmla="val 50000" name="adj1"/>
              <a:gd fmla="val 50000" name="adj2"/>
            </a:avLst>
          </a:prstGeom>
          <a:solidFill>
            <a:srgbClr val="028896"/>
          </a:solidFill>
          <a:ln cap="flat" cmpd="sng" w="9525">
            <a:solidFill>
              <a:srgbClr val="0288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1"/>
          <p:cNvSpPr txBox="1"/>
          <p:nvPr>
            <p:ph type="title"/>
          </p:nvPr>
        </p:nvSpPr>
        <p:spPr>
          <a:xfrm>
            <a:off x="635267" y="157854"/>
            <a:ext cx="8390746"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Organiser les données par thèmes clés</a:t>
            </a:r>
            <a:endParaRPr/>
          </a:p>
        </p:txBody>
      </p:sp>
      <p:pic>
        <p:nvPicPr>
          <p:cNvPr id="271" name="Google Shape;271;p21"/>
          <p:cNvPicPr preferRelativeResize="0"/>
          <p:nvPr/>
        </p:nvPicPr>
        <p:blipFill rotWithShape="1">
          <a:blip r:embed="rId4">
            <a:alphaModFix/>
          </a:blip>
          <a:srcRect b="0" l="0" r="0" t="0"/>
          <a:stretch/>
        </p:blipFill>
        <p:spPr>
          <a:xfrm>
            <a:off x="1623109" y="1015104"/>
            <a:ext cx="5983224" cy="4002787"/>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txBox="1"/>
          <p:nvPr>
            <p:ph idx="1" type="body"/>
          </p:nvPr>
        </p:nvSpPr>
        <p:spPr>
          <a:xfrm>
            <a:off x="711325" y="317643"/>
            <a:ext cx="7849337" cy="370880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200"/>
              <a:buNone/>
            </a:pPr>
            <a:r>
              <a:t/>
            </a:r>
            <a:endParaRPr/>
          </a:p>
          <a:p>
            <a:pPr indent="0" lvl="0" marL="0" rtl="0" algn="l">
              <a:spcBef>
                <a:spcPts val="440"/>
              </a:spcBef>
              <a:spcAft>
                <a:spcPts val="0"/>
              </a:spcAft>
              <a:buClr>
                <a:schemeClr val="dk1"/>
              </a:buClr>
              <a:buSzPts val="2200"/>
              <a:buNone/>
            </a:pPr>
            <a:r>
              <a:t/>
            </a:r>
            <a:endParaRPr/>
          </a:p>
        </p:txBody>
      </p:sp>
      <p:pic>
        <p:nvPicPr>
          <p:cNvPr id="278" name="Google Shape;278;p22"/>
          <p:cNvPicPr preferRelativeResize="0"/>
          <p:nvPr/>
        </p:nvPicPr>
        <p:blipFill>
          <a:blip r:embed="rId3">
            <a:alphaModFix/>
          </a:blip>
          <a:stretch>
            <a:fillRect/>
          </a:stretch>
        </p:blipFill>
        <p:spPr>
          <a:xfrm>
            <a:off x="1294100" y="503575"/>
            <a:ext cx="6683776" cy="4526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3"/>
          <p:cNvSpPr txBox="1"/>
          <p:nvPr>
            <p:ph type="title"/>
          </p:nvPr>
        </p:nvSpPr>
        <p:spPr>
          <a:xfrm>
            <a:off x="635267" y="157854"/>
            <a:ext cx="8390746"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Cartographie des parties prenantes </a:t>
            </a:r>
            <a:endParaRPr/>
          </a:p>
        </p:txBody>
      </p:sp>
      <p:graphicFrame>
        <p:nvGraphicFramePr>
          <p:cNvPr id="285" name="Google Shape;285;p23"/>
          <p:cNvGraphicFramePr/>
          <p:nvPr/>
        </p:nvGraphicFramePr>
        <p:xfrm>
          <a:off x="635268" y="998201"/>
          <a:ext cx="3000000" cy="3000000"/>
        </p:xfrm>
        <a:graphic>
          <a:graphicData uri="http://schemas.openxmlformats.org/drawingml/2006/table">
            <a:tbl>
              <a:tblPr bandRow="1" firstRow="1">
                <a:noFill/>
                <a:tableStyleId>{DF9031C1-C9B9-4883-B0DD-B370B5EDD8B5}</a:tableStyleId>
              </a:tblPr>
              <a:tblGrid>
                <a:gridCol w="925750"/>
                <a:gridCol w="925750"/>
                <a:gridCol w="925750"/>
                <a:gridCol w="925750"/>
                <a:gridCol w="925750"/>
                <a:gridCol w="925750"/>
                <a:gridCol w="925750"/>
                <a:gridCol w="925750"/>
                <a:gridCol w="925750"/>
              </a:tblGrid>
              <a:tr h="646950">
                <a:tc>
                  <a:txBody>
                    <a:bodyPr/>
                    <a:lstStyle/>
                    <a:p>
                      <a:pPr indent="0" lvl="0" marL="0" marR="0" rtl="0" algn="ctr">
                        <a:lnSpc>
                          <a:spcPct val="115000"/>
                        </a:lnSpc>
                        <a:spcBef>
                          <a:spcPts val="0"/>
                        </a:spcBef>
                        <a:spcAft>
                          <a:spcPts val="0"/>
                        </a:spcAft>
                        <a:buNone/>
                      </a:pPr>
                      <a:br>
                        <a:rPr lang="fr-FR" sz="1000" u="none" cap="none" strike="noStrike"/>
                      </a:br>
                      <a:r>
                        <a:rPr lang="fr-FR" sz="1000" u="none" cap="none" strike="noStrike"/>
                        <a:t>Domaine technique</a:t>
                      </a:r>
                      <a:endParaRPr/>
                    </a:p>
                  </a:txBody>
                  <a:tcPr marT="0" marB="36000" marR="15450" marL="15450"/>
                </a:tc>
                <a:tc>
                  <a:txBody>
                    <a:bodyPr/>
                    <a:lstStyle/>
                    <a:p>
                      <a:pPr indent="0" lvl="0" marL="0" marR="0" rtl="0" algn="ctr">
                        <a:lnSpc>
                          <a:spcPct val="115000"/>
                        </a:lnSpc>
                        <a:spcBef>
                          <a:spcPts val="0"/>
                        </a:spcBef>
                        <a:spcAft>
                          <a:spcPts val="0"/>
                        </a:spcAft>
                        <a:buNone/>
                      </a:pPr>
                      <a:r>
                        <a:rPr lang="fr-FR" sz="1000" u="none" cap="none" strike="noStrike"/>
                        <a:t>Nom de l'agence /</a:t>
                      </a:r>
                      <a:endParaRPr/>
                    </a:p>
                    <a:p>
                      <a:pPr indent="0" lvl="0" marL="0" marR="0" rtl="0" algn="ctr">
                        <a:lnSpc>
                          <a:spcPct val="115000"/>
                        </a:lnSpc>
                        <a:spcBef>
                          <a:spcPts val="0"/>
                        </a:spcBef>
                        <a:spcAft>
                          <a:spcPts val="0"/>
                        </a:spcAft>
                        <a:buNone/>
                      </a:pPr>
                      <a:r>
                        <a:rPr lang="fr-FR" sz="1000" u="none" cap="none" strike="noStrike"/>
                        <a:t>Informations de contact</a:t>
                      </a:r>
                      <a:endParaRPr/>
                    </a:p>
                  </a:txBody>
                  <a:tcPr marT="0" marB="36000" marR="15450" marL="15450" anchor="b"/>
                </a:tc>
                <a:tc>
                  <a:txBody>
                    <a:bodyPr/>
                    <a:lstStyle/>
                    <a:p>
                      <a:pPr indent="0" lvl="0" marL="0" marR="0" rtl="0" algn="ctr">
                        <a:lnSpc>
                          <a:spcPct val="115000"/>
                        </a:lnSpc>
                        <a:spcBef>
                          <a:spcPts val="0"/>
                        </a:spcBef>
                        <a:spcAft>
                          <a:spcPts val="0"/>
                        </a:spcAft>
                        <a:buNone/>
                      </a:pPr>
                      <a:r>
                        <a:rPr lang="fr-FR" sz="1000" u="none" cap="none" strike="noStrike"/>
                        <a:t>Type d'agence </a:t>
                      </a:r>
                      <a:endParaRPr/>
                    </a:p>
                  </a:txBody>
                  <a:tcPr marT="0" marB="36000" marR="15450" marL="15450" anchor="b"/>
                </a:tc>
                <a:tc>
                  <a:txBody>
                    <a:bodyPr/>
                    <a:lstStyle/>
                    <a:p>
                      <a:pPr indent="0" lvl="0" marL="0" marR="0" rtl="0" algn="ctr">
                        <a:lnSpc>
                          <a:spcPct val="115000"/>
                        </a:lnSpc>
                        <a:spcBef>
                          <a:spcPts val="0"/>
                        </a:spcBef>
                        <a:spcAft>
                          <a:spcPts val="0"/>
                        </a:spcAft>
                        <a:buNone/>
                      </a:pPr>
                      <a:r>
                        <a:rPr lang="fr-FR" sz="1000" u="none" cap="none" strike="noStrike"/>
                        <a:t>Étendue de l'assistance (temps)</a:t>
                      </a:r>
                      <a:endParaRPr/>
                    </a:p>
                  </a:txBody>
                  <a:tcPr marT="0" marB="36000" marR="15450" marL="15450" anchor="b"/>
                </a:tc>
                <a:tc>
                  <a:txBody>
                    <a:bodyPr/>
                    <a:lstStyle/>
                    <a:p>
                      <a:pPr indent="0" lvl="0" marL="0" marR="0" rtl="0" algn="ctr">
                        <a:lnSpc>
                          <a:spcPct val="115000"/>
                        </a:lnSpc>
                        <a:spcBef>
                          <a:spcPts val="0"/>
                        </a:spcBef>
                        <a:spcAft>
                          <a:spcPts val="0"/>
                        </a:spcAft>
                        <a:buNone/>
                      </a:pPr>
                      <a:r>
                        <a:rPr lang="fr-FR" sz="1000" u="none" cap="none" strike="noStrike"/>
                        <a:t>Étendue de l'assistance (géographique)</a:t>
                      </a:r>
                      <a:endParaRPr/>
                    </a:p>
                  </a:txBody>
                  <a:tcPr marT="0" marB="36000" marR="15450" marL="15450" anchor="b"/>
                </a:tc>
                <a:tc>
                  <a:txBody>
                    <a:bodyPr/>
                    <a:lstStyle/>
                    <a:p>
                      <a:pPr indent="0" lvl="0" marL="0" marR="0" rtl="0" algn="ctr">
                        <a:lnSpc>
                          <a:spcPct val="115000"/>
                        </a:lnSpc>
                        <a:spcBef>
                          <a:spcPts val="0"/>
                        </a:spcBef>
                        <a:spcAft>
                          <a:spcPts val="0"/>
                        </a:spcAft>
                        <a:buNone/>
                      </a:pPr>
                      <a:r>
                        <a:rPr lang="fr-FR" sz="1000" u="none" cap="none" strike="noStrike"/>
                        <a:t>Étendue de l'assistance (participants)</a:t>
                      </a:r>
                      <a:endParaRPr/>
                    </a:p>
                  </a:txBody>
                  <a:tcPr marT="0" marB="36000" marR="15450" marL="15450" anchor="b"/>
                </a:tc>
                <a:tc>
                  <a:txBody>
                    <a:bodyPr/>
                    <a:lstStyle/>
                    <a:p>
                      <a:pPr indent="0" lvl="0" marL="0" marR="0" rtl="0" algn="ctr">
                        <a:lnSpc>
                          <a:spcPct val="115000"/>
                        </a:lnSpc>
                        <a:spcBef>
                          <a:spcPts val="0"/>
                        </a:spcBef>
                        <a:spcAft>
                          <a:spcPts val="0"/>
                        </a:spcAft>
                        <a:buNone/>
                      </a:pPr>
                      <a:r>
                        <a:rPr lang="fr-FR" sz="1000" u="none" cap="none" strike="noStrike"/>
                        <a:t>Interventions réussies / et pourquoi</a:t>
                      </a:r>
                      <a:endParaRPr/>
                    </a:p>
                  </a:txBody>
                  <a:tcPr marT="0" marB="36000" marR="15450" marL="15450" anchor="b"/>
                </a:tc>
                <a:tc>
                  <a:txBody>
                    <a:bodyPr/>
                    <a:lstStyle/>
                    <a:p>
                      <a:pPr indent="0" lvl="0" marL="0" marR="0" rtl="0" algn="ctr">
                        <a:lnSpc>
                          <a:spcPct val="115000"/>
                        </a:lnSpc>
                        <a:spcBef>
                          <a:spcPts val="0"/>
                        </a:spcBef>
                        <a:spcAft>
                          <a:spcPts val="0"/>
                        </a:spcAft>
                        <a:buNone/>
                      </a:pPr>
                      <a:r>
                        <a:rPr lang="fr-FR" sz="1000" u="none" cap="none" strike="noStrike"/>
                        <a:t>Interventions infructueuses / et pourquoi</a:t>
                      </a:r>
                      <a:endParaRPr/>
                    </a:p>
                  </a:txBody>
                  <a:tcPr marT="0" marB="36000" marR="15450" marL="15450" anchor="b"/>
                </a:tc>
                <a:tc>
                  <a:txBody>
                    <a:bodyPr/>
                    <a:lstStyle/>
                    <a:p>
                      <a:pPr indent="0" lvl="0" marL="0" marR="0" rtl="0" algn="ctr">
                        <a:lnSpc>
                          <a:spcPct val="115000"/>
                        </a:lnSpc>
                        <a:spcBef>
                          <a:spcPts val="0"/>
                        </a:spcBef>
                        <a:spcAft>
                          <a:spcPts val="0"/>
                        </a:spcAft>
                        <a:buNone/>
                      </a:pPr>
                      <a:r>
                        <a:rPr lang="fr-FR" sz="1000" u="none" cap="none" strike="noStrike"/>
                        <a:t>Relation avec les autres parties prenantes</a:t>
                      </a:r>
                      <a:endParaRPr/>
                    </a:p>
                  </a:txBody>
                  <a:tcPr marT="0" marB="36000" marR="15450" marL="15450" anchor="b"/>
                </a:tc>
              </a:tr>
              <a:tr h="275750">
                <a:tc gridSpan="9">
                  <a:txBody>
                    <a:bodyPr/>
                    <a:lstStyle/>
                    <a:p>
                      <a:pPr indent="0" lvl="0" marL="0" marR="0" rtl="0" algn="l">
                        <a:lnSpc>
                          <a:spcPct val="100000"/>
                        </a:lnSpc>
                        <a:spcBef>
                          <a:spcPts val="0"/>
                        </a:spcBef>
                        <a:spcAft>
                          <a:spcPts val="0"/>
                        </a:spcAft>
                        <a:buClr>
                          <a:schemeClr val="dk1"/>
                        </a:buClr>
                        <a:buSzPts val="1300"/>
                        <a:buFont typeface="Trebuchet MS"/>
                        <a:buNone/>
                      </a:pPr>
                      <a:r>
                        <a:rPr lang="fr-FR" sz="1300" u="none" cap="none" strike="noStrike"/>
                        <a:t>Composant: Santé et nutrition</a:t>
                      </a:r>
                      <a:endParaRPr/>
                    </a:p>
                  </a:txBody>
                  <a:tcPr marT="36550" marB="36550" marR="73075" marL="73075"/>
                </a:tc>
                <a:tc hMerge="1"/>
                <a:tc hMerge="1"/>
                <a:tc hMerge="1"/>
                <a:tc hMerge="1"/>
                <a:tc hMerge="1"/>
                <a:tc hMerge="1"/>
                <a:tc hMerge="1"/>
                <a:tc hMerge="1"/>
              </a:tr>
              <a:tr h="295700">
                <a:tc>
                  <a:txBody>
                    <a:bodyPr/>
                    <a:lstStyle/>
                    <a:p>
                      <a:pPr indent="0" lvl="0" marL="54610" marR="0" rtl="0" algn="l">
                        <a:lnSpc>
                          <a:spcPct val="115000"/>
                        </a:lnSpc>
                        <a:spcBef>
                          <a:spcPts val="0"/>
                        </a:spcBef>
                        <a:spcAft>
                          <a:spcPts val="0"/>
                        </a:spcAft>
                        <a:buNone/>
                      </a:pPr>
                      <a:r>
                        <a:rPr lang="fr-FR" sz="1000" u="none" cap="none" strike="noStrike"/>
                        <a:t>WASH</a:t>
                      </a:r>
                      <a:endParaRPr/>
                    </a:p>
                  </a:txBody>
                  <a:tcPr marT="0" marB="0" marR="15450" marL="15450"/>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r>
              <a:tr h="793625">
                <a:tc>
                  <a:txBody>
                    <a:bodyPr/>
                    <a:lstStyle/>
                    <a:p>
                      <a:pPr indent="0" lvl="0" marL="54610" marR="0" rtl="0" algn="l">
                        <a:lnSpc>
                          <a:spcPct val="115000"/>
                        </a:lnSpc>
                        <a:spcBef>
                          <a:spcPts val="0"/>
                        </a:spcBef>
                        <a:spcAft>
                          <a:spcPts val="0"/>
                        </a:spcAft>
                        <a:buNone/>
                      </a:pPr>
                      <a:r>
                        <a:rPr lang="fr-FR" sz="1000"/>
                        <a:t>Prévention / traitement des maladies infantiles</a:t>
                      </a:r>
                      <a:endParaRPr/>
                    </a:p>
                  </a:txBody>
                  <a:tcPr marT="0" marB="0" marR="15450" marL="15450"/>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r>
              <a:tr h="533725">
                <a:tc>
                  <a:txBody>
                    <a:bodyPr/>
                    <a:lstStyle/>
                    <a:p>
                      <a:pPr indent="0" lvl="0" marL="54610" marR="0" rtl="0" algn="l">
                        <a:lnSpc>
                          <a:spcPct val="115000"/>
                        </a:lnSpc>
                        <a:spcBef>
                          <a:spcPts val="0"/>
                        </a:spcBef>
                        <a:spcAft>
                          <a:spcPts val="0"/>
                        </a:spcAft>
                        <a:buNone/>
                      </a:pPr>
                      <a:r>
                        <a:rPr lang="fr-FR" sz="1000"/>
                        <a:t>Services de planification familiale</a:t>
                      </a:r>
                      <a:endParaRPr/>
                    </a:p>
                  </a:txBody>
                  <a:tcPr marT="0" marB="0" marR="15450" marL="15450"/>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r>
              <a:tr h="455150">
                <a:tc>
                  <a:txBody>
                    <a:bodyPr/>
                    <a:lstStyle/>
                    <a:p>
                      <a:pPr indent="0" lvl="0" marL="54610" marR="0" rtl="0" algn="l">
                        <a:lnSpc>
                          <a:spcPct val="115000"/>
                        </a:lnSpc>
                        <a:spcBef>
                          <a:spcPts val="0"/>
                        </a:spcBef>
                        <a:spcAft>
                          <a:spcPts val="0"/>
                        </a:spcAft>
                        <a:buNone/>
                      </a:pPr>
                      <a:r>
                        <a:rPr lang="fr-FR" sz="1000"/>
                        <a:t>Services de nutrition</a:t>
                      </a:r>
                      <a:endParaRPr/>
                    </a:p>
                  </a:txBody>
                  <a:tcPr marT="0" marB="0" marR="15450" marL="15450"/>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r>
              <a:tr h="296400">
                <a:tc gridSpan="9">
                  <a:txBody>
                    <a:bodyPr/>
                    <a:lstStyle/>
                    <a:p>
                      <a:pPr indent="0" lvl="0" marL="0" marR="0" rtl="0" algn="l">
                        <a:lnSpc>
                          <a:spcPct val="115000"/>
                        </a:lnSpc>
                        <a:spcBef>
                          <a:spcPts val="0"/>
                        </a:spcBef>
                        <a:spcAft>
                          <a:spcPts val="0"/>
                        </a:spcAft>
                        <a:buNone/>
                      </a:pPr>
                      <a:r>
                        <a:rPr lang="fr-FR" sz="1300"/>
                        <a:t>Composant: Agriculture et moyens de subsistance</a:t>
                      </a:r>
                      <a:endParaRPr/>
                    </a:p>
                  </a:txBody>
                  <a:tcPr marT="0" marB="0" marR="15450" marL="15450"/>
                </a:tc>
                <a:tc hMerge="1"/>
                <a:tc hMerge="1"/>
                <a:tc hMerge="1"/>
                <a:tc hMerge="1"/>
                <a:tc hMerge="1"/>
                <a:tc hMerge="1"/>
                <a:tc hMerge="1"/>
                <a:tc hMerge="1"/>
              </a:tr>
              <a:tr h="426125">
                <a:tc>
                  <a:txBody>
                    <a:bodyPr/>
                    <a:lstStyle/>
                    <a:p>
                      <a:pPr indent="0" lvl="0" marL="54610" marR="0" rtl="0" algn="l">
                        <a:lnSpc>
                          <a:spcPct val="115000"/>
                        </a:lnSpc>
                        <a:spcBef>
                          <a:spcPts val="0"/>
                        </a:spcBef>
                        <a:spcAft>
                          <a:spcPts val="0"/>
                        </a:spcAft>
                        <a:buClr>
                          <a:schemeClr val="dk1"/>
                        </a:buClr>
                        <a:buSzPts val="1000"/>
                        <a:buFont typeface="Trebuchet MS"/>
                        <a:buNone/>
                      </a:pPr>
                      <a:r>
                        <a:rPr lang="fr-FR" sz="1000"/>
                        <a:t>GRN</a:t>
                      </a:r>
                      <a:endParaRPr/>
                    </a:p>
                    <a:p>
                      <a:pPr indent="0" lvl="0" marL="54610" marR="0" rtl="0" algn="l">
                        <a:lnSpc>
                          <a:spcPct val="115000"/>
                        </a:lnSpc>
                        <a:spcBef>
                          <a:spcPts val="600"/>
                        </a:spcBef>
                        <a:spcAft>
                          <a:spcPts val="0"/>
                        </a:spcAft>
                        <a:buNone/>
                      </a:pPr>
                      <a:r>
                        <a:t/>
                      </a:r>
                      <a:endParaRPr sz="1000">
                        <a:solidFill>
                          <a:schemeClr val="dk1"/>
                        </a:solidFill>
                        <a:latin typeface="Calibri"/>
                        <a:ea typeface="Calibri"/>
                        <a:cs typeface="Calibri"/>
                        <a:sym typeface="Calibri"/>
                      </a:endParaRPr>
                    </a:p>
                  </a:txBody>
                  <a:tcPr marT="0" marB="0" marR="15450" marL="15450"/>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c>
                  <a:txBody>
                    <a:bodyPr/>
                    <a:lstStyle/>
                    <a:p>
                      <a:pPr indent="0" lvl="0" marL="0" marR="0" rtl="0" algn="l">
                        <a:spcBef>
                          <a:spcPts val="0"/>
                        </a:spcBef>
                        <a:spcAft>
                          <a:spcPts val="0"/>
                        </a:spcAft>
                        <a:buNone/>
                      </a:pPr>
                      <a:r>
                        <a:t/>
                      </a:r>
                      <a:endParaRPr sz="1400"/>
                    </a:p>
                  </a:txBody>
                  <a:tcPr marT="36550" marB="36550" marR="73075" marL="7307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4"/>
          <p:cNvSpPr txBox="1"/>
          <p:nvPr>
            <p:ph idx="1" type="body"/>
          </p:nvPr>
        </p:nvSpPr>
        <p:spPr>
          <a:xfrm>
            <a:off x="1366838" y="2002061"/>
            <a:ext cx="6313487" cy="108948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6000"/>
              <a:buNone/>
            </a:pPr>
            <a:r>
              <a:rPr lang="fr-FR" sz="6000"/>
              <a:t>Merci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Processus TOC et Calendrier</a:t>
            </a:r>
            <a:endParaRPr/>
          </a:p>
        </p:txBody>
      </p:sp>
      <p:graphicFrame>
        <p:nvGraphicFramePr>
          <p:cNvPr id="106" name="Google Shape;106;p3"/>
          <p:cNvGraphicFramePr/>
          <p:nvPr/>
        </p:nvGraphicFramePr>
        <p:xfrm>
          <a:off x="464084" y="1142097"/>
          <a:ext cx="3000000" cy="3000000"/>
        </p:xfrm>
        <a:graphic>
          <a:graphicData uri="http://schemas.openxmlformats.org/drawingml/2006/table">
            <a:tbl>
              <a:tblPr>
                <a:noFill/>
                <a:tableStyleId>{EC02E220-B6F5-4972-90F6-B01D8CAC6E8D}</a:tableStyleId>
              </a:tblPr>
              <a:tblGrid>
                <a:gridCol w="2255275"/>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tblGrid>
              <a:tr h="428175">
                <a:tc>
                  <a:txBody>
                    <a:bodyPr/>
                    <a:lstStyle/>
                    <a:p>
                      <a:pPr indent="0" lvl="0" marL="0" marR="0" rtl="0" algn="l">
                        <a:spcBef>
                          <a:spcPts val="0"/>
                        </a:spcBef>
                        <a:spcAft>
                          <a:spcPts val="0"/>
                        </a:spcAft>
                        <a:buNone/>
                      </a:pPr>
                      <a:r>
                        <a:t/>
                      </a:r>
                      <a:endParaRPr b="0" i="0" sz="600" u="none" cap="none" strike="noStrike">
                        <a:solidFill>
                          <a:srgbClr val="000000"/>
                        </a:solidFill>
                        <a:latin typeface="Ubuntu"/>
                        <a:ea typeface="Ubuntu"/>
                        <a:cs typeface="Ubuntu"/>
                        <a:sym typeface="Ubuntu"/>
                      </a:endParaRPr>
                    </a:p>
                  </a:txBody>
                  <a:tcPr marT="6450" marB="0" marR="6450" marL="6450" anchor="b"/>
                </a:tc>
                <a:tc gridSpan="4">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1</a:t>
                      </a:r>
                      <a:endParaRPr/>
                    </a:p>
                  </a:txBody>
                  <a:tcPr marT="6450" marB="0" marR="6450" marL="6450" anchor="ctr">
                    <a:solidFill>
                      <a:schemeClr val="accent4"/>
                    </a:solidFill>
                  </a:tcPr>
                </a:tc>
                <a:tc hMerge="1"/>
                <a:tc hMerge="1"/>
                <a:tc hMerge="1"/>
                <a:tc gridSpan="4">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2</a:t>
                      </a:r>
                      <a:endParaRPr/>
                    </a:p>
                  </a:txBody>
                  <a:tcPr marT="6450" marB="0" marR="6450" marL="6450" anchor="ctr"/>
                </a:tc>
                <a:tc hMerge="1"/>
                <a:tc hMerge="1"/>
                <a:tc hMerge="1"/>
                <a:tc gridSpan="5">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3</a:t>
                      </a:r>
                      <a:endParaRPr/>
                    </a:p>
                  </a:txBody>
                  <a:tcPr marT="6450" marB="0" marR="6450" marL="6450" anchor="ctr">
                    <a:solidFill>
                      <a:schemeClr val="accent4"/>
                    </a:solidFill>
                  </a:tcPr>
                </a:tc>
                <a:tc hMerge="1"/>
                <a:tc hMerge="1"/>
                <a:tc hMerge="1"/>
                <a:tc hMerge="1"/>
                <a:tc gridSpan="4">
                  <a:txBody>
                    <a:bodyPr/>
                    <a:lstStyle/>
                    <a:p>
                      <a:pPr indent="0" lvl="0" marL="0" marR="0" rtl="0" algn="ctr">
                        <a:spcBef>
                          <a:spcPts val="0"/>
                        </a:spcBef>
                        <a:spcAft>
                          <a:spcPts val="0"/>
                        </a:spcAft>
                        <a:buNone/>
                      </a:pPr>
                      <a:r>
                        <a:rPr lang="fr-FR" sz="900" u="none" cap="none" strike="noStrike"/>
                        <a:t> </a:t>
                      </a:r>
                      <a:endParaRPr/>
                    </a:p>
                    <a:p>
                      <a:pPr indent="0" lvl="0" marL="0" marR="0" rtl="0" algn="ctr">
                        <a:spcBef>
                          <a:spcPts val="0"/>
                        </a:spcBef>
                        <a:spcAft>
                          <a:spcPts val="0"/>
                        </a:spcAft>
                        <a:buNone/>
                      </a:pPr>
                      <a:r>
                        <a:rPr lang="fr-FR" sz="900" u="none" cap="none" strike="noStrike"/>
                        <a:t>Mois 4</a:t>
                      </a:r>
                      <a:endParaRPr/>
                    </a:p>
                    <a:p>
                      <a:pPr indent="0" lvl="0" marL="0" marR="0" rtl="0" algn="ctr">
                        <a:spcBef>
                          <a:spcPts val="0"/>
                        </a:spcBef>
                        <a:spcAft>
                          <a:spcPts val="0"/>
                        </a:spcAft>
                        <a:buNone/>
                      </a:pPr>
                      <a:r>
                        <a:rPr lang="fr-FR" sz="900" u="none" cap="none" strike="noStrike"/>
                        <a:t> </a:t>
                      </a:r>
                      <a:endParaRPr/>
                    </a:p>
                  </a:txBody>
                  <a:tcPr marT="6450" marB="0" marR="6450" marL="6450" anchor="b"/>
                </a:tc>
                <a:tc hMerge="1"/>
                <a:tc hMerge="1"/>
                <a:tc hMerge="1"/>
                <a:tc gridSpan="4">
                  <a:txBody>
                    <a:bodyPr/>
                    <a:lstStyle/>
                    <a:p>
                      <a:pPr indent="0" lvl="0" marL="0" marR="0" rtl="0" algn="ctr">
                        <a:spcBef>
                          <a:spcPts val="0"/>
                        </a:spcBef>
                        <a:spcAft>
                          <a:spcPts val="0"/>
                        </a:spcAft>
                        <a:buNone/>
                      </a:pPr>
                      <a:r>
                        <a:rPr lang="fr-FR" sz="900" u="none" cap="none" strike="noStrike"/>
                        <a:t> </a:t>
                      </a:r>
                      <a:endParaRPr/>
                    </a:p>
                    <a:p>
                      <a:pPr indent="0" lvl="0" marL="0" marR="0" rtl="0" algn="ctr">
                        <a:spcBef>
                          <a:spcPts val="0"/>
                        </a:spcBef>
                        <a:spcAft>
                          <a:spcPts val="0"/>
                        </a:spcAft>
                        <a:buNone/>
                      </a:pPr>
                      <a:r>
                        <a:rPr lang="fr-FR" sz="900" u="none" cap="none" strike="noStrike"/>
                        <a:t>Mois 5</a:t>
                      </a:r>
                      <a:endParaRPr/>
                    </a:p>
                    <a:p>
                      <a:pPr indent="0" lvl="0" marL="0" marR="0" rtl="0" algn="ctr">
                        <a:spcBef>
                          <a:spcPts val="0"/>
                        </a:spcBef>
                        <a:spcAft>
                          <a:spcPts val="0"/>
                        </a:spcAft>
                        <a:buNone/>
                      </a:pPr>
                      <a:r>
                        <a:rPr lang="fr-FR" sz="900" u="none" cap="none" strike="noStrike"/>
                        <a:t> </a:t>
                      </a:r>
                      <a:endParaRPr/>
                    </a:p>
                  </a:txBody>
                  <a:tcPr marT="6450" marB="0" marR="6450" marL="6450" anchor="b">
                    <a:solidFill>
                      <a:schemeClr val="accent4"/>
                    </a:solidFill>
                  </a:tcPr>
                </a:tc>
                <a:tc hMerge="1"/>
                <a:tc hMerge="1"/>
                <a:tc hMerge="1"/>
                <a:tc gridSpan="2">
                  <a:txBody>
                    <a:bodyPr/>
                    <a:lstStyle/>
                    <a:p>
                      <a:pPr indent="0" lvl="0" marL="0" marR="0" rtl="0" algn="ctr">
                        <a:spcBef>
                          <a:spcPts val="0"/>
                        </a:spcBef>
                        <a:spcAft>
                          <a:spcPts val="0"/>
                        </a:spcAft>
                        <a:buNone/>
                      </a:pPr>
                      <a:r>
                        <a:rPr lang="fr-FR" sz="900" u="none" cap="none" strike="noStrike"/>
                        <a:t>Mois 6</a:t>
                      </a:r>
                      <a:endParaRPr/>
                    </a:p>
                  </a:txBody>
                  <a:tcPr marT="6450" marB="0" marR="6450" marL="6450" anchor="ctr"/>
                </a:tc>
                <a:tc hMerge="1"/>
              </a:tr>
              <a:tr h="341150">
                <a:tc>
                  <a:txBody>
                    <a:bodyPr/>
                    <a:lstStyle/>
                    <a:p>
                      <a:pPr indent="0" lvl="0" marL="0" marR="0" rtl="0" algn="r">
                        <a:spcBef>
                          <a:spcPts val="0"/>
                        </a:spcBef>
                        <a:spcAft>
                          <a:spcPts val="0"/>
                        </a:spcAft>
                        <a:buNone/>
                      </a:pPr>
                      <a:r>
                        <a:rPr lang="fr-FR" sz="900" u="none" cap="none" strike="noStrike"/>
                        <a:t>SEMAINE</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3</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4</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5</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6</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7</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8</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9</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10</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12</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13</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14</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15</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16</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17</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18</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19</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20</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22</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23</a:t>
                      </a:r>
                      <a:endParaRPr/>
                    </a:p>
                  </a:txBody>
                  <a:tcPr marT="6450" marB="0" marR="6450" marL="6450" anchor="ctr">
                    <a:solidFill>
                      <a:schemeClr val="accent4"/>
                    </a:solidFill>
                  </a:tcPr>
                </a:tc>
              </a:tr>
              <a:tr h="391700">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Collecte et organisation des données</a:t>
                      </a:r>
                      <a:endParaRPr/>
                    </a:p>
                  </a:txBody>
                  <a:tcPr marT="6450" marB="0" marR="6450" marL="6450" anchor="ctr">
                    <a:solidFill>
                      <a:srgbClr val="FEE1AE"/>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9">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hMerge="1"/>
                <a:tc hMerge="1"/>
                <a:tc hMerge="1"/>
                <a:tc hMerge="1"/>
                <a:tc hMerge="1"/>
                <a:tc hMerge="1"/>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2">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41150">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Développement d'un arbre à problèmes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4">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555900">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Développement du diagramme de la TOC et de la documentation complémentaire </a:t>
                      </a:r>
                      <a:endParaRPr/>
                    </a:p>
                  </a:txBody>
                  <a:tcPr marT="6450" marB="0" marR="6450" marL="6450" anchor="ct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41150">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Prioriser les interventions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29062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Raffiner les graphiques de la TOC</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50542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Transfert du cadre logique et sélection d'indicateurs</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44882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Examen de la qualité et de l'exhaustivité</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635267" y="0"/>
            <a:ext cx="7993783" cy="1015104"/>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Collecte, Organisation et Pré-analyse des Données</a:t>
            </a:r>
            <a:endParaRPr/>
          </a:p>
        </p:txBody>
      </p:sp>
      <p:graphicFrame>
        <p:nvGraphicFramePr>
          <p:cNvPr id="113" name="Google Shape;113;p4"/>
          <p:cNvGraphicFramePr/>
          <p:nvPr/>
        </p:nvGraphicFramePr>
        <p:xfrm>
          <a:off x="402030" y="1015104"/>
          <a:ext cx="3000000" cy="3000000"/>
        </p:xfrm>
        <a:graphic>
          <a:graphicData uri="http://schemas.openxmlformats.org/drawingml/2006/table">
            <a:tbl>
              <a:tblPr>
                <a:noFill/>
                <a:tableStyleId>{EC02E220-B6F5-4972-90F6-B01D8CAC6E8D}</a:tableStyleId>
              </a:tblPr>
              <a:tblGrid>
                <a:gridCol w="3471700"/>
                <a:gridCol w="1600825"/>
                <a:gridCol w="394775"/>
                <a:gridCol w="394775"/>
                <a:gridCol w="394775"/>
                <a:gridCol w="394775"/>
                <a:gridCol w="394775"/>
                <a:gridCol w="394775"/>
                <a:gridCol w="394775"/>
                <a:gridCol w="394775"/>
                <a:gridCol w="394775"/>
              </a:tblGrid>
              <a:tr h="189925">
                <a:tc>
                  <a:txBody>
                    <a:bodyPr/>
                    <a:lstStyle/>
                    <a:p>
                      <a:pPr indent="0" lvl="0" marL="0" marR="0" rtl="0" algn="ctr">
                        <a:spcBef>
                          <a:spcPts val="0"/>
                        </a:spcBef>
                        <a:spcAft>
                          <a:spcPts val="0"/>
                        </a:spcAft>
                        <a:buNone/>
                      </a:pPr>
                      <a:r>
                        <a:rPr b="1" lang="fr-FR" sz="1200" u="none" cap="none" strike="noStrike">
                          <a:solidFill>
                            <a:schemeClr val="lt1"/>
                          </a:solidFill>
                        </a:rPr>
                        <a:t>QUOI? </a:t>
                      </a:r>
                      <a:endParaRPr/>
                    </a:p>
                  </a:txBody>
                  <a:tcPr marT="7050" marB="0" marR="7050" marL="7050" anchor="b">
                    <a:solidFill>
                      <a:schemeClr val="accent2"/>
                    </a:solidFill>
                  </a:tcPr>
                </a:tc>
                <a:tc>
                  <a:txBody>
                    <a:bodyPr/>
                    <a:lstStyle/>
                    <a:p>
                      <a:pPr indent="0" lvl="0" marL="0" marR="0" rtl="0" algn="ctr">
                        <a:spcBef>
                          <a:spcPts val="0"/>
                        </a:spcBef>
                        <a:spcAft>
                          <a:spcPts val="0"/>
                        </a:spcAft>
                        <a:buNone/>
                      </a:pPr>
                      <a:r>
                        <a:rPr b="1" i="0" lang="fr-FR" sz="1200" u="none" cap="none" strike="noStrike">
                          <a:solidFill>
                            <a:schemeClr val="lt1"/>
                          </a:solidFill>
                          <a:latin typeface="Calibri"/>
                          <a:ea typeface="Calibri"/>
                          <a:cs typeface="Calibri"/>
                          <a:sym typeface="Calibri"/>
                        </a:rPr>
                        <a:t>QUI?</a:t>
                      </a:r>
                      <a:endParaRPr/>
                    </a:p>
                  </a:txBody>
                  <a:tcPr marT="7050" marB="0" marR="7050" marL="7050" anchor="b">
                    <a:solidFill>
                      <a:schemeClr val="accent2"/>
                    </a:solidFill>
                  </a:tcPr>
                </a:tc>
                <a:tc>
                  <a:txBody>
                    <a:bodyPr/>
                    <a:lstStyle/>
                    <a:p>
                      <a:pPr indent="0" lvl="0" marL="0" marR="0" rtl="0" algn="ctr">
                        <a:spcBef>
                          <a:spcPts val="0"/>
                        </a:spcBef>
                        <a:spcAft>
                          <a:spcPts val="0"/>
                        </a:spcAft>
                        <a:buNone/>
                      </a:pPr>
                      <a:r>
                        <a:rPr b="1" i="0" lang="fr-FR" sz="700" u="none" cap="none" strike="noStrike">
                          <a:solidFill>
                            <a:schemeClr val="lt1"/>
                          </a:solidFill>
                          <a:latin typeface="Trebuchet MS"/>
                          <a:ea typeface="Trebuchet MS"/>
                          <a:cs typeface="Trebuchet MS"/>
                          <a:sym typeface="Trebuchet MS"/>
                        </a:rPr>
                        <a:t>SEMAINE</a:t>
                      </a:r>
                      <a:endParaRPr sz="1300"/>
                    </a:p>
                  </a:txBody>
                  <a:tcPr marT="7050" marB="0" marR="7050" marL="7050" anchor="ctr">
                    <a:solidFill>
                      <a:schemeClr val="accent2"/>
                    </a:solidFill>
                  </a:tcPr>
                </a:tc>
                <a:tc>
                  <a:txBody>
                    <a:bodyPr/>
                    <a:lstStyle/>
                    <a:p>
                      <a:pPr indent="0" lvl="0" marL="0" marR="0" rtl="0" algn="ctr">
                        <a:spcBef>
                          <a:spcPts val="0"/>
                        </a:spcBef>
                        <a:spcAft>
                          <a:spcPts val="0"/>
                        </a:spcAft>
                        <a:buNone/>
                      </a:pPr>
                      <a:r>
                        <a:rPr b="1" lang="fr-FR" sz="700" u="none" cap="none" strike="noStrike">
                          <a:solidFill>
                            <a:schemeClr val="lt1"/>
                          </a:solidFill>
                        </a:rPr>
                        <a:t>SEMAINE</a:t>
                      </a:r>
                      <a:endParaRPr sz="1300"/>
                    </a:p>
                  </a:txBody>
                  <a:tcPr marT="7050" marB="0" marR="7050" marL="7050" anchor="ctr">
                    <a:solidFill>
                      <a:schemeClr val="accent2"/>
                    </a:solidFill>
                  </a:tcPr>
                </a:tc>
                <a:tc>
                  <a:txBody>
                    <a:bodyPr/>
                    <a:lstStyle/>
                    <a:p>
                      <a:pPr indent="0" lvl="0" marL="0" marR="0" rtl="0" algn="ctr">
                        <a:spcBef>
                          <a:spcPts val="0"/>
                        </a:spcBef>
                        <a:spcAft>
                          <a:spcPts val="0"/>
                        </a:spcAft>
                        <a:buNone/>
                      </a:pPr>
                      <a:r>
                        <a:rPr b="1" lang="fr-FR" sz="700" u="none" cap="none" strike="noStrike">
                          <a:solidFill>
                            <a:schemeClr val="lt1"/>
                          </a:solidFill>
                        </a:rPr>
                        <a:t>SEMAINE</a:t>
                      </a:r>
                      <a:endParaRPr sz="1300"/>
                    </a:p>
                  </a:txBody>
                  <a:tcPr marT="7050" marB="0" marR="7050" marL="7050" anchor="ctr">
                    <a:solidFill>
                      <a:schemeClr val="accent2"/>
                    </a:solidFill>
                  </a:tcPr>
                </a:tc>
                <a:tc>
                  <a:txBody>
                    <a:bodyPr/>
                    <a:lstStyle/>
                    <a:p>
                      <a:pPr indent="0" lvl="0" marL="0" marR="0" rtl="0" algn="ctr">
                        <a:spcBef>
                          <a:spcPts val="0"/>
                        </a:spcBef>
                        <a:spcAft>
                          <a:spcPts val="0"/>
                        </a:spcAft>
                        <a:buNone/>
                      </a:pPr>
                      <a:r>
                        <a:rPr b="1" lang="fr-FR" sz="700" u="none" cap="none" strike="noStrike">
                          <a:solidFill>
                            <a:schemeClr val="lt1"/>
                          </a:solidFill>
                        </a:rPr>
                        <a:t>SEMAINE</a:t>
                      </a:r>
                      <a:endParaRPr sz="1300"/>
                    </a:p>
                  </a:txBody>
                  <a:tcPr marT="7050" marB="0" marR="7050" marL="7050" anchor="ctr">
                    <a:solidFill>
                      <a:schemeClr val="accent2"/>
                    </a:solidFill>
                  </a:tcPr>
                </a:tc>
                <a:tc>
                  <a:txBody>
                    <a:bodyPr/>
                    <a:lstStyle/>
                    <a:p>
                      <a:pPr indent="0" lvl="0" marL="0" marR="0" rtl="0" algn="ctr">
                        <a:spcBef>
                          <a:spcPts val="0"/>
                        </a:spcBef>
                        <a:spcAft>
                          <a:spcPts val="0"/>
                        </a:spcAft>
                        <a:buNone/>
                      </a:pPr>
                      <a:r>
                        <a:rPr b="1" i="0" lang="fr-FR" sz="700" u="none" cap="none" strike="noStrike">
                          <a:solidFill>
                            <a:schemeClr val="lt1"/>
                          </a:solidFill>
                          <a:latin typeface="Trebuchet MS"/>
                          <a:ea typeface="Trebuchet MS"/>
                          <a:cs typeface="Trebuchet MS"/>
                          <a:sym typeface="Trebuchet MS"/>
                        </a:rPr>
                        <a:t>SEMAINE</a:t>
                      </a:r>
                      <a:endParaRPr sz="1300"/>
                    </a:p>
                  </a:txBody>
                  <a:tcPr marT="7050" marB="0" marR="7050" marL="7050" anchor="ctr">
                    <a:solidFill>
                      <a:schemeClr val="accent2"/>
                    </a:solidFill>
                  </a:tcPr>
                </a:tc>
                <a:tc>
                  <a:txBody>
                    <a:bodyPr/>
                    <a:lstStyle/>
                    <a:p>
                      <a:pPr indent="0" lvl="0" marL="0" marR="0" rtl="0" algn="ctr">
                        <a:spcBef>
                          <a:spcPts val="0"/>
                        </a:spcBef>
                        <a:spcAft>
                          <a:spcPts val="0"/>
                        </a:spcAft>
                        <a:buNone/>
                      </a:pPr>
                      <a:r>
                        <a:rPr b="1" i="0" lang="fr-FR" sz="700" u="none" cap="none" strike="noStrike">
                          <a:solidFill>
                            <a:schemeClr val="lt1"/>
                          </a:solidFill>
                          <a:latin typeface="Calibri"/>
                          <a:ea typeface="Calibri"/>
                          <a:cs typeface="Calibri"/>
                          <a:sym typeface="Calibri"/>
                        </a:rPr>
                        <a:t>SEMAINE</a:t>
                      </a:r>
                      <a:endParaRPr sz="1300"/>
                    </a:p>
                  </a:txBody>
                  <a:tcPr marT="7050" marB="0" marR="7050" marL="7050" anchor="ctr">
                    <a:solidFill>
                      <a:schemeClr val="accent2"/>
                    </a:solidFill>
                  </a:tcPr>
                </a:tc>
                <a:tc>
                  <a:txBody>
                    <a:bodyPr/>
                    <a:lstStyle/>
                    <a:p>
                      <a:pPr indent="0" lvl="0" marL="0" marR="0" rtl="0" algn="ctr">
                        <a:spcBef>
                          <a:spcPts val="0"/>
                        </a:spcBef>
                        <a:spcAft>
                          <a:spcPts val="0"/>
                        </a:spcAft>
                        <a:buNone/>
                      </a:pPr>
                      <a:r>
                        <a:rPr b="1" lang="fr-FR" sz="700" u="none" cap="none" strike="noStrike">
                          <a:solidFill>
                            <a:schemeClr val="lt1"/>
                          </a:solidFill>
                        </a:rPr>
                        <a:t>SEMAINE</a:t>
                      </a:r>
                      <a:endParaRPr sz="1300"/>
                    </a:p>
                  </a:txBody>
                  <a:tcPr marT="7050" marB="0" marR="7050" marL="7050" anchor="ctr">
                    <a:solidFill>
                      <a:schemeClr val="accent2"/>
                    </a:solidFill>
                  </a:tcPr>
                </a:tc>
                <a:tc>
                  <a:txBody>
                    <a:bodyPr/>
                    <a:lstStyle/>
                    <a:p>
                      <a:pPr indent="0" lvl="0" marL="0" marR="0" rtl="0" algn="ctr">
                        <a:spcBef>
                          <a:spcPts val="0"/>
                        </a:spcBef>
                        <a:spcAft>
                          <a:spcPts val="0"/>
                        </a:spcAft>
                        <a:buNone/>
                      </a:pPr>
                      <a:r>
                        <a:rPr b="1" i="0" lang="fr-FR" sz="700" u="none" cap="none" strike="noStrike">
                          <a:solidFill>
                            <a:schemeClr val="lt1"/>
                          </a:solidFill>
                          <a:latin typeface="Trebuchet MS"/>
                          <a:ea typeface="Trebuchet MS"/>
                          <a:cs typeface="Trebuchet MS"/>
                          <a:sym typeface="Trebuchet MS"/>
                        </a:rPr>
                        <a:t>SEMAINE</a:t>
                      </a:r>
                      <a:endParaRPr sz="1300"/>
                    </a:p>
                  </a:txBody>
                  <a:tcPr marT="7050" marB="0" marR="7050" marL="7050" anchor="ctr">
                    <a:solidFill>
                      <a:schemeClr val="accent2"/>
                    </a:solidFill>
                  </a:tcPr>
                </a:tc>
                <a:tc>
                  <a:txBody>
                    <a:bodyPr/>
                    <a:lstStyle/>
                    <a:p>
                      <a:pPr indent="0" lvl="0" marL="0" marR="0" rtl="0" algn="ctr">
                        <a:spcBef>
                          <a:spcPts val="0"/>
                        </a:spcBef>
                        <a:spcAft>
                          <a:spcPts val="0"/>
                        </a:spcAft>
                        <a:buNone/>
                      </a:pPr>
                      <a:r>
                        <a:rPr b="1" lang="fr-FR" sz="700" u="none" cap="none" strike="noStrike">
                          <a:solidFill>
                            <a:schemeClr val="lt1"/>
                          </a:solidFill>
                        </a:rPr>
                        <a:t>SEMAINE</a:t>
                      </a:r>
                      <a:endParaRPr sz="1300"/>
                    </a:p>
                  </a:txBody>
                  <a:tcPr marT="7050" marB="0" marR="7050" marL="7050" anchor="ctr">
                    <a:solidFill>
                      <a:schemeClr val="accent2"/>
                    </a:solidFill>
                  </a:tcPr>
                </a:tc>
              </a:tr>
              <a:tr h="654750">
                <a:tc>
                  <a:txBody>
                    <a:bodyPr/>
                    <a:lstStyle/>
                    <a:p>
                      <a:pPr indent="0" lvl="0" marL="91440" marR="0" rtl="0" algn="l">
                        <a:spcBef>
                          <a:spcPts val="0"/>
                        </a:spcBef>
                        <a:spcAft>
                          <a:spcPts val="0"/>
                        </a:spcAft>
                        <a:buNone/>
                      </a:pPr>
                      <a:r>
                        <a:rPr lang="fr-FR" sz="1200" u="none" cap="none" strike="noStrike"/>
                        <a:t>Développer et / ou convenir des modèles de synthèse de données et de cartographie des parties prenantes</a:t>
                      </a:r>
                      <a:endParaRPr sz="1200"/>
                    </a:p>
                  </a:txBody>
                  <a:tcPr marT="7050" marB="0" marR="7050" marL="7050" anchor="ctr">
                    <a:solidFill>
                      <a:srgbClr val="E4F3F9"/>
                    </a:solidFill>
                  </a:tcPr>
                </a:tc>
                <a:tc>
                  <a:txBody>
                    <a:bodyPr/>
                    <a:lstStyle/>
                    <a:p>
                      <a:pPr indent="0" lvl="0" marL="91440" marR="0" rtl="0" algn="l">
                        <a:spcBef>
                          <a:spcPts val="0"/>
                        </a:spcBef>
                        <a:spcAft>
                          <a:spcPts val="0"/>
                        </a:spcAft>
                        <a:buNone/>
                      </a:pPr>
                      <a:r>
                        <a:rPr b="0" i="0" lang="fr-FR" sz="1100" u="none" cap="none" strike="noStrike">
                          <a:solidFill>
                            <a:srgbClr val="000000"/>
                          </a:solidFill>
                          <a:latin typeface="Calibri"/>
                          <a:ea typeface="Calibri"/>
                          <a:cs typeface="Calibri"/>
                          <a:sym typeface="Calibri"/>
                        </a:rPr>
                        <a:t>Responsables techniques, S&amp;E, CAS, NBD (4 à 8 personnes représentant diverses perspectives)</a:t>
                      </a:r>
                      <a:endParaRPr sz="1300"/>
                    </a:p>
                  </a:txBody>
                  <a:tcPr marT="7050" marB="0" marR="7050" marL="7050" anchor="ctr">
                    <a:solidFill>
                      <a:srgbClr val="E4F3F9"/>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solidFill>
                      <a:schemeClr val="accent2"/>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r>
              <a:tr h="372800">
                <a:tc>
                  <a:txBody>
                    <a:bodyPr/>
                    <a:lstStyle/>
                    <a:p>
                      <a:pPr indent="0" lvl="0" marL="91440" marR="0" rtl="0" algn="l">
                        <a:spcBef>
                          <a:spcPts val="0"/>
                        </a:spcBef>
                        <a:spcAft>
                          <a:spcPts val="0"/>
                        </a:spcAft>
                        <a:buNone/>
                      </a:pPr>
                      <a:r>
                        <a:rPr lang="fr-FR" sz="1200" u="none" cap="none" strike="noStrike"/>
                        <a:t>Entrer toutes les informations secondaires dans les modèles</a:t>
                      </a:r>
                      <a:endParaRPr sz="1200"/>
                    </a:p>
                  </a:txBody>
                  <a:tcPr marT="7050" marB="0" marR="7050" marL="7050" anchor="ctr">
                    <a:solidFill>
                      <a:srgbClr val="E4F3F9"/>
                    </a:solidFill>
                  </a:tcPr>
                </a:tc>
                <a:tc>
                  <a:txBody>
                    <a:bodyPr/>
                    <a:lstStyle/>
                    <a:p>
                      <a:pPr indent="0" lvl="0" marL="9144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050" marB="0" marR="7050" marL="7050" anchor="ctr">
                    <a:solidFill>
                      <a:srgbClr val="E4F3F9"/>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ctr">
                    <a:solidFill>
                      <a:schemeClr val="accent2"/>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solidFill>
                      <a:schemeClr val="accent2"/>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solidFill>
                      <a:schemeClr val="accent2"/>
                    </a:solidFill>
                  </a:tcPr>
                </a:tc>
                <a:tc gridSpan="5">
                  <a:txBody>
                    <a:bodyPr/>
                    <a:lstStyle/>
                    <a:p>
                      <a:pPr indent="0" lvl="0" marL="0" rtl="0" algn="ctr">
                        <a:spcBef>
                          <a:spcPts val="0"/>
                        </a:spcBef>
                        <a:spcAft>
                          <a:spcPts val="0"/>
                        </a:spcAft>
                        <a:buNone/>
                      </a:pPr>
                      <a:r>
                        <a:rPr lang="fr-FR" sz="800">
                          <a:solidFill>
                            <a:schemeClr val="dk1"/>
                          </a:solidFill>
                          <a:latin typeface="Trebuchet MS"/>
                          <a:ea typeface="Trebuchet MS"/>
                          <a:cs typeface="Trebuchet MS"/>
                          <a:sym typeface="Trebuchet MS"/>
                        </a:rPr>
                        <a:t>EN COURS </a:t>
                      </a:r>
                      <a:endParaRPr>
                        <a:solidFill>
                          <a:schemeClr val="dk1"/>
                        </a:solidFill>
                        <a:latin typeface="Trebuchet MS"/>
                        <a:ea typeface="Trebuchet MS"/>
                        <a:cs typeface="Trebuchet MS"/>
                        <a:sym typeface="Trebuchet MS"/>
                      </a:endParaRPr>
                    </a:p>
                  </a:txBody>
                  <a:tcPr marT="7050" marB="0" marR="7050" marL="7050" anchor="ctr"/>
                </a:tc>
                <a:tc hMerge="1"/>
                <a:tc hMerge="1"/>
                <a:tc hMerge="1"/>
                <a:tc hMerge="1"/>
              </a:tr>
              <a:tr h="412825">
                <a:tc>
                  <a:txBody>
                    <a:bodyPr/>
                    <a:lstStyle/>
                    <a:p>
                      <a:pPr indent="0" lvl="0" marL="91440" marR="0" rtl="0" algn="l">
                        <a:spcBef>
                          <a:spcPts val="0"/>
                        </a:spcBef>
                        <a:spcAft>
                          <a:spcPts val="0"/>
                        </a:spcAft>
                        <a:buNone/>
                      </a:pPr>
                      <a:r>
                        <a:rPr lang="fr-FR" sz="1200" u="none" cap="none" strike="noStrike"/>
                        <a:t>Identifier et établir l’ordre the priorité des lacunes pour la collecte de données primaires. </a:t>
                      </a:r>
                      <a:endParaRPr sz="1200"/>
                    </a:p>
                  </a:txBody>
                  <a:tcPr marT="7050" marB="0" marR="7050" marL="7050" anchor="ctr">
                    <a:solidFill>
                      <a:srgbClr val="E4F3F9"/>
                    </a:solidFill>
                  </a:tcPr>
                </a:tc>
                <a:tc>
                  <a:txBody>
                    <a:bodyPr/>
                    <a:lstStyle/>
                    <a:p>
                      <a:pPr indent="0" lvl="0" marL="9144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050" marB="0" marR="7050" marL="7050" anchor="ctr">
                    <a:solidFill>
                      <a:srgbClr val="E4F3F9"/>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solidFill>
                      <a:schemeClr val="accent2"/>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rtl="0" algn="l">
                        <a:spcBef>
                          <a:spcPts val="0"/>
                        </a:spcBef>
                        <a:spcAft>
                          <a:spcPts val="0"/>
                        </a:spcAft>
                        <a:buNone/>
                      </a:pPr>
                      <a:r>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r>
              <a:tr h="372800">
                <a:tc>
                  <a:txBody>
                    <a:bodyPr/>
                    <a:lstStyle/>
                    <a:p>
                      <a:pPr indent="0" lvl="0" marL="91440" marR="0" rtl="0" algn="l">
                        <a:spcBef>
                          <a:spcPts val="0"/>
                        </a:spcBef>
                        <a:spcAft>
                          <a:spcPts val="0"/>
                        </a:spcAft>
                        <a:buNone/>
                      </a:pPr>
                      <a:r>
                        <a:rPr lang="fr-FR" sz="1200" u="none" cap="none" strike="noStrike"/>
                        <a:t>Rédiger des outils de collecte de données et les examiner avec l’équipe</a:t>
                      </a:r>
                      <a:endParaRPr sz="1200"/>
                    </a:p>
                  </a:txBody>
                  <a:tcPr marT="7050" marB="0" marR="7050" marL="7050" anchor="ctr">
                    <a:solidFill>
                      <a:srgbClr val="E4F3F9"/>
                    </a:solidFill>
                  </a:tcPr>
                </a:tc>
                <a:tc>
                  <a:txBody>
                    <a:bodyPr/>
                    <a:lstStyle/>
                    <a:p>
                      <a:pPr indent="0" lvl="0" marL="9144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050" marB="0" marR="7050" marL="7050" anchor="ctr">
                    <a:solidFill>
                      <a:srgbClr val="E4F3F9"/>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solidFill>
                      <a:schemeClr val="accent2"/>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rtl="0" algn="l">
                        <a:spcBef>
                          <a:spcPts val="0"/>
                        </a:spcBef>
                        <a:spcAft>
                          <a:spcPts val="0"/>
                        </a:spcAft>
                        <a:buNone/>
                      </a:pPr>
                      <a:r>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r>
              <a:tr h="736375">
                <a:tc>
                  <a:txBody>
                    <a:bodyPr/>
                    <a:lstStyle/>
                    <a:p>
                      <a:pPr indent="0" lvl="0" marL="91440" marR="0" rtl="0" algn="l">
                        <a:spcBef>
                          <a:spcPts val="0"/>
                        </a:spcBef>
                        <a:spcAft>
                          <a:spcPts val="0"/>
                        </a:spcAft>
                        <a:buNone/>
                      </a:pPr>
                      <a:r>
                        <a:rPr lang="fr-FR" sz="1200" u="none" cap="none" strike="noStrike"/>
                        <a:t>Analyse préliminaire; rédiger des énoncés de problèmes sur la base des données disponibles</a:t>
                      </a:r>
                      <a:br>
                        <a:rPr lang="fr-FR" sz="1200" u="none" cap="none" strike="noStrike"/>
                      </a:br>
                      <a:r>
                        <a:rPr lang="fr-FR" sz="1200" u="none" cap="none" strike="noStrike"/>
                        <a:t>Créer un arbre à problèmes de base de haut niveau (niveaux supérieurs) fondé sur des données secondaires</a:t>
                      </a:r>
                      <a:endParaRPr sz="1200"/>
                    </a:p>
                  </a:txBody>
                  <a:tcPr marT="7050" marB="0" marR="7050" marL="7050" anchor="ctr">
                    <a:solidFill>
                      <a:srgbClr val="E4F3F9"/>
                    </a:solidFill>
                  </a:tcPr>
                </a:tc>
                <a:tc>
                  <a:txBody>
                    <a:bodyPr/>
                    <a:lstStyle/>
                    <a:p>
                      <a:pPr indent="0" lvl="0" marL="9144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050" marB="0" marR="7050" marL="7050" anchor="ctr">
                    <a:solidFill>
                      <a:srgbClr val="E4F3F9"/>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solidFill>
                      <a:schemeClr val="accent2"/>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rtl="0" algn="l">
                        <a:spcBef>
                          <a:spcPts val="0"/>
                        </a:spcBef>
                        <a:spcAft>
                          <a:spcPts val="0"/>
                        </a:spcAft>
                        <a:buNone/>
                      </a:pPr>
                      <a:r>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r>
              <a:tr h="372800">
                <a:tc>
                  <a:txBody>
                    <a:bodyPr/>
                    <a:lstStyle/>
                    <a:p>
                      <a:pPr indent="0" lvl="0" marL="91440" marR="0" rtl="0" algn="l">
                        <a:spcBef>
                          <a:spcPts val="0"/>
                        </a:spcBef>
                        <a:spcAft>
                          <a:spcPts val="0"/>
                        </a:spcAft>
                        <a:buNone/>
                      </a:pPr>
                      <a:r>
                        <a:rPr lang="fr-FR" sz="1200" u="none" cap="none" strike="noStrike"/>
                        <a:t>Vérifier l’arbre à problèmes de base avec toute l’équipe</a:t>
                      </a:r>
                      <a:endParaRPr sz="1200"/>
                    </a:p>
                  </a:txBody>
                  <a:tcPr marT="7050" marB="0" marR="7050" marL="7050" anchor="ctr">
                    <a:solidFill>
                      <a:srgbClr val="E4F3F9"/>
                    </a:solidFill>
                  </a:tcPr>
                </a:tc>
                <a:tc>
                  <a:txBody>
                    <a:bodyPr/>
                    <a:lstStyle/>
                    <a:p>
                      <a:pPr indent="0" lvl="0" marL="9144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050" marB="0" marR="7050" marL="7050" anchor="ctr">
                    <a:solidFill>
                      <a:srgbClr val="E4F3F9"/>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solidFill>
                      <a:schemeClr val="accent2"/>
                    </a:solidFill>
                  </a:tcPr>
                </a:tc>
                <a:tc>
                  <a:txBody>
                    <a:bodyPr/>
                    <a:lstStyle/>
                    <a:p>
                      <a:pPr indent="0" lvl="0" marL="0" rtl="0" algn="l">
                        <a:spcBef>
                          <a:spcPts val="0"/>
                        </a:spcBef>
                        <a:spcAft>
                          <a:spcPts val="0"/>
                        </a:spcAft>
                        <a:buNone/>
                      </a:pPr>
                      <a:r>
                        <a:t/>
                      </a:r>
                      <a:endParaRPr/>
                    </a:p>
                  </a:txBody>
                  <a:tcPr marT="7050" marB="0" marR="7050" marL="7050" anchor="b">
                    <a:solidFill>
                      <a:schemeClr val="accent2"/>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r>
              <a:tr h="189925">
                <a:tc>
                  <a:txBody>
                    <a:bodyPr/>
                    <a:lstStyle/>
                    <a:p>
                      <a:pPr indent="0" lvl="0" marL="91440" marR="0" rtl="0" algn="l">
                        <a:spcBef>
                          <a:spcPts val="0"/>
                        </a:spcBef>
                        <a:spcAft>
                          <a:spcPts val="0"/>
                        </a:spcAft>
                        <a:buNone/>
                      </a:pPr>
                      <a:r>
                        <a:rPr lang="fr-FR" sz="1200" u="none" cap="none" strike="noStrike"/>
                        <a:t>Recueillir des données primaires </a:t>
                      </a:r>
                      <a:endParaRPr sz="1200"/>
                    </a:p>
                  </a:txBody>
                  <a:tcPr marT="7050" marB="0" marR="7050" marL="7050" anchor="ctr">
                    <a:solidFill>
                      <a:srgbClr val="E4F3F9"/>
                    </a:solidFill>
                  </a:tcPr>
                </a:tc>
                <a:tc>
                  <a:txBody>
                    <a:bodyPr/>
                    <a:lstStyle/>
                    <a:p>
                      <a:pPr indent="0" lvl="0" marL="91440" marR="0" rtl="0" algn="l">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7050" marB="0" marR="7050" marL="7050" anchor="ctr">
                    <a:solidFill>
                      <a:srgbClr val="E4F3F9"/>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solidFill>
                      <a:schemeClr val="accent2"/>
                    </a:solidFill>
                  </a:tcPr>
                </a:tc>
                <a:tc>
                  <a:txBody>
                    <a:bodyPr/>
                    <a:lstStyle/>
                    <a:p>
                      <a:pPr indent="0" lvl="0" marL="0" rtl="0" algn="l">
                        <a:spcBef>
                          <a:spcPts val="0"/>
                        </a:spcBef>
                        <a:spcAft>
                          <a:spcPts val="0"/>
                        </a:spcAft>
                        <a:buNone/>
                      </a:pPr>
                      <a:r>
                        <a:t/>
                      </a:r>
                      <a:endParaRPr/>
                    </a:p>
                  </a:txBody>
                  <a:tcPr marT="7050" marB="0" marR="7050" marL="7050" anchor="b">
                    <a:solidFill>
                      <a:schemeClr val="accent2"/>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solidFill>
                      <a:schemeClr val="accent2"/>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r>
              <a:tr h="555700">
                <a:tc>
                  <a:txBody>
                    <a:bodyPr/>
                    <a:lstStyle/>
                    <a:p>
                      <a:pPr indent="0" lvl="0" marL="91440" marR="0" rtl="0" algn="l">
                        <a:spcBef>
                          <a:spcPts val="0"/>
                        </a:spcBef>
                        <a:spcAft>
                          <a:spcPts val="0"/>
                        </a:spcAft>
                        <a:buNone/>
                      </a:pPr>
                      <a:r>
                        <a:rPr lang="fr-FR" sz="1200" u="none" cap="none" strike="noStrike"/>
                        <a:t>Entrer les données primaires dans les modèles de synthèse des données et de parties prenantes</a:t>
                      </a:r>
                      <a:endParaRPr sz="1200"/>
                    </a:p>
                  </a:txBody>
                  <a:tcPr marT="7050" marB="0" marR="7050" marL="7050" anchor="ctr">
                    <a:solidFill>
                      <a:srgbClr val="E4F3F9"/>
                    </a:solidFill>
                  </a:tcPr>
                </a:tc>
                <a:tc>
                  <a:txBody>
                    <a:bodyPr/>
                    <a:lstStyle/>
                    <a:p>
                      <a:pPr indent="0" lvl="0" marL="91440" marR="0" rtl="0" algn="l">
                        <a:spcBef>
                          <a:spcPts val="0"/>
                        </a:spcBef>
                        <a:spcAft>
                          <a:spcPts val="0"/>
                        </a:spcAft>
                        <a:buNone/>
                      </a:pPr>
                      <a:r>
                        <a:rPr b="0" i="0" lang="fr-FR" sz="1100" u="none" cap="none" strike="noStrike">
                          <a:solidFill>
                            <a:srgbClr val="000000"/>
                          </a:solidFill>
                          <a:latin typeface="Calibri"/>
                          <a:ea typeface="Calibri"/>
                          <a:cs typeface="Calibri"/>
                          <a:sym typeface="Calibri"/>
                        </a:rPr>
                        <a:t>Par ex</a:t>
                      </a:r>
                      <a:r>
                        <a:rPr lang="fr-FR" sz="1100">
                          <a:solidFill>
                            <a:srgbClr val="000000"/>
                          </a:solidFill>
                          <a:latin typeface="Calibri"/>
                          <a:ea typeface="Calibri"/>
                          <a:cs typeface="Calibri"/>
                          <a:sym typeface="Calibri"/>
                        </a:rPr>
                        <a:t>e</a:t>
                      </a:r>
                      <a:r>
                        <a:rPr b="0" i="0" lang="fr-FR" sz="1100" u="none" cap="none" strike="noStrike">
                          <a:solidFill>
                            <a:srgbClr val="000000"/>
                          </a:solidFill>
                          <a:latin typeface="Calibri"/>
                          <a:ea typeface="Calibri"/>
                          <a:cs typeface="Calibri"/>
                          <a:sym typeface="Calibri"/>
                        </a:rPr>
                        <a:t>mple. Équipe de 2-3 personnes; Personnel de S&amp;E</a:t>
                      </a:r>
                      <a:endParaRPr sz="1300"/>
                    </a:p>
                  </a:txBody>
                  <a:tcPr marT="7050" marB="0" marR="7050" marL="7050" anchor="ctr">
                    <a:solidFill>
                      <a:srgbClr val="E4F3F9"/>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tc>
                <a:tc>
                  <a:txBody>
                    <a:bodyPr/>
                    <a:lstStyle/>
                    <a:p>
                      <a:pPr indent="0" lvl="0" marL="0" rtl="0" algn="l">
                        <a:spcBef>
                          <a:spcPts val="0"/>
                        </a:spcBef>
                        <a:spcAft>
                          <a:spcPts val="0"/>
                        </a:spcAft>
                        <a:buNone/>
                      </a:pPr>
                      <a:r>
                        <a:t/>
                      </a:r>
                      <a:endParaRPr/>
                    </a:p>
                  </a:txBody>
                  <a:tcPr marT="7050" marB="0" marR="7050" marL="7050" anchor="b"/>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solidFill>
                      <a:schemeClr val="accent2"/>
                    </a:solidFill>
                  </a:tcPr>
                </a:tc>
                <a:tc>
                  <a:txBody>
                    <a:bodyPr/>
                    <a:lstStyle/>
                    <a:p>
                      <a:pPr indent="0" lvl="0" marL="0" marR="0" rtl="0" algn="l">
                        <a:spcBef>
                          <a:spcPts val="0"/>
                        </a:spcBef>
                        <a:spcAft>
                          <a:spcPts val="0"/>
                        </a:spcAft>
                        <a:buNone/>
                      </a:pPr>
                      <a:r>
                        <a:rPr lang="fr-FR" sz="800" u="none" cap="none" strike="noStrike"/>
                        <a:t> </a:t>
                      </a:r>
                      <a:endParaRPr/>
                    </a:p>
                  </a:txBody>
                  <a:tcPr marT="7050" marB="0" marR="7050" marL="7050" anchor="b">
                    <a:solidFill>
                      <a:schemeClr val="accent2"/>
                    </a:solidFill>
                  </a:tcPr>
                </a:tc>
              </a:tr>
            </a:tbl>
          </a:graphicData>
        </a:graphic>
      </p:graphicFrame>
      <p:sp>
        <p:nvSpPr>
          <p:cNvPr id="114" name="Google Shape;114;p4"/>
          <p:cNvSpPr/>
          <p:nvPr/>
        </p:nvSpPr>
        <p:spPr>
          <a:xfrm>
            <a:off x="8237975" y="4525275"/>
            <a:ext cx="167700" cy="555600"/>
          </a:xfrm>
          <a:prstGeom prst="rect">
            <a:avLst/>
          </a:prstGeom>
          <a:solidFill>
            <a:srgbClr val="E6EEE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5005137" y="972152"/>
            <a:ext cx="2767263" cy="32052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sz="3200"/>
              <a:t>Établissement de l’ordre de priorité des données à collecter</a:t>
            </a:r>
            <a:endParaRPr/>
          </a:p>
        </p:txBody>
      </p:sp>
      <p:pic>
        <p:nvPicPr>
          <p:cNvPr id="121" name="Google Shape;121;p5"/>
          <p:cNvPicPr preferRelativeResize="0"/>
          <p:nvPr>
            <p:ph idx="2" type="pic"/>
          </p:nvPr>
        </p:nvPicPr>
        <p:blipFill rotWithShape="1">
          <a:blip r:embed="rId3">
            <a:alphaModFix/>
          </a:blip>
          <a:srcRect b="0" l="21875" r="21874" t="0"/>
          <a:stretch/>
        </p:blipFill>
        <p:spPr>
          <a:xfrm>
            <a:off x="1187116" y="981075"/>
            <a:ext cx="3195638" cy="3195638"/>
          </a:xfrm>
          <a:prstGeom prst="ellipse">
            <a:avLst/>
          </a:prstGeom>
          <a:blipFill rotWithShape="1">
            <a:blip r:embed="rId4">
              <a:alphaModFix/>
            </a:blip>
            <a:stretch>
              <a:fillRect b="-4796" l="-52149" r="-12091" t="-4796"/>
            </a:stretch>
          </a:blip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type="title"/>
          </p:nvPr>
        </p:nvSpPr>
        <p:spPr>
          <a:xfrm>
            <a:off x="1421625" y="62604"/>
            <a:ext cx="79248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000"/>
              <a:buFont typeface="Lato"/>
              <a:buNone/>
            </a:pPr>
            <a:r>
              <a:rPr lang="fr-FR" sz="2000"/>
              <a:t>Quelles informations devons-nous collecter pour informer l’élaboration de la TOC? </a:t>
            </a:r>
            <a:endParaRPr/>
          </a:p>
        </p:txBody>
      </p:sp>
      <p:sp>
        <p:nvSpPr>
          <p:cNvPr id="128" name="Google Shape;128;p6"/>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200"/>
              <a:buFont typeface="Arial"/>
              <a:buChar char="•"/>
            </a:pPr>
            <a:r>
              <a:rPr lang="fr-FR"/>
              <a:t>Une collecte et une analyse complètes des données sont nécessaires pour l’élaboration de la TOC </a:t>
            </a:r>
            <a:endParaRPr/>
          </a:p>
          <a:p>
            <a:pPr indent="0" lvl="0" marL="0" rtl="0" algn="l">
              <a:spcBef>
                <a:spcPts val="440"/>
              </a:spcBef>
              <a:spcAft>
                <a:spcPts val="0"/>
              </a:spcAft>
              <a:buClr>
                <a:schemeClr val="dk1"/>
              </a:buClr>
              <a:buSzPts val="2200"/>
              <a:buNone/>
            </a:pPr>
            <a:r>
              <a:rPr lang="fr-FR"/>
              <a:t>	MAIS…</a:t>
            </a:r>
            <a:endParaRPr/>
          </a:p>
          <a:p>
            <a:pPr indent="-342900" lvl="0" marL="342900" rtl="0" algn="l">
              <a:spcBef>
                <a:spcPts val="440"/>
              </a:spcBef>
              <a:spcAft>
                <a:spcPts val="0"/>
              </a:spcAft>
              <a:buClr>
                <a:schemeClr val="dk1"/>
              </a:buClr>
              <a:buSzPts val="2200"/>
              <a:buFont typeface="Arial"/>
              <a:buChar char="•"/>
            </a:pPr>
            <a:r>
              <a:rPr lang="fr-FR"/>
              <a:t>Il y a souvent tellement d'informations potentielles qu'il est difficile de savoir quoi collecter et quand s'arrêter. </a:t>
            </a:r>
            <a:endParaRPr/>
          </a:p>
          <a:p>
            <a:pPr indent="-342900" lvl="0" marL="342900" rtl="0" algn="l">
              <a:spcBef>
                <a:spcPts val="440"/>
              </a:spcBef>
              <a:spcAft>
                <a:spcPts val="0"/>
              </a:spcAft>
              <a:buClr>
                <a:schemeClr val="dk1"/>
              </a:buClr>
              <a:buSzPts val="2200"/>
              <a:buFont typeface="Arial"/>
              <a:buChar char="•"/>
            </a:pPr>
            <a:r>
              <a:rPr lang="fr-FR"/>
              <a:t>Pour pouvoir établir l’ordre de priorité des efforts de collecte de données, commencer par référencer les cadres conceptuels pertinents.</a:t>
            </a:r>
            <a:endParaRPr/>
          </a:p>
          <a:p>
            <a:pPr indent="0" lvl="0" marL="0" rtl="0" algn="l">
              <a:spcBef>
                <a:spcPts val="440"/>
              </a:spcBef>
              <a:spcAft>
                <a:spcPts val="0"/>
              </a:spcAft>
              <a:buClr>
                <a:schemeClr val="dk1"/>
              </a:buClr>
              <a:buSzPts val="2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type="title"/>
          </p:nvPr>
        </p:nvSpPr>
        <p:spPr>
          <a:xfrm>
            <a:off x="1314450" y="157854"/>
            <a:ext cx="7924800"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Cadres Conceptuels et Processus de la TOC</a:t>
            </a:r>
            <a:endParaRPr/>
          </a:p>
        </p:txBody>
      </p:sp>
      <p:sp>
        <p:nvSpPr>
          <p:cNvPr id="135" name="Google Shape;135;p7"/>
          <p:cNvSpPr txBox="1"/>
          <p:nvPr>
            <p:ph idx="1" type="body"/>
          </p:nvPr>
        </p:nvSpPr>
        <p:spPr>
          <a:xfrm>
            <a:off x="1460500" y="1116532"/>
            <a:ext cx="7168549" cy="349397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Font typeface="Arial"/>
              <a:buChar char="•"/>
            </a:pPr>
            <a:r>
              <a:rPr lang="fr-FR" sz="2400">
                <a:latin typeface="Calibri"/>
                <a:ea typeface="Calibri"/>
                <a:cs typeface="Calibri"/>
                <a:sym typeface="Calibri"/>
              </a:rPr>
              <a:t>Les cadres conceptuels sont particulièrement utiles en tant que dispositifs d'organisation pour des efforts complets de collecte de données.</a:t>
            </a:r>
            <a:endParaRPr/>
          </a:p>
          <a:p>
            <a:pPr indent="-342900" lvl="0" marL="342900" rtl="0" algn="l">
              <a:spcBef>
                <a:spcPts val="480"/>
              </a:spcBef>
              <a:spcAft>
                <a:spcPts val="0"/>
              </a:spcAft>
              <a:buClr>
                <a:schemeClr val="dk1"/>
              </a:buClr>
              <a:buSzPts val="2400"/>
              <a:buFont typeface="Arial"/>
              <a:buChar char="•"/>
            </a:pPr>
            <a:r>
              <a:rPr lang="fr-FR" sz="2400">
                <a:latin typeface="Calibri"/>
                <a:ea typeface="Calibri"/>
                <a:cs typeface="Calibri"/>
                <a:sym typeface="Calibri"/>
              </a:rPr>
              <a:t>Ils nous aident à nous assurer que nous collectons le bon type d'informations qui nous permettra d'effectuer l'analyse de causalité rigoureuse et approfondie nécessaire au développement de la TOC. </a:t>
            </a:r>
            <a:endParaRPr/>
          </a:p>
          <a:p>
            <a:pPr indent="0" lvl="0" marL="0" rtl="0" algn="l">
              <a:spcBef>
                <a:spcPts val="480"/>
              </a:spcBef>
              <a:spcAft>
                <a:spcPts val="0"/>
              </a:spcAft>
              <a:buClr>
                <a:schemeClr val="dk1"/>
              </a:buClr>
              <a:buSzPts val="2400"/>
              <a:buNone/>
            </a:pPr>
            <a:r>
              <a:t/>
            </a:r>
            <a:endParaRPr sz="2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ph type="title"/>
          </p:nvPr>
        </p:nvSpPr>
        <p:spPr>
          <a:xfrm>
            <a:off x="1314450" y="157854"/>
            <a:ext cx="7924800"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Cadres Conceptuels et Processus de la TOC</a:t>
            </a:r>
            <a:endParaRPr/>
          </a:p>
        </p:txBody>
      </p:sp>
      <p:sp>
        <p:nvSpPr>
          <p:cNvPr id="142" name="Google Shape;142;p8"/>
          <p:cNvSpPr txBox="1"/>
          <p:nvPr>
            <p:ph idx="1" type="body"/>
          </p:nvPr>
        </p:nvSpPr>
        <p:spPr>
          <a:xfrm>
            <a:off x="1460500" y="1116532"/>
            <a:ext cx="7168549" cy="349397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Font typeface="Arial"/>
              <a:buChar char="•"/>
            </a:pPr>
            <a:r>
              <a:rPr lang="fr-FR" sz="2400">
                <a:latin typeface="Calibri"/>
                <a:ea typeface="Calibri"/>
                <a:cs typeface="Calibri"/>
                <a:sym typeface="Calibri"/>
              </a:rPr>
              <a:t>Une fois que nous avons établi l’ordre de priorité des catégories d'informations à collecter, l'étape suivante consiste à identifier plusieurs questions clés au sein de chaque catégorie. </a:t>
            </a:r>
            <a:endParaRPr/>
          </a:p>
          <a:p>
            <a:pPr indent="-342900" lvl="0" marL="342900" rtl="0" algn="l">
              <a:spcBef>
                <a:spcPts val="480"/>
              </a:spcBef>
              <a:spcAft>
                <a:spcPts val="0"/>
              </a:spcAft>
              <a:buClr>
                <a:schemeClr val="dk1"/>
              </a:buClr>
              <a:buSzPts val="2400"/>
              <a:buFont typeface="Arial"/>
              <a:buChar char="•"/>
            </a:pPr>
            <a:r>
              <a:rPr lang="fr-FR" sz="2400">
                <a:latin typeface="Calibri"/>
                <a:ea typeface="Calibri"/>
                <a:cs typeface="Calibri"/>
                <a:sym typeface="Calibri"/>
              </a:rPr>
              <a:t>Une fois les données collectées, nous pouvons utiliser les mêmes cadres pour concevoir des matrices d'analyse de données qui nous aident à documenter et identifier systématiquement ce que nous savons et ce que nous ne savons pas.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Cadre de Résilience</a:t>
            </a:r>
            <a:endParaRPr/>
          </a:p>
        </p:txBody>
      </p:sp>
      <p:sp>
        <p:nvSpPr>
          <p:cNvPr id="149" name="Google Shape;149;p9"/>
          <p:cNvSpPr/>
          <p:nvPr/>
        </p:nvSpPr>
        <p:spPr>
          <a:xfrm>
            <a:off x="0" y="4728002"/>
            <a:ext cx="9144000" cy="37728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fr-FR" sz="900" u="none" cap="none" strike="noStrike">
                <a:solidFill>
                  <a:schemeClr val="dk1"/>
                </a:solidFill>
                <a:latin typeface="Calibri"/>
                <a:ea typeface="Calibri"/>
                <a:cs typeface="Calibri"/>
                <a:sym typeface="Calibri"/>
              </a:rPr>
              <a:t>Source: </a:t>
            </a:r>
            <a:r>
              <a:rPr b="0" i="0" lang="fr-FR" sz="900" u="none" cap="none" strike="noStrike">
                <a:solidFill>
                  <a:schemeClr val="dk1"/>
                </a:solidFill>
                <a:latin typeface="Calibri"/>
                <a:ea typeface="Calibri"/>
                <a:cs typeface="Calibri"/>
                <a:sym typeface="Calibri"/>
              </a:rPr>
              <a:t>Frankenberger, T., T. Spangler, M. Langworthy, et S. Nelson. 2012. </a:t>
            </a:r>
            <a:r>
              <a:rPr b="0" i="1" lang="fr-FR" sz="900" u="none" cap="none" strike="noStrike">
                <a:solidFill>
                  <a:schemeClr val="dk1"/>
                </a:solidFill>
                <a:latin typeface="Calibri"/>
                <a:ea typeface="Calibri"/>
                <a:cs typeface="Calibri"/>
                <a:sym typeface="Calibri"/>
              </a:rPr>
              <a:t>Enhancing Resilience to Food Security Shocks in Africa</a:t>
            </a:r>
            <a:r>
              <a:rPr b="0" i="0" lang="fr-FR" sz="900" u="none" cap="none" strike="noStrike">
                <a:solidFill>
                  <a:schemeClr val="dk1"/>
                </a:solidFill>
                <a:latin typeface="Calibri"/>
                <a:ea typeface="Calibri"/>
                <a:cs typeface="Calibri"/>
                <a:sym typeface="Calibri"/>
              </a:rPr>
              <a:t>. Department for International Development and TANGO International. </a:t>
            </a:r>
            <a:endParaRPr/>
          </a:p>
        </p:txBody>
      </p:sp>
      <p:pic>
        <p:nvPicPr>
          <p:cNvPr id="150" name="Google Shape;150;p9"/>
          <p:cNvPicPr preferRelativeResize="0"/>
          <p:nvPr/>
        </p:nvPicPr>
        <p:blipFill rotWithShape="1">
          <a:blip r:embed="rId4">
            <a:alphaModFix/>
          </a:blip>
          <a:srcRect b="0" l="0" r="0" t="0"/>
          <a:stretch/>
        </p:blipFill>
        <p:spPr>
          <a:xfrm>
            <a:off x="1701388" y="1062305"/>
            <a:ext cx="5861540" cy="36184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2019-09-06T04:27:23Z</dcterms:created>
  <dc:creator>Starr, Laurie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0x010100CF677951BB84DD41911AF8EE839CA5FA</vt:lpwstr>
  </property>
</Properties>
</file>