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93455" r:id="rId4"/>
  </p:sldMasterIdLst>
  <p:notesMasterIdLst>
    <p:notesMasterId r:id="rId29"/>
  </p:notesMasterIdLst>
  <p:sldIdLst>
    <p:sldId id="256" r:id="rId5"/>
    <p:sldId id="276" r:id="rId6"/>
    <p:sldId id="301" r:id="rId7"/>
    <p:sldId id="302" r:id="rId8"/>
    <p:sldId id="296" r:id="rId9"/>
    <p:sldId id="286" r:id="rId10"/>
    <p:sldId id="268" r:id="rId11"/>
    <p:sldId id="287" r:id="rId12"/>
    <p:sldId id="303" r:id="rId13"/>
    <p:sldId id="285" r:id="rId14"/>
    <p:sldId id="277" r:id="rId15"/>
    <p:sldId id="304" r:id="rId16"/>
    <p:sldId id="291" r:id="rId17"/>
    <p:sldId id="305" r:id="rId18"/>
    <p:sldId id="293" r:id="rId19"/>
    <p:sldId id="306" r:id="rId20"/>
    <p:sldId id="295" r:id="rId21"/>
    <p:sldId id="279" r:id="rId22"/>
    <p:sldId id="263" r:id="rId23"/>
    <p:sldId id="308" r:id="rId24"/>
    <p:sldId id="307" r:id="rId25"/>
    <p:sldId id="298" r:id="rId26"/>
    <p:sldId id="309" r:id="rId27"/>
    <p:sldId id="300" r:id="rId28"/>
  </p:sldIdLst>
  <p:sldSz cx="9144000" cy="5143500" type="screen16x9"/>
  <p:notesSz cx="6858000" cy="9144000"/>
  <p:embeddedFontLst>
    <p:embeddedFont>
      <p:font typeface="Lato Semibold" panose="020B0604020202020204" charset="0"/>
      <p:regular r:id="rId30"/>
      <p:bold r:id="rId31"/>
      <p:italic r:id="rId32"/>
      <p:boldItalic r:id="rId33"/>
    </p:embeddedFont>
    <p:embeddedFont>
      <p:font typeface="Ubuntu" panose="020B0504030602030204" pitchFamily="34" charset="0"/>
      <p:regular r:id="rId34"/>
      <p:bold r:id="rId35"/>
      <p:italic r:id="rId36"/>
      <p:boldItalic r:id="rId37"/>
    </p:embeddedFont>
    <p:embeddedFont>
      <p:font typeface="Lato" panose="020F0502020204030203" pitchFamily="3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Trebuchet MS" panose="020B0603020202020204" pitchFamily="34" charset="0"/>
      <p:regular r:id="rId46"/>
      <p:bold r:id="rId47"/>
      <p:italic r:id="rId48"/>
      <p:boldItalic r:id="rId4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934A"/>
    <a:srgbClr val="028896"/>
    <a:srgbClr val="74C2CC"/>
    <a:srgbClr val="63B6C1"/>
    <a:srgbClr val="59B2B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87679" autoAdjust="0"/>
  </p:normalViewPr>
  <p:slideViewPr>
    <p:cSldViewPr snapToGrid="0" snapToObjects="1">
      <p:cViewPr varScale="1">
        <p:scale>
          <a:sx n="111" d="100"/>
          <a:sy n="111" d="100"/>
        </p:scale>
        <p:origin x="1013" y="91"/>
      </p:cViewPr>
      <p:guideLst>
        <p:guide orient="horz" pos="162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49" d="100"/>
        <a:sy n="149" d="100"/>
      </p:scale>
      <p:origin x="0" y="-86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33FF9A-5DCF-9A4C-B873-0D5469D97A9D}" type="datetimeFigureOut">
              <a:rPr lang="en-US" smtClean="0"/>
              <a:t>9/19/2019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51AE6-46AA-1044-BD0E-F9BB33320C49}" type="slidenum">
              <a:rPr lang="en-US" smtClean="0"/>
              <a:t>‹#›</a:t>
            </a:fld>
            <a:endParaRPr lang="en-US"/>
          </a:p>
        </p:txBody>
      </p:sp>
    </p:spTree>
    <p:extLst>
      <p:ext uri="{BB962C8B-B14F-4D97-AF65-F5344CB8AC3E}">
        <p14:creationId xmlns:p14="http://schemas.microsoft.com/office/powerpoint/2010/main" val="70430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This session introduces</a:t>
            </a:r>
            <a:r>
              <a:rPr lang="en-US" baseline="0" dirty="0" smtClean="0">
                <a:effectLst/>
              </a:rPr>
              <a:t> two </a:t>
            </a:r>
            <a:r>
              <a:rPr lang="en-US" dirty="0" smtClean="0">
                <a:effectLst/>
              </a:rPr>
              <a:t>frameworks (a resilience framework and the FFP 2016-2025 Strategic Results framework) as sample tools to inform the comprehensive data collection and analysis that is necessary for TOC development.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a:t>
            </a:fld>
            <a:endParaRPr lang="en-US"/>
          </a:p>
        </p:txBody>
      </p:sp>
    </p:spTree>
    <p:extLst>
      <p:ext uri="{BB962C8B-B14F-4D97-AF65-F5344CB8AC3E}">
        <p14:creationId xmlns:p14="http://schemas.microsoft.com/office/powerpoint/2010/main" val="3508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FFP Strategic</a:t>
            </a:r>
            <a:r>
              <a:rPr lang="en-US" baseline="0" dirty="0" smtClean="0"/>
              <a:t> Results Framework demonstrates that “</a:t>
            </a:r>
            <a:r>
              <a:rPr lang="en-US" dirty="0" smtClean="0"/>
              <a:t>sustained improvement in food and nutrition security is an outcome of change at both an individual and an institutional, or “systems,” level, no matter what the operational context.”</a:t>
            </a:r>
          </a:p>
          <a:p>
            <a:endParaRPr lang="en-US" dirty="0" smtClean="0"/>
          </a:p>
          <a:p>
            <a:r>
              <a:rPr lang="en-US" dirty="0" smtClean="0"/>
              <a:t>Similar to the Resilience Framework, it emphasizes</a:t>
            </a:r>
            <a:r>
              <a:rPr lang="en-US" baseline="0" dirty="0" smtClean="0"/>
              <a:t> </a:t>
            </a:r>
            <a:r>
              <a:rPr lang="en-US" dirty="0" smtClean="0"/>
              <a:t>“risk management that, in addition to natural hazards like drought and flooding, addresses risks posed by fragility, conflict, pandemic disease, and climate change, as well as idiosyncratic shocks, like the death of a household head. “</a:t>
            </a:r>
          </a:p>
          <a:p>
            <a:endParaRPr lang="en-US" dirty="0" smtClean="0"/>
          </a:p>
          <a:p>
            <a:r>
              <a:rPr lang="en-US" dirty="0" smtClean="0"/>
              <a:t>Finally, the FFP Strategic Results Framework highlights the importance</a:t>
            </a:r>
            <a:r>
              <a:rPr lang="en-US" baseline="0" dirty="0" smtClean="0"/>
              <a:t> of women and youth </a:t>
            </a:r>
            <a:r>
              <a:rPr lang="en-US" dirty="0" smtClean="0"/>
              <a:t>empowerment, enhanced social cohesion, and strengthened social accountability in the quest to improve food and nutrition security.</a:t>
            </a:r>
            <a:r>
              <a:rPr lang="en-US" baseline="0" dirty="0" smtClean="0"/>
              <a:t> </a:t>
            </a:r>
          </a:p>
          <a:p>
            <a:endParaRPr lang="en-US" baseline="0" dirty="0" smtClean="0"/>
          </a:p>
          <a:p>
            <a:r>
              <a:rPr lang="en-US" baseline="0" dirty="0" smtClean="0"/>
              <a:t>To learn more about each component in this Strategic Results Framework visit this link:  https://</a:t>
            </a:r>
            <a:r>
              <a:rPr lang="en-US" baseline="0" dirty="0" err="1" smtClean="0"/>
              <a:t>www.usaid.gov</a:t>
            </a:r>
            <a:r>
              <a:rPr lang="en-US" baseline="0" dirty="0" smtClean="0"/>
              <a:t>/sites/default/files/documents/1867/</a:t>
            </a:r>
            <a:r>
              <a:rPr lang="en-US" baseline="0" dirty="0" err="1" smtClean="0"/>
              <a:t>FFP-Strategy-FINAL%2010.5.16.pdf</a:t>
            </a:r>
            <a:endParaRPr lang="en-US" dirty="0" smtClean="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10</a:t>
            </a:fld>
            <a:endParaRPr lang="en-US"/>
          </a:p>
        </p:txBody>
      </p:sp>
    </p:spTree>
    <p:extLst>
      <p:ext uri="{BB962C8B-B14F-4D97-AF65-F5344CB8AC3E}">
        <p14:creationId xmlns:p14="http://schemas.microsoft.com/office/powerpoint/2010/main" val="1962930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information needs should we prioritize?  We’ll identify critical information categories by breaking down the components of the Resilience Framework and highlighting how</a:t>
            </a:r>
            <a:r>
              <a:rPr lang="en-US" sz="1200" kern="1200" baseline="0" dirty="0" smtClean="0">
                <a:solidFill>
                  <a:schemeClr val="tx1"/>
                </a:solidFill>
                <a:effectLst/>
                <a:latin typeface="+mn-lt"/>
                <a:ea typeface="+mn-ea"/>
                <a:cs typeface="+mn-cs"/>
              </a:rPr>
              <a:t> these relate to</a:t>
            </a:r>
            <a:r>
              <a:rPr lang="en-US" sz="1200" kern="1200" dirty="0" smtClean="0">
                <a:solidFill>
                  <a:schemeClr val="tx1"/>
                </a:solidFill>
                <a:effectLst/>
                <a:latin typeface="+mn-lt"/>
                <a:ea typeface="+mn-ea"/>
                <a:cs typeface="+mn-cs"/>
              </a:rPr>
              <a:t> relevant components of the FFP Strategic Results Framework. </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Encourage</a:t>
            </a:r>
            <a:r>
              <a:rPr lang="en-US" sz="1200" i="1" kern="1200" baseline="0" dirty="0" smtClean="0">
                <a:solidFill>
                  <a:schemeClr val="tx1"/>
                </a:solidFill>
                <a:effectLst/>
                <a:latin typeface="+mn-lt"/>
                <a:ea typeface="+mn-ea"/>
                <a:cs typeface="+mn-cs"/>
              </a:rPr>
              <a:t> participants to reference hard copies of both frameworks while you review the components. </a:t>
            </a: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Understanding the context is critical to conducting a thorough causal analysis—an early step in TOC development. </a:t>
            </a:r>
            <a:r>
              <a:rPr lang="en-US" sz="1200" b="1" kern="1200" dirty="0" smtClean="0">
                <a:solidFill>
                  <a:schemeClr val="tx1"/>
                </a:solidFill>
                <a:effectLst/>
                <a:latin typeface="+mn-lt"/>
                <a:ea typeface="+mn-ea"/>
                <a:cs typeface="+mn-cs"/>
              </a:rPr>
              <a:t>Contextual factors</a:t>
            </a:r>
            <a:r>
              <a:rPr lang="en-US" sz="1200" kern="1200" dirty="0" smtClean="0">
                <a:solidFill>
                  <a:schemeClr val="tx1"/>
                </a:solidFill>
                <a:effectLst/>
                <a:latin typeface="+mn-lt"/>
                <a:ea typeface="+mn-ea"/>
                <a:cs typeface="+mn-cs"/>
              </a:rPr>
              <a:t> include broad social, economic, political, environmental, demographic, historical, and infrastructural trends that influence the range of strategies individuals and households are able to use. We can often obtain this information through secondary literature.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Level of aggregation</a:t>
            </a:r>
            <a:r>
              <a:rPr lang="en-US" sz="1200" kern="1200" dirty="0" smtClean="0">
                <a:solidFill>
                  <a:schemeClr val="tx1"/>
                </a:solidFill>
                <a:effectLst/>
                <a:latin typeface="+mn-lt"/>
                <a:ea typeface="+mn-ea"/>
                <a:cs typeface="+mn-cs"/>
              </a:rPr>
              <a:t> is the unit of analysis for determining resilience of what or whom (the individual, household, community, institution, government, or ecosystem). </a:t>
            </a:r>
            <a:r>
              <a:rPr lang="en-US" sz="1200" b="1" kern="1200" dirty="0" smtClean="0">
                <a:solidFill>
                  <a:schemeClr val="tx1"/>
                </a:solidFill>
                <a:effectLst/>
                <a:latin typeface="+mn-lt"/>
                <a:ea typeface="+mn-ea"/>
                <a:cs typeface="+mn-cs"/>
              </a:rPr>
              <a:t>When planning data collection to inform a TOC, our data collection tools must be designed to capture information that will help us analyze the root of problems at various levels—individuals, households, communities, and systems.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Shocks and stressors: </a:t>
            </a:r>
            <a:r>
              <a:rPr lang="en-US" sz="1200" b="0" i="0" kern="1200" dirty="0" smtClean="0">
                <a:solidFill>
                  <a:schemeClr val="tx1"/>
                </a:solidFill>
                <a:effectLst/>
                <a:latin typeface="+mn-lt"/>
                <a:ea typeface="+mn-ea"/>
                <a:cs typeface="+mn-cs"/>
              </a:rPr>
              <a:t>To design plausible </a:t>
            </a:r>
            <a:r>
              <a:rPr lang="en-US" sz="1200" b="0" i="0" kern="1200" dirty="0" err="1" smtClean="0">
                <a:solidFill>
                  <a:schemeClr val="tx1"/>
                </a:solidFill>
                <a:effectLst/>
                <a:latin typeface="+mn-lt"/>
                <a:ea typeface="+mn-ea"/>
                <a:cs typeface="+mn-cs"/>
              </a:rPr>
              <a:t>TOCs</a:t>
            </a:r>
            <a:r>
              <a:rPr lang="en-US" sz="1200" b="0" i="0" kern="1200" dirty="0" smtClean="0">
                <a:solidFill>
                  <a:schemeClr val="tx1"/>
                </a:solidFill>
                <a:effectLst/>
                <a:latin typeface="+mn-lt"/>
                <a:ea typeface="+mn-ea"/>
                <a:cs typeface="+mn-cs"/>
              </a:rPr>
              <a:t> and effective development programs, it is critical that we collect data that help us understand precisely which types of shocks and stressors are impacting populations.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Sample key questions: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types of shocks and stressors impact the populations of interest? How frequently?</a:t>
            </a:r>
          </a:p>
          <a:p>
            <a:pPr lvl="0"/>
            <a:r>
              <a:rPr lang="en-US" sz="1200" kern="1200" dirty="0" smtClean="0">
                <a:solidFill>
                  <a:schemeClr val="tx1"/>
                </a:solidFill>
                <a:effectLst/>
                <a:latin typeface="+mn-lt"/>
                <a:ea typeface="+mn-ea"/>
                <a:cs typeface="+mn-cs"/>
              </a:rPr>
              <a:t>In addition to geographic considerations, does exposure to shock vary by age? By gender? Ethnicity?  Why?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smtClean="0">
              <a:solidFill>
                <a:schemeClr val="tx1"/>
              </a:solidFill>
              <a:effectLst/>
              <a:latin typeface="+mn-lt"/>
              <a:ea typeface="+mn-ea"/>
              <a:cs typeface="+mn-cs"/>
            </a:endParaRPr>
          </a:p>
          <a:p>
            <a:endParaRPr lang="en-US" b="0" dirty="0" smtClean="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11</a:t>
            </a:fld>
            <a:endParaRPr lang="en-US"/>
          </a:p>
        </p:txBody>
      </p:sp>
    </p:spTree>
    <p:extLst>
      <p:ext uri="{BB962C8B-B14F-4D97-AF65-F5344CB8AC3E}">
        <p14:creationId xmlns:p14="http://schemas.microsoft.com/office/powerpoint/2010/main" val="11901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Households have access to both </a:t>
            </a:r>
            <a:r>
              <a:rPr lang="en-US" sz="1200" b="1" kern="1200" dirty="0" smtClean="0">
                <a:solidFill>
                  <a:schemeClr val="tx1"/>
                </a:solidFill>
                <a:effectLst/>
                <a:latin typeface="+mn-lt"/>
                <a:ea typeface="+mn-ea"/>
                <a:cs typeface="+mn-cs"/>
              </a:rPr>
              <a:t>tangible and intangible assets</a:t>
            </a:r>
            <a:r>
              <a:rPr lang="en-US" sz="1200" kern="1200" dirty="0" smtClean="0">
                <a:solidFill>
                  <a:schemeClr val="tx1"/>
                </a:solidFill>
                <a:effectLst/>
                <a:latin typeface="+mn-lt"/>
                <a:ea typeface="+mn-ea"/>
                <a:cs typeface="+mn-cs"/>
              </a:rPr>
              <a:t> that allow them to meet their needs.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Tangible=</a:t>
            </a:r>
            <a:r>
              <a:rPr lang="en-US" sz="1200" kern="1200" baseline="0" dirty="0" smtClean="0">
                <a:solidFill>
                  <a:schemeClr val="tx1"/>
                </a:solidFill>
                <a:effectLst/>
                <a:latin typeface="+mn-lt"/>
                <a:ea typeface="+mn-ea"/>
                <a:cs typeface="+mn-cs"/>
              </a:rPr>
              <a:t> financial, physical, natural capitals</a:t>
            </a:r>
          </a:p>
          <a:p>
            <a:r>
              <a:rPr lang="en-US" sz="1200" kern="1200" baseline="0" dirty="0" smtClean="0">
                <a:solidFill>
                  <a:schemeClr val="tx1"/>
                </a:solidFill>
                <a:effectLst/>
                <a:latin typeface="+mn-lt"/>
                <a:ea typeface="+mn-ea"/>
                <a:cs typeface="+mn-cs"/>
              </a:rPr>
              <a:t>Intangible = human, social, political capitals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ability to adopt various practices (e.g. nutrition and WASH, NRM, or the pursuit of a particular livelihood) is dependent on a sustainable combination of assets (in addition to other factors) </a:t>
            </a:r>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12</a:t>
            </a:fld>
            <a:endParaRPr lang="en-US"/>
          </a:p>
        </p:txBody>
      </p:sp>
    </p:spTree>
    <p:extLst>
      <p:ext uri="{BB962C8B-B14F-4D97-AF65-F5344CB8AC3E}">
        <p14:creationId xmlns:p14="http://schemas.microsoft.com/office/powerpoint/2010/main" val="2263982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Households have access to both </a:t>
            </a:r>
            <a:r>
              <a:rPr lang="en-US" sz="1200" b="1" kern="1200" dirty="0" smtClean="0">
                <a:solidFill>
                  <a:schemeClr val="tx1"/>
                </a:solidFill>
                <a:effectLst/>
                <a:latin typeface="+mn-lt"/>
                <a:ea typeface="+mn-ea"/>
                <a:cs typeface="+mn-cs"/>
              </a:rPr>
              <a:t>tangible and intangible assets</a:t>
            </a:r>
            <a:r>
              <a:rPr lang="en-US" sz="1200" kern="1200" dirty="0" smtClean="0">
                <a:solidFill>
                  <a:schemeClr val="tx1"/>
                </a:solidFill>
                <a:effectLst/>
                <a:latin typeface="+mn-lt"/>
                <a:ea typeface="+mn-ea"/>
                <a:cs typeface="+mn-cs"/>
              </a:rPr>
              <a:t> that allow them to meet their needs. Understanding which assets males and females have access to, and the quality of those assets, is critical to informing TOC development.</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13</a:t>
            </a:fld>
            <a:endParaRPr lang="en-US"/>
          </a:p>
        </p:txBody>
      </p:sp>
    </p:spTree>
    <p:extLst>
      <p:ext uri="{BB962C8B-B14F-4D97-AF65-F5344CB8AC3E}">
        <p14:creationId xmlns:p14="http://schemas.microsoft.com/office/powerpoint/2010/main" val="2228024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Structures, systems, and processes: </a:t>
            </a:r>
            <a:r>
              <a:rPr lang="en-US" sz="1200" kern="1200" dirty="0" smtClean="0">
                <a:solidFill>
                  <a:schemeClr val="tx1"/>
                </a:solidFill>
                <a:effectLst/>
                <a:latin typeface="+mn-lt"/>
                <a:ea typeface="+mn-ea"/>
                <a:cs typeface="+mn-cs"/>
              </a:rPr>
              <a:t>To design plausible TOCs and effective development programs, it is essential to collect data that help us understand</a:t>
            </a:r>
            <a:r>
              <a:rPr lang="en-US" sz="1200" kern="1200" baseline="0" dirty="0" smtClean="0">
                <a:solidFill>
                  <a:schemeClr val="tx1"/>
                </a:solidFill>
                <a:effectLst/>
                <a:latin typeface="+mn-lt"/>
                <a:ea typeface="+mn-ea"/>
                <a:cs typeface="+mn-cs"/>
              </a:rPr>
              <a:t> the structures and systems in place.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Data collection efforts should seek to identify</a:t>
            </a:r>
            <a:r>
              <a:rPr lang="en-US" sz="1200" kern="1200" dirty="0" smtClean="0">
                <a:solidFill>
                  <a:schemeClr val="tx1"/>
                </a:solidFill>
                <a:effectLst/>
                <a:latin typeface="+mn-lt"/>
                <a:ea typeface="+mn-ea"/>
                <a:cs typeface="+mn-cs"/>
              </a:rPr>
              <a:t> the multiple institutions and organizations that directly influence individual, household, and community well-being outcomes. In the public sector, this typically includes national, regional, and local governments as bodies or structures that manage and implement political, judicial, and legislative processes. In civil society, examples of typical structures are nongovernmental organizations (NGOs), community-based organizations (CBOs), religious institutions, and trade associations. There also may be structures within the private or commercial sector.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 need to collect</a:t>
            </a:r>
            <a:r>
              <a:rPr lang="en-US" sz="1200" kern="1200" baseline="0" dirty="0" smtClean="0">
                <a:solidFill>
                  <a:schemeClr val="tx1"/>
                </a:solidFill>
                <a:effectLst/>
                <a:latin typeface="+mn-lt"/>
                <a:ea typeface="+mn-ea"/>
                <a:cs typeface="+mn-cs"/>
              </a:rPr>
              <a:t> information on the </a:t>
            </a:r>
            <a:r>
              <a:rPr lang="en-US" sz="1200" kern="1200" dirty="0" smtClean="0">
                <a:solidFill>
                  <a:schemeClr val="tx1"/>
                </a:solidFill>
                <a:effectLst/>
                <a:latin typeface="+mn-lt"/>
                <a:ea typeface="+mn-ea"/>
                <a:cs typeface="+mn-cs"/>
              </a:rPr>
              <a:t>services they provide</a:t>
            </a:r>
            <a:r>
              <a:rPr lang="en-US" sz="1200" kern="1200" baseline="0" dirty="0" smtClean="0">
                <a:solidFill>
                  <a:schemeClr val="tx1"/>
                </a:solidFill>
                <a:effectLst/>
                <a:latin typeface="+mn-lt"/>
                <a:ea typeface="+mn-ea"/>
                <a:cs typeface="+mn-cs"/>
              </a:rPr>
              <a:t> </a:t>
            </a:r>
            <a:r>
              <a:rPr lang="en-US" sz="1200" dirty="0" smtClean="0"/>
              <a:t>(e.g., humanitarian aid, social protection, nutrition and health, NRM and ERM, Ag., market, or financial).</a:t>
            </a:r>
            <a:r>
              <a:rPr lang="en-US" sz="1200" baseline="0" dirty="0" smtClean="0"/>
              <a:t> </a:t>
            </a:r>
            <a:endParaRPr lang="en-US" sz="1200" dirty="0" smtClean="0"/>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Structures that influence well-being outcomes also include cultural, social, gender, and religious norms, so data collection efforts should seek to identify what prevails in the area of interest. Similarly, you will want to identify the laws, regulations, and policies that influence people’s lives. </a:t>
            </a:r>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14</a:t>
            </a:fld>
            <a:endParaRPr lang="en-US"/>
          </a:p>
        </p:txBody>
      </p:sp>
    </p:spTree>
    <p:extLst>
      <p:ext uri="{BB962C8B-B14F-4D97-AF65-F5344CB8AC3E}">
        <p14:creationId xmlns:p14="http://schemas.microsoft.com/office/powerpoint/2010/main" val="1933202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15</a:t>
            </a:fld>
            <a:endParaRPr lang="en-US"/>
          </a:p>
        </p:txBody>
      </p:sp>
    </p:spTree>
    <p:extLst>
      <p:ext uri="{BB962C8B-B14F-4D97-AF65-F5344CB8AC3E}">
        <p14:creationId xmlns:p14="http://schemas.microsoft.com/office/powerpoint/2010/main" val="4285633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Individual and household strategies: </a:t>
            </a:r>
            <a:r>
              <a:rPr lang="en-US" sz="1200" kern="1200" dirty="0" smtClean="0">
                <a:solidFill>
                  <a:schemeClr val="tx1"/>
                </a:solidFill>
                <a:effectLst/>
                <a:latin typeface="+mn-lt"/>
                <a:ea typeface="+mn-ea"/>
                <a:cs typeface="+mn-cs"/>
              </a:rPr>
              <a:t>Data collection tools should include questions that allow teams to determine the strategies individuals and households are using to enhance overall well-being.  This includes livelihood strategies, risk management strategies, coping strategies, decisions about how various assets are used, etc.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Are different</a:t>
            </a:r>
            <a:r>
              <a:rPr lang="en-US" sz="1200" kern="1200" baseline="0" dirty="0" smtClean="0">
                <a:solidFill>
                  <a:schemeClr val="tx1"/>
                </a:solidFill>
                <a:effectLst/>
                <a:latin typeface="+mn-lt"/>
                <a:ea typeface="+mn-ea"/>
                <a:cs typeface="+mn-cs"/>
              </a:rPr>
              <a:t> populations</a:t>
            </a:r>
            <a:r>
              <a:rPr lang="en-US" sz="1200" kern="1200" dirty="0" smtClean="0">
                <a:solidFill>
                  <a:schemeClr val="tx1"/>
                </a:solidFill>
                <a:effectLst/>
                <a:latin typeface="+mn-lt"/>
                <a:ea typeface="+mn-ea"/>
                <a:cs typeface="+mn-cs"/>
              </a:rPr>
              <a:t> taking preventative measures and using appropriate coping strategies to avoid permanent, negative impact? </a:t>
            </a:r>
          </a:p>
          <a:p>
            <a:pPr lvl="0"/>
            <a:r>
              <a:rPr lang="en-US" sz="1200" kern="1200" dirty="0" smtClean="0">
                <a:solidFill>
                  <a:schemeClr val="tx1"/>
                </a:solidFill>
                <a:effectLst/>
                <a:latin typeface="+mn-lt"/>
                <a:ea typeface="+mn-ea"/>
                <a:cs typeface="+mn-cs"/>
              </a:rPr>
              <a:t>Are they making proactive and informed choices that allow for an effective response to changing environmental, climatic, social, political, and economic conditions?</a:t>
            </a:r>
          </a:p>
        </p:txBody>
      </p:sp>
      <p:sp>
        <p:nvSpPr>
          <p:cNvPr id="4" name="Slide Number Placeholder 3"/>
          <p:cNvSpPr>
            <a:spLocks noGrp="1"/>
          </p:cNvSpPr>
          <p:nvPr>
            <p:ph type="sldNum" sz="quarter" idx="10"/>
          </p:nvPr>
        </p:nvSpPr>
        <p:spPr/>
        <p:txBody>
          <a:bodyPr/>
          <a:lstStyle/>
          <a:p>
            <a:fld id="{D9751AE6-46AA-1044-BD0E-F9BB33320C49}" type="slidenum">
              <a:rPr lang="en-US" smtClean="0"/>
              <a:t>16</a:t>
            </a:fld>
            <a:endParaRPr lang="en-US"/>
          </a:p>
        </p:txBody>
      </p:sp>
    </p:spTree>
    <p:extLst>
      <p:ext uri="{BB962C8B-B14F-4D97-AF65-F5344CB8AC3E}">
        <p14:creationId xmlns:p14="http://schemas.microsoft.com/office/powerpoint/2010/main" val="1968494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17</a:t>
            </a:fld>
            <a:endParaRPr lang="en-US"/>
          </a:p>
        </p:txBody>
      </p:sp>
    </p:spTree>
    <p:extLst>
      <p:ext uri="{BB962C8B-B14F-4D97-AF65-F5344CB8AC3E}">
        <p14:creationId xmlns:p14="http://schemas.microsoft.com/office/powerpoint/2010/main" val="1579392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level of exposure to risk combined with the strategies an individual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household, or community implements leads to a </a:t>
            </a:r>
            <a:r>
              <a:rPr lang="en-US" sz="1200" b="1" kern="1200" dirty="0" smtClean="0">
                <a:solidFill>
                  <a:schemeClr val="tx1"/>
                </a:solidFill>
                <a:effectLst/>
                <a:latin typeface="+mn-lt"/>
                <a:ea typeface="+mn-ea"/>
                <a:cs typeface="+mn-cs"/>
              </a:rPr>
              <a:t>well-being outcome</a:t>
            </a:r>
            <a:r>
              <a:rPr lang="en-US" sz="1200" b="0" kern="1200" dirty="0" smtClean="0">
                <a:solidFill>
                  <a:schemeClr val="tx1"/>
                </a:solidFill>
                <a:effectLst/>
                <a:latin typeface="+mn-lt"/>
                <a:ea typeface="+mn-ea"/>
                <a:cs typeface="+mn-cs"/>
              </a:rPr>
              <a:t>.</a:t>
            </a:r>
            <a:r>
              <a:rPr lang="en-US" sz="1200" b="0" kern="1200" baseline="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There are a variety of well-being outcome measures that provide information on the extent to which households are successfully reducing and managing risk in order to reach desired outcomes.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collecting data to inform TOC development we must gain a general understanding of well-being outcomes because these measures will be key to determining domains of change in the TOC. </a:t>
            </a:r>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18</a:t>
            </a:fld>
            <a:endParaRPr lang="en-US"/>
          </a:p>
        </p:txBody>
      </p:sp>
    </p:spTree>
    <p:extLst>
      <p:ext uri="{BB962C8B-B14F-4D97-AF65-F5344CB8AC3E}">
        <p14:creationId xmlns:p14="http://schemas.microsoft.com/office/powerpoint/2010/main" val="1741100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19</a:t>
            </a:fld>
            <a:endParaRPr lang="en-US"/>
          </a:p>
        </p:txBody>
      </p:sp>
    </p:spTree>
    <p:extLst>
      <p:ext uri="{BB962C8B-B14F-4D97-AF65-F5344CB8AC3E}">
        <p14:creationId xmlns:p14="http://schemas.microsoft.com/office/powerpoint/2010/main" val="3637796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2</a:t>
            </a:fld>
            <a:endParaRPr lang="en-US"/>
          </a:p>
        </p:txBody>
      </p:sp>
    </p:spTree>
    <p:extLst>
      <p:ext uri="{BB962C8B-B14F-4D97-AF65-F5344CB8AC3E}">
        <p14:creationId xmlns:p14="http://schemas.microsoft.com/office/powerpoint/2010/main" val="3132835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Iterative rounds of data collection and organization helps us fill data gaps so that we can more accurately determine the causal links between problems.</a:t>
            </a:r>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20</a:t>
            </a:fld>
            <a:endParaRPr lang="en-US"/>
          </a:p>
        </p:txBody>
      </p:sp>
    </p:spTree>
    <p:extLst>
      <p:ext uri="{BB962C8B-B14F-4D97-AF65-F5344CB8AC3E}">
        <p14:creationId xmlns:p14="http://schemas.microsoft.com/office/powerpoint/2010/main" val="654741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Arranging data by the key components of a conceptual framework is a critical first step. It allows your team to clearly see what you know and what you don’t know. At a glance, you will be able to determine the type of information that has been sufficiently collected as well as identify critical data gaps.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Organizing data by key themes in a conceptual framework also aids data interpretation. It helps identify where strengths and weakness lie that may influence the capacity of various populations to achieve optimal livelihood outcomes.</a:t>
            </a:r>
          </a:p>
        </p:txBody>
      </p:sp>
      <p:sp>
        <p:nvSpPr>
          <p:cNvPr id="4" name="Slide Number Placeholder 3"/>
          <p:cNvSpPr>
            <a:spLocks noGrp="1"/>
          </p:cNvSpPr>
          <p:nvPr>
            <p:ph type="sldNum" sz="quarter" idx="10"/>
          </p:nvPr>
        </p:nvSpPr>
        <p:spPr/>
        <p:txBody>
          <a:bodyPr/>
          <a:lstStyle/>
          <a:p>
            <a:fld id="{D9751AE6-46AA-1044-BD0E-F9BB33320C49}" type="slidenum">
              <a:rPr lang="en-US" smtClean="0"/>
              <a:t>21</a:t>
            </a:fld>
            <a:endParaRPr lang="en-US"/>
          </a:p>
        </p:txBody>
      </p:sp>
    </p:spTree>
    <p:extLst>
      <p:ext uri="{BB962C8B-B14F-4D97-AF65-F5344CB8AC3E}">
        <p14:creationId xmlns:p14="http://schemas.microsoft.com/office/powerpoint/2010/main" val="2850802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sample matrix helps to synthesize all collected data into categories that correspond to the resilience framework. Data can be separated by well-being groups (e.g., poor, middle, or better-off), sex, occupational groups, urban/rural dwellers, or ethnicities. </a:t>
            </a:r>
            <a:endParaRPr lang="en-US" dirty="0" smtClean="0"/>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22</a:t>
            </a:fld>
            <a:endParaRPr lang="en-US"/>
          </a:p>
        </p:txBody>
      </p:sp>
    </p:spTree>
    <p:extLst>
      <p:ext uri="{BB962C8B-B14F-4D97-AF65-F5344CB8AC3E}">
        <p14:creationId xmlns:p14="http://schemas.microsoft.com/office/powerpoint/2010/main" val="209573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build a case for assistance, we must develop a comprehensive picture of what support exists and what is needed. Stakeholders’ templates are a way to track existing activities implemented by </a:t>
            </a:r>
            <a:r>
              <a:rPr lang="en-US" sz="1200" b="1" i="1" kern="1200" dirty="0" smtClean="0">
                <a:solidFill>
                  <a:schemeClr val="tx1"/>
                </a:solidFill>
                <a:effectLst/>
                <a:latin typeface="+mn-lt"/>
                <a:ea typeface="+mn-ea"/>
                <a:cs typeface="+mn-cs"/>
              </a:rPr>
              <a:t>external actors</a:t>
            </a:r>
            <a:r>
              <a:rPr lang="en-US" sz="1200" kern="1200" dirty="0" smtClean="0">
                <a:solidFill>
                  <a:schemeClr val="tx1"/>
                </a:solidFill>
                <a:effectLst/>
                <a:latin typeface="+mn-lt"/>
                <a:ea typeface="+mn-ea"/>
                <a:cs typeface="+mn-cs"/>
              </a:rPr>
              <a:t> (e.g., national and local government agencies, NGOs, UN agencies, CBOs, etc.).  It is important to include all types of agencies in the template, even if our project does not anticipate forming partnerships with these agencies. Additionally, in order to highlight complementarity and collective efforts toward a achieving the goal in a TOC, it is critical to include all types of activities, even the project partners do not intend to implement similar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Stakeholders’ templates typically include: </a:t>
            </a:r>
          </a:p>
          <a:p>
            <a:r>
              <a:rPr lang="en-US" sz="1200" b="1" kern="1200" dirty="0" smtClean="0">
                <a:solidFill>
                  <a:schemeClr val="tx1"/>
                </a:solidFill>
                <a:effectLst/>
                <a:latin typeface="+mn-lt"/>
                <a:ea typeface="+mn-ea"/>
                <a:cs typeface="+mn-cs"/>
              </a:rPr>
              <a:t>Name of agency:</a:t>
            </a:r>
            <a:r>
              <a:rPr lang="en-US" sz="1200" kern="1200" dirty="0" smtClean="0">
                <a:solidFill>
                  <a:schemeClr val="tx1"/>
                </a:solidFill>
                <a:effectLst/>
                <a:latin typeface="+mn-lt"/>
                <a:ea typeface="+mn-ea"/>
                <a:cs typeface="+mn-cs"/>
              </a:rPr>
              <a:t> Be specific.  If a government agency, list the specific ministry, not just “government.”  List the contact/source of information so that if you need to go back and  clarify or confirm information you can.  </a:t>
            </a:r>
          </a:p>
          <a:p>
            <a:r>
              <a:rPr lang="en-US" sz="1200" b="1" kern="1200" dirty="0" smtClean="0">
                <a:solidFill>
                  <a:schemeClr val="tx1"/>
                </a:solidFill>
                <a:effectLst/>
                <a:latin typeface="+mn-lt"/>
                <a:ea typeface="+mn-ea"/>
                <a:cs typeface="+mn-cs"/>
              </a:rPr>
              <a:t>Type of agency:  </a:t>
            </a:r>
            <a:r>
              <a:rPr lang="en-US" sz="1200" kern="1200" dirty="0" smtClean="0">
                <a:solidFill>
                  <a:schemeClr val="tx1"/>
                </a:solidFill>
                <a:effectLst/>
                <a:latin typeface="+mn-lt"/>
                <a:ea typeface="+mn-ea"/>
                <a:cs typeface="+mn-cs"/>
              </a:rPr>
              <a:t>Government, local NGO, INGO, UN, CBO, private business, etc.</a:t>
            </a:r>
          </a:p>
          <a:p>
            <a:r>
              <a:rPr lang="en-US" sz="1200" b="1" kern="1200" dirty="0" smtClean="0">
                <a:solidFill>
                  <a:schemeClr val="tx1"/>
                </a:solidFill>
                <a:effectLst/>
                <a:latin typeface="+mn-lt"/>
                <a:ea typeface="+mn-ea"/>
                <a:cs typeface="+mn-cs"/>
              </a:rPr>
              <a:t>Scope of assistance: </a:t>
            </a:r>
            <a:r>
              <a:rPr lang="en-US" sz="1200" kern="1200" dirty="0" smtClean="0">
                <a:solidFill>
                  <a:schemeClr val="tx1"/>
                </a:solidFill>
                <a:effectLst/>
                <a:latin typeface="+mn-lt"/>
                <a:ea typeface="+mn-ea"/>
                <a:cs typeface="+mn-cs"/>
              </a:rPr>
              <a:t>For ‘time’, identify project lifespan (when implementation began &amp; when it is due to end). Include all phases, not just the current funding cycle. (Example: 2012 – 2017). For ‘geographic’, list all Districts and/or agro-ecological zones in which activities have been implemented. For ‘beneficiaries’, when possible, identify specifics (e.g. urban women, children under 5, etc.) and planned total of direct project beneficiaries (exclude indirect beneficiaries).</a:t>
            </a:r>
          </a:p>
          <a:p>
            <a:r>
              <a:rPr lang="en-US" sz="1200" b="1" kern="1200" dirty="0" smtClean="0">
                <a:solidFill>
                  <a:schemeClr val="tx1"/>
                </a:solidFill>
                <a:effectLst/>
                <a:latin typeface="+mn-lt"/>
                <a:ea typeface="+mn-ea"/>
                <a:cs typeface="+mn-cs"/>
              </a:rPr>
              <a:t>Successful activities:  </a:t>
            </a:r>
            <a:r>
              <a:rPr lang="en-US" sz="1200" kern="1200" dirty="0" smtClean="0">
                <a:solidFill>
                  <a:schemeClr val="tx1"/>
                </a:solidFill>
                <a:effectLst/>
                <a:latin typeface="+mn-lt"/>
                <a:ea typeface="+mn-ea"/>
                <a:cs typeface="+mn-cs"/>
              </a:rPr>
              <a:t>List activities that have directly contributed to achievement of project objectives and/or those that show some sign of leading to lasting impacts. As much as possible, describe </a:t>
            </a:r>
            <a:r>
              <a:rPr lang="en-US" sz="1200" u="sng" kern="1200" dirty="0" smtClean="0">
                <a:solidFill>
                  <a:schemeClr val="tx1"/>
                </a:solidFill>
                <a:effectLst/>
                <a:latin typeface="+mn-lt"/>
                <a:ea typeface="+mn-ea"/>
                <a:cs typeface="+mn-cs"/>
              </a:rPr>
              <a:t>why</a:t>
            </a:r>
            <a:r>
              <a:rPr lang="en-US" sz="1200" kern="1200" dirty="0" smtClean="0">
                <a:solidFill>
                  <a:schemeClr val="tx1"/>
                </a:solidFill>
                <a:effectLst/>
                <a:latin typeface="+mn-lt"/>
                <a:ea typeface="+mn-ea"/>
                <a:cs typeface="+mn-cs"/>
              </a:rPr>
              <a:t> these activities were successful. </a:t>
            </a:r>
          </a:p>
          <a:p>
            <a:r>
              <a:rPr lang="en-US" sz="1200" b="1" kern="1200" dirty="0" smtClean="0">
                <a:solidFill>
                  <a:schemeClr val="tx1"/>
                </a:solidFill>
                <a:effectLst/>
                <a:latin typeface="+mn-lt"/>
                <a:ea typeface="+mn-ea"/>
                <a:cs typeface="+mn-cs"/>
              </a:rPr>
              <a:t>Relatively unsuccessful interventions: </a:t>
            </a:r>
            <a:r>
              <a:rPr lang="en-US" sz="1200" kern="1200" dirty="0" smtClean="0">
                <a:solidFill>
                  <a:schemeClr val="tx1"/>
                </a:solidFill>
                <a:effectLst/>
                <a:latin typeface="+mn-lt"/>
                <a:ea typeface="+mn-ea"/>
                <a:cs typeface="+mn-cs"/>
              </a:rPr>
              <a:t>Identify activities that could not be implemented as planned or were not helpful in achieving project objectives. To the extent possible, describe the reasons </a:t>
            </a:r>
            <a:r>
              <a:rPr lang="en-US" sz="1200" u="sng" kern="1200" dirty="0" smtClean="0">
                <a:solidFill>
                  <a:schemeClr val="tx1"/>
                </a:solidFill>
                <a:effectLst/>
                <a:latin typeface="+mn-lt"/>
                <a:ea typeface="+mn-ea"/>
                <a:cs typeface="+mn-cs"/>
              </a:rPr>
              <a:t>why</a:t>
            </a:r>
            <a:r>
              <a:rPr lang="en-US" sz="1200" kern="1200" dirty="0" smtClean="0">
                <a:solidFill>
                  <a:schemeClr val="tx1"/>
                </a:solidFill>
                <a:effectLst/>
                <a:latin typeface="+mn-lt"/>
                <a:ea typeface="+mn-ea"/>
                <a:cs typeface="+mn-cs"/>
              </a:rPr>
              <a:t> these activities were ineffective.</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Relationship with other stakeholders: </a:t>
            </a:r>
            <a:r>
              <a:rPr lang="en-US" sz="1200" kern="1200" dirty="0" smtClean="0">
                <a:solidFill>
                  <a:schemeClr val="tx1"/>
                </a:solidFill>
                <a:effectLst/>
                <a:latin typeface="+mn-lt"/>
                <a:ea typeface="+mn-ea"/>
                <a:cs typeface="+mn-cs"/>
              </a:rPr>
              <a:t>Describe the role of other stakeholders in implementing or monitoring project activities. Identify complementarity and coordination with similar projects implemented by other stakeholders.</a:t>
            </a:r>
          </a:p>
        </p:txBody>
      </p:sp>
      <p:sp>
        <p:nvSpPr>
          <p:cNvPr id="4" name="Slide Number Placeholder 3"/>
          <p:cNvSpPr>
            <a:spLocks noGrp="1"/>
          </p:cNvSpPr>
          <p:nvPr>
            <p:ph type="sldNum" sz="quarter" idx="10"/>
          </p:nvPr>
        </p:nvSpPr>
        <p:spPr/>
        <p:txBody>
          <a:bodyPr/>
          <a:lstStyle/>
          <a:p>
            <a:fld id="{D9751AE6-46AA-1044-BD0E-F9BB33320C49}" type="slidenum">
              <a:rPr lang="en-US" smtClean="0"/>
              <a:t>23</a:t>
            </a:fld>
            <a:endParaRPr lang="en-US"/>
          </a:p>
        </p:txBody>
      </p:sp>
    </p:spTree>
    <p:extLst>
      <p:ext uri="{BB962C8B-B14F-4D97-AF65-F5344CB8AC3E}">
        <p14:creationId xmlns:p14="http://schemas.microsoft.com/office/powerpoint/2010/main" val="1448478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Modify to align to your organizational timeline. </a:t>
            </a:r>
          </a:p>
        </p:txBody>
      </p:sp>
      <p:sp>
        <p:nvSpPr>
          <p:cNvPr id="4" name="Slide Number Placeholder 3"/>
          <p:cNvSpPr>
            <a:spLocks noGrp="1"/>
          </p:cNvSpPr>
          <p:nvPr>
            <p:ph type="sldNum" sz="quarter" idx="10"/>
          </p:nvPr>
        </p:nvSpPr>
        <p:spPr/>
        <p:txBody>
          <a:bodyPr/>
          <a:lstStyle/>
          <a:p>
            <a:fld id="{D9751AE6-46AA-1044-BD0E-F9BB33320C49}" type="slidenum">
              <a:rPr lang="en-US" smtClean="0"/>
              <a:t>3</a:t>
            </a:fld>
            <a:endParaRPr lang="en-US"/>
          </a:p>
        </p:txBody>
      </p:sp>
    </p:spTree>
    <p:extLst>
      <p:ext uri="{BB962C8B-B14F-4D97-AF65-F5344CB8AC3E}">
        <p14:creationId xmlns:p14="http://schemas.microsoft.com/office/powerpoint/2010/main" val="408311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Enter dates in top row of calendar.</a:t>
            </a:r>
            <a:r>
              <a:rPr lang="en-US" baseline="0" dirty="0" smtClean="0"/>
              <a:t> </a:t>
            </a:r>
          </a:p>
          <a:p>
            <a:endParaRPr lang="en-US" baseline="0" dirty="0" smtClean="0"/>
          </a:p>
          <a:p>
            <a:r>
              <a:rPr lang="en-US" baseline="0" dirty="0" smtClean="0"/>
              <a:t>Fill in responsible staff for each task. IDEAL’s TOC Roles, Responsibilities and Timeline Guidebook offers suggestions on adequate number of staff needed for each step. </a:t>
            </a:r>
          </a:p>
        </p:txBody>
      </p:sp>
      <p:sp>
        <p:nvSpPr>
          <p:cNvPr id="4" name="Slide Number Placeholder 3"/>
          <p:cNvSpPr>
            <a:spLocks noGrp="1"/>
          </p:cNvSpPr>
          <p:nvPr>
            <p:ph type="sldNum" sz="quarter" idx="10"/>
          </p:nvPr>
        </p:nvSpPr>
        <p:spPr/>
        <p:txBody>
          <a:bodyPr/>
          <a:lstStyle/>
          <a:p>
            <a:fld id="{D9751AE6-46AA-1044-BD0E-F9BB33320C49}" type="slidenum">
              <a:rPr lang="en-US" smtClean="0"/>
              <a:t>4</a:t>
            </a:fld>
            <a:endParaRPr lang="en-US"/>
          </a:p>
        </p:txBody>
      </p:sp>
    </p:spTree>
    <p:extLst>
      <p:ext uri="{BB962C8B-B14F-4D97-AF65-F5344CB8AC3E}">
        <p14:creationId xmlns:p14="http://schemas.microsoft.com/office/powerpoint/2010/main" val="3165641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5</a:t>
            </a:fld>
            <a:endParaRPr lang="en-US"/>
          </a:p>
        </p:txBody>
      </p:sp>
    </p:spTree>
    <p:extLst>
      <p:ext uri="{BB962C8B-B14F-4D97-AF65-F5344CB8AC3E}">
        <p14:creationId xmlns:p14="http://schemas.microsoft.com/office/powerpoint/2010/main" val="319701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noted earlier, a strong evidence base sets the TOC process apart from other project design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processes. </a:t>
            </a:r>
          </a:p>
          <a:p>
            <a:r>
              <a:rPr lang="en-US" sz="1200" kern="1200" dirty="0" smtClean="0">
                <a:solidFill>
                  <a:schemeClr val="tx1"/>
                </a:solidFill>
                <a:effectLst/>
                <a:latin typeface="+mn-lt"/>
                <a:ea typeface="+mn-ea"/>
                <a:cs typeface="+mn-cs"/>
              </a:rPr>
              <a:t>A strong evidence base requires comprehensive data collection that allows us to identify context-specific problems, rather than simply relying on generic analyses of the problems of the poor. </a:t>
            </a:r>
          </a:p>
          <a:p>
            <a:r>
              <a:rPr lang="en-US" dirty="0" smtClean="0"/>
              <a:t>Yet often, there</a:t>
            </a:r>
            <a:r>
              <a:rPr lang="en-US" baseline="0" dirty="0" smtClean="0"/>
              <a:t> is so much information out there it is hard to know what to collect and when to stop.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Creating a list of information categories based on the components of a conceptual framework helps to prioritize what information should be collected either through secondary literature or through primary research. </a:t>
            </a:r>
          </a:p>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6</a:t>
            </a:fld>
            <a:endParaRPr lang="en-US"/>
          </a:p>
        </p:txBody>
      </p:sp>
    </p:spTree>
    <p:extLst>
      <p:ext uri="{BB962C8B-B14F-4D97-AF65-F5344CB8AC3E}">
        <p14:creationId xmlns:p14="http://schemas.microsoft.com/office/powerpoint/2010/main" val="2262378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7</a:t>
            </a:fld>
            <a:endParaRPr lang="en-US"/>
          </a:p>
        </p:txBody>
      </p:sp>
    </p:spTree>
    <p:extLst>
      <p:ext uri="{BB962C8B-B14F-4D97-AF65-F5344CB8AC3E}">
        <p14:creationId xmlns:p14="http://schemas.microsoft.com/office/powerpoint/2010/main" val="1187135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frameworks</a:t>
            </a:r>
            <a:r>
              <a:rPr lang="en-US" baseline="0" dirty="0" smtClean="0"/>
              <a:t> that can be especially helpful to prioritizing data needs when responding to FFP </a:t>
            </a:r>
            <a:r>
              <a:rPr lang="en-US" baseline="0" dirty="0" err="1" smtClean="0"/>
              <a:t>RFAs</a:t>
            </a:r>
            <a:r>
              <a:rPr lang="en-US" baseline="0" dirty="0" smtClean="0"/>
              <a:t> are the Resilience Framework and the FFP Strategic Results Framework. </a:t>
            </a:r>
            <a:endParaRPr lang="en-US" dirty="0"/>
          </a:p>
        </p:txBody>
      </p:sp>
      <p:sp>
        <p:nvSpPr>
          <p:cNvPr id="4" name="Slide Number Placeholder 3"/>
          <p:cNvSpPr>
            <a:spLocks noGrp="1"/>
          </p:cNvSpPr>
          <p:nvPr>
            <p:ph type="sldNum" sz="quarter" idx="10"/>
          </p:nvPr>
        </p:nvSpPr>
        <p:spPr/>
        <p:txBody>
          <a:bodyPr/>
          <a:lstStyle/>
          <a:p>
            <a:fld id="{D9751AE6-46AA-1044-BD0E-F9BB33320C49}" type="slidenum">
              <a:rPr lang="en-US" smtClean="0"/>
              <a:t>8</a:t>
            </a:fld>
            <a:endParaRPr lang="en-US"/>
          </a:p>
        </p:txBody>
      </p:sp>
    </p:spTree>
    <p:extLst>
      <p:ext uri="{BB962C8B-B14F-4D97-AF65-F5344CB8AC3E}">
        <p14:creationId xmlns:p14="http://schemas.microsoft.com/office/powerpoint/2010/main" val="2803549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resilience framework integrates a </a:t>
            </a:r>
            <a:r>
              <a:rPr lang="en-US" sz="1200" i="1" kern="1200" dirty="0" smtClean="0">
                <a:solidFill>
                  <a:schemeClr val="tx1"/>
                </a:solidFill>
                <a:effectLst/>
                <a:latin typeface="+mn-lt"/>
                <a:ea typeface="+mn-ea"/>
                <a:cs typeface="+mn-cs"/>
              </a:rPr>
              <a:t>livelihoods approach</a:t>
            </a:r>
            <a:r>
              <a:rPr lang="en-US" sz="1200" kern="1200" dirty="0" smtClean="0">
                <a:solidFill>
                  <a:schemeClr val="tx1"/>
                </a:solidFill>
                <a:effectLst/>
                <a:latin typeface="+mn-lt"/>
                <a:ea typeface="+mn-ea"/>
                <a:cs typeface="+mn-cs"/>
              </a:rPr>
              <a:t>, a </a:t>
            </a:r>
            <a:r>
              <a:rPr lang="en-US" sz="1200" i="1" kern="1200" dirty="0" smtClean="0">
                <a:solidFill>
                  <a:schemeClr val="tx1"/>
                </a:solidFill>
                <a:effectLst/>
                <a:latin typeface="+mn-lt"/>
                <a:ea typeface="+mn-ea"/>
                <a:cs typeface="+mn-cs"/>
              </a:rPr>
              <a:t>disaster risk reduction (DRR) approach</a:t>
            </a:r>
            <a:r>
              <a:rPr lang="en-US" sz="1200" kern="1200" dirty="0" smtClean="0">
                <a:solidFill>
                  <a:schemeClr val="tx1"/>
                </a:solidFill>
                <a:effectLst/>
                <a:latin typeface="+mn-lt"/>
                <a:ea typeface="+mn-ea"/>
                <a:cs typeface="+mn-cs"/>
              </a:rPr>
              <a:t>, and elements of a </a:t>
            </a:r>
            <a:r>
              <a:rPr lang="en-US" sz="1200" i="1" kern="1200" dirty="0" smtClean="0">
                <a:solidFill>
                  <a:schemeClr val="tx1"/>
                </a:solidFill>
                <a:effectLst/>
                <a:latin typeface="+mn-lt"/>
                <a:ea typeface="+mn-ea"/>
                <a:cs typeface="+mn-cs"/>
              </a:rPr>
              <a:t>climate change approach</a:t>
            </a:r>
            <a:r>
              <a:rPr lang="en-US" sz="1200" kern="1200" dirty="0" smtClean="0">
                <a:solidFill>
                  <a:schemeClr val="tx1"/>
                </a:solidFill>
                <a:effectLst/>
                <a:latin typeface="+mn-lt"/>
                <a:ea typeface="+mn-ea"/>
                <a:cs typeface="+mn-cs"/>
              </a:rPr>
              <a:t> to address the underlying causes of vulnerability: </a:t>
            </a:r>
          </a:p>
          <a:p>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The livelihoods approach </a:t>
            </a:r>
            <a:r>
              <a:rPr lang="en-US" sz="1200" kern="1200" dirty="0" smtClean="0">
                <a:solidFill>
                  <a:schemeClr val="tx1"/>
                </a:solidFill>
                <a:effectLst/>
                <a:latin typeface="+mn-lt"/>
                <a:ea typeface="+mn-ea"/>
                <a:cs typeface="+mn-cs"/>
              </a:rPr>
              <a:t>emphasizes the importance of access to diverse assets, institutional structures and processes, and the livelihood strategies pursued by households.</a:t>
            </a:r>
          </a:p>
          <a:p>
            <a:pPr lvl="0"/>
            <a:r>
              <a:rPr lang="en-US" sz="1200" b="1" kern="1200" dirty="0" smtClean="0">
                <a:solidFill>
                  <a:schemeClr val="tx1"/>
                </a:solidFill>
                <a:effectLst/>
                <a:latin typeface="+mn-lt"/>
                <a:ea typeface="+mn-ea"/>
                <a:cs typeface="+mn-cs"/>
              </a:rPr>
              <a:t>The DRR approach </a:t>
            </a:r>
            <a:r>
              <a:rPr lang="en-US" sz="1200" kern="1200" dirty="0" smtClean="0">
                <a:solidFill>
                  <a:schemeClr val="tx1"/>
                </a:solidFill>
                <a:effectLst/>
                <a:latin typeface="+mn-lt"/>
                <a:ea typeface="+mn-ea"/>
                <a:cs typeface="+mn-cs"/>
              </a:rPr>
              <a:t>focuses on preparedness, response, and recovery activities formulated in response to potential shocks and stressors. </a:t>
            </a:r>
          </a:p>
          <a:p>
            <a:r>
              <a:rPr lang="en-US" sz="1200" b="1" kern="1200" dirty="0" smtClean="0">
                <a:solidFill>
                  <a:schemeClr val="tx1"/>
                </a:solidFill>
                <a:effectLst/>
                <a:latin typeface="+mn-lt"/>
                <a:ea typeface="+mn-ea"/>
                <a:cs typeface="+mn-cs"/>
              </a:rPr>
              <a:t>The climate change adaptation approach </a:t>
            </a:r>
            <a:r>
              <a:rPr lang="en-US" sz="1200" kern="1200" dirty="0" smtClean="0">
                <a:solidFill>
                  <a:schemeClr val="tx1"/>
                </a:solidFill>
                <a:effectLst/>
                <a:latin typeface="+mn-lt"/>
                <a:ea typeface="+mn-ea"/>
                <a:cs typeface="+mn-cs"/>
              </a:rPr>
              <a:t>is similar to that of DRR, but focuses specifically on actions to be taken in response to and preparation for ongoing changes in climate. It gives considers  potential threats caused by the loss of biodiversity and a decrease in ecosystem services.</a:t>
            </a:r>
            <a:endParaRPr lang="en-US" dirty="0" smtClean="0"/>
          </a:p>
        </p:txBody>
      </p:sp>
      <p:sp>
        <p:nvSpPr>
          <p:cNvPr id="4" name="Slide Number Placeholder 3"/>
          <p:cNvSpPr>
            <a:spLocks noGrp="1"/>
          </p:cNvSpPr>
          <p:nvPr>
            <p:ph type="sldNum" sz="quarter" idx="10"/>
          </p:nvPr>
        </p:nvSpPr>
        <p:spPr/>
        <p:txBody>
          <a:bodyPr/>
          <a:lstStyle/>
          <a:p>
            <a:fld id="{D9751AE6-46AA-1044-BD0E-F9BB33320C49}" type="slidenum">
              <a:rPr lang="en-US" smtClean="0"/>
              <a:t>9</a:t>
            </a:fld>
            <a:endParaRPr lang="en-US"/>
          </a:p>
        </p:txBody>
      </p:sp>
    </p:spTree>
    <p:extLst>
      <p:ext uri="{BB962C8B-B14F-4D97-AF65-F5344CB8AC3E}">
        <p14:creationId xmlns:p14="http://schemas.microsoft.com/office/powerpoint/2010/main" val="592896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D14EFDF-EDCB-4547-B027-D8B642B18491}"/>
              </a:ext>
            </a:extLst>
          </p:cNvPr>
          <p:cNvSpPr>
            <a:spLocks noGrp="1"/>
          </p:cNvSpPr>
          <p:nvPr>
            <p:ph type="body" sz="quarter" idx="11"/>
          </p:nvPr>
        </p:nvSpPr>
        <p:spPr>
          <a:xfrm>
            <a:off x="1500188" y="1653961"/>
            <a:ext cx="6996112" cy="1243351"/>
          </a:xfrm>
        </p:spPr>
        <p:txBody>
          <a:bodyPr anchor="b"/>
          <a:lstStyle>
            <a:lvl1pPr marL="0" indent="0" algn="l">
              <a:buNone/>
              <a:defRPr b="1">
                <a:solidFill>
                  <a:schemeClr val="bg2"/>
                </a:solidFill>
              </a:defRPr>
            </a:lvl1pPr>
          </a:lstStyle>
          <a:p>
            <a:pPr lvl="0"/>
            <a:r>
              <a:rPr lang="en-US" smtClean="0"/>
              <a:t>Edit Master text styles</a:t>
            </a:r>
          </a:p>
        </p:txBody>
      </p:sp>
      <p:sp>
        <p:nvSpPr>
          <p:cNvPr id="8" name="Text Placeholder 7">
            <a:extLst>
              <a:ext uri="{FF2B5EF4-FFF2-40B4-BE49-F238E27FC236}">
                <a16:creationId xmlns:a16="http://schemas.microsoft.com/office/drawing/2014/main" id="{EB55070F-E82F-4642-968F-94AA131119E3}"/>
              </a:ext>
            </a:extLst>
          </p:cNvPr>
          <p:cNvSpPr>
            <a:spLocks noGrp="1"/>
          </p:cNvSpPr>
          <p:nvPr>
            <p:ph type="body" sz="quarter" idx="12"/>
          </p:nvPr>
        </p:nvSpPr>
        <p:spPr>
          <a:xfrm>
            <a:off x="1500188" y="2948344"/>
            <a:ext cx="6996112" cy="1562100"/>
          </a:xfrm>
        </p:spPr>
        <p:txBody>
          <a:bodyPr>
            <a:normAutofit/>
          </a:bodyPr>
          <a:lstStyle>
            <a:lvl1pPr marL="0" indent="0">
              <a:buNone/>
              <a:defRPr sz="2200">
                <a:solidFill>
                  <a:schemeClr val="bg2"/>
                </a:solidFill>
              </a:defRPr>
            </a:lvl1pPr>
          </a:lstStyle>
          <a:p>
            <a:pPr lvl="0"/>
            <a:r>
              <a:rPr lang="en-US" smtClean="0"/>
              <a:t>Edit Master text styles</a:t>
            </a:r>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with two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D9F359-FAE8-3C44-992A-E68EDC179D2C}"/>
              </a:ext>
            </a:extLst>
          </p:cNvPr>
          <p:cNvSpPr>
            <a:spLocks noGrp="1"/>
          </p:cNvSpPr>
          <p:nvPr>
            <p:ph type="pic" sz="quarter" idx="13"/>
          </p:nvPr>
        </p:nvSpPr>
        <p:spPr>
          <a:xfrm>
            <a:off x="1187116" y="981075"/>
            <a:ext cx="3195638" cy="3195638"/>
          </a:xfrm>
          <a:prstGeom prst="ellipse">
            <a:avLst/>
          </a:prstGeom>
          <a:blipFill>
            <a:blip r:embed="rId3"/>
            <a:stretch>
              <a:fillRect l="-52153" t="-4797" r="-12093" b="-4797"/>
            </a:stretch>
          </a:blipFill>
        </p:spPr>
        <p:txBody>
          <a:bodyPr/>
          <a:lstStyle/>
          <a:p>
            <a:r>
              <a:rPr lang="en-US" smtClean="0"/>
              <a:t>Click icon to add picture</a:t>
            </a:r>
            <a:endParaRPr lang="en-US"/>
          </a:p>
        </p:txBody>
      </p:sp>
      <p:sp>
        <p:nvSpPr>
          <p:cNvPr id="8" name="Picture Placeholder 4">
            <a:extLst>
              <a:ext uri="{FF2B5EF4-FFF2-40B4-BE49-F238E27FC236}">
                <a16:creationId xmlns:a16="http://schemas.microsoft.com/office/drawing/2014/main" id="{9DF9E97F-2D4E-5B4E-96C9-AA012FFA01FA}"/>
              </a:ext>
            </a:extLst>
          </p:cNvPr>
          <p:cNvSpPr>
            <a:spLocks noGrp="1"/>
          </p:cNvSpPr>
          <p:nvPr>
            <p:ph type="pic" sz="quarter" idx="14"/>
          </p:nvPr>
        </p:nvSpPr>
        <p:spPr>
          <a:xfrm>
            <a:off x="4572000" y="981075"/>
            <a:ext cx="3195638" cy="3195638"/>
          </a:xfrm>
          <a:prstGeom prst="ellipse">
            <a:avLst/>
          </a:prstGeom>
          <a:blipFill>
            <a:blip r:embed="rId4"/>
            <a:stretch>
              <a:fillRect l="-52153" t="-4797" r="-12093" b="-4797"/>
            </a:stretch>
          </a:blipFill>
        </p:spPr>
        <p:txBody>
          <a:bodyPr/>
          <a:lstStyle/>
          <a:p>
            <a:r>
              <a:rPr lang="en-US" smtClean="0"/>
              <a:t>Click icon to add picture</a:t>
            </a:r>
            <a:endParaRPr lang="en-US"/>
          </a:p>
        </p:txBody>
      </p:sp>
    </p:spTree>
    <p:extLst>
      <p:ext uri="{BB962C8B-B14F-4D97-AF65-F5344CB8AC3E}">
        <p14:creationId xmlns:p14="http://schemas.microsoft.com/office/powerpoint/2010/main" val="22096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text 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smtClean="0"/>
              <a:t>Click to edit Master title style</a:t>
            </a:r>
            <a:endParaRPr lang="en-US" dirty="0"/>
          </a:p>
        </p:txBody>
      </p:sp>
      <p:sp>
        <p:nvSpPr>
          <p:cNvPr id="4" name="Content Placeholder 3"/>
          <p:cNvSpPr>
            <a:spLocks noGrp="1"/>
          </p:cNvSpPr>
          <p:nvPr>
            <p:ph sz="half" idx="2"/>
          </p:nvPr>
        </p:nvSpPr>
        <p:spPr>
          <a:xfrm>
            <a:off x="1684423" y="1116532"/>
            <a:ext cx="3378466"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sp>
        <p:nvSpPr>
          <p:cNvPr id="15" name="Content Placeholder 3">
            <a:extLst>
              <a:ext uri="{FF2B5EF4-FFF2-40B4-BE49-F238E27FC236}">
                <a16:creationId xmlns:a16="http://schemas.microsoft.com/office/drawing/2014/main" id="{6BAFEEC1-879F-6341-9A27-9BE8CAC4E64A}"/>
              </a:ext>
            </a:extLst>
          </p:cNvPr>
          <p:cNvSpPr>
            <a:spLocks noGrp="1"/>
          </p:cNvSpPr>
          <p:nvPr>
            <p:ph sz="half" idx="14"/>
          </p:nvPr>
        </p:nvSpPr>
        <p:spPr>
          <a:xfrm>
            <a:off x="5255396" y="1116532"/>
            <a:ext cx="3378466" cy="3493970"/>
          </a:xfrm>
        </p:spPr>
        <p:txBody>
          <a:bodyPr/>
          <a:lstStyle>
            <a:lvl1pPr>
              <a:defRPr sz="2200"/>
            </a:lvl1pPr>
            <a:lvl2pPr>
              <a:defRPr sz="1900"/>
            </a:lvl2pPr>
            <a:lvl3pPr>
              <a:defRPr sz="1700"/>
            </a:lvl3pPr>
            <a:lvl4pPr>
              <a:defRPr sz="1500"/>
            </a:lvl4pPr>
            <a:lvl5pPr>
              <a:defRPr sz="15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682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ext an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smtClean="0"/>
              <a:t>Click to edit Master title style</a:t>
            </a:r>
            <a:endParaRPr lang="en-US"/>
          </a:p>
        </p:txBody>
      </p:sp>
      <p:sp>
        <p:nvSpPr>
          <p:cNvPr id="4" name="Content Placeholder 3"/>
          <p:cNvSpPr>
            <a:spLocks noGrp="1"/>
          </p:cNvSpPr>
          <p:nvPr>
            <p:ph sz="half" idx="2"/>
          </p:nvPr>
        </p:nvSpPr>
        <p:spPr>
          <a:xfrm>
            <a:off x="1684423" y="1116532"/>
            <a:ext cx="3378466"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sp>
        <p:nvSpPr>
          <p:cNvPr id="9" name="Picture Placeholder 13">
            <a:extLst>
              <a:ext uri="{FF2B5EF4-FFF2-40B4-BE49-F238E27FC236}">
                <a16:creationId xmlns:a16="http://schemas.microsoft.com/office/drawing/2014/main" id="{4EE9D2A0-0B39-364B-84F3-12D5C1202F28}"/>
              </a:ext>
            </a:extLst>
          </p:cNvPr>
          <p:cNvSpPr>
            <a:spLocks noGrp="1"/>
          </p:cNvSpPr>
          <p:nvPr>
            <p:ph type="pic" sz="quarter" idx="13"/>
          </p:nvPr>
        </p:nvSpPr>
        <p:spPr>
          <a:xfrm>
            <a:off x="5310741" y="1191983"/>
            <a:ext cx="3852510" cy="3302151"/>
          </a:xfrm>
          <a:blipFill>
            <a:blip r:embed="rId3"/>
            <a:stretch>
              <a:fillRect l="-1144" t="-1135" r="-96084" b="-1135"/>
            </a:stretch>
          </a:blipFill>
        </p:spPr>
        <p:txBody>
          <a:bodyPr/>
          <a:lstStyle/>
          <a:p>
            <a:r>
              <a:rPr lang="en-US" smtClean="0"/>
              <a:t>Click icon to add picture</a:t>
            </a:r>
            <a:endParaRPr lang="en-US"/>
          </a:p>
        </p:txBody>
      </p:sp>
    </p:spTree>
    <p:extLst>
      <p:ext uri="{BB962C8B-B14F-4D97-AF65-F5344CB8AC3E}">
        <p14:creationId xmlns:p14="http://schemas.microsoft.com/office/powerpoint/2010/main" val="2293508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ext singl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smtClean="0"/>
              <a:t>Click to edit Master title style</a:t>
            </a:r>
            <a:endParaRPr lang="en-US"/>
          </a:p>
        </p:txBody>
      </p:sp>
      <p:sp>
        <p:nvSpPr>
          <p:cNvPr id="4" name="Content Placeholder 3"/>
          <p:cNvSpPr>
            <a:spLocks noGrp="1"/>
          </p:cNvSpPr>
          <p:nvPr>
            <p:ph sz="half" idx="2"/>
          </p:nvPr>
        </p:nvSpPr>
        <p:spPr>
          <a:xfrm>
            <a:off x="1684422" y="1116532"/>
            <a:ext cx="6944627"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spTree>
    <p:extLst>
      <p:ext uri="{BB962C8B-B14F-4D97-AF65-F5344CB8AC3E}">
        <p14:creationId xmlns:p14="http://schemas.microsoft.com/office/powerpoint/2010/main" val="749183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text single column, logom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423" y="157854"/>
            <a:ext cx="6944627" cy="857250"/>
          </a:xfrm>
        </p:spPr>
        <p:txBody>
          <a:bodyPr>
            <a:normAutofit/>
          </a:bodyPr>
          <a:lstStyle>
            <a:lvl1pPr algn="l">
              <a:defRPr sz="3200">
                <a:solidFill>
                  <a:schemeClr val="bg1"/>
                </a:solidFill>
              </a:defRPr>
            </a:lvl1pPr>
          </a:lstStyle>
          <a:p>
            <a:r>
              <a:rPr lang="en-US" smtClean="0"/>
              <a:t>Click to edit Master title style</a:t>
            </a:r>
            <a:endParaRPr lang="en-US"/>
          </a:p>
        </p:txBody>
      </p:sp>
      <p:sp>
        <p:nvSpPr>
          <p:cNvPr id="4" name="Content Placeholder 3"/>
          <p:cNvSpPr>
            <a:spLocks noGrp="1"/>
          </p:cNvSpPr>
          <p:nvPr>
            <p:ph sz="half" idx="2"/>
          </p:nvPr>
        </p:nvSpPr>
        <p:spPr>
          <a:xfrm>
            <a:off x="1684422" y="1116532"/>
            <a:ext cx="6944627"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spTree>
    <p:extLst>
      <p:ext uri="{BB962C8B-B14F-4D97-AF65-F5344CB8AC3E}">
        <p14:creationId xmlns:p14="http://schemas.microsoft.com/office/powerpoint/2010/main" val="680106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text two column, no dialog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5267" y="157854"/>
            <a:ext cx="7993783" cy="857250"/>
          </a:xfrm>
        </p:spPr>
        <p:txBody>
          <a:bodyPr>
            <a:normAutofit/>
          </a:bodyPr>
          <a:lstStyle>
            <a:lvl1pPr algn="l">
              <a:defRPr sz="3200">
                <a:solidFill>
                  <a:schemeClr val="bg1"/>
                </a:solidFill>
              </a:defRPr>
            </a:lvl1pPr>
          </a:lstStyle>
          <a:p>
            <a:r>
              <a:rPr lang="en-US" smtClean="0"/>
              <a:t>Click to edit Master title style</a:t>
            </a:r>
            <a:endParaRPr lang="en-US"/>
          </a:p>
        </p:txBody>
      </p:sp>
      <p:sp>
        <p:nvSpPr>
          <p:cNvPr id="4" name="Content Placeholder 3"/>
          <p:cNvSpPr>
            <a:spLocks noGrp="1"/>
          </p:cNvSpPr>
          <p:nvPr>
            <p:ph sz="half" idx="2"/>
          </p:nvPr>
        </p:nvSpPr>
        <p:spPr>
          <a:xfrm>
            <a:off x="635267" y="1116532"/>
            <a:ext cx="3893418" cy="3493970"/>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sp>
        <p:nvSpPr>
          <p:cNvPr id="15" name="Content Placeholder 3">
            <a:extLst>
              <a:ext uri="{FF2B5EF4-FFF2-40B4-BE49-F238E27FC236}">
                <a16:creationId xmlns:a16="http://schemas.microsoft.com/office/drawing/2014/main" id="{6BAFEEC1-879F-6341-9A27-9BE8CAC4E64A}"/>
              </a:ext>
            </a:extLst>
          </p:cNvPr>
          <p:cNvSpPr>
            <a:spLocks noGrp="1"/>
          </p:cNvSpPr>
          <p:nvPr>
            <p:ph sz="half" idx="14"/>
          </p:nvPr>
        </p:nvSpPr>
        <p:spPr>
          <a:xfrm>
            <a:off x="4735630" y="1116532"/>
            <a:ext cx="3893419" cy="3493970"/>
          </a:xfrm>
        </p:spPr>
        <p:txBody>
          <a:bodyPr/>
          <a:lstStyle>
            <a:lvl1pPr>
              <a:defRPr sz="2200"/>
            </a:lvl1pPr>
            <a:lvl2pPr>
              <a:defRPr sz="1900"/>
            </a:lvl2pPr>
            <a:lvl3pPr>
              <a:defRPr sz="1700"/>
            </a:lvl3pPr>
            <a:lvl4pPr>
              <a:defRPr sz="1500"/>
            </a:lvl4pPr>
            <a:lvl5pPr>
              <a:defRPr sz="15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98015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text single column,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AD0EC322-2DC9-9147-BFBA-89B140D50074}"/>
              </a:ext>
            </a:extLst>
          </p:cNvPr>
          <p:cNvSpPr>
            <a:spLocks noGrp="1"/>
          </p:cNvSpPr>
          <p:nvPr>
            <p:ph sz="half" idx="2"/>
          </p:nvPr>
        </p:nvSpPr>
        <p:spPr>
          <a:xfrm>
            <a:off x="635266" y="673768"/>
            <a:ext cx="7998595" cy="3936734"/>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spTree>
    <p:extLst>
      <p:ext uri="{BB962C8B-B14F-4D97-AF65-F5344CB8AC3E}">
        <p14:creationId xmlns:p14="http://schemas.microsoft.com/office/powerpoint/2010/main" val="421998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head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38BD8D-3556-EA4D-9618-75E6B1BF39B7}"/>
              </a:ext>
            </a:extLst>
          </p:cNvPr>
          <p:cNvSpPr/>
          <p:nvPr userDrawn="1"/>
        </p:nvSpPr>
        <p:spPr>
          <a:xfrm>
            <a:off x="-10274" y="-105598"/>
            <a:ext cx="9154274" cy="1035743"/>
          </a:xfrm>
          <a:prstGeom prst="rect">
            <a:avLst/>
          </a:prstGeom>
          <a:solidFill>
            <a:srgbClr val="0288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52BC2A7-AA21-994C-B2D9-207EF1A18603}"/>
              </a:ext>
            </a:extLst>
          </p:cNvPr>
          <p:cNvSpPr>
            <a:spLocks noGrp="1"/>
          </p:cNvSpPr>
          <p:nvPr>
            <p:ph type="title"/>
          </p:nvPr>
        </p:nvSpPr>
        <p:spPr>
          <a:xfrm>
            <a:off x="462013" y="157854"/>
            <a:ext cx="8224787" cy="857250"/>
          </a:xfrm>
        </p:spPr>
        <p:txBody>
          <a:bodyPr>
            <a:normAutofit/>
          </a:bodyPr>
          <a:lstStyle>
            <a:lvl1pPr algn="ctr">
              <a:defRPr sz="3200">
                <a:solidFill>
                  <a:schemeClr val="bg1"/>
                </a:solidFill>
              </a:defRPr>
            </a:lvl1pPr>
          </a:lstStyle>
          <a:p>
            <a:r>
              <a:rPr lang="en-US" smtClean="0"/>
              <a:t>Click to edit Master title style</a:t>
            </a:r>
            <a:endParaRPr lang="en-US"/>
          </a:p>
        </p:txBody>
      </p:sp>
      <p:sp>
        <p:nvSpPr>
          <p:cNvPr id="14" name="Picture Placeholder 13">
            <a:extLst>
              <a:ext uri="{FF2B5EF4-FFF2-40B4-BE49-F238E27FC236}">
                <a16:creationId xmlns:a16="http://schemas.microsoft.com/office/drawing/2014/main" id="{B05F66E1-5649-744F-A69C-98F6A6482163}"/>
              </a:ext>
            </a:extLst>
          </p:cNvPr>
          <p:cNvSpPr>
            <a:spLocks noGrp="1"/>
          </p:cNvSpPr>
          <p:nvPr>
            <p:ph type="pic" sz="quarter" idx="10"/>
          </p:nvPr>
        </p:nvSpPr>
        <p:spPr>
          <a:xfrm>
            <a:off x="0" y="943276"/>
            <a:ext cx="9144000" cy="4206240"/>
          </a:xfrm>
          <a:blipFill>
            <a:blip r:embed="rId2"/>
            <a:stretch>
              <a:fillRect l="-34378" t="-14135" r="-16378" b="-31527"/>
            </a:stretch>
          </a:blipFill>
        </p:spPr>
        <p:txBody>
          <a:bodyPr/>
          <a:lstStyle/>
          <a:p>
            <a:r>
              <a:rPr lang="en-US" smtClean="0"/>
              <a:t>Click icon to add picture</a:t>
            </a:r>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663FB1-7CB3-4344-9A6A-AF25F393FB18}"/>
              </a:ext>
            </a:extLst>
          </p:cNvPr>
          <p:cNvSpPr/>
          <p:nvPr userDrawn="1"/>
        </p:nvSpPr>
        <p:spPr>
          <a:xfrm>
            <a:off x="-10274" y="0"/>
            <a:ext cx="9154274" cy="285730"/>
          </a:xfrm>
          <a:prstGeom prst="rect">
            <a:avLst/>
          </a:prstGeom>
          <a:solidFill>
            <a:srgbClr val="0288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13">
            <a:extLst>
              <a:ext uri="{FF2B5EF4-FFF2-40B4-BE49-F238E27FC236}">
                <a16:creationId xmlns:a16="http://schemas.microsoft.com/office/drawing/2014/main" id="{B9A3FC6B-52AB-0341-8CB6-AD60C726D8EC}"/>
              </a:ext>
            </a:extLst>
          </p:cNvPr>
          <p:cNvSpPr>
            <a:spLocks noGrp="1"/>
          </p:cNvSpPr>
          <p:nvPr>
            <p:ph type="pic" sz="quarter" idx="10"/>
          </p:nvPr>
        </p:nvSpPr>
        <p:spPr>
          <a:xfrm>
            <a:off x="0" y="340495"/>
            <a:ext cx="9144000" cy="4846320"/>
          </a:xfrm>
          <a:blipFill>
            <a:blip r:embed="rId3"/>
            <a:stretch>
              <a:fillRect l="-34378" t="-12269" r="-16378" b="-14155"/>
            </a:stretch>
          </a:blipFill>
        </p:spPr>
        <p:txBody>
          <a:bodyPr/>
          <a:lstStyle/>
          <a:p>
            <a:r>
              <a:rPr lang="en-US" smtClean="0"/>
              <a:t>Click icon to add picture</a:t>
            </a:r>
            <a:endParaRPr lang="en-US" dirty="0"/>
          </a:p>
        </p:txBody>
      </p:sp>
      <p:sp>
        <p:nvSpPr>
          <p:cNvPr id="11" name="Text Placeholder 10">
            <a:extLst>
              <a:ext uri="{FF2B5EF4-FFF2-40B4-BE49-F238E27FC236}">
                <a16:creationId xmlns:a16="http://schemas.microsoft.com/office/drawing/2014/main" id="{DDFFD408-C109-2E49-AD4D-C9B4C907EAA2}"/>
              </a:ext>
            </a:extLst>
          </p:cNvPr>
          <p:cNvSpPr>
            <a:spLocks noGrp="1"/>
          </p:cNvSpPr>
          <p:nvPr>
            <p:ph type="body" sz="quarter" idx="11"/>
          </p:nvPr>
        </p:nvSpPr>
        <p:spPr>
          <a:xfrm>
            <a:off x="1" y="4555873"/>
            <a:ext cx="9144000" cy="630942"/>
          </a:xfrm>
          <a:solidFill>
            <a:srgbClr val="028896">
              <a:alpha val="45000"/>
            </a:srgbClr>
          </a:solidFill>
          <a:ln>
            <a:noFill/>
          </a:ln>
        </p:spPr>
        <p:txBody>
          <a:bodyPr lIns="914400" tIns="91440" rIns="914400" bIns="274320" anchor="b">
            <a:spAutoFit/>
          </a:bodyPr>
          <a:lstStyle>
            <a:lvl1pPr marL="0" indent="0" algn="ctr">
              <a:buNone/>
              <a:defRPr sz="1700">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1249224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9754260-3ACC-014E-A1F9-342322381DA9}"/>
              </a:ext>
            </a:extLst>
          </p:cNvPr>
          <p:cNvSpPr txBox="1">
            <a:spLocks/>
          </p:cNvSpPr>
          <p:nvPr userDrawn="1"/>
        </p:nvSpPr>
        <p:spPr>
          <a:xfrm>
            <a:off x="755583" y="4215015"/>
            <a:ext cx="7632834" cy="552248"/>
          </a:xfrm>
          <a:prstGeom prst="rect">
            <a:avLst/>
          </a:prstGeom>
        </p:spPr>
        <p:txBody>
          <a:bodyPr>
            <a:normAutofit/>
          </a:bodyPr>
          <a:lstStyle>
            <a:lvl1pPr marL="0" indent="0" algn="ctr" defTabSz="457200" rtl="0" eaLnBrk="1" latinLnBrk="0" hangingPunct="1">
              <a:spcBef>
                <a:spcPct val="20000"/>
              </a:spcBef>
              <a:buFont typeface="Arial"/>
              <a:buNone/>
              <a:defRPr sz="1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b="0" i="0" dirty="0">
                <a:latin typeface="Ubuntu" panose="020B0504030602030204" pitchFamily="34" charset="0"/>
              </a:rPr>
              <a:t>This presentation is made possible by the generous support of the American people through the United States Agency for International Development (USAID). The contents are the responsibility of the Implementer-led Design, Evidence, Analysis and Learning (IDEAL) Activity and do not necessarily reflect the views of USAID or the United States Government.</a:t>
            </a:r>
          </a:p>
        </p:txBody>
      </p:sp>
      <p:sp>
        <p:nvSpPr>
          <p:cNvPr id="5" name="Title 1">
            <a:extLst>
              <a:ext uri="{FF2B5EF4-FFF2-40B4-BE49-F238E27FC236}">
                <a16:creationId xmlns:a16="http://schemas.microsoft.com/office/drawing/2014/main" id="{F3DBC1B1-9125-DC45-BFDD-196B37D970E0}"/>
              </a:ext>
            </a:extLst>
          </p:cNvPr>
          <p:cNvSpPr>
            <a:spLocks noGrp="1"/>
          </p:cNvSpPr>
          <p:nvPr>
            <p:ph type="title"/>
          </p:nvPr>
        </p:nvSpPr>
        <p:spPr>
          <a:xfrm>
            <a:off x="1366787" y="2429941"/>
            <a:ext cx="6314173" cy="1680046"/>
          </a:xfrm>
        </p:spPr>
        <p:txBody>
          <a:bodyPr anchor="t">
            <a:normAutofit/>
          </a:bodyPr>
          <a:lstStyle>
            <a:lvl1pPr algn="ctr">
              <a:defRPr sz="2200" b="0" i="0" cap="none" baseline="0">
                <a:solidFill>
                  <a:schemeClr val="tx1"/>
                </a:solidFill>
                <a:latin typeface="Ubuntu" panose="020B0504030602030204" pitchFamily="34" charset="0"/>
              </a:defRPr>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15CDD7FC-D8C1-064C-BC3C-00A126F67671}"/>
              </a:ext>
            </a:extLst>
          </p:cNvPr>
          <p:cNvSpPr>
            <a:spLocks noGrp="1"/>
          </p:cNvSpPr>
          <p:nvPr>
            <p:ph type="body" sz="quarter" idx="11"/>
          </p:nvPr>
        </p:nvSpPr>
        <p:spPr>
          <a:xfrm>
            <a:off x="1366838" y="1348919"/>
            <a:ext cx="6313487" cy="549624"/>
          </a:xfrm>
        </p:spPr>
        <p:txBody>
          <a:bodyPr/>
          <a:lstStyle>
            <a:lvl1pPr marL="0" indent="0" algn="ctr">
              <a:buNone/>
              <a:defRPr b="1" i="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lvl="0"/>
            <a:r>
              <a:rPr lang="en-US" smtClean="0"/>
              <a:t>Edit Master text styles</a:t>
            </a:r>
          </a:p>
        </p:txBody>
      </p:sp>
      <p:sp>
        <p:nvSpPr>
          <p:cNvPr id="12" name="Text Placeholder 11">
            <a:extLst>
              <a:ext uri="{FF2B5EF4-FFF2-40B4-BE49-F238E27FC236}">
                <a16:creationId xmlns:a16="http://schemas.microsoft.com/office/drawing/2014/main" id="{611DE50E-7565-EA4A-A7EF-75F398B707E6}"/>
              </a:ext>
            </a:extLst>
          </p:cNvPr>
          <p:cNvSpPr>
            <a:spLocks noGrp="1"/>
          </p:cNvSpPr>
          <p:nvPr>
            <p:ph type="body" sz="quarter" idx="12"/>
          </p:nvPr>
        </p:nvSpPr>
        <p:spPr>
          <a:xfrm>
            <a:off x="1366838" y="1849494"/>
            <a:ext cx="6313487" cy="411163"/>
          </a:xfrm>
        </p:spPr>
        <p:txBody>
          <a:bodyPr>
            <a:noAutofit/>
          </a:bodyPr>
          <a:lstStyle>
            <a:lvl1pPr marL="0" indent="0" algn="ctr">
              <a:buNone/>
              <a:defRPr sz="2400" b="1" i="0">
                <a:solidFill>
                  <a:schemeClr val="bg2"/>
                </a:solidFill>
                <a:latin typeface="Lato Semibold" panose="020F0502020204030203" pitchFamily="34" charset="0"/>
                <a:ea typeface="Lato Semibold" panose="020F0502020204030203" pitchFamily="34" charset="0"/>
                <a:cs typeface="Lato Semibold" panose="020F0502020204030203" pitchFamily="34" charset="0"/>
              </a:defRPr>
            </a:lvl1pPr>
          </a:lstStyle>
          <a:p>
            <a:pPr lvl="0"/>
            <a:r>
              <a:rPr lang="en-US" smtClean="0"/>
              <a:t>Edit Master text styles</a:t>
            </a:r>
          </a:p>
        </p:txBody>
      </p:sp>
    </p:spTree>
    <p:extLst>
      <p:ext uri="{BB962C8B-B14F-4D97-AF65-F5344CB8AC3E}">
        <p14:creationId xmlns:p14="http://schemas.microsoft.com/office/powerpoint/2010/main" val="1218220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FD3964-BF30-D248-966D-35DA5BDB71B4}"/>
              </a:ext>
            </a:extLst>
          </p:cNvPr>
          <p:cNvSpPr txBox="1"/>
          <p:nvPr userDrawn="1"/>
        </p:nvSpPr>
        <p:spPr>
          <a:xfrm>
            <a:off x="2993456" y="286529"/>
            <a:ext cx="5536129" cy="584775"/>
          </a:xfrm>
          <a:prstGeom prst="rect">
            <a:avLst/>
          </a:prstGeom>
          <a:noFill/>
        </p:spPr>
        <p:txBody>
          <a:bodyPr wrap="square" rtlCol="0">
            <a:spAutoFit/>
          </a:bodyPr>
          <a:lstStyle/>
          <a:p>
            <a:r>
              <a:rPr lang="en-US" sz="3200" b="1" i="0" dirty="0">
                <a:solidFill>
                  <a:schemeClr val="bg2"/>
                </a:solidFill>
                <a:latin typeface="Lato" panose="020F0502020204030203" pitchFamily="34" charset="0"/>
                <a:ea typeface="Lato" panose="020F0502020204030203" pitchFamily="34" charset="0"/>
                <a:cs typeface="Lato" panose="020F0502020204030203" pitchFamily="34" charset="0"/>
              </a:rPr>
              <a:t>Agenda</a:t>
            </a:r>
          </a:p>
        </p:txBody>
      </p:sp>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21FB4AD2-4905-D940-B646-A3D6CCDC4570}"/>
              </a:ext>
            </a:extLst>
          </p:cNvPr>
          <p:cNvSpPr txBox="1"/>
          <p:nvPr userDrawn="1"/>
        </p:nvSpPr>
        <p:spPr>
          <a:xfrm rot="16200000">
            <a:off x="-1303605" y="3716046"/>
            <a:ext cx="2753474" cy="200055"/>
          </a:xfrm>
          <a:prstGeom prst="rect">
            <a:avLst/>
          </a:prstGeom>
          <a:noFill/>
        </p:spPr>
        <p:txBody>
          <a:bodyPr wrap="square" rtlCol="0">
            <a:spAutoFit/>
          </a:bodyPr>
          <a:lstStyle/>
          <a:p>
            <a:pPr algn="l"/>
            <a:r>
              <a:rPr lang="en-US" sz="700" b="0" i="0" u="none" strike="noStrike" kern="0" baseline="0" dirty="0">
                <a:solidFill>
                  <a:schemeClr val="bg1">
                    <a:lumMod val="65000"/>
                  </a:schemeClr>
                </a:solidFill>
                <a:effectLst/>
                <a:latin typeface="Lato" panose="020F0502020204030203" pitchFamily="34" charset="0"/>
                <a:ea typeface="Lato" panose="020F0502020204030203" pitchFamily="34" charset="0"/>
                <a:cs typeface="Lato" panose="020F0502020204030203" pitchFamily="34" charset="0"/>
              </a:rPr>
              <a:t>Photo Credit Shashank Shrestha/Save the Children</a:t>
            </a:r>
            <a:endParaRPr lang="en-US" sz="700" b="0" i="0" kern="0" baseline="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460080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1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8" name="Text Placeholder 5">
            <a:extLst>
              <a:ext uri="{FF2B5EF4-FFF2-40B4-BE49-F238E27FC236}">
                <a16:creationId xmlns:a16="http://schemas.microsoft.com/office/drawing/2014/main" id="{A0AC946C-E343-154D-93DA-4B9E32872CEB}"/>
              </a:ext>
            </a:extLst>
          </p:cNvPr>
          <p:cNvSpPr>
            <a:spLocks noGrp="1"/>
          </p:cNvSpPr>
          <p:nvPr>
            <p:ph type="body" sz="quarter" idx="11" hasCustomPrompt="1"/>
          </p:nvPr>
        </p:nvSpPr>
        <p:spPr>
          <a:xfrm>
            <a:off x="2993456" y="285750"/>
            <a:ext cx="5449888" cy="430213"/>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3200" b="1" i="0" smtClean="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b="1" dirty="0">
                <a:solidFill>
                  <a:schemeClr val="bg2"/>
                </a:solidFill>
                <a:latin typeface="+mj-lt"/>
              </a:rPr>
              <a:t>Click to add title</a:t>
            </a:r>
          </a:p>
        </p:txBody>
      </p:sp>
      <p:sp>
        <p:nvSpPr>
          <p:cNvPr id="6" name="TextBox 5">
            <a:extLst>
              <a:ext uri="{FF2B5EF4-FFF2-40B4-BE49-F238E27FC236}">
                <a16:creationId xmlns:a16="http://schemas.microsoft.com/office/drawing/2014/main" id="{21FB4AD2-4905-D940-B646-A3D6CCDC4570}"/>
              </a:ext>
            </a:extLst>
          </p:cNvPr>
          <p:cNvSpPr txBox="1"/>
          <p:nvPr userDrawn="1"/>
        </p:nvSpPr>
        <p:spPr>
          <a:xfrm rot="16200000">
            <a:off x="-1303605" y="3716046"/>
            <a:ext cx="2753474" cy="200055"/>
          </a:xfrm>
          <a:prstGeom prst="rect">
            <a:avLst/>
          </a:prstGeom>
          <a:noFill/>
        </p:spPr>
        <p:txBody>
          <a:bodyPr wrap="square" rtlCol="0">
            <a:spAutoFit/>
          </a:bodyPr>
          <a:lstStyle/>
          <a:p>
            <a:pPr algn="l"/>
            <a:r>
              <a:rPr lang="en-US" sz="700" b="0" i="0" u="none" strike="noStrike" kern="0" baseline="0" dirty="0">
                <a:solidFill>
                  <a:schemeClr val="bg1">
                    <a:lumMod val="65000"/>
                  </a:schemeClr>
                </a:solidFill>
                <a:effectLst/>
                <a:latin typeface="Lato" panose="020F0502020204030203" pitchFamily="34" charset="0"/>
                <a:ea typeface="Lato" panose="020F0502020204030203" pitchFamily="34" charset="0"/>
                <a:cs typeface="Lato" panose="020F0502020204030203" pitchFamily="34" charset="0"/>
              </a:rPr>
              <a:t>Photo Credit Shashank Shrestha/Save the Children</a:t>
            </a:r>
            <a:endParaRPr lang="en-US" sz="700" b="0" i="0" kern="0" baseline="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430527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FD3964-BF30-D248-966D-35DA5BDB71B4}"/>
              </a:ext>
            </a:extLst>
          </p:cNvPr>
          <p:cNvSpPr txBox="1"/>
          <p:nvPr userDrawn="1"/>
        </p:nvSpPr>
        <p:spPr>
          <a:xfrm>
            <a:off x="2993456" y="286529"/>
            <a:ext cx="5536129" cy="584775"/>
          </a:xfrm>
          <a:prstGeom prst="rect">
            <a:avLst/>
          </a:prstGeom>
          <a:noFill/>
        </p:spPr>
        <p:txBody>
          <a:bodyPr wrap="square" rtlCol="0">
            <a:spAutoFit/>
          </a:bodyPr>
          <a:lstStyle/>
          <a:p>
            <a:r>
              <a:rPr lang="en-US" sz="3200" b="1" i="0" dirty="0">
                <a:solidFill>
                  <a:schemeClr val="bg2"/>
                </a:solidFill>
                <a:latin typeface="Lato" panose="020F0502020204030203" pitchFamily="34" charset="0"/>
                <a:ea typeface="Lato" panose="020F0502020204030203" pitchFamily="34" charset="0"/>
                <a:cs typeface="Lato" panose="020F0502020204030203" pitchFamily="34" charset="0"/>
              </a:rPr>
              <a:t>Agenda</a:t>
            </a:r>
          </a:p>
        </p:txBody>
      </p:sp>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1FB4AD2-4905-D940-B646-A3D6CCDC4570}"/>
              </a:ext>
            </a:extLst>
          </p:cNvPr>
          <p:cNvSpPr txBox="1"/>
          <p:nvPr userDrawn="1"/>
        </p:nvSpPr>
        <p:spPr>
          <a:xfrm rot="16200000">
            <a:off x="-1303605" y="3716046"/>
            <a:ext cx="2753474" cy="200055"/>
          </a:xfrm>
          <a:prstGeom prst="rect">
            <a:avLst/>
          </a:prstGeom>
          <a:noFill/>
        </p:spPr>
        <p:txBody>
          <a:bodyPr wrap="square" rtlCol="0">
            <a:spAutoFit/>
          </a:bodyPr>
          <a:lstStyle/>
          <a:p>
            <a:pPr algn="l"/>
            <a:r>
              <a:rPr lang="en-US" sz="700" b="0" i="0" u="none" strike="noStrike" kern="0" baseline="0" dirty="0">
                <a:solidFill>
                  <a:schemeClr val="bg1">
                    <a:lumMod val="85000"/>
                  </a:schemeClr>
                </a:solidFill>
                <a:effectLst/>
                <a:latin typeface="Lato" panose="020F0502020204030203" pitchFamily="34" charset="0"/>
                <a:ea typeface="Lato" panose="020F0502020204030203" pitchFamily="34" charset="0"/>
                <a:cs typeface="Lato" panose="020F0502020204030203" pitchFamily="34" charset="0"/>
              </a:rPr>
              <a:t>Photo </a:t>
            </a:r>
            <a:r>
              <a:rPr lang="en-US" sz="700" b="0" i="0" u="none" strike="noStrike" kern="0" baseline="0" dirty="0" smtClean="0">
                <a:solidFill>
                  <a:schemeClr val="bg1">
                    <a:lumMod val="85000"/>
                  </a:schemeClr>
                </a:solidFill>
                <a:effectLst/>
                <a:latin typeface="Lato" panose="020F0502020204030203" pitchFamily="34" charset="0"/>
                <a:ea typeface="Lato" panose="020F0502020204030203" pitchFamily="34" charset="0"/>
                <a:cs typeface="Lato" panose="020F0502020204030203" pitchFamily="34" charset="0"/>
              </a:rPr>
              <a:t>Credit: Kelley Lynch</a:t>
            </a:r>
            <a:endParaRPr lang="en-US" sz="700" b="0" i="0" kern="0" baseline="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84682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2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Text Placeholder 5">
            <a:extLst>
              <a:ext uri="{FF2B5EF4-FFF2-40B4-BE49-F238E27FC236}">
                <a16:creationId xmlns:a16="http://schemas.microsoft.com/office/drawing/2014/main" id="{FE2059E3-9241-034F-A6E2-590BF2D599F9}"/>
              </a:ext>
            </a:extLst>
          </p:cNvPr>
          <p:cNvSpPr>
            <a:spLocks noGrp="1"/>
          </p:cNvSpPr>
          <p:nvPr>
            <p:ph type="body" sz="quarter" idx="11" hasCustomPrompt="1"/>
          </p:nvPr>
        </p:nvSpPr>
        <p:spPr>
          <a:xfrm>
            <a:off x="2993456" y="285750"/>
            <a:ext cx="5449888" cy="430213"/>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3200" b="1" i="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b="1" dirty="0">
                <a:solidFill>
                  <a:schemeClr val="bg2"/>
                </a:solidFill>
                <a:latin typeface="+mj-lt"/>
              </a:rPr>
              <a:t>Click to add title</a:t>
            </a:r>
          </a:p>
        </p:txBody>
      </p:sp>
      <p:sp>
        <p:nvSpPr>
          <p:cNvPr id="8" name="TextBox 7">
            <a:extLst>
              <a:ext uri="{FF2B5EF4-FFF2-40B4-BE49-F238E27FC236}">
                <a16:creationId xmlns:a16="http://schemas.microsoft.com/office/drawing/2014/main" id="{21FB4AD2-4905-D940-B646-A3D6CCDC4570}"/>
              </a:ext>
            </a:extLst>
          </p:cNvPr>
          <p:cNvSpPr txBox="1"/>
          <p:nvPr userDrawn="1"/>
        </p:nvSpPr>
        <p:spPr>
          <a:xfrm rot="16200000">
            <a:off x="-1303605" y="3716046"/>
            <a:ext cx="2753474" cy="200055"/>
          </a:xfrm>
          <a:prstGeom prst="rect">
            <a:avLst/>
          </a:prstGeom>
          <a:noFill/>
        </p:spPr>
        <p:txBody>
          <a:bodyPr wrap="square" rtlCol="0">
            <a:spAutoFit/>
          </a:bodyPr>
          <a:lstStyle/>
          <a:p>
            <a:pPr algn="l"/>
            <a:r>
              <a:rPr lang="en-US" sz="700" b="0" i="0" u="none" strike="noStrike" kern="0" baseline="0" dirty="0">
                <a:solidFill>
                  <a:schemeClr val="bg1">
                    <a:lumMod val="85000"/>
                  </a:schemeClr>
                </a:solidFill>
                <a:effectLst/>
                <a:latin typeface="Lato" panose="020F0502020204030203" pitchFamily="34" charset="0"/>
                <a:ea typeface="Lato" panose="020F0502020204030203" pitchFamily="34" charset="0"/>
                <a:cs typeface="Lato" panose="020F0502020204030203" pitchFamily="34" charset="0"/>
              </a:rPr>
              <a:t>Photo </a:t>
            </a:r>
            <a:r>
              <a:rPr lang="en-US" sz="700" b="0" i="0" u="none" strike="noStrike" kern="0" baseline="0" dirty="0" smtClean="0">
                <a:solidFill>
                  <a:schemeClr val="bg1">
                    <a:lumMod val="85000"/>
                  </a:schemeClr>
                </a:solidFill>
                <a:effectLst/>
                <a:latin typeface="Lato" panose="020F0502020204030203" pitchFamily="34" charset="0"/>
                <a:ea typeface="Lato" panose="020F0502020204030203" pitchFamily="34" charset="0"/>
                <a:cs typeface="Lato" panose="020F0502020204030203" pitchFamily="34" charset="0"/>
              </a:rPr>
              <a:t>Credit: Kelley Lynch</a:t>
            </a:r>
            <a:endParaRPr lang="en-US" sz="700" b="0" i="0" kern="0" baseline="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276608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FD3964-BF30-D248-966D-35DA5BDB71B4}"/>
              </a:ext>
            </a:extLst>
          </p:cNvPr>
          <p:cNvSpPr txBox="1"/>
          <p:nvPr userDrawn="1"/>
        </p:nvSpPr>
        <p:spPr>
          <a:xfrm>
            <a:off x="2993456" y="286529"/>
            <a:ext cx="5536129" cy="584775"/>
          </a:xfrm>
          <a:prstGeom prst="rect">
            <a:avLst/>
          </a:prstGeom>
          <a:noFill/>
        </p:spPr>
        <p:txBody>
          <a:bodyPr wrap="square" rtlCol="0">
            <a:spAutoFit/>
          </a:bodyPr>
          <a:lstStyle/>
          <a:p>
            <a:r>
              <a:rPr lang="en-US" sz="3200" b="1" i="0" dirty="0">
                <a:solidFill>
                  <a:schemeClr val="bg2"/>
                </a:solidFill>
                <a:latin typeface="Lato" panose="020F0502020204030203" pitchFamily="34" charset="0"/>
                <a:ea typeface="Lato" panose="020F0502020204030203" pitchFamily="34" charset="0"/>
                <a:cs typeface="Lato" panose="020F0502020204030203" pitchFamily="34" charset="0"/>
              </a:rPr>
              <a:t>Agenda</a:t>
            </a:r>
          </a:p>
        </p:txBody>
      </p:sp>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1FB4AD2-4905-D940-B646-A3D6CCDC4570}"/>
              </a:ext>
            </a:extLst>
          </p:cNvPr>
          <p:cNvSpPr txBox="1"/>
          <p:nvPr userDrawn="1"/>
        </p:nvSpPr>
        <p:spPr>
          <a:xfrm rot="16200000">
            <a:off x="-1303605" y="3716046"/>
            <a:ext cx="2753474" cy="200055"/>
          </a:xfrm>
          <a:prstGeom prst="rect">
            <a:avLst/>
          </a:prstGeom>
          <a:noFill/>
        </p:spPr>
        <p:txBody>
          <a:bodyPr wrap="square" rtlCol="0">
            <a:spAutoFit/>
          </a:bodyPr>
          <a:lstStyle/>
          <a:p>
            <a:pPr algn="l"/>
            <a:r>
              <a:rPr lang="en-US" sz="700" b="0" i="0" u="none" strike="noStrike" kern="0" baseline="0" dirty="0">
                <a:solidFill>
                  <a:schemeClr val="bg1">
                    <a:lumMod val="65000"/>
                  </a:schemeClr>
                </a:solidFill>
                <a:effectLst/>
                <a:latin typeface="Lato" panose="020F0502020204030203" pitchFamily="34" charset="0"/>
                <a:ea typeface="Lato" panose="020F0502020204030203" pitchFamily="34" charset="0"/>
                <a:cs typeface="Lato" panose="020F0502020204030203" pitchFamily="34" charset="0"/>
              </a:rPr>
              <a:t>Photo </a:t>
            </a:r>
            <a:r>
              <a:rPr lang="en-US" sz="700" b="0" i="0" u="none" strike="noStrike" kern="0" baseline="0" dirty="0" smtClean="0">
                <a:solidFill>
                  <a:schemeClr val="bg1">
                    <a:lumMod val="65000"/>
                  </a:schemeClr>
                </a:solidFill>
                <a:effectLst/>
                <a:latin typeface="Lato" panose="020F0502020204030203" pitchFamily="34" charset="0"/>
                <a:ea typeface="Lato" panose="020F0502020204030203" pitchFamily="34" charset="0"/>
                <a:cs typeface="Lato" panose="020F0502020204030203" pitchFamily="34" charset="0"/>
              </a:rPr>
              <a:t>Credit: Jonathan </a:t>
            </a:r>
            <a:r>
              <a:rPr lang="en-US" sz="700" b="0" i="0" u="none" strike="noStrike" kern="0" baseline="0" dirty="0" err="1" smtClean="0">
                <a:solidFill>
                  <a:schemeClr val="bg1">
                    <a:lumMod val="65000"/>
                  </a:schemeClr>
                </a:solidFill>
                <a:effectLst/>
                <a:latin typeface="Lato" panose="020F0502020204030203" pitchFamily="34" charset="0"/>
                <a:ea typeface="Lato" panose="020F0502020204030203" pitchFamily="34" charset="0"/>
                <a:cs typeface="Lato" panose="020F0502020204030203" pitchFamily="34" charset="0"/>
              </a:rPr>
              <a:t>Hyams</a:t>
            </a:r>
            <a:r>
              <a:rPr lang="en-US" sz="700" b="0" i="0" u="none" strike="noStrike" kern="0" baseline="0" dirty="0" smtClean="0">
                <a:solidFill>
                  <a:schemeClr val="bg1">
                    <a:lumMod val="65000"/>
                  </a:schemeClr>
                </a:solidFill>
                <a:effectLst/>
                <a:latin typeface="Lato" panose="020F0502020204030203" pitchFamily="34" charset="0"/>
                <a:ea typeface="Lato" panose="020F0502020204030203" pitchFamily="34" charset="0"/>
                <a:cs typeface="Lato" panose="020F0502020204030203" pitchFamily="34" charset="0"/>
              </a:rPr>
              <a:t>/Save the Children</a:t>
            </a:r>
            <a:endParaRPr lang="en-US" sz="700" b="0" i="0" kern="0" baseline="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33958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3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8B55E3-95B1-9749-A17A-758DB6908A04}"/>
              </a:ext>
            </a:extLst>
          </p:cNvPr>
          <p:cNvSpPr>
            <a:spLocks noGrp="1"/>
          </p:cNvSpPr>
          <p:nvPr>
            <p:ph sz="half" idx="2"/>
          </p:nvPr>
        </p:nvSpPr>
        <p:spPr>
          <a:xfrm>
            <a:off x="2993456" y="1087655"/>
            <a:ext cx="5536129" cy="3447836"/>
          </a:xfrm>
        </p:spPr>
        <p:txBody>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p:txBody>
      </p:sp>
      <p:cxnSp>
        <p:nvCxnSpPr>
          <p:cNvPr id="9" name="Straight Connector 8">
            <a:extLst>
              <a:ext uri="{FF2B5EF4-FFF2-40B4-BE49-F238E27FC236}">
                <a16:creationId xmlns:a16="http://schemas.microsoft.com/office/drawing/2014/main" id="{2BE0955C-2C26-DE49-A4C9-8B79F74B95CF}"/>
              </a:ext>
            </a:extLst>
          </p:cNvPr>
          <p:cNvCxnSpPr/>
          <p:nvPr userDrawn="1"/>
        </p:nvCxnSpPr>
        <p:spPr>
          <a:xfrm>
            <a:off x="3080084" y="857874"/>
            <a:ext cx="5439876" cy="0"/>
          </a:xfrm>
          <a:prstGeom prst="line">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Text Placeholder 5">
            <a:extLst>
              <a:ext uri="{FF2B5EF4-FFF2-40B4-BE49-F238E27FC236}">
                <a16:creationId xmlns:a16="http://schemas.microsoft.com/office/drawing/2014/main" id="{004528C8-A702-8A4A-BDB8-6BF2EC7B4F16}"/>
              </a:ext>
            </a:extLst>
          </p:cNvPr>
          <p:cNvSpPr>
            <a:spLocks noGrp="1"/>
          </p:cNvSpPr>
          <p:nvPr>
            <p:ph type="body" sz="quarter" idx="11" hasCustomPrompt="1"/>
          </p:nvPr>
        </p:nvSpPr>
        <p:spPr>
          <a:xfrm>
            <a:off x="2993456" y="285750"/>
            <a:ext cx="5449888" cy="430213"/>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3200" b="1" i="0">
                <a:solidFill>
                  <a:schemeClr val="bg2"/>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b="1" dirty="0">
                <a:solidFill>
                  <a:schemeClr val="bg2"/>
                </a:solidFill>
                <a:latin typeface="+mj-lt"/>
              </a:rPr>
              <a:t>Click to add title</a:t>
            </a:r>
          </a:p>
        </p:txBody>
      </p:sp>
      <p:sp>
        <p:nvSpPr>
          <p:cNvPr id="8" name="TextBox 7">
            <a:extLst>
              <a:ext uri="{FF2B5EF4-FFF2-40B4-BE49-F238E27FC236}">
                <a16:creationId xmlns:a16="http://schemas.microsoft.com/office/drawing/2014/main" id="{21FB4AD2-4905-D940-B646-A3D6CCDC4570}"/>
              </a:ext>
            </a:extLst>
          </p:cNvPr>
          <p:cNvSpPr txBox="1"/>
          <p:nvPr userDrawn="1"/>
        </p:nvSpPr>
        <p:spPr>
          <a:xfrm rot="16200000">
            <a:off x="-1303605" y="3716046"/>
            <a:ext cx="2753474" cy="200055"/>
          </a:xfrm>
          <a:prstGeom prst="rect">
            <a:avLst/>
          </a:prstGeom>
          <a:noFill/>
        </p:spPr>
        <p:txBody>
          <a:bodyPr wrap="square" rtlCol="0">
            <a:spAutoFit/>
          </a:bodyPr>
          <a:lstStyle/>
          <a:p>
            <a:pPr algn="l"/>
            <a:r>
              <a:rPr lang="en-US" sz="700" b="0" i="0" u="none" strike="noStrike" kern="0" baseline="0" dirty="0">
                <a:solidFill>
                  <a:schemeClr val="bg1">
                    <a:lumMod val="65000"/>
                  </a:schemeClr>
                </a:solidFill>
                <a:effectLst/>
                <a:latin typeface="Lato" panose="020F0502020204030203" pitchFamily="34" charset="0"/>
                <a:ea typeface="Lato" panose="020F0502020204030203" pitchFamily="34" charset="0"/>
                <a:cs typeface="Lato" panose="020F0502020204030203" pitchFamily="34" charset="0"/>
              </a:rPr>
              <a:t>Photo </a:t>
            </a:r>
            <a:r>
              <a:rPr lang="en-US" sz="700" b="0" i="0" u="none" strike="noStrike" kern="0" baseline="0" dirty="0" smtClean="0">
                <a:solidFill>
                  <a:schemeClr val="bg1">
                    <a:lumMod val="65000"/>
                  </a:schemeClr>
                </a:solidFill>
                <a:effectLst/>
                <a:latin typeface="Lato" panose="020F0502020204030203" pitchFamily="34" charset="0"/>
                <a:ea typeface="Lato" panose="020F0502020204030203" pitchFamily="34" charset="0"/>
                <a:cs typeface="Lato" panose="020F0502020204030203" pitchFamily="34" charset="0"/>
              </a:rPr>
              <a:t>Credit: Jonathan </a:t>
            </a:r>
            <a:r>
              <a:rPr lang="en-US" sz="700" b="0" i="0" u="none" strike="noStrike" kern="0" baseline="0" dirty="0" err="1" smtClean="0">
                <a:solidFill>
                  <a:schemeClr val="bg1">
                    <a:lumMod val="65000"/>
                  </a:schemeClr>
                </a:solidFill>
                <a:effectLst/>
                <a:latin typeface="Lato" panose="020F0502020204030203" pitchFamily="34" charset="0"/>
                <a:ea typeface="Lato" panose="020F0502020204030203" pitchFamily="34" charset="0"/>
                <a:cs typeface="Lato" panose="020F0502020204030203" pitchFamily="34" charset="0"/>
              </a:rPr>
              <a:t>Hyams</a:t>
            </a:r>
            <a:r>
              <a:rPr lang="en-US" sz="700" b="0" i="0" u="none" strike="noStrike" kern="0" baseline="0" dirty="0" smtClean="0">
                <a:solidFill>
                  <a:schemeClr val="bg1">
                    <a:lumMod val="65000"/>
                  </a:schemeClr>
                </a:solidFill>
                <a:effectLst/>
                <a:latin typeface="Lato" panose="020F0502020204030203" pitchFamily="34" charset="0"/>
                <a:ea typeface="Lato" panose="020F0502020204030203" pitchFamily="34" charset="0"/>
                <a:cs typeface="Lato" panose="020F0502020204030203" pitchFamily="34" charset="0"/>
              </a:rPr>
              <a:t>/Save the Children</a:t>
            </a:r>
            <a:endParaRPr lang="en-US" sz="700" b="0" i="0" kern="0" baseline="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31213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05137" y="972152"/>
            <a:ext cx="2675823" cy="3205213"/>
          </a:xfrm>
        </p:spPr>
        <p:txBody>
          <a:bodyPr anchor="ctr">
            <a:normAutofit/>
          </a:bodyPr>
          <a:lstStyle>
            <a:lvl1pPr algn="l">
              <a:defRPr sz="2400" b="1" cap="none" baseline="0">
                <a:solidFill>
                  <a:schemeClr val="bg1"/>
                </a:solidFill>
              </a:defRPr>
            </a:lvl1pPr>
          </a:lstStyle>
          <a:p>
            <a:r>
              <a:rPr lang="en-US" smtClean="0"/>
              <a:t>Click to edit Master title style</a:t>
            </a:r>
            <a:endParaRPr lang="en-US" dirty="0"/>
          </a:p>
        </p:txBody>
      </p:sp>
      <p:sp>
        <p:nvSpPr>
          <p:cNvPr id="5" name="Picture Placeholder 4">
            <a:extLst>
              <a:ext uri="{FF2B5EF4-FFF2-40B4-BE49-F238E27FC236}">
                <a16:creationId xmlns:a16="http://schemas.microsoft.com/office/drawing/2014/main" id="{1CD9F359-FAE8-3C44-992A-E68EDC179D2C}"/>
              </a:ext>
            </a:extLst>
          </p:cNvPr>
          <p:cNvSpPr>
            <a:spLocks noGrp="1"/>
          </p:cNvSpPr>
          <p:nvPr>
            <p:ph type="pic" sz="quarter" idx="13"/>
          </p:nvPr>
        </p:nvSpPr>
        <p:spPr>
          <a:xfrm>
            <a:off x="1187116" y="981075"/>
            <a:ext cx="3195638" cy="3195638"/>
          </a:xfrm>
          <a:prstGeom prst="ellipse">
            <a:avLst/>
          </a:prstGeom>
          <a:blipFill>
            <a:blip r:embed="rId3"/>
            <a:stretch>
              <a:fillRect l="-52153" t="-4797" r="-12093" b="-4797"/>
            </a:stretch>
          </a:blipFill>
        </p:spPr>
        <p:txBody>
          <a:bodyPr/>
          <a:lstStyle/>
          <a:p>
            <a:r>
              <a:rPr lang="en-US" smtClean="0"/>
              <a:t>Click icon to add picture</a:t>
            </a:r>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362695-20A2-5146-9676-D37BBDB80358}"/>
              </a:ext>
            </a:extLst>
          </p:cNvPr>
          <p:cNvSpPr>
            <a:spLocks noGrp="1"/>
          </p:cNvSpPr>
          <p:nvPr>
            <p:ph type="title"/>
          </p:nvPr>
        </p:nvSpPr>
        <p:spPr>
          <a:xfrm>
            <a:off x="1366787" y="972152"/>
            <a:ext cx="6314173" cy="3205213"/>
          </a:xfrm>
        </p:spPr>
        <p:txBody>
          <a:bodyPr anchor="ctr">
            <a:normAutofit/>
          </a:bodyPr>
          <a:lstStyle>
            <a:lvl1pPr algn="ctr">
              <a:defRPr sz="2400" b="1" cap="none"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260594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70" r:id="rId2"/>
    <p:sldLayoutId id="2147493475" r:id="rId3"/>
    <p:sldLayoutId id="2147493472" r:id="rId4"/>
    <p:sldLayoutId id="2147493476" r:id="rId5"/>
    <p:sldLayoutId id="2147493473" r:id="rId6"/>
    <p:sldLayoutId id="2147493477" r:id="rId7"/>
    <p:sldLayoutId id="2147493458" r:id="rId8"/>
    <p:sldLayoutId id="2147493459" r:id="rId9"/>
    <p:sldLayoutId id="2147493471" r:id="rId10"/>
    <p:sldLayoutId id="2147493460" r:id="rId11"/>
    <p:sldLayoutId id="2147493464" r:id="rId12"/>
    <p:sldLayoutId id="2147493465" r:id="rId13"/>
    <p:sldLayoutId id="2147493474" r:id="rId14"/>
    <p:sldLayoutId id="2147493468" r:id="rId15"/>
    <p:sldLayoutId id="2147493469" r:id="rId16"/>
    <p:sldLayoutId id="2147493461" r:id="rId17"/>
    <p:sldLayoutId id="2147493462" r:id="rId18"/>
    <p:sldLayoutId id="2147493463" r:id="rId19"/>
  </p:sldLayoutIdLst>
  <p:hf sldNum="0" hdr="0" ftr="0" dt="0"/>
  <p:txStyles>
    <p:titleStyle>
      <a:lvl1pPr algn="ctr" defTabSz="457200" rtl="0" eaLnBrk="1" latinLnBrk="0" hangingPunct="1">
        <a:spcBef>
          <a:spcPct val="0"/>
        </a:spcBef>
        <a:buNone/>
        <a:defRPr sz="4400" b="1" i="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Ubuntu" panose="020B050403060203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Ubuntu" panose="020B050403060203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Ubuntu" panose="020B050403060203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Ubuntu" panose="020B050403060203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Ubuntu" panose="020B0504030602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3EE408-75A9-7D49-A031-FC414557AF43}"/>
              </a:ext>
            </a:extLst>
          </p:cNvPr>
          <p:cNvSpPr>
            <a:spLocks noGrp="1"/>
          </p:cNvSpPr>
          <p:nvPr>
            <p:ph type="body" sz="quarter" idx="11"/>
          </p:nvPr>
        </p:nvSpPr>
        <p:spPr/>
        <p:txBody>
          <a:bodyPr>
            <a:normAutofit/>
          </a:bodyPr>
          <a:lstStyle/>
          <a:p>
            <a:r>
              <a:rPr lang="en-US" dirty="0" smtClean="0">
                <a:latin typeface="Lato" panose="020F0502020204030203" pitchFamily="34" charset="0"/>
                <a:ea typeface="Lato" panose="020F0502020204030203" pitchFamily="34" charset="0"/>
                <a:cs typeface="Lato" panose="020F0502020204030203" pitchFamily="34" charset="0"/>
              </a:rPr>
              <a:t>Prioritizing Data </a:t>
            </a:r>
            <a:r>
              <a:rPr lang="en-US" dirty="0">
                <a:latin typeface="Lato" panose="020F0502020204030203" pitchFamily="34" charset="0"/>
                <a:ea typeface="Lato" panose="020F0502020204030203" pitchFamily="34" charset="0"/>
                <a:cs typeface="Lato" panose="020F0502020204030203" pitchFamily="34" charset="0"/>
              </a:rPr>
              <a:t>C</a:t>
            </a:r>
            <a:r>
              <a:rPr lang="en-US" dirty="0" smtClean="0">
                <a:latin typeface="Lato" panose="020F0502020204030203" pitchFamily="34" charset="0"/>
                <a:ea typeface="Lato" panose="020F0502020204030203" pitchFamily="34" charset="0"/>
                <a:cs typeface="Lato" panose="020F0502020204030203" pitchFamily="34" charset="0"/>
              </a:rPr>
              <a:t>ollection </a:t>
            </a:r>
            <a:r>
              <a:rPr lang="en-US" dirty="0">
                <a:latin typeface="Lato" panose="020F0502020204030203" pitchFamily="34" charset="0"/>
                <a:ea typeface="Lato" panose="020F0502020204030203" pitchFamily="34" charset="0"/>
                <a:cs typeface="Lato" panose="020F0502020204030203" pitchFamily="34" charset="0"/>
              </a:rPr>
              <a:t>E</a:t>
            </a:r>
            <a:r>
              <a:rPr lang="en-US" dirty="0" smtClean="0">
                <a:latin typeface="Lato" panose="020F0502020204030203" pitchFamily="34" charset="0"/>
                <a:ea typeface="Lato" panose="020F0502020204030203" pitchFamily="34" charset="0"/>
                <a:cs typeface="Lato" panose="020F0502020204030203" pitchFamily="34" charset="0"/>
              </a:rPr>
              <a:t>fforts &amp;</a:t>
            </a:r>
          </a:p>
          <a:p>
            <a:r>
              <a:rPr lang="en-US" dirty="0">
                <a:latin typeface="Lato" panose="020F0502020204030203" pitchFamily="34" charset="0"/>
                <a:ea typeface="Lato" panose="020F0502020204030203" pitchFamily="34" charset="0"/>
                <a:cs typeface="Lato" panose="020F0502020204030203" pitchFamily="34" charset="0"/>
              </a:rPr>
              <a:t>O</a:t>
            </a:r>
            <a:r>
              <a:rPr lang="en-US" dirty="0" smtClean="0">
                <a:latin typeface="Lato" panose="020F0502020204030203" pitchFamily="34" charset="0"/>
                <a:ea typeface="Lato" panose="020F0502020204030203" pitchFamily="34" charset="0"/>
                <a:cs typeface="Lato" panose="020F0502020204030203" pitchFamily="34" charset="0"/>
              </a:rPr>
              <a:t>rganizing </a:t>
            </a:r>
            <a:r>
              <a:rPr lang="en-US" dirty="0">
                <a:latin typeface="Lato" panose="020F0502020204030203" pitchFamily="34" charset="0"/>
                <a:ea typeface="Lato" panose="020F0502020204030203" pitchFamily="34" charset="0"/>
                <a:cs typeface="Lato" panose="020F0502020204030203" pitchFamily="34" charset="0"/>
              </a:rPr>
              <a:t>D</a:t>
            </a:r>
            <a:r>
              <a:rPr lang="en-US" dirty="0" smtClean="0">
                <a:latin typeface="Lato" panose="020F0502020204030203" pitchFamily="34" charset="0"/>
                <a:ea typeface="Lato" panose="020F0502020204030203" pitchFamily="34" charset="0"/>
                <a:cs typeface="Lato" panose="020F0502020204030203" pitchFamily="34" charset="0"/>
              </a:rPr>
              <a:t>ata for Analysis</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3" name="Text Placeholder 2">
            <a:extLst>
              <a:ext uri="{FF2B5EF4-FFF2-40B4-BE49-F238E27FC236}">
                <a16:creationId xmlns:a16="http://schemas.microsoft.com/office/drawing/2014/main" id="{EBF5BFA4-1A6C-FF48-8033-4C2D7CEF4E66}"/>
              </a:ext>
            </a:extLst>
          </p:cNvPr>
          <p:cNvSpPr>
            <a:spLocks noGrp="1"/>
          </p:cNvSpPr>
          <p:nvPr>
            <p:ph type="body" sz="quarter" idx="12"/>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[include date here</a:t>
            </a:r>
            <a:r>
              <a:rPr lang="en-US" dirty="0" smtClean="0">
                <a:latin typeface="Lato" panose="020F0502020204030203" pitchFamily="34" charset="0"/>
                <a:ea typeface="Lato" panose="020F0502020204030203" pitchFamily="34" charset="0"/>
                <a:cs typeface="Lato" panose="020F0502020204030203" pitchFamily="34" charset="0"/>
              </a:rPr>
              <a:t>]</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145427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03298" y="359714"/>
            <a:ext cx="6805613" cy="4564842"/>
          </a:xfrm>
          <a:prstGeom prst="rect">
            <a:avLst/>
          </a:prstGeom>
        </p:spPr>
      </p:pic>
    </p:spTree>
    <p:extLst>
      <p:ext uri="{BB962C8B-B14F-4D97-AF65-F5344CB8AC3E}">
        <p14:creationId xmlns:p14="http://schemas.microsoft.com/office/powerpoint/2010/main" val="3345287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p:txBody>
          <a:bodyPr/>
          <a:lstStyle/>
          <a:p>
            <a:r>
              <a:rPr lang="en-US" dirty="0" smtClean="0"/>
              <a:t>Information Categories</a:t>
            </a:r>
            <a:endParaRPr lang="en-US"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684422" y="1015104"/>
            <a:ext cx="4767178" cy="4059106"/>
          </a:xfrm>
        </p:spPr>
        <p:txBody>
          <a:bodyPr>
            <a:normAutofit fontScale="85000" lnSpcReduction="20000"/>
          </a:bodyPr>
          <a:lstStyle/>
          <a:p>
            <a:r>
              <a:rPr lang="en-US" sz="2400" b="1" dirty="0" smtClean="0"/>
              <a:t>Contextual </a:t>
            </a:r>
            <a:r>
              <a:rPr lang="en-US" sz="2400" b="1" dirty="0"/>
              <a:t>factors:  </a:t>
            </a:r>
            <a:r>
              <a:rPr lang="en-US" sz="2400" dirty="0"/>
              <a:t>broad social, economic, political, environmental, demographic, and historical trends</a:t>
            </a:r>
          </a:p>
          <a:p>
            <a:pPr marL="342900" indent="-342900">
              <a:buFont typeface="Arial" panose="020B0604020202020204" pitchFamily="34" charset="0"/>
              <a:buChar char="•"/>
            </a:pPr>
            <a:r>
              <a:rPr lang="en-US" sz="2400" dirty="0"/>
              <a:t>Often identified through secondary literature</a:t>
            </a:r>
          </a:p>
          <a:p>
            <a:endParaRPr lang="en-US" sz="2400" dirty="0"/>
          </a:p>
          <a:p>
            <a:r>
              <a:rPr lang="en-US" sz="2400" b="1" dirty="0"/>
              <a:t>Level of aggregation: </a:t>
            </a:r>
            <a:r>
              <a:rPr lang="en-US" sz="2400" dirty="0"/>
              <a:t>make sure to capture information that helps you analyze the root of problems at various levels—individuals, households, communities, and systems. </a:t>
            </a:r>
          </a:p>
          <a:p>
            <a:endParaRPr lang="en-US" sz="2400" dirty="0"/>
          </a:p>
          <a:p>
            <a:r>
              <a:rPr lang="en-US" sz="2400" b="1" dirty="0"/>
              <a:t>Shocks and stressors: </a:t>
            </a:r>
            <a:r>
              <a:rPr lang="en-US" sz="2400" dirty="0"/>
              <a:t>what types are impacting the populations of interest?  Who is most exposed and why? </a:t>
            </a:r>
          </a:p>
          <a:p>
            <a:endParaRPr lang="en-US" dirty="0"/>
          </a:p>
        </p:txBody>
      </p:sp>
      <p:pic>
        <p:nvPicPr>
          <p:cNvPr id="4" name="Content Placeholder 5"/>
          <p:cNvPicPr>
            <a:picLocks noChangeAspect="1"/>
          </p:cNvPicPr>
          <p:nvPr/>
        </p:nvPicPr>
        <p:blipFill rotWithShape="1">
          <a:blip r:embed="rId3"/>
          <a:srcRect l="1" t="-8107" r="62096" b="-1"/>
          <a:stretch/>
        </p:blipFill>
        <p:spPr>
          <a:xfrm>
            <a:off x="6451600" y="722671"/>
            <a:ext cx="2371198" cy="4174558"/>
          </a:xfrm>
          <a:prstGeom prst="rect">
            <a:avLst/>
          </a:prstGeom>
          <a:ln w="28575">
            <a:noFill/>
          </a:ln>
        </p:spPr>
      </p:pic>
    </p:spTree>
    <p:extLst>
      <p:ext uri="{BB962C8B-B14F-4D97-AF65-F5344CB8AC3E}">
        <p14:creationId xmlns:p14="http://schemas.microsoft.com/office/powerpoint/2010/main" val="2172121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Information </a:t>
            </a:r>
            <a:r>
              <a:rPr lang="en-US" dirty="0" smtClean="0"/>
              <a:t>Categories: </a:t>
            </a:r>
            <a:r>
              <a:rPr lang="en-US" dirty="0"/>
              <a:t>Assets</a:t>
            </a:r>
          </a:p>
        </p:txBody>
      </p:sp>
      <p:pic>
        <p:nvPicPr>
          <p:cNvPr id="6" name="Content Placeholder 9"/>
          <p:cNvPicPr>
            <a:picLocks noGrp="1" noChangeAspect="1"/>
          </p:cNvPicPr>
          <p:nvPr>
            <p:ph sz="half" idx="2"/>
          </p:nvPr>
        </p:nvPicPr>
        <p:blipFill>
          <a:blip r:embed="rId3"/>
          <a:stretch>
            <a:fillRect/>
          </a:stretch>
        </p:blipFill>
        <p:spPr>
          <a:xfrm>
            <a:off x="8057877" y="1356851"/>
            <a:ext cx="571173" cy="3302874"/>
          </a:xfrm>
          <a:prstGeom prst="rect">
            <a:avLst/>
          </a:prstGeom>
          <a:ln w="28575">
            <a:noFill/>
          </a:ln>
        </p:spPr>
      </p:pic>
      <p:pic>
        <p:nvPicPr>
          <p:cNvPr id="7" name="Picture 6"/>
          <p:cNvPicPr>
            <a:picLocks noChangeAspect="1"/>
          </p:cNvPicPr>
          <p:nvPr/>
        </p:nvPicPr>
        <p:blipFill rotWithShape="1">
          <a:blip r:embed="rId4"/>
          <a:srcRect l="21406" t="33407" r="577"/>
          <a:stretch/>
        </p:blipFill>
        <p:spPr>
          <a:xfrm>
            <a:off x="635267" y="1054080"/>
            <a:ext cx="6874796" cy="3936023"/>
          </a:xfrm>
          <a:prstGeom prst="rect">
            <a:avLst/>
          </a:prstGeom>
        </p:spPr>
      </p:pic>
    </p:spTree>
    <p:extLst>
      <p:ext uri="{BB962C8B-B14F-4D97-AF65-F5344CB8AC3E}">
        <p14:creationId xmlns:p14="http://schemas.microsoft.com/office/powerpoint/2010/main" val="742974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p:txBody>
          <a:bodyPr/>
          <a:lstStyle/>
          <a:p>
            <a:r>
              <a:rPr lang="en-US" dirty="0" smtClean="0"/>
              <a:t>Key Questions: Assets</a:t>
            </a:r>
            <a:endParaRPr lang="en-US" dirty="0"/>
          </a:p>
        </p:txBody>
      </p:sp>
      <p:sp>
        <p:nvSpPr>
          <p:cNvPr id="4" name="Content Placeholder 3"/>
          <p:cNvSpPr txBox="1">
            <a:spLocks noGrp="1"/>
          </p:cNvSpPr>
          <p:nvPr>
            <p:ph sz="half" idx="2"/>
          </p:nvPr>
        </p:nvSpPr>
        <p:spPr>
          <a:xfrm>
            <a:off x="1542196" y="1116532"/>
            <a:ext cx="7383439" cy="3367076"/>
          </a:xfrm>
          <a:prstGeom prst="rect">
            <a:avLst/>
          </a:prstGeom>
          <a:noFill/>
        </p:spPr>
        <p:txBody>
          <a:bodyPr wrap="square" rtlCol="0">
            <a:spAutoFit/>
          </a:bodyPr>
          <a:lstStyle/>
          <a:p>
            <a:r>
              <a:rPr lang="en-US" sz="2800" dirty="0" smtClean="0"/>
              <a:t>We need to understand: </a:t>
            </a:r>
          </a:p>
          <a:p>
            <a:pPr marL="457200" indent="-457200">
              <a:buFont typeface="Arial" panose="020B0604020202020204" pitchFamily="34" charset="0"/>
              <a:buChar char="•"/>
            </a:pPr>
            <a:r>
              <a:rPr lang="en-US" sz="2800" dirty="0" smtClean="0"/>
              <a:t>Which assets do males, females, youth, and other sub-populations have access to? </a:t>
            </a:r>
          </a:p>
          <a:p>
            <a:pPr marL="457200" indent="-457200">
              <a:buFont typeface="Arial" panose="020B0604020202020204" pitchFamily="34" charset="0"/>
              <a:buChar char="•"/>
            </a:pPr>
            <a:r>
              <a:rPr lang="en-US" sz="2800" dirty="0" smtClean="0"/>
              <a:t>Who has greatest access?  Who has least access?  Why? </a:t>
            </a:r>
          </a:p>
          <a:p>
            <a:pPr marL="457200" indent="-457200">
              <a:buFont typeface="Arial" panose="020B0604020202020204" pitchFamily="34" charset="0"/>
              <a:buChar char="•"/>
            </a:pPr>
            <a:r>
              <a:rPr lang="en-US" sz="2800" dirty="0" smtClean="0"/>
              <a:t>What </a:t>
            </a:r>
            <a:r>
              <a:rPr lang="en-US" sz="2800" dirty="0"/>
              <a:t>is the quality of those assets</a:t>
            </a:r>
            <a:r>
              <a:rPr lang="en-US" sz="2800" dirty="0" smtClean="0"/>
              <a:t>?</a:t>
            </a:r>
          </a:p>
        </p:txBody>
      </p:sp>
    </p:spTree>
    <p:extLst>
      <p:ext uri="{BB962C8B-B14F-4D97-AF65-F5344CB8AC3E}">
        <p14:creationId xmlns:p14="http://schemas.microsoft.com/office/powerpoint/2010/main" val="28137665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267" y="157854"/>
            <a:ext cx="8390746" cy="857250"/>
          </a:xfrm>
        </p:spPr>
        <p:txBody>
          <a:bodyPr>
            <a:noAutofit/>
          </a:bodyPr>
          <a:lstStyle/>
          <a:p>
            <a:r>
              <a:rPr lang="en-US" sz="2000" dirty="0"/>
              <a:t>Information Categories: Structures, </a:t>
            </a:r>
            <a:r>
              <a:rPr lang="en-US" sz="2000" dirty="0" smtClean="0"/>
              <a:t>Systems</a:t>
            </a:r>
            <a:r>
              <a:rPr lang="en-US" sz="2000" dirty="0"/>
              <a:t>, and P</a:t>
            </a:r>
            <a:r>
              <a:rPr lang="en-US" sz="2000" dirty="0" smtClean="0"/>
              <a:t>rocesses</a:t>
            </a:r>
            <a:endParaRPr lang="en-US" sz="2000" dirty="0"/>
          </a:p>
        </p:txBody>
      </p:sp>
      <p:pic>
        <p:nvPicPr>
          <p:cNvPr id="6" name="Content Placeholder 9"/>
          <p:cNvPicPr>
            <a:picLocks noGrp="1" noChangeAspect="1"/>
          </p:cNvPicPr>
          <p:nvPr>
            <p:ph sz="half" idx="2"/>
          </p:nvPr>
        </p:nvPicPr>
        <p:blipFill>
          <a:blip r:embed="rId3"/>
          <a:stretch>
            <a:fillRect/>
          </a:stretch>
        </p:blipFill>
        <p:spPr>
          <a:xfrm>
            <a:off x="8057877" y="1356851"/>
            <a:ext cx="571173" cy="3302874"/>
          </a:xfrm>
          <a:prstGeom prst="rect">
            <a:avLst/>
          </a:prstGeom>
          <a:ln w="28575">
            <a:noFill/>
          </a:ln>
        </p:spPr>
      </p:pic>
      <p:pic>
        <p:nvPicPr>
          <p:cNvPr id="7" name="Picture 6"/>
          <p:cNvPicPr>
            <a:picLocks noChangeAspect="1"/>
          </p:cNvPicPr>
          <p:nvPr/>
        </p:nvPicPr>
        <p:blipFill rotWithShape="1">
          <a:blip r:embed="rId4"/>
          <a:srcRect l="21406" t="33407" r="577"/>
          <a:stretch/>
        </p:blipFill>
        <p:spPr>
          <a:xfrm>
            <a:off x="635267" y="1054080"/>
            <a:ext cx="6874796" cy="3936023"/>
          </a:xfrm>
          <a:prstGeom prst="rect">
            <a:avLst/>
          </a:prstGeom>
        </p:spPr>
      </p:pic>
      <p:sp>
        <p:nvSpPr>
          <p:cNvPr id="5" name="Oval 4"/>
          <p:cNvSpPr/>
          <p:nvPr/>
        </p:nvSpPr>
        <p:spPr>
          <a:xfrm>
            <a:off x="1338889" y="1015104"/>
            <a:ext cx="2262554" cy="1023182"/>
          </a:xfrm>
          <a:prstGeom prst="ellipse">
            <a:avLst/>
          </a:prstGeom>
          <a:noFill/>
          <a:ln w="2857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830043" y="1762659"/>
            <a:ext cx="4067718" cy="2100386"/>
          </a:xfrm>
          <a:prstGeom prst="ellipse">
            <a:avLst/>
          </a:prstGeom>
          <a:noFill/>
          <a:ln w="2857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35267" y="3902021"/>
            <a:ext cx="2262554" cy="1023182"/>
          </a:xfrm>
          <a:prstGeom prst="ellipse">
            <a:avLst/>
          </a:prstGeom>
          <a:noFill/>
          <a:ln w="2857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333883" y="3902021"/>
            <a:ext cx="2262554" cy="1023182"/>
          </a:xfrm>
          <a:prstGeom prst="ellipse">
            <a:avLst/>
          </a:prstGeom>
          <a:noFill/>
          <a:ln w="2857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9320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508816" y="259282"/>
            <a:ext cx="6944627" cy="857250"/>
          </a:xfrm>
        </p:spPr>
        <p:txBody>
          <a:bodyPr>
            <a:normAutofit fontScale="90000"/>
          </a:bodyPr>
          <a:lstStyle/>
          <a:p>
            <a:r>
              <a:rPr lang="en-US" dirty="0" smtClean="0"/>
              <a:t>Key questions</a:t>
            </a:r>
            <a:br>
              <a:rPr lang="en-US" dirty="0" smtClean="0"/>
            </a:br>
            <a:r>
              <a:rPr lang="en-US" b="0" dirty="0"/>
              <a:t>Structures, systems, and processes</a:t>
            </a:r>
            <a:r>
              <a:rPr lang="en-US" dirty="0"/>
              <a:t/>
            </a:r>
            <a:br>
              <a:rPr lang="en-US" dirty="0"/>
            </a:br>
            <a:endParaRPr lang="en-US" dirty="0"/>
          </a:p>
        </p:txBody>
      </p:sp>
      <p:sp>
        <p:nvSpPr>
          <p:cNvPr id="3" name="Content Placeholder 2"/>
          <p:cNvSpPr>
            <a:spLocks noGrp="1"/>
          </p:cNvSpPr>
          <p:nvPr>
            <p:ph sz="half" idx="2"/>
          </p:nvPr>
        </p:nvSpPr>
        <p:spPr>
          <a:xfrm>
            <a:off x="1684422" y="1116531"/>
            <a:ext cx="6944627" cy="3868423"/>
          </a:xfrm>
        </p:spPr>
        <p:txBody>
          <a:bodyPr>
            <a:normAutofit fontScale="92500"/>
          </a:bodyPr>
          <a:lstStyle/>
          <a:p>
            <a:pPr marL="342900" indent="-342900">
              <a:buFont typeface="Arial" panose="020B0604020202020204" pitchFamily="34" charset="0"/>
              <a:buChar char="•"/>
            </a:pPr>
            <a:r>
              <a:rPr lang="en-US" dirty="0"/>
              <a:t>What institutions and organizations are operating? </a:t>
            </a:r>
          </a:p>
          <a:p>
            <a:pPr marL="342900" indent="-342900">
              <a:buFont typeface="Arial" panose="020B0604020202020204" pitchFamily="34" charset="0"/>
              <a:buChar char="•"/>
            </a:pPr>
            <a:r>
              <a:rPr lang="en-US" dirty="0"/>
              <a:t>What services do they provide? Who has access? </a:t>
            </a:r>
          </a:p>
          <a:p>
            <a:pPr marL="342900" indent="-342900">
              <a:buFont typeface="Arial" panose="020B0604020202020204" pitchFamily="34" charset="0"/>
              <a:buChar char="•"/>
            </a:pPr>
            <a:r>
              <a:rPr lang="en-US" dirty="0"/>
              <a:t>What systems are in place? (e.g., information, NRM, ERM, Ag., Market, Financial, etc</a:t>
            </a:r>
            <a:r>
              <a:rPr lang="en-US" dirty="0" smtClean="0"/>
              <a:t>.)? How </a:t>
            </a:r>
            <a:r>
              <a:rPr lang="en-US" dirty="0"/>
              <a:t>well do they function?  </a:t>
            </a:r>
          </a:p>
          <a:p>
            <a:pPr marL="342900" indent="-342900">
              <a:buFont typeface="Arial" panose="020B0604020202020204" pitchFamily="34" charset="0"/>
              <a:buChar char="•"/>
            </a:pPr>
            <a:r>
              <a:rPr lang="en-US" dirty="0"/>
              <a:t>To what extent are institutions socially accountable to different populations?</a:t>
            </a:r>
          </a:p>
          <a:p>
            <a:pPr marL="342900" indent="-342900">
              <a:buFont typeface="Arial" panose="020B0604020202020204" pitchFamily="34" charset="0"/>
              <a:buChar char="•"/>
            </a:pPr>
            <a:r>
              <a:rPr lang="en-US" dirty="0"/>
              <a:t>What laws, regulations, and policies influence people’s lives? Is there recognition and respect for human rights? </a:t>
            </a:r>
          </a:p>
          <a:p>
            <a:pPr marL="342900" indent="-342900">
              <a:buFont typeface="Arial" panose="020B0604020202020204" pitchFamily="34" charset="0"/>
              <a:buChar char="•"/>
            </a:pPr>
            <a:r>
              <a:rPr lang="en-US" dirty="0"/>
              <a:t>What cultural, social, gender or religious norms exist? </a:t>
            </a:r>
          </a:p>
        </p:txBody>
      </p:sp>
    </p:spTree>
    <p:extLst>
      <p:ext uri="{BB962C8B-B14F-4D97-AF65-F5344CB8AC3E}">
        <p14:creationId xmlns:p14="http://schemas.microsoft.com/office/powerpoint/2010/main" val="35805802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267" y="157854"/>
            <a:ext cx="8390746" cy="857250"/>
          </a:xfrm>
        </p:spPr>
        <p:txBody>
          <a:bodyPr>
            <a:noAutofit/>
          </a:bodyPr>
          <a:lstStyle/>
          <a:p>
            <a:r>
              <a:rPr lang="en-US" sz="2400" dirty="0"/>
              <a:t>Information Categories: Individual and household strategies</a:t>
            </a:r>
          </a:p>
        </p:txBody>
      </p:sp>
      <p:pic>
        <p:nvPicPr>
          <p:cNvPr id="6" name="Content Placeholder 9"/>
          <p:cNvPicPr>
            <a:picLocks noGrp="1" noChangeAspect="1"/>
          </p:cNvPicPr>
          <p:nvPr>
            <p:ph sz="half" idx="2"/>
          </p:nvPr>
        </p:nvPicPr>
        <p:blipFill>
          <a:blip r:embed="rId3"/>
          <a:stretch>
            <a:fillRect/>
          </a:stretch>
        </p:blipFill>
        <p:spPr>
          <a:xfrm>
            <a:off x="8057877" y="1356851"/>
            <a:ext cx="571173" cy="3302874"/>
          </a:xfrm>
          <a:prstGeom prst="rect">
            <a:avLst/>
          </a:prstGeom>
          <a:ln w="28575">
            <a:noFill/>
          </a:ln>
        </p:spPr>
      </p:pic>
      <p:pic>
        <p:nvPicPr>
          <p:cNvPr id="7" name="Picture 6"/>
          <p:cNvPicPr>
            <a:picLocks noChangeAspect="1"/>
          </p:cNvPicPr>
          <p:nvPr/>
        </p:nvPicPr>
        <p:blipFill rotWithShape="1">
          <a:blip r:embed="rId4"/>
          <a:srcRect l="21406" t="33407" r="577"/>
          <a:stretch/>
        </p:blipFill>
        <p:spPr>
          <a:xfrm>
            <a:off x="635267" y="1054080"/>
            <a:ext cx="6874796" cy="3936023"/>
          </a:xfrm>
          <a:prstGeom prst="rect">
            <a:avLst/>
          </a:prstGeom>
        </p:spPr>
      </p:pic>
      <p:sp>
        <p:nvSpPr>
          <p:cNvPr id="9" name="Oval 8"/>
          <p:cNvSpPr/>
          <p:nvPr/>
        </p:nvSpPr>
        <p:spPr>
          <a:xfrm>
            <a:off x="819622" y="4022524"/>
            <a:ext cx="1938327" cy="776377"/>
          </a:xfrm>
          <a:prstGeom prst="ellipse">
            <a:avLst/>
          </a:prstGeom>
          <a:noFill/>
          <a:ln w="2857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51693" y="2928685"/>
            <a:ext cx="1938327" cy="776377"/>
          </a:xfrm>
          <a:prstGeom prst="ellipse">
            <a:avLst/>
          </a:prstGeom>
          <a:noFill/>
          <a:ln w="2857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296919" y="2928684"/>
            <a:ext cx="1938327" cy="776377"/>
          </a:xfrm>
          <a:prstGeom prst="ellipse">
            <a:avLst/>
          </a:prstGeom>
          <a:noFill/>
          <a:ln w="2857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296919" y="1993575"/>
            <a:ext cx="1938327" cy="776377"/>
          </a:xfrm>
          <a:prstGeom prst="ellipse">
            <a:avLst/>
          </a:prstGeom>
          <a:noFill/>
          <a:ln w="2857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450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508816" y="259282"/>
            <a:ext cx="6944627" cy="857250"/>
          </a:xfrm>
        </p:spPr>
        <p:txBody>
          <a:bodyPr>
            <a:normAutofit fontScale="90000"/>
          </a:bodyPr>
          <a:lstStyle/>
          <a:p>
            <a:r>
              <a:rPr lang="en-US" dirty="0" smtClean="0"/>
              <a:t>Key questions</a:t>
            </a:r>
            <a:br>
              <a:rPr lang="en-US" dirty="0" smtClean="0"/>
            </a:br>
            <a:r>
              <a:rPr lang="en-US" b="0" dirty="0" smtClean="0"/>
              <a:t>Individual and household strategies</a:t>
            </a:r>
            <a:r>
              <a:rPr lang="en-US" dirty="0"/>
              <a:t/>
            </a:r>
            <a:br>
              <a:rPr lang="en-US" dirty="0"/>
            </a:br>
            <a:endParaRPr lang="en-US" dirty="0"/>
          </a:p>
        </p:txBody>
      </p:sp>
      <p:sp>
        <p:nvSpPr>
          <p:cNvPr id="3" name="Content Placeholder 2"/>
          <p:cNvSpPr>
            <a:spLocks noGrp="1"/>
          </p:cNvSpPr>
          <p:nvPr>
            <p:ph sz="half" idx="2"/>
          </p:nvPr>
        </p:nvSpPr>
        <p:spPr>
          <a:xfrm>
            <a:off x="1684422" y="1116532"/>
            <a:ext cx="6944627" cy="3853674"/>
          </a:xfrm>
        </p:spPr>
        <p:txBody>
          <a:bodyPr>
            <a:normAutofit fontScale="77500" lnSpcReduction="20000"/>
          </a:bodyPr>
          <a:lstStyle/>
          <a:p>
            <a:pPr marL="342900" indent="-342900">
              <a:buFont typeface="Arial" panose="020B0604020202020204" pitchFamily="34" charset="0"/>
              <a:buChar char="•"/>
            </a:pPr>
            <a:r>
              <a:rPr lang="en-US" dirty="0"/>
              <a:t>How are different populations securing a living (production and/or IGA)? </a:t>
            </a:r>
          </a:p>
          <a:p>
            <a:pPr marL="342900" indent="-342900">
              <a:buFont typeface="Arial" panose="020B0604020202020204" pitchFamily="34" charset="0"/>
              <a:buChar char="•"/>
            </a:pPr>
            <a:r>
              <a:rPr lang="en-US" dirty="0"/>
              <a:t>What opportunities are available to men, women, youth? </a:t>
            </a:r>
          </a:p>
          <a:p>
            <a:pPr marL="342900" indent="-342900">
              <a:buFont typeface="Arial" panose="020B0604020202020204" pitchFamily="34" charset="0"/>
              <a:buChar char="•"/>
            </a:pPr>
            <a:r>
              <a:rPr lang="en-US" dirty="0"/>
              <a:t>What strategies do different populations use to avoid or reduce exposure to risk? </a:t>
            </a:r>
          </a:p>
          <a:p>
            <a:pPr marL="342900" indent="-342900">
              <a:buFont typeface="Arial" panose="020B0604020202020204" pitchFamily="34" charset="0"/>
              <a:buChar char="•"/>
            </a:pPr>
            <a:r>
              <a:rPr lang="en-US" dirty="0"/>
              <a:t>How do they cope with the effect of shock?  </a:t>
            </a:r>
          </a:p>
          <a:p>
            <a:pPr marL="342900" indent="-342900">
              <a:buFont typeface="Arial" panose="020B0604020202020204" pitchFamily="34" charset="0"/>
              <a:buChar char="•"/>
            </a:pPr>
            <a:r>
              <a:rPr lang="en-US" dirty="0"/>
              <a:t>What decisions do they make to enhance overall well-being (e.g., dietary choices, advocacy, marriage, education, diversification, WASH investment</a:t>
            </a:r>
            <a:r>
              <a:rPr lang="en-US" dirty="0" smtClean="0"/>
              <a:t>?)</a:t>
            </a:r>
            <a:endParaRPr lang="en-US" dirty="0"/>
          </a:p>
          <a:p>
            <a:pPr marL="342900" indent="-342900">
              <a:buFont typeface="Arial" panose="020B0604020202020204" pitchFamily="34" charset="0"/>
              <a:buChar char="•"/>
            </a:pPr>
            <a:r>
              <a:rPr lang="en-US" dirty="0" smtClean="0"/>
              <a:t>Are </a:t>
            </a:r>
            <a:r>
              <a:rPr lang="en-US" dirty="0"/>
              <a:t>different populations taking preventative measures and using appropriate coping strategies to avoid permanent, negative impact? </a:t>
            </a:r>
          </a:p>
          <a:p>
            <a:pPr marL="342900" indent="-342900">
              <a:buFont typeface="Arial" panose="020B0604020202020204" pitchFamily="34" charset="0"/>
              <a:buChar char="•"/>
            </a:pPr>
            <a:r>
              <a:rPr lang="en-US" dirty="0"/>
              <a:t>Are they making proactive and informed choices that allow for an effective response to changing environmental, climatic, social, political, and economic conditions</a:t>
            </a:r>
            <a:r>
              <a:rPr lang="en-US" dirty="0" smtClean="0"/>
              <a:t>?</a:t>
            </a:r>
            <a:endParaRPr lang="en-US" dirty="0"/>
          </a:p>
        </p:txBody>
      </p:sp>
    </p:spTree>
    <p:extLst>
      <p:ext uri="{BB962C8B-B14F-4D97-AF65-F5344CB8AC3E}">
        <p14:creationId xmlns:p14="http://schemas.microsoft.com/office/powerpoint/2010/main" val="34338418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464967" y="0"/>
            <a:ext cx="6944627" cy="857250"/>
          </a:xfrm>
        </p:spPr>
        <p:txBody>
          <a:bodyPr>
            <a:normAutofit fontScale="90000"/>
          </a:bodyPr>
          <a:lstStyle/>
          <a:p>
            <a:r>
              <a:rPr lang="en-US" dirty="0" smtClean="0"/>
              <a:t>Information categories</a:t>
            </a:r>
            <a:br>
              <a:rPr lang="en-US" dirty="0" smtClean="0"/>
            </a:br>
            <a:r>
              <a:rPr lang="en-US" b="0" dirty="0" smtClean="0"/>
              <a:t>Well-being outcomes</a:t>
            </a:r>
            <a:endParaRPr lang="en-US" b="0"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464967" y="1116532"/>
            <a:ext cx="4679802" cy="3493970"/>
          </a:xfrm>
        </p:spPr>
        <p:txBody>
          <a:bodyPr>
            <a:normAutofit fontScale="92500" lnSpcReduction="10000"/>
          </a:bodyPr>
          <a:lstStyle/>
          <a:p>
            <a:r>
              <a:rPr lang="en-US" sz="2000" dirty="0"/>
              <a:t>What is the current prevalence of food insecurity?  </a:t>
            </a:r>
          </a:p>
          <a:p>
            <a:pPr marL="342900" indent="-342900">
              <a:buFont typeface="Arial" panose="020B0604020202020204" pitchFamily="34" charset="0"/>
              <a:buChar char="•"/>
            </a:pPr>
            <a:r>
              <a:rPr lang="en-US" sz="2000" dirty="0"/>
              <a:t>Malnutrition? </a:t>
            </a:r>
            <a:endParaRPr lang="en-US" sz="2000" dirty="0" smtClean="0"/>
          </a:p>
          <a:p>
            <a:pPr marL="342900" indent="-342900">
              <a:buFont typeface="Arial" panose="020B0604020202020204" pitchFamily="34" charset="0"/>
              <a:buChar char="•"/>
            </a:pPr>
            <a:r>
              <a:rPr lang="en-US" sz="2000" dirty="0" smtClean="0"/>
              <a:t>Illness</a:t>
            </a:r>
            <a:r>
              <a:rPr lang="en-US" sz="2000" dirty="0"/>
              <a:t>? </a:t>
            </a:r>
          </a:p>
          <a:p>
            <a:pPr marL="342900" indent="-342900">
              <a:buFont typeface="Arial" panose="020B0604020202020204" pitchFamily="34" charset="0"/>
              <a:buChar char="•"/>
            </a:pPr>
            <a:r>
              <a:rPr lang="en-US" sz="2000" dirty="0"/>
              <a:t>Poverty?</a:t>
            </a:r>
          </a:p>
          <a:p>
            <a:pPr marL="342900" indent="-342900">
              <a:buFont typeface="Arial" panose="020B0604020202020204" pitchFamily="34" charset="0"/>
              <a:buChar char="•"/>
            </a:pPr>
            <a:r>
              <a:rPr lang="en-US" sz="2000" dirty="0"/>
              <a:t>Literacy?</a:t>
            </a:r>
          </a:p>
          <a:p>
            <a:pPr marL="342900" indent="-342900">
              <a:buFont typeface="Arial" panose="020B0604020202020204" pitchFamily="34" charset="0"/>
              <a:buChar char="•"/>
            </a:pPr>
            <a:r>
              <a:rPr lang="en-US" sz="2000" dirty="0"/>
              <a:t>Environmental degradation? </a:t>
            </a:r>
            <a:endParaRPr lang="en-US" sz="2000" dirty="0" smtClean="0"/>
          </a:p>
          <a:p>
            <a:pPr marL="342900" indent="-342900">
              <a:buFont typeface="Arial" panose="020B0604020202020204" pitchFamily="34" charset="0"/>
              <a:buChar char="•"/>
            </a:pPr>
            <a:r>
              <a:rPr lang="en-US" sz="2000" dirty="0" smtClean="0"/>
              <a:t>Conflict</a:t>
            </a:r>
            <a:r>
              <a:rPr lang="en-US" sz="2000" dirty="0"/>
              <a:t>? </a:t>
            </a:r>
          </a:p>
          <a:p>
            <a:endParaRPr lang="en-US" sz="2000" dirty="0"/>
          </a:p>
          <a:p>
            <a:r>
              <a:rPr lang="en-US" sz="2000" dirty="0"/>
              <a:t>How does it differ by age? </a:t>
            </a:r>
            <a:r>
              <a:rPr lang="en-US" sz="2000" dirty="0" smtClean="0"/>
              <a:t>Sex? Ethnicity</a:t>
            </a:r>
            <a:r>
              <a:rPr lang="en-US" sz="2000" dirty="0"/>
              <a:t>? </a:t>
            </a:r>
          </a:p>
          <a:p>
            <a:endParaRPr lang="en-US" dirty="0"/>
          </a:p>
        </p:txBody>
      </p:sp>
      <p:pic>
        <p:nvPicPr>
          <p:cNvPr id="4" name="Picture 3"/>
          <p:cNvPicPr>
            <a:picLocks noChangeAspect="1"/>
          </p:cNvPicPr>
          <p:nvPr/>
        </p:nvPicPr>
        <p:blipFill>
          <a:blip r:embed="rId3"/>
          <a:stretch>
            <a:fillRect/>
          </a:stretch>
        </p:blipFill>
        <p:spPr>
          <a:xfrm>
            <a:off x="6292395" y="2226511"/>
            <a:ext cx="2319941" cy="2559605"/>
          </a:xfrm>
          <a:prstGeom prst="rect">
            <a:avLst/>
          </a:prstGeom>
          <a:ln w="28575">
            <a:solidFill>
              <a:schemeClr val="tx1"/>
            </a:solidFill>
          </a:ln>
        </p:spPr>
      </p:pic>
      <p:pic>
        <p:nvPicPr>
          <p:cNvPr id="5" name="Picture 4"/>
          <p:cNvPicPr>
            <a:picLocks noChangeAspect="1"/>
          </p:cNvPicPr>
          <p:nvPr/>
        </p:nvPicPr>
        <p:blipFill>
          <a:blip r:embed="rId4"/>
          <a:stretch>
            <a:fillRect/>
          </a:stretch>
        </p:blipFill>
        <p:spPr>
          <a:xfrm>
            <a:off x="6336278" y="1022134"/>
            <a:ext cx="2232173" cy="1039492"/>
          </a:xfrm>
          <a:prstGeom prst="rect">
            <a:avLst/>
          </a:prstGeom>
        </p:spPr>
      </p:pic>
    </p:spTree>
    <p:extLst>
      <p:ext uri="{BB962C8B-B14F-4D97-AF65-F5344CB8AC3E}">
        <p14:creationId xmlns:p14="http://schemas.microsoft.com/office/powerpoint/2010/main" val="35358568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19DF-AF18-4649-878F-67F21C495573}"/>
              </a:ext>
            </a:extLst>
          </p:cNvPr>
          <p:cNvSpPr>
            <a:spLocks noGrp="1"/>
          </p:cNvSpPr>
          <p:nvPr>
            <p:ph type="title"/>
          </p:nvPr>
        </p:nvSpPr>
        <p:spPr>
          <a:xfrm>
            <a:off x="5005137" y="972152"/>
            <a:ext cx="3017986" cy="3205213"/>
          </a:xfrm>
        </p:spPr>
        <p:txBody>
          <a:bodyPr>
            <a:normAutofit/>
          </a:bodyPr>
          <a:lstStyle/>
          <a:p>
            <a:r>
              <a:rPr lang="en-US" sz="3200" dirty="0" smtClean="0"/>
              <a:t>Collecting, Organizing, and Analyzing </a:t>
            </a:r>
            <a:r>
              <a:rPr lang="en-US" sz="3200" dirty="0"/>
              <a:t>D</a:t>
            </a:r>
            <a:r>
              <a:rPr lang="en-US" sz="3200" dirty="0" smtClean="0"/>
              <a:t>ata </a:t>
            </a:r>
            <a:endParaRPr lang="en-US" sz="3200" dirty="0"/>
          </a:p>
        </p:txBody>
      </p: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757520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p:txBody>
          <a:bodyPr/>
          <a:lstStyle/>
          <a:p>
            <a:r>
              <a:rPr lang="en-US" dirty="0" smtClean="0"/>
              <a:t>Session objectives</a:t>
            </a:r>
            <a:endParaRPr lang="en-US"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p:txBody>
          <a:bodyPr>
            <a:normAutofit/>
          </a:bodyPr>
          <a:lstStyle/>
          <a:p>
            <a:pPr marL="342900" lvl="0" indent="-342900">
              <a:buFont typeface="Arial" panose="020B0604020202020204" pitchFamily="34" charset="0"/>
              <a:buChar char="•"/>
            </a:pPr>
            <a:r>
              <a:rPr lang="en-US" dirty="0"/>
              <a:t>To demonstrate how the team will </a:t>
            </a:r>
            <a:r>
              <a:rPr lang="en-US" dirty="0" smtClean="0"/>
              <a:t>prioritize </a:t>
            </a:r>
            <a:r>
              <a:rPr lang="en-US" dirty="0"/>
              <a:t>data collection needs for TOC development</a:t>
            </a:r>
          </a:p>
          <a:p>
            <a:pPr marL="342900" lvl="0" indent="-342900">
              <a:buFont typeface="Arial" panose="020B0604020202020204" pitchFamily="34" charset="0"/>
              <a:buChar char="•"/>
            </a:pPr>
            <a:endParaRPr lang="en-US" sz="2400" dirty="0"/>
          </a:p>
          <a:p>
            <a:pPr marL="342900" lvl="0" indent="-342900">
              <a:buFont typeface="Arial" panose="020B0604020202020204" pitchFamily="34" charset="0"/>
              <a:buChar char="•"/>
            </a:pPr>
            <a:r>
              <a:rPr lang="en-US" sz="2400" dirty="0" smtClean="0"/>
              <a:t>To </a:t>
            </a:r>
            <a:r>
              <a:rPr lang="en-US" sz="2400" dirty="0"/>
              <a:t>articulate team expectations for early and ongoing stakeholder mapping </a:t>
            </a:r>
            <a:endParaRPr lang="en-US" sz="36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To </a:t>
            </a:r>
            <a:r>
              <a:rPr lang="en-US" sz="2400" dirty="0"/>
              <a:t>agree on the matrices that will </a:t>
            </a:r>
            <a:r>
              <a:rPr lang="en-US" sz="2400" dirty="0" smtClean="0"/>
              <a:t>guide data organization prior to analysis</a:t>
            </a:r>
            <a:endParaRPr lang="en-US" dirty="0"/>
          </a:p>
        </p:txBody>
      </p:sp>
    </p:spTree>
    <p:extLst>
      <p:ext uri="{BB962C8B-B14F-4D97-AF65-F5344CB8AC3E}">
        <p14:creationId xmlns:p14="http://schemas.microsoft.com/office/powerpoint/2010/main" val="14800647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267" y="157854"/>
            <a:ext cx="8390746" cy="857250"/>
          </a:xfrm>
        </p:spPr>
        <p:txBody>
          <a:bodyPr>
            <a:noAutofit/>
          </a:bodyPr>
          <a:lstStyle/>
          <a:p>
            <a:r>
              <a:rPr lang="en-US" sz="2800" dirty="0"/>
              <a:t>Iterative rounds of data collection/ analysis</a:t>
            </a:r>
          </a:p>
        </p:txBody>
      </p:sp>
      <p:sp>
        <p:nvSpPr>
          <p:cNvPr id="10" name="Rounded Rectangle 9"/>
          <p:cNvSpPr/>
          <p:nvPr/>
        </p:nvSpPr>
        <p:spPr>
          <a:xfrm>
            <a:off x="220648" y="1243489"/>
            <a:ext cx="1797804" cy="883404"/>
          </a:xfrm>
          <a:prstGeom prst="roundRect">
            <a:avLst/>
          </a:prstGeom>
          <a:solidFill>
            <a:schemeClr val="bg2"/>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Desk review</a:t>
            </a:r>
            <a:endParaRPr lang="en-US" dirty="0"/>
          </a:p>
        </p:txBody>
      </p:sp>
      <p:sp>
        <p:nvSpPr>
          <p:cNvPr id="11" name="Rounded Rectangle 10"/>
          <p:cNvSpPr/>
          <p:nvPr/>
        </p:nvSpPr>
        <p:spPr>
          <a:xfrm>
            <a:off x="5073447" y="1209186"/>
            <a:ext cx="1554194" cy="883404"/>
          </a:xfrm>
          <a:prstGeom prst="roundRect">
            <a:avLst/>
          </a:prstGeom>
          <a:solidFill>
            <a:schemeClr val="accent1"/>
          </a:solidFill>
          <a:ln>
            <a:solidFill>
              <a:srgbClr val="04934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Evidence gaps prioritized</a:t>
            </a:r>
            <a:endParaRPr lang="en-US" dirty="0"/>
          </a:p>
        </p:txBody>
      </p:sp>
      <p:sp>
        <p:nvSpPr>
          <p:cNvPr id="12" name="Rounded Rectangle 11"/>
          <p:cNvSpPr/>
          <p:nvPr/>
        </p:nvSpPr>
        <p:spPr>
          <a:xfrm>
            <a:off x="7222803" y="1188398"/>
            <a:ext cx="1446235" cy="883404"/>
          </a:xfrm>
          <a:prstGeom prst="roundRect">
            <a:avLst/>
          </a:prstGeom>
          <a:solidFill>
            <a:schemeClr val="bg2"/>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Primary data collection</a:t>
            </a:r>
            <a:endParaRPr lang="en-US" dirty="0"/>
          </a:p>
        </p:txBody>
      </p:sp>
      <p:sp>
        <p:nvSpPr>
          <p:cNvPr id="13" name="Right Arrow 12"/>
          <p:cNvSpPr/>
          <p:nvPr/>
        </p:nvSpPr>
        <p:spPr>
          <a:xfrm>
            <a:off x="2123338" y="1508996"/>
            <a:ext cx="467257" cy="298585"/>
          </a:xfrm>
          <a:prstGeom prst="rightArrow">
            <a:avLst/>
          </a:prstGeom>
          <a:solidFill>
            <a:srgbClr val="028896"/>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2654547" y="1214680"/>
            <a:ext cx="1855386" cy="883404"/>
          </a:xfrm>
          <a:prstGeom prst="roundRect">
            <a:avLst/>
          </a:prstGeom>
          <a:solidFill>
            <a:schemeClr val="bg2">
              <a:lumMod val="60000"/>
              <a:lumOff val="4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 organized in analysis matrix</a:t>
            </a:r>
            <a:endParaRPr lang="en-US" dirty="0"/>
          </a:p>
        </p:txBody>
      </p:sp>
      <p:sp>
        <p:nvSpPr>
          <p:cNvPr id="18" name="Right Arrow 17"/>
          <p:cNvSpPr/>
          <p:nvPr/>
        </p:nvSpPr>
        <p:spPr>
          <a:xfrm>
            <a:off x="4573885" y="1548359"/>
            <a:ext cx="467257" cy="298585"/>
          </a:xfrm>
          <a:prstGeom prst="rightArrow">
            <a:avLst/>
          </a:prstGeom>
          <a:solidFill>
            <a:srgbClr val="028896"/>
          </a:solidFill>
          <a:ln>
            <a:solidFill>
              <a:srgbClr val="02889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rot="5400000">
            <a:off x="7771566" y="2181721"/>
            <a:ext cx="320610" cy="225705"/>
          </a:xfrm>
          <a:prstGeom prst="rightArrow">
            <a:avLst/>
          </a:prstGeom>
          <a:solidFill>
            <a:srgbClr val="028896"/>
          </a:solidFill>
          <a:ln>
            <a:solidFill>
              <a:srgbClr val="02889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7136191" y="2495782"/>
            <a:ext cx="1839903" cy="883404"/>
          </a:xfrm>
          <a:prstGeom prst="roundRect">
            <a:avLst/>
          </a:prstGeom>
          <a:solidFill>
            <a:schemeClr val="accent3">
              <a:lumMod val="75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 organized in analysis matrix</a:t>
            </a:r>
            <a:endParaRPr lang="en-US" dirty="0"/>
          </a:p>
        </p:txBody>
      </p:sp>
      <p:sp>
        <p:nvSpPr>
          <p:cNvPr id="21" name="Right Arrow 20"/>
          <p:cNvSpPr/>
          <p:nvPr/>
        </p:nvSpPr>
        <p:spPr>
          <a:xfrm rot="5400000">
            <a:off x="952349" y="3334803"/>
            <a:ext cx="334403" cy="221859"/>
          </a:xfrm>
          <a:prstGeom prst="rightArrow">
            <a:avLst/>
          </a:prstGeom>
          <a:solidFill>
            <a:srgbClr val="028896"/>
          </a:solidFill>
          <a:ln>
            <a:solidFill>
              <a:srgbClr val="02889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ight Arrow 21"/>
          <p:cNvSpPr/>
          <p:nvPr/>
        </p:nvSpPr>
        <p:spPr>
          <a:xfrm rot="10800000">
            <a:off x="6691106" y="2708255"/>
            <a:ext cx="387502" cy="310001"/>
          </a:xfrm>
          <a:prstGeom prst="rightArrow">
            <a:avLst/>
          </a:prstGeom>
          <a:solidFill>
            <a:srgbClr val="028896"/>
          </a:solidFill>
          <a:ln>
            <a:solidFill>
              <a:srgbClr val="02889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2833522" y="2384258"/>
            <a:ext cx="1596869" cy="883404"/>
          </a:xfrm>
          <a:prstGeom prst="roundRect">
            <a:avLst/>
          </a:prstGeom>
          <a:solidFill>
            <a:schemeClr val="accent1"/>
          </a:solidFill>
          <a:ln>
            <a:solidFill>
              <a:srgbClr val="04934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Evidence gaps prioritized</a:t>
            </a:r>
            <a:endParaRPr lang="en-US" dirty="0"/>
          </a:p>
        </p:txBody>
      </p:sp>
      <p:sp>
        <p:nvSpPr>
          <p:cNvPr id="24" name="Right Arrow 23"/>
          <p:cNvSpPr/>
          <p:nvPr/>
        </p:nvSpPr>
        <p:spPr>
          <a:xfrm rot="10800000">
            <a:off x="4510146" y="2670959"/>
            <a:ext cx="467257" cy="310001"/>
          </a:xfrm>
          <a:prstGeom prst="rightArrow">
            <a:avLst/>
          </a:prstGeom>
          <a:solidFill>
            <a:srgbClr val="028896"/>
          </a:solidFill>
          <a:ln>
            <a:solidFill>
              <a:srgbClr val="02889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100091" y="2355279"/>
            <a:ext cx="2038921" cy="883404"/>
          </a:xfrm>
          <a:prstGeom prst="roundRect">
            <a:avLst/>
          </a:prstGeom>
          <a:solidFill>
            <a:schemeClr val="bg2"/>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Secondary/ Primary data collection</a:t>
            </a:r>
            <a:endParaRPr lang="en-US" dirty="0"/>
          </a:p>
        </p:txBody>
      </p:sp>
      <p:sp>
        <p:nvSpPr>
          <p:cNvPr id="26" name="Rounded Rectangle 25"/>
          <p:cNvSpPr/>
          <p:nvPr/>
        </p:nvSpPr>
        <p:spPr>
          <a:xfrm>
            <a:off x="106695" y="3661506"/>
            <a:ext cx="1859693" cy="883404"/>
          </a:xfrm>
          <a:prstGeom prst="roundRect">
            <a:avLst/>
          </a:prstGeom>
          <a:solidFill>
            <a:schemeClr val="accent3">
              <a:lumMod val="75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 organized in analysis matrix</a:t>
            </a:r>
            <a:endParaRPr lang="en-US" dirty="0"/>
          </a:p>
        </p:txBody>
      </p:sp>
      <p:sp>
        <p:nvSpPr>
          <p:cNvPr id="27" name="Right Arrow 26"/>
          <p:cNvSpPr/>
          <p:nvPr/>
        </p:nvSpPr>
        <p:spPr>
          <a:xfrm>
            <a:off x="6723898" y="1497945"/>
            <a:ext cx="467257" cy="298585"/>
          </a:xfrm>
          <a:prstGeom prst="rightArrow">
            <a:avLst/>
          </a:prstGeom>
          <a:solidFill>
            <a:srgbClr val="028896"/>
          </a:solidFill>
          <a:ln>
            <a:solidFill>
              <a:srgbClr val="02889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5057158" y="2383234"/>
            <a:ext cx="1554194" cy="883404"/>
          </a:xfrm>
          <a:prstGeom prst="round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Problem Tree</a:t>
            </a:r>
            <a:endParaRPr lang="en-US" dirty="0"/>
          </a:p>
        </p:txBody>
      </p:sp>
      <p:sp>
        <p:nvSpPr>
          <p:cNvPr id="29" name="Right Arrow 28"/>
          <p:cNvSpPr/>
          <p:nvPr/>
        </p:nvSpPr>
        <p:spPr>
          <a:xfrm rot="10800000">
            <a:off x="2252638" y="2627483"/>
            <a:ext cx="467257" cy="310001"/>
          </a:xfrm>
          <a:prstGeom prst="rightArrow">
            <a:avLst/>
          </a:prstGeom>
          <a:solidFill>
            <a:srgbClr val="028896"/>
          </a:solidFill>
          <a:ln>
            <a:solidFill>
              <a:srgbClr val="02889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ight Arrow 29"/>
          <p:cNvSpPr/>
          <p:nvPr/>
        </p:nvSpPr>
        <p:spPr>
          <a:xfrm>
            <a:off x="2023424" y="3937819"/>
            <a:ext cx="424807" cy="252049"/>
          </a:xfrm>
          <a:prstGeom prst="rightArrow">
            <a:avLst/>
          </a:prstGeom>
          <a:solidFill>
            <a:srgbClr val="028896"/>
          </a:solidFill>
          <a:ln>
            <a:solidFill>
              <a:srgbClr val="02889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2486266" y="3651131"/>
            <a:ext cx="1363394" cy="883404"/>
          </a:xfrm>
          <a:prstGeom prst="round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Problem Tree Revision</a:t>
            </a:r>
            <a:endParaRPr lang="en-US" dirty="0"/>
          </a:p>
        </p:txBody>
      </p:sp>
      <p:sp>
        <p:nvSpPr>
          <p:cNvPr id="33" name="Rounded Rectangle 32"/>
          <p:cNvSpPr/>
          <p:nvPr/>
        </p:nvSpPr>
        <p:spPr>
          <a:xfrm>
            <a:off x="4340823" y="3640390"/>
            <a:ext cx="868971" cy="883404"/>
          </a:xfrm>
          <a:prstGeom prst="round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TOC</a:t>
            </a:r>
            <a:endParaRPr lang="en-US" dirty="0"/>
          </a:p>
        </p:txBody>
      </p:sp>
      <p:sp>
        <p:nvSpPr>
          <p:cNvPr id="35" name="Rounded Rectangle 34"/>
          <p:cNvSpPr/>
          <p:nvPr/>
        </p:nvSpPr>
        <p:spPr>
          <a:xfrm>
            <a:off x="5714668" y="3633675"/>
            <a:ext cx="1392030" cy="883404"/>
          </a:xfrm>
          <a:prstGeom prst="roundRect">
            <a:avLst/>
          </a:prstGeom>
          <a:solidFill>
            <a:schemeClr val="accent1"/>
          </a:solidFill>
          <a:ln>
            <a:solidFill>
              <a:srgbClr val="04934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Evidence gaps prioritized</a:t>
            </a:r>
            <a:endParaRPr lang="en-US" dirty="0"/>
          </a:p>
        </p:txBody>
      </p:sp>
      <p:sp>
        <p:nvSpPr>
          <p:cNvPr id="36" name="Rounded Rectangle 35"/>
          <p:cNvSpPr/>
          <p:nvPr/>
        </p:nvSpPr>
        <p:spPr>
          <a:xfrm>
            <a:off x="7436655" y="3476412"/>
            <a:ext cx="1589358" cy="1516160"/>
          </a:xfrm>
          <a:prstGeom prst="roundRect">
            <a:avLst/>
          </a:prstGeom>
          <a:solidFill>
            <a:schemeClr val="bg2"/>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Additional data collection OR action learning plan for </a:t>
            </a:r>
            <a:r>
              <a:rPr lang="en-US" sz="1600" dirty="0" err="1" smtClean="0"/>
              <a:t>Y1</a:t>
            </a:r>
            <a:endParaRPr lang="en-US" sz="1600" dirty="0"/>
          </a:p>
        </p:txBody>
      </p:sp>
      <p:sp>
        <p:nvSpPr>
          <p:cNvPr id="38" name="Right Arrow 37"/>
          <p:cNvSpPr/>
          <p:nvPr/>
        </p:nvSpPr>
        <p:spPr>
          <a:xfrm>
            <a:off x="3906697" y="3971925"/>
            <a:ext cx="410892" cy="262567"/>
          </a:xfrm>
          <a:prstGeom prst="rightArrow">
            <a:avLst/>
          </a:prstGeom>
          <a:solidFill>
            <a:srgbClr val="028896"/>
          </a:solidFill>
          <a:ln>
            <a:solidFill>
              <a:srgbClr val="02889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ight Arrow 38"/>
          <p:cNvSpPr/>
          <p:nvPr/>
        </p:nvSpPr>
        <p:spPr>
          <a:xfrm>
            <a:off x="5256785" y="3961549"/>
            <a:ext cx="410892" cy="262567"/>
          </a:xfrm>
          <a:prstGeom prst="rightArrow">
            <a:avLst/>
          </a:prstGeom>
          <a:solidFill>
            <a:srgbClr val="028896"/>
          </a:solidFill>
          <a:ln>
            <a:solidFill>
              <a:srgbClr val="02889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ight Arrow 39"/>
          <p:cNvSpPr/>
          <p:nvPr/>
        </p:nvSpPr>
        <p:spPr>
          <a:xfrm>
            <a:off x="7153689" y="3971925"/>
            <a:ext cx="262483" cy="241451"/>
          </a:xfrm>
          <a:prstGeom prst="rightArrow">
            <a:avLst/>
          </a:prstGeom>
          <a:solidFill>
            <a:srgbClr val="028896"/>
          </a:solidFill>
          <a:ln>
            <a:solidFill>
              <a:srgbClr val="02889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66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267" y="157854"/>
            <a:ext cx="8390746" cy="857250"/>
          </a:xfrm>
        </p:spPr>
        <p:txBody>
          <a:bodyPr>
            <a:noAutofit/>
          </a:bodyPr>
          <a:lstStyle/>
          <a:p>
            <a:r>
              <a:rPr lang="en-US" sz="2800" dirty="0"/>
              <a:t>Organize data by key themes</a:t>
            </a:r>
          </a:p>
        </p:txBody>
      </p:sp>
      <p:pic>
        <p:nvPicPr>
          <p:cNvPr id="41" name="Picture 40"/>
          <p:cNvPicPr>
            <a:picLocks noChangeAspect="1"/>
          </p:cNvPicPr>
          <p:nvPr/>
        </p:nvPicPr>
        <p:blipFill>
          <a:blip r:embed="rId3"/>
          <a:stretch>
            <a:fillRect/>
          </a:stretch>
        </p:blipFill>
        <p:spPr>
          <a:xfrm>
            <a:off x="1623109" y="1015104"/>
            <a:ext cx="5983224" cy="4002787"/>
          </a:xfrm>
          <a:prstGeom prst="rect">
            <a:avLst/>
          </a:prstGeom>
          <a:ln w="28575">
            <a:solidFill>
              <a:schemeClr val="tx1"/>
            </a:solidFill>
          </a:ln>
        </p:spPr>
      </p:pic>
    </p:spTree>
    <p:extLst>
      <p:ext uri="{BB962C8B-B14F-4D97-AF65-F5344CB8AC3E}">
        <p14:creationId xmlns:p14="http://schemas.microsoft.com/office/powerpoint/2010/main" val="821098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DBED1A-596F-D740-8441-5AEEB2D5B4AF}"/>
              </a:ext>
            </a:extLst>
          </p:cNvPr>
          <p:cNvSpPr>
            <a:spLocks noGrp="1"/>
          </p:cNvSpPr>
          <p:nvPr>
            <p:ph sz="half" idx="2"/>
          </p:nvPr>
        </p:nvSpPr>
        <p:spPr>
          <a:xfrm>
            <a:off x="711325" y="317643"/>
            <a:ext cx="7849337" cy="3708802"/>
          </a:xfrm>
        </p:spPr>
        <p:txBody>
          <a:bodyPr/>
          <a:lstStyle/>
          <a:p>
            <a:endParaRPr lang="en-US" dirty="0" smtClean="0"/>
          </a:p>
          <a:p>
            <a:endParaRPr lang="en-US" dirty="0"/>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864" y="386003"/>
            <a:ext cx="6788258" cy="4665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72587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267" y="157854"/>
            <a:ext cx="8390746" cy="857250"/>
          </a:xfrm>
        </p:spPr>
        <p:txBody>
          <a:bodyPr>
            <a:noAutofit/>
          </a:bodyPr>
          <a:lstStyle/>
          <a:p>
            <a:r>
              <a:rPr lang="en-US" sz="2800" dirty="0"/>
              <a:t>Stakeholder mapping </a:t>
            </a:r>
          </a:p>
        </p:txBody>
      </p:sp>
      <p:graphicFrame>
        <p:nvGraphicFramePr>
          <p:cNvPr id="4" name="Content Placeholder 2"/>
          <p:cNvGraphicFramePr>
            <a:graphicFrameLocks noGrp="1"/>
          </p:cNvGraphicFramePr>
          <p:nvPr>
            <p:ph sz="half" idx="2"/>
            <p:extLst>
              <p:ext uri="{D42A27DB-BD31-4B8C-83A1-F6EECF244321}">
                <p14:modId xmlns:p14="http://schemas.microsoft.com/office/powerpoint/2010/main" val="3431014546"/>
              </p:ext>
            </p:extLst>
          </p:nvPr>
        </p:nvGraphicFramePr>
        <p:xfrm>
          <a:off x="635268" y="998201"/>
          <a:ext cx="8331750" cy="3997825"/>
        </p:xfrm>
        <a:graphic>
          <a:graphicData uri="http://schemas.openxmlformats.org/drawingml/2006/table">
            <a:tbl>
              <a:tblPr firstRow="1" bandRow="1">
                <a:tableStyleId>{F5AB1C69-6EDB-4FF4-983F-18BD219EF322}</a:tableStyleId>
              </a:tblPr>
              <a:tblGrid>
                <a:gridCol w="925750">
                  <a:extLst>
                    <a:ext uri="{9D8B030D-6E8A-4147-A177-3AD203B41FA5}">
                      <a16:colId xmlns:a16="http://schemas.microsoft.com/office/drawing/2014/main" val="2822031357"/>
                    </a:ext>
                  </a:extLst>
                </a:gridCol>
                <a:gridCol w="925750">
                  <a:extLst>
                    <a:ext uri="{9D8B030D-6E8A-4147-A177-3AD203B41FA5}">
                      <a16:colId xmlns:a16="http://schemas.microsoft.com/office/drawing/2014/main" val="1480072831"/>
                    </a:ext>
                  </a:extLst>
                </a:gridCol>
                <a:gridCol w="925750">
                  <a:extLst>
                    <a:ext uri="{9D8B030D-6E8A-4147-A177-3AD203B41FA5}">
                      <a16:colId xmlns:a16="http://schemas.microsoft.com/office/drawing/2014/main" val="22011982"/>
                    </a:ext>
                  </a:extLst>
                </a:gridCol>
                <a:gridCol w="925750">
                  <a:extLst>
                    <a:ext uri="{9D8B030D-6E8A-4147-A177-3AD203B41FA5}">
                      <a16:colId xmlns:a16="http://schemas.microsoft.com/office/drawing/2014/main" val="334619983"/>
                    </a:ext>
                  </a:extLst>
                </a:gridCol>
                <a:gridCol w="925750">
                  <a:extLst>
                    <a:ext uri="{9D8B030D-6E8A-4147-A177-3AD203B41FA5}">
                      <a16:colId xmlns:a16="http://schemas.microsoft.com/office/drawing/2014/main" val="3263103806"/>
                    </a:ext>
                  </a:extLst>
                </a:gridCol>
                <a:gridCol w="925750">
                  <a:extLst>
                    <a:ext uri="{9D8B030D-6E8A-4147-A177-3AD203B41FA5}">
                      <a16:colId xmlns:a16="http://schemas.microsoft.com/office/drawing/2014/main" val="797060171"/>
                    </a:ext>
                  </a:extLst>
                </a:gridCol>
                <a:gridCol w="925750">
                  <a:extLst>
                    <a:ext uri="{9D8B030D-6E8A-4147-A177-3AD203B41FA5}">
                      <a16:colId xmlns:a16="http://schemas.microsoft.com/office/drawing/2014/main" val="2783369727"/>
                    </a:ext>
                  </a:extLst>
                </a:gridCol>
                <a:gridCol w="925750">
                  <a:extLst>
                    <a:ext uri="{9D8B030D-6E8A-4147-A177-3AD203B41FA5}">
                      <a16:colId xmlns:a16="http://schemas.microsoft.com/office/drawing/2014/main" val="526286127"/>
                    </a:ext>
                  </a:extLst>
                </a:gridCol>
                <a:gridCol w="925750">
                  <a:extLst>
                    <a:ext uri="{9D8B030D-6E8A-4147-A177-3AD203B41FA5}">
                      <a16:colId xmlns:a16="http://schemas.microsoft.com/office/drawing/2014/main" val="2236307007"/>
                    </a:ext>
                  </a:extLst>
                </a:gridCol>
              </a:tblGrid>
              <a:tr h="646939">
                <a:tc>
                  <a:txBody>
                    <a:bodyPr/>
                    <a:lstStyle/>
                    <a:p>
                      <a:pPr marL="0" marR="0" algn="ctr">
                        <a:lnSpc>
                          <a:spcPct val="115000"/>
                        </a:lnSpc>
                        <a:spcBef>
                          <a:spcPts val="0"/>
                        </a:spcBef>
                        <a:spcAft>
                          <a:spcPts val="0"/>
                        </a:spcAft>
                      </a:pPr>
                      <a:r>
                        <a:rPr lang="en-US" sz="1000" dirty="0">
                          <a:effectLst/>
                        </a:rPr>
                        <a:t/>
                      </a:r>
                      <a:br>
                        <a:rPr lang="en-US" sz="1000" dirty="0">
                          <a:effectLst/>
                        </a:rPr>
                      </a:br>
                      <a:r>
                        <a:rPr lang="en-US" sz="1000" dirty="0">
                          <a:effectLst/>
                        </a:rPr>
                        <a:t>Technical Area</a:t>
                      </a:r>
                      <a:endParaRPr lang="en-US" sz="1000" dirty="0">
                        <a:solidFill>
                          <a:schemeClr val="tx1"/>
                        </a:solidFill>
                        <a:effectLst/>
                        <a:latin typeface="Calibri"/>
                        <a:ea typeface="Times New Roman"/>
                        <a:cs typeface="Times New Roman"/>
                      </a:endParaRPr>
                    </a:p>
                  </a:txBody>
                  <a:tcPr marL="15446" marR="15446" marT="0" marB="0"/>
                </a:tc>
                <a:tc>
                  <a:txBody>
                    <a:bodyPr/>
                    <a:lstStyle/>
                    <a:p>
                      <a:pPr marL="0" marR="0" algn="ctr">
                        <a:lnSpc>
                          <a:spcPct val="115000"/>
                        </a:lnSpc>
                        <a:spcBef>
                          <a:spcPts val="0"/>
                        </a:spcBef>
                        <a:spcAft>
                          <a:spcPts val="0"/>
                        </a:spcAft>
                      </a:pPr>
                      <a:r>
                        <a:rPr lang="en-US" sz="1000" dirty="0">
                          <a:effectLst/>
                        </a:rPr>
                        <a:t>Name of </a:t>
                      </a:r>
                      <a:r>
                        <a:rPr lang="en-US" sz="1000" dirty="0" smtClean="0">
                          <a:effectLst/>
                        </a:rPr>
                        <a:t>agency/</a:t>
                      </a:r>
                      <a:endParaRPr lang="en-US" sz="1000" dirty="0">
                        <a:effectLst/>
                      </a:endParaRPr>
                    </a:p>
                    <a:p>
                      <a:pPr marL="0" marR="0" algn="ctr">
                        <a:lnSpc>
                          <a:spcPct val="115000"/>
                        </a:lnSpc>
                        <a:spcBef>
                          <a:spcPts val="0"/>
                        </a:spcBef>
                        <a:spcAft>
                          <a:spcPts val="0"/>
                        </a:spcAft>
                      </a:pPr>
                      <a:r>
                        <a:rPr lang="en-US" sz="1000" dirty="0">
                          <a:effectLst/>
                        </a:rPr>
                        <a:t>Contact info</a:t>
                      </a:r>
                      <a:endParaRPr lang="en-US" sz="1000" dirty="0">
                        <a:solidFill>
                          <a:schemeClr val="tx1"/>
                        </a:solidFill>
                        <a:effectLst/>
                        <a:latin typeface="Calibri"/>
                        <a:ea typeface="Times New Roman"/>
                        <a:cs typeface="Times New Roman"/>
                      </a:endParaRPr>
                    </a:p>
                  </a:txBody>
                  <a:tcPr marL="15446" marR="15446" marT="0" marB="0" anchor="b"/>
                </a:tc>
                <a:tc>
                  <a:txBody>
                    <a:bodyPr/>
                    <a:lstStyle/>
                    <a:p>
                      <a:pPr marL="0" marR="0" algn="ctr">
                        <a:lnSpc>
                          <a:spcPct val="115000"/>
                        </a:lnSpc>
                        <a:spcBef>
                          <a:spcPts val="0"/>
                        </a:spcBef>
                        <a:spcAft>
                          <a:spcPts val="0"/>
                        </a:spcAft>
                      </a:pPr>
                      <a:r>
                        <a:rPr lang="en-US" sz="1000" dirty="0">
                          <a:effectLst/>
                        </a:rPr>
                        <a:t>Type of agency </a:t>
                      </a:r>
                      <a:endParaRPr lang="en-US" sz="1000" dirty="0">
                        <a:solidFill>
                          <a:schemeClr val="tx1"/>
                        </a:solidFill>
                        <a:effectLst/>
                        <a:latin typeface="Calibri"/>
                        <a:ea typeface="Times New Roman"/>
                        <a:cs typeface="Times New Roman"/>
                      </a:endParaRPr>
                    </a:p>
                  </a:txBody>
                  <a:tcPr marL="15446" marR="15446" marT="0" marB="0" anchor="b"/>
                </a:tc>
                <a:tc>
                  <a:txBody>
                    <a:bodyPr/>
                    <a:lstStyle/>
                    <a:p>
                      <a:pPr marL="0" marR="0" algn="ctr">
                        <a:lnSpc>
                          <a:spcPct val="115000"/>
                        </a:lnSpc>
                        <a:spcBef>
                          <a:spcPts val="0"/>
                        </a:spcBef>
                        <a:spcAft>
                          <a:spcPts val="0"/>
                        </a:spcAft>
                      </a:pPr>
                      <a:r>
                        <a:rPr lang="en-US" sz="1000" dirty="0">
                          <a:effectLst/>
                        </a:rPr>
                        <a:t>Scope of assistance (time)</a:t>
                      </a:r>
                      <a:endParaRPr lang="en-US" sz="1000" dirty="0">
                        <a:solidFill>
                          <a:schemeClr val="tx1"/>
                        </a:solidFill>
                        <a:effectLst/>
                        <a:latin typeface="Calibri"/>
                        <a:ea typeface="Times New Roman"/>
                        <a:cs typeface="Times New Roman"/>
                      </a:endParaRPr>
                    </a:p>
                  </a:txBody>
                  <a:tcPr marL="15446" marR="15446" marT="0" marB="0" anchor="b"/>
                </a:tc>
                <a:tc>
                  <a:txBody>
                    <a:bodyPr/>
                    <a:lstStyle/>
                    <a:p>
                      <a:pPr marL="0" marR="0" algn="ctr">
                        <a:lnSpc>
                          <a:spcPct val="115000"/>
                        </a:lnSpc>
                        <a:spcBef>
                          <a:spcPts val="0"/>
                        </a:spcBef>
                        <a:spcAft>
                          <a:spcPts val="0"/>
                        </a:spcAft>
                      </a:pPr>
                      <a:r>
                        <a:rPr lang="en-US" sz="1000" dirty="0">
                          <a:effectLst/>
                        </a:rPr>
                        <a:t>Scope of assistance (geographic)</a:t>
                      </a:r>
                      <a:endParaRPr lang="en-US" sz="1000" dirty="0">
                        <a:solidFill>
                          <a:schemeClr val="tx1"/>
                        </a:solidFill>
                        <a:effectLst/>
                        <a:latin typeface="Calibri"/>
                        <a:ea typeface="Times New Roman"/>
                        <a:cs typeface="Times New Roman"/>
                      </a:endParaRPr>
                    </a:p>
                  </a:txBody>
                  <a:tcPr marL="15446" marR="15446" marT="0" marB="0" anchor="b"/>
                </a:tc>
                <a:tc>
                  <a:txBody>
                    <a:bodyPr/>
                    <a:lstStyle/>
                    <a:p>
                      <a:pPr marL="0" marR="0" algn="ctr">
                        <a:lnSpc>
                          <a:spcPct val="115000"/>
                        </a:lnSpc>
                        <a:spcBef>
                          <a:spcPts val="0"/>
                        </a:spcBef>
                        <a:spcAft>
                          <a:spcPts val="0"/>
                        </a:spcAft>
                      </a:pPr>
                      <a:r>
                        <a:rPr lang="en-US" sz="1000" dirty="0">
                          <a:effectLst/>
                        </a:rPr>
                        <a:t>Scope of assistance </a:t>
                      </a:r>
                      <a:r>
                        <a:rPr lang="en-US" sz="1000" dirty="0" smtClean="0">
                          <a:effectLst/>
                        </a:rPr>
                        <a:t>(participants)</a:t>
                      </a:r>
                      <a:endParaRPr lang="en-US" sz="1000" dirty="0">
                        <a:solidFill>
                          <a:schemeClr val="tx1"/>
                        </a:solidFill>
                        <a:effectLst/>
                        <a:latin typeface="Calibri"/>
                        <a:ea typeface="Times New Roman"/>
                        <a:cs typeface="Times New Roman"/>
                      </a:endParaRPr>
                    </a:p>
                  </a:txBody>
                  <a:tcPr marL="15446" marR="15446" marT="0" marB="0" anchor="b"/>
                </a:tc>
                <a:tc>
                  <a:txBody>
                    <a:bodyPr/>
                    <a:lstStyle/>
                    <a:p>
                      <a:pPr marL="0" marR="0" algn="ctr">
                        <a:lnSpc>
                          <a:spcPct val="115000"/>
                        </a:lnSpc>
                        <a:spcBef>
                          <a:spcPts val="0"/>
                        </a:spcBef>
                        <a:spcAft>
                          <a:spcPts val="0"/>
                        </a:spcAft>
                      </a:pPr>
                      <a:r>
                        <a:rPr lang="en-US" sz="1000" dirty="0">
                          <a:effectLst/>
                        </a:rPr>
                        <a:t>Successful </a:t>
                      </a:r>
                      <a:r>
                        <a:rPr lang="en-US" sz="1000" dirty="0" smtClean="0">
                          <a:effectLst/>
                        </a:rPr>
                        <a:t>interventions/ &amp; why</a:t>
                      </a:r>
                      <a:endParaRPr lang="en-US" sz="1000" dirty="0">
                        <a:solidFill>
                          <a:schemeClr val="tx1"/>
                        </a:solidFill>
                        <a:effectLst/>
                        <a:latin typeface="Calibri"/>
                        <a:ea typeface="Times New Roman"/>
                        <a:cs typeface="Times New Roman"/>
                      </a:endParaRPr>
                    </a:p>
                  </a:txBody>
                  <a:tcPr marL="15446" marR="15446" marT="0" marB="0" anchor="b"/>
                </a:tc>
                <a:tc>
                  <a:txBody>
                    <a:bodyPr/>
                    <a:lstStyle/>
                    <a:p>
                      <a:pPr marL="0" marR="0" algn="ctr">
                        <a:lnSpc>
                          <a:spcPct val="115000"/>
                        </a:lnSpc>
                        <a:spcBef>
                          <a:spcPts val="0"/>
                        </a:spcBef>
                        <a:spcAft>
                          <a:spcPts val="0"/>
                        </a:spcAft>
                      </a:pPr>
                      <a:r>
                        <a:rPr lang="en-US" sz="1000" dirty="0" smtClean="0">
                          <a:effectLst/>
                        </a:rPr>
                        <a:t>Un-successful Interventions/  </a:t>
                      </a:r>
                      <a:r>
                        <a:rPr lang="en-US" sz="1000" dirty="0">
                          <a:effectLst/>
                        </a:rPr>
                        <a:t>&amp; why</a:t>
                      </a:r>
                      <a:endParaRPr lang="en-US" sz="1000" dirty="0">
                        <a:solidFill>
                          <a:schemeClr val="tx1"/>
                        </a:solidFill>
                        <a:effectLst/>
                        <a:latin typeface="Calibri"/>
                        <a:ea typeface="Times New Roman"/>
                        <a:cs typeface="Times New Roman"/>
                      </a:endParaRPr>
                    </a:p>
                  </a:txBody>
                  <a:tcPr marL="15446" marR="15446" marT="0" marB="0" anchor="b"/>
                </a:tc>
                <a:tc>
                  <a:txBody>
                    <a:bodyPr/>
                    <a:lstStyle/>
                    <a:p>
                      <a:pPr marL="0" marR="0" algn="ctr">
                        <a:lnSpc>
                          <a:spcPct val="115000"/>
                        </a:lnSpc>
                        <a:spcBef>
                          <a:spcPts val="0"/>
                        </a:spcBef>
                        <a:spcAft>
                          <a:spcPts val="0"/>
                        </a:spcAft>
                      </a:pPr>
                      <a:r>
                        <a:rPr lang="en-US" sz="1000" dirty="0">
                          <a:effectLst/>
                        </a:rPr>
                        <a:t>Relationship with other stakeholders</a:t>
                      </a:r>
                      <a:endParaRPr lang="en-US" sz="1000" dirty="0">
                        <a:solidFill>
                          <a:schemeClr val="tx1"/>
                        </a:solidFill>
                        <a:effectLst/>
                        <a:latin typeface="Calibri"/>
                        <a:ea typeface="Times New Roman"/>
                        <a:cs typeface="Times New Roman"/>
                      </a:endParaRPr>
                    </a:p>
                  </a:txBody>
                  <a:tcPr marL="15446" marR="15446" marT="0" marB="0" anchor="b"/>
                </a:tc>
                <a:extLst>
                  <a:ext uri="{0D108BD9-81ED-4DB2-BD59-A6C34878D82A}">
                    <a16:rowId xmlns:a16="http://schemas.microsoft.com/office/drawing/2014/main" val="866525015"/>
                  </a:ext>
                </a:extLst>
              </a:tr>
              <a:tr h="275759">
                <a:tc gridSpan="9">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smtClean="0">
                          <a:effectLst/>
                        </a:rPr>
                        <a:t>Component: Health and Nutrition</a:t>
                      </a:r>
                      <a:endParaRPr lang="en-US" sz="1300" dirty="0" smtClean="0">
                        <a:solidFill>
                          <a:schemeClr val="tx1"/>
                        </a:solidFill>
                        <a:effectLst/>
                        <a:latin typeface="Calibri"/>
                        <a:ea typeface="Times New Roman"/>
                        <a:cs typeface="Times New Roman"/>
                      </a:endParaRPr>
                    </a:p>
                  </a:txBody>
                  <a:tcPr marL="73082" marR="73082" marT="36541" marB="36541"/>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97460817"/>
                  </a:ext>
                </a:extLst>
              </a:tr>
              <a:tr h="295698">
                <a:tc>
                  <a:txBody>
                    <a:bodyPr/>
                    <a:lstStyle/>
                    <a:p>
                      <a:pPr marL="54610" marR="0">
                        <a:lnSpc>
                          <a:spcPct val="115000"/>
                        </a:lnSpc>
                        <a:spcBef>
                          <a:spcPts val="300"/>
                        </a:spcBef>
                        <a:spcAft>
                          <a:spcPts val="300"/>
                        </a:spcAft>
                      </a:pPr>
                      <a:r>
                        <a:rPr lang="en-US" sz="1000" dirty="0">
                          <a:effectLst/>
                        </a:rPr>
                        <a:t>WASH</a:t>
                      </a:r>
                      <a:endParaRPr lang="en-US" sz="1000" dirty="0">
                        <a:solidFill>
                          <a:schemeClr val="tx1"/>
                        </a:solidFill>
                        <a:effectLst/>
                        <a:latin typeface="Calibri"/>
                        <a:ea typeface="Times New Roman"/>
                        <a:cs typeface="Times New Roman"/>
                      </a:endParaRPr>
                    </a:p>
                  </a:txBody>
                  <a:tcPr marL="15446" marR="15446" marT="0" marB="0"/>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extLst>
                  <a:ext uri="{0D108BD9-81ED-4DB2-BD59-A6C34878D82A}">
                    <a16:rowId xmlns:a16="http://schemas.microsoft.com/office/drawing/2014/main" val="4133967854"/>
                  </a:ext>
                </a:extLst>
              </a:tr>
              <a:tr h="1067449">
                <a:tc>
                  <a:txBody>
                    <a:bodyPr/>
                    <a:lstStyle/>
                    <a:p>
                      <a:pPr marL="54610" marR="0">
                        <a:lnSpc>
                          <a:spcPct val="115000"/>
                        </a:lnSpc>
                        <a:spcBef>
                          <a:spcPts val="300"/>
                        </a:spcBef>
                        <a:spcAft>
                          <a:spcPts val="300"/>
                        </a:spcAft>
                      </a:pPr>
                      <a:r>
                        <a:rPr lang="en-US" sz="1000" dirty="0" smtClean="0">
                          <a:effectLst/>
                        </a:rPr>
                        <a:t>Prevention/ treatment </a:t>
                      </a:r>
                      <a:r>
                        <a:rPr lang="en-US" sz="1000" dirty="0">
                          <a:effectLst/>
                        </a:rPr>
                        <a:t>of childhood illnesses</a:t>
                      </a:r>
                      <a:endParaRPr lang="en-US" sz="1000" dirty="0">
                        <a:solidFill>
                          <a:schemeClr val="tx1"/>
                        </a:solidFill>
                        <a:effectLst/>
                        <a:latin typeface="Calibri"/>
                        <a:ea typeface="Times New Roman"/>
                        <a:cs typeface="Times New Roman"/>
                      </a:endParaRPr>
                    </a:p>
                  </a:txBody>
                  <a:tcPr marL="15446" marR="15446" marT="0" marB="0"/>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extLst>
                  <a:ext uri="{0D108BD9-81ED-4DB2-BD59-A6C34878D82A}">
                    <a16:rowId xmlns:a16="http://schemas.microsoft.com/office/drawing/2014/main" val="2361940969"/>
                  </a:ext>
                </a:extLst>
              </a:tr>
              <a:tr h="533724">
                <a:tc>
                  <a:txBody>
                    <a:bodyPr/>
                    <a:lstStyle/>
                    <a:p>
                      <a:pPr marL="54610" marR="0">
                        <a:lnSpc>
                          <a:spcPct val="115000"/>
                        </a:lnSpc>
                        <a:spcBef>
                          <a:spcPts val="300"/>
                        </a:spcBef>
                        <a:spcAft>
                          <a:spcPts val="300"/>
                        </a:spcAft>
                      </a:pPr>
                      <a:r>
                        <a:rPr lang="en-US" sz="1000" dirty="0">
                          <a:effectLst/>
                        </a:rPr>
                        <a:t>Family planning services</a:t>
                      </a:r>
                      <a:endParaRPr lang="en-US" sz="1000" dirty="0">
                        <a:solidFill>
                          <a:schemeClr val="tx1"/>
                        </a:solidFill>
                        <a:effectLst/>
                        <a:latin typeface="Calibri"/>
                        <a:ea typeface="Times New Roman"/>
                        <a:cs typeface="Times New Roman"/>
                      </a:endParaRPr>
                    </a:p>
                  </a:txBody>
                  <a:tcPr marL="15446" marR="15446" marT="0" marB="0"/>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extLst>
                  <a:ext uri="{0D108BD9-81ED-4DB2-BD59-A6C34878D82A}">
                    <a16:rowId xmlns:a16="http://schemas.microsoft.com/office/drawing/2014/main" val="1485543280"/>
                  </a:ext>
                </a:extLst>
              </a:tr>
              <a:tr h="455144">
                <a:tc>
                  <a:txBody>
                    <a:bodyPr/>
                    <a:lstStyle/>
                    <a:p>
                      <a:pPr marL="54610" marR="0">
                        <a:lnSpc>
                          <a:spcPct val="115000"/>
                        </a:lnSpc>
                        <a:spcBef>
                          <a:spcPts val="300"/>
                        </a:spcBef>
                        <a:spcAft>
                          <a:spcPts val="300"/>
                        </a:spcAft>
                      </a:pPr>
                      <a:r>
                        <a:rPr lang="en-US" sz="1000" dirty="0">
                          <a:effectLst/>
                        </a:rPr>
                        <a:t>Nutrition services</a:t>
                      </a:r>
                      <a:endParaRPr lang="en-US" sz="1000" dirty="0">
                        <a:solidFill>
                          <a:schemeClr val="tx1"/>
                        </a:solidFill>
                        <a:effectLst/>
                        <a:latin typeface="Calibri"/>
                        <a:ea typeface="Times New Roman"/>
                        <a:cs typeface="Times New Roman"/>
                      </a:endParaRPr>
                    </a:p>
                  </a:txBody>
                  <a:tcPr marL="15446" marR="15446" marT="0" marB="0"/>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tc>
                  <a:txBody>
                    <a:bodyPr/>
                    <a:lstStyle/>
                    <a:p>
                      <a:endParaRPr lang="en-US" sz="1400"/>
                    </a:p>
                  </a:txBody>
                  <a:tcPr marL="73082" marR="73082" marT="36541" marB="36541"/>
                </a:tc>
                <a:extLst>
                  <a:ext uri="{0D108BD9-81ED-4DB2-BD59-A6C34878D82A}">
                    <a16:rowId xmlns:a16="http://schemas.microsoft.com/office/drawing/2014/main" val="3481189045"/>
                  </a:ext>
                </a:extLst>
              </a:tr>
              <a:tr h="296392">
                <a:tc gridSpan="9">
                  <a:txBody>
                    <a:bodyPr/>
                    <a:lstStyle/>
                    <a:p>
                      <a:pPr marL="0" marR="0">
                        <a:lnSpc>
                          <a:spcPct val="115000"/>
                        </a:lnSpc>
                        <a:spcBef>
                          <a:spcPts val="0"/>
                        </a:spcBef>
                        <a:spcAft>
                          <a:spcPts val="0"/>
                        </a:spcAft>
                      </a:pPr>
                      <a:r>
                        <a:rPr lang="en-US" sz="1300" dirty="0" smtClean="0">
                          <a:effectLst/>
                        </a:rPr>
                        <a:t>Component: Agriculture</a:t>
                      </a:r>
                      <a:r>
                        <a:rPr lang="en-US" sz="1300" baseline="0" dirty="0" smtClean="0">
                          <a:effectLst/>
                        </a:rPr>
                        <a:t> and Livelihoods</a:t>
                      </a:r>
                      <a:endParaRPr lang="en-US" sz="1300" dirty="0">
                        <a:solidFill>
                          <a:schemeClr val="tx1"/>
                        </a:solidFill>
                        <a:effectLst/>
                        <a:latin typeface="Calibri"/>
                        <a:ea typeface="Times New Roman"/>
                        <a:cs typeface="Times New Roman"/>
                      </a:endParaRPr>
                    </a:p>
                  </a:txBody>
                  <a:tcPr marL="15446" marR="15446" marT="0" marB="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566408635"/>
                  </a:ext>
                </a:extLst>
              </a:tr>
              <a:tr h="426136">
                <a:tc>
                  <a:txBody>
                    <a:bodyPr/>
                    <a:lstStyle/>
                    <a:p>
                      <a:pPr marL="54610" marR="0" lvl="0" indent="0" algn="l" defTabSz="457200" rtl="0" eaLnBrk="1" fontAlgn="auto" latinLnBrk="0" hangingPunct="1">
                        <a:lnSpc>
                          <a:spcPct val="115000"/>
                        </a:lnSpc>
                        <a:spcBef>
                          <a:spcPts val="300"/>
                        </a:spcBef>
                        <a:spcAft>
                          <a:spcPts val="300"/>
                        </a:spcAft>
                        <a:buClrTx/>
                        <a:buSzTx/>
                        <a:buFontTx/>
                        <a:buNone/>
                        <a:tabLst/>
                        <a:defRPr/>
                      </a:pPr>
                      <a:r>
                        <a:rPr lang="en-US" sz="1000" dirty="0" err="1" smtClean="0">
                          <a:effectLst/>
                        </a:rPr>
                        <a:t>NRM</a:t>
                      </a:r>
                      <a:endParaRPr lang="en-US" sz="1000" dirty="0" smtClean="0">
                        <a:effectLst/>
                      </a:endParaRPr>
                    </a:p>
                    <a:p>
                      <a:pPr marL="54610" marR="0">
                        <a:lnSpc>
                          <a:spcPct val="115000"/>
                        </a:lnSpc>
                        <a:spcBef>
                          <a:spcPts val="300"/>
                        </a:spcBef>
                        <a:spcAft>
                          <a:spcPts val="300"/>
                        </a:spcAft>
                      </a:pPr>
                      <a:endParaRPr lang="en-US" sz="1000" dirty="0">
                        <a:solidFill>
                          <a:schemeClr val="tx1"/>
                        </a:solidFill>
                        <a:effectLst/>
                        <a:latin typeface="Calibri"/>
                        <a:ea typeface="Times New Roman"/>
                        <a:cs typeface="Times New Roman"/>
                      </a:endParaRPr>
                    </a:p>
                  </a:txBody>
                  <a:tcPr marL="15446" marR="15446" marT="0" marB="0"/>
                </a:tc>
                <a:tc>
                  <a:txBody>
                    <a:bodyPr/>
                    <a:lstStyle/>
                    <a:p>
                      <a:endParaRPr lang="en-US" sz="1400" dirty="0"/>
                    </a:p>
                  </a:txBody>
                  <a:tcPr marL="73082" marR="73082" marT="36541" marB="36541"/>
                </a:tc>
                <a:tc>
                  <a:txBody>
                    <a:bodyPr/>
                    <a:lstStyle/>
                    <a:p>
                      <a:endParaRPr lang="en-US" sz="1400" dirty="0"/>
                    </a:p>
                  </a:txBody>
                  <a:tcPr marL="73082" marR="73082" marT="36541" marB="36541"/>
                </a:tc>
                <a:tc>
                  <a:txBody>
                    <a:bodyPr/>
                    <a:lstStyle/>
                    <a:p>
                      <a:endParaRPr lang="en-US" sz="1400" dirty="0"/>
                    </a:p>
                  </a:txBody>
                  <a:tcPr marL="73082" marR="73082" marT="36541" marB="36541"/>
                </a:tc>
                <a:tc>
                  <a:txBody>
                    <a:bodyPr/>
                    <a:lstStyle/>
                    <a:p>
                      <a:endParaRPr lang="en-US" sz="1400" dirty="0"/>
                    </a:p>
                  </a:txBody>
                  <a:tcPr marL="73082" marR="73082" marT="36541" marB="36541"/>
                </a:tc>
                <a:tc>
                  <a:txBody>
                    <a:bodyPr/>
                    <a:lstStyle/>
                    <a:p>
                      <a:endParaRPr lang="en-US" sz="1400" dirty="0"/>
                    </a:p>
                  </a:txBody>
                  <a:tcPr marL="73082" marR="73082" marT="36541" marB="36541"/>
                </a:tc>
                <a:tc>
                  <a:txBody>
                    <a:bodyPr/>
                    <a:lstStyle/>
                    <a:p>
                      <a:endParaRPr lang="en-US" sz="1400" dirty="0"/>
                    </a:p>
                  </a:txBody>
                  <a:tcPr marL="73082" marR="73082" marT="36541" marB="36541"/>
                </a:tc>
                <a:tc>
                  <a:txBody>
                    <a:bodyPr/>
                    <a:lstStyle/>
                    <a:p>
                      <a:endParaRPr lang="en-US" sz="1400" dirty="0"/>
                    </a:p>
                  </a:txBody>
                  <a:tcPr marL="73082" marR="73082" marT="36541" marB="36541"/>
                </a:tc>
                <a:tc>
                  <a:txBody>
                    <a:bodyPr/>
                    <a:lstStyle/>
                    <a:p>
                      <a:endParaRPr lang="en-US" sz="1400" dirty="0"/>
                    </a:p>
                  </a:txBody>
                  <a:tcPr marL="73082" marR="73082" marT="36541" marB="36541"/>
                </a:tc>
                <a:extLst>
                  <a:ext uri="{0D108BD9-81ED-4DB2-BD59-A6C34878D82A}">
                    <a16:rowId xmlns:a16="http://schemas.microsoft.com/office/drawing/2014/main" val="1431089943"/>
                  </a:ext>
                </a:extLst>
              </a:tr>
            </a:tbl>
          </a:graphicData>
        </a:graphic>
      </p:graphicFrame>
    </p:spTree>
    <p:extLst>
      <p:ext uri="{BB962C8B-B14F-4D97-AF65-F5344CB8AC3E}">
        <p14:creationId xmlns:p14="http://schemas.microsoft.com/office/powerpoint/2010/main" val="1157739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E842DF-AE8C-4540-939E-4277F3577C1E}"/>
              </a:ext>
            </a:extLst>
          </p:cNvPr>
          <p:cNvSpPr>
            <a:spLocks noGrp="1"/>
          </p:cNvSpPr>
          <p:nvPr>
            <p:ph type="body" sz="quarter" idx="11"/>
          </p:nvPr>
        </p:nvSpPr>
        <p:spPr>
          <a:xfrm>
            <a:off x="1366838" y="2002061"/>
            <a:ext cx="6313487" cy="1089481"/>
          </a:xfrm>
        </p:spPr>
        <p:txBody>
          <a:bodyPr>
            <a:noAutofit/>
          </a:bodyPr>
          <a:lstStyle/>
          <a:p>
            <a:r>
              <a:rPr lang="en-US" sz="6000" dirty="0" smtClean="0"/>
              <a:t>Thank you!</a:t>
            </a:r>
            <a:endParaRPr lang="en-US" sz="6000" dirty="0"/>
          </a:p>
        </p:txBody>
      </p:sp>
    </p:spTree>
    <p:extLst>
      <p:ext uri="{BB962C8B-B14F-4D97-AF65-F5344CB8AC3E}">
        <p14:creationId xmlns:p14="http://schemas.microsoft.com/office/powerpoint/2010/main" val="3447720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TOC Process and </a:t>
            </a:r>
            <a:r>
              <a:rPr lang="en-US" dirty="0" smtClean="0"/>
              <a:t>Timeline</a:t>
            </a:r>
            <a:endParaRPr lang="en-US" dirty="0"/>
          </a:p>
        </p:txBody>
      </p:sp>
      <p:graphicFrame>
        <p:nvGraphicFramePr>
          <p:cNvPr id="5" name="Content Placeholder 2"/>
          <p:cNvGraphicFramePr>
            <a:graphicFrameLocks noGrp="1"/>
          </p:cNvGraphicFramePr>
          <p:nvPr>
            <p:ph sz="half" idx="2"/>
            <p:extLst>
              <p:ext uri="{D42A27DB-BD31-4B8C-83A1-F6EECF244321}">
                <p14:modId xmlns:p14="http://schemas.microsoft.com/office/powerpoint/2010/main" val="2663332960"/>
              </p:ext>
            </p:extLst>
          </p:nvPr>
        </p:nvGraphicFramePr>
        <p:xfrm>
          <a:off x="625659" y="1142097"/>
          <a:ext cx="8012998" cy="3751262"/>
        </p:xfrm>
        <a:graphic>
          <a:graphicData uri="http://schemas.openxmlformats.org/drawingml/2006/table">
            <a:tbl>
              <a:tblPr>
                <a:tableStyleId>{5C22544A-7EE6-4342-B048-85BDC9FD1C3A}</a:tableStyleId>
              </a:tblPr>
              <a:tblGrid>
                <a:gridCol w="2093696">
                  <a:extLst>
                    <a:ext uri="{9D8B030D-6E8A-4147-A177-3AD203B41FA5}">
                      <a16:colId xmlns:a16="http://schemas.microsoft.com/office/drawing/2014/main" val="1053033345"/>
                    </a:ext>
                  </a:extLst>
                </a:gridCol>
                <a:gridCol w="182061">
                  <a:extLst>
                    <a:ext uri="{9D8B030D-6E8A-4147-A177-3AD203B41FA5}">
                      <a16:colId xmlns:a16="http://schemas.microsoft.com/office/drawing/2014/main" val="3363701114"/>
                    </a:ext>
                  </a:extLst>
                </a:gridCol>
                <a:gridCol w="224074">
                  <a:extLst>
                    <a:ext uri="{9D8B030D-6E8A-4147-A177-3AD203B41FA5}">
                      <a16:colId xmlns:a16="http://schemas.microsoft.com/office/drawing/2014/main" val="1051992116"/>
                    </a:ext>
                  </a:extLst>
                </a:gridCol>
                <a:gridCol w="203067">
                  <a:extLst>
                    <a:ext uri="{9D8B030D-6E8A-4147-A177-3AD203B41FA5}">
                      <a16:colId xmlns:a16="http://schemas.microsoft.com/office/drawing/2014/main" val="3013693323"/>
                    </a:ext>
                  </a:extLst>
                </a:gridCol>
                <a:gridCol w="203067">
                  <a:extLst>
                    <a:ext uri="{9D8B030D-6E8A-4147-A177-3AD203B41FA5}">
                      <a16:colId xmlns:a16="http://schemas.microsoft.com/office/drawing/2014/main" val="2373862974"/>
                    </a:ext>
                  </a:extLst>
                </a:gridCol>
                <a:gridCol w="196066">
                  <a:extLst>
                    <a:ext uri="{9D8B030D-6E8A-4147-A177-3AD203B41FA5}">
                      <a16:colId xmlns:a16="http://schemas.microsoft.com/office/drawing/2014/main" val="2740776638"/>
                    </a:ext>
                  </a:extLst>
                </a:gridCol>
                <a:gridCol w="252085">
                  <a:extLst>
                    <a:ext uri="{9D8B030D-6E8A-4147-A177-3AD203B41FA5}">
                      <a16:colId xmlns:a16="http://schemas.microsoft.com/office/drawing/2014/main" val="808385064"/>
                    </a:ext>
                  </a:extLst>
                </a:gridCol>
                <a:gridCol w="259087">
                  <a:extLst>
                    <a:ext uri="{9D8B030D-6E8A-4147-A177-3AD203B41FA5}">
                      <a16:colId xmlns:a16="http://schemas.microsoft.com/office/drawing/2014/main" val="785863251"/>
                    </a:ext>
                  </a:extLst>
                </a:gridCol>
                <a:gridCol w="182061">
                  <a:extLst>
                    <a:ext uri="{9D8B030D-6E8A-4147-A177-3AD203B41FA5}">
                      <a16:colId xmlns:a16="http://schemas.microsoft.com/office/drawing/2014/main" val="2954429637"/>
                    </a:ext>
                  </a:extLst>
                </a:gridCol>
                <a:gridCol w="217072">
                  <a:extLst>
                    <a:ext uri="{9D8B030D-6E8A-4147-A177-3AD203B41FA5}">
                      <a16:colId xmlns:a16="http://schemas.microsoft.com/office/drawing/2014/main" val="633819522"/>
                    </a:ext>
                  </a:extLst>
                </a:gridCol>
                <a:gridCol w="245080">
                  <a:extLst>
                    <a:ext uri="{9D8B030D-6E8A-4147-A177-3AD203B41FA5}">
                      <a16:colId xmlns:a16="http://schemas.microsoft.com/office/drawing/2014/main" val="3758031270"/>
                    </a:ext>
                  </a:extLst>
                </a:gridCol>
                <a:gridCol w="245080">
                  <a:extLst>
                    <a:ext uri="{9D8B030D-6E8A-4147-A177-3AD203B41FA5}">
                      <a16:colId xmlns:a16="http://schemas.microsoft.com/office/drawing/2014/main" val="2141791197"/>
                    </a:ext>
                  </a:extLst>
                </a:gridCol>
                <a:gridCol w="280093">
                  <a:extLst>
                    <a:ext uri="{9D8B030D-6E8A-4147-A177-3AD203B41FA5}">
                      <a16:colId xmlns:a16="http://schemas.microsoft.com/office/drawing/2014/main" val="2513788427"/>
                    </a:ext>
                  </a:extLst>
                </a:gridCol>
                <a:gridCol w="252085">
                  <a:extLst>
                    <a:ext uri="{9D8B030D-6E8A-4147-A177-3AD203B41FA5}">
                      <a16:colId xmlns:a16="http://schemas.microsoft.com/office/drawing/2014/main" val="2003643812"/>
                    </a:ext>
                  </a:extLst>
                </a:gridCol>
                <a:gridCol w="278448">
                  <a:extLst>
                    <a:ext uri="{9D8B030D-6E8A-4147-A177-3AD203B41FA5}">
                      <a16:colId xmlns:a16="http://schemas.microsoft.com/office/drawing/2014/main" val="391598656"/>
                    </a:ext>
                  </a:extLst>
                </a:gridCol>
                <a:gridCol w="246726">
                  <a:extLst>
                    <a:ext uri="{9D8B030D-6E8A-4147-A177-3AD203B41FA5}">
                      <a16:colId xmlns:a16="http://schemas.microsoft.com/office/drawing/2014/main" val="723009247"/>
                    </a:ext>
                  </a:extLst>
                </a:gridCol>
                <a:gridCol w="273091">
                  <a:extLst>
                    <a:ext uri="{9D8B030D-6E8A-4147-A177-3AD203B41FA5}">
                      <a16:colId xmlns:a16="http://schemas.microsoft.com/office/drawing/2014/main" val="1583672156"/>
                    </a:ext>
                  </a:extLst>
                </a:gridCol>
                <a:gridCol w="280093">
                  <a:extLst>
                    <a:ext uri="{9D8B030D-6E8A-4147-A177-3AD203B41FA5}">
                      <a16:colId xmlns:a16="http://schemas.microsoft.com/office/drawing/2014/main" val="1357015527"/>
                    </a:ext>
                  </a:extLst>
                </a:gridCol>
                <a:gridCol w="289430">
                  <a:extLst>
                    <a:ext uri="{9D8B030D-6E8A-4147-A177-3AD203B41FA5}">
                      <a16:colId xmlns:a16="http://schemas.microsoft.com/office/drawing/2014/main" val="3329852671"/>
                    </a:ext>
                  </a:extLst>
                </a:gridCol>
                <a:gridCol w="308103">
                  <a:extLst>
                    <a:ext uri="{9D8B030D-6E8A-4147-A177-3AD203B41FA5}">
                      <a16:colId xmlns:a16="http://schemas.microsoft.com/office/drawing/2014/main" val="3387371476"/>
                    </a:ext>
                  </a:extLst>
                </a:gridCol>
                <a:gridCol w="363974">
                  <a:extLst>
                    <a:ext uri="{9D8B030D-6E8A-4147-A177-3AD203B41FA5}">
                      <a16:colId xmlns:a16="http://schemas.microsoft.com/office/drawing/2014/main" val="3764774195"/>
                    </a:ext>
                  </a:extLst>
                </a:gridCol>
                <a:gridCol w="317632">
                  <a:extLst>
                    <a:ext uri="{9D8B030D-6E8A-4147-A177-3AD203B41FA5}">
                      <a16:colId xmlns:a16="http://schemas.microsoft.com/office/drawing/2014/main" val="2466015062"/>
                    </a:ext>
                  </a:extLst>
                </a:gridCol>
                <a:gridCol w="354738">
                  <a:extLst>
                    <a:ext uri="{9D8B030D-6E8A-4147-A177-3AD203B41FA5}">
                      <a16:colId xmlns:a16="http://schemas.microsoft.com/office/drawing/2014/main" val="261518520"/>
                    </a:ext>
                  </a:extLst>
                </a:gridCol>
                <a:gridCol w="266089">
                  <a:extLst>
                    <a:ext uri="{9D8B030D-6E8A-4147-A177-3AD203B41FA5}">
                      <a16:colId xmlns:a16="http://schemas.microsoft.com/office/drawing/2014/main" val="2216918151"/>
                    </a:ext>
                  </a:extLst>
                </a:gridCol>
              </a:tblGrid>
              <a:tr h="428179">
                <a:tc>
                  <a:txBody>
                    <a:bodyPr/>
                    <a:lstStyle/>
                    <a:p>
                      <a:pPr algn="l" fontAlgn="b"/>
                      <a:endParaRPr lang="en-US" sz="600" b="0" i="0" u="none" strike="noStrike" dirty="0">
                        <a:solidFill>
                          <a:srgbClr val="000000"/>
                        </a:solidFill>
                        <a:effectLst/>
                        <a:latin typeface="Ubuntu" panose="020B0604020202020204" charset="0"/>
                      </a:endParaRPr>
                    </a:p>
                  </a:txBody>
                  <a:tcPr marL="6442" marR="6442" marT="6442" marB="0" anchor="b"/>
                </a:tc>
                <a:tc gridSpan="4">
                  <a:txBody>
                    <a:bodyPr/>
                    <a:lstStyle/>
                    <a:p>
                      <a:pPr algn="ctr" fontAlgn="b"/>
                      <a:r>
                        <a:rPr lang="en-US" sz="900" u="none" strike="noStrike" kern="1200" dirty="0">
                          <a:solidFill>
                            <a:schemeClr val="dk1"/>
                          </a:solidFill>
                          <a:effectLst/>
                          <a:latin typeface="+mn-lt"/>
                          <a:ea typeface="+mn-ea"/>
                          <a:cs typeface="+mn-cs"/>
                        </a:rPr>
                        <a:t>Month 1</a:t>
                      </a:r>
                    </a:p>
                  </a:txBody>
                  <a:tcPr marL="6442" marR="6442" marT="6442" marB="0" anchor="ctr">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900" u="none" strike="noStrike" kern="1200" dirty="0">
                          <a:solidFill>
                            <a:schemeClr val="dk1"/>
                          </a:solidFill>
                          <a:effectLst/>
                          <a:latin typeface="+mn-lt"/>
                          <a:ea typeface="+mn-ea"/>
                          <a:cs typeface="+mn-cs"/>
                        </a:rPr>
                        <a:t>Month 2</a:t>
                      </a:r>
                    </a:p>
                  </a:txBody>
                  <a:tcPr marL="6442" marR="6442" marT="6442"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
                      <a:r>
                        <a:rPr lang="en-US" sz="900" u="none" strike="noStrike" kern="1200" dirty="0">
                          <a:solidFill>
                            <a:schemeClr val="dk1"/>
                          </a:solidFill>
                          <a:effectLst/>
                          <a:latin typeface="+mn-lt"/>
                          <a:ea typeface="+mn-ea"/>
                          <a:cs typeface="+mn-cs"/>
                        </a:rPr>
                        <a:t>Month 3</a:t>
                      </a:r>
                    </a:p>
                  </a:txBody>
                  <a:tcPr marL="6442" marR="6442" marT="6442" marB="0" anchor="ctr">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900" u="none" strike="noStrike" dirty="0">
                          <a:effectLst/>
                        </a:rPr>
                        <a:t> </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Month 4</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 </a:t>
                      </a:r>
                      <a:endParaRPr lang="en-US" sz="900" b="1" i="0" u="none" strike="noStrike" dirty="0">
                        <a:solidFill>
                          <a:srgbClr val="000000"/>
                        </a:solidFill>
                        <a:effectLst/>
                        <a:latin typeface="Ubuntu" panose="020B0604020202020204" charset="0"/>
                      </a:endParaRPr>
                    </a:p>
                  </a:txBody>
                  <a:tcPr marL="6442" marR="6442" marT="6442" marB="0" anchor="b"/>
                </a:tc>
                <a:tc hMerge="1">
                  <a:txBody>
                    <a:bodyPr/>
                    <a:lstStyle/>
                    <a:p>
                      <a:pPr algn="l" fontAlgn="b"/>
                      <a:endParaRPr lang="en-US" sz="700" b="1" i="0" u="none" strike="noStrike" dirty="0">
                        <a:solidFill>
                          <a:srgbClr val="000000"/>
                        </a:solidFill>
                        <a:effectLst/>
                        <a:latin typeface="Ubuntu" panose="020B0604020202020204" charset="0"/>
                      </a:endParaRPr>
                    </a:p>
                  </a:txBody>
                  <a:tcPr marL="6984" marR="6984" marT="6984" marB="0" anchor="b"/>
                </a:tc>
                <a:tc hMerge="1">
                  <a:txBody>
                    <a:bodyPr/>
                    <a:lstStyle/>
                    <a:p>
                      <a:endParaRPr lang="en-US"/>
                    </a:p>
                  </a:txBody>
                  <a:tcPr/>
                </a:tc>
                <a:tc hMerge="1">
                  <a:txBody>
                    <a:bodyPr/>
                    <a:lstStyle/>
                    <a:p>
                      <a:pPr algn="l" fontAlgn="b"/>
                      <a:endParaRPr lang="en-US" sz="700" b="1" i="0" u="none" strike="noStrike" dirty="0">
                        <a:solidFill>
                          <a:srgbClr val="000000"/>
                        </a:solidFill>
                        <a:effectLst/>
                        <a:latin typeface="Ubuntu" panose="020B0604020202020204" charset="0"/>
                      </a:endParaRPr>
                    </a:p>
                  </a:txBody>
                  <a:tcPr marL="6984" marR="6984" marT="6984" marB="0" anchor="b"/>
                </a:tc>
                <a:tc gridSpan="4">
                  <a:txBody>
                    <a:bodyPr/>
                    <a:lstStyle/>
                    <a:p>
                      <a:pPr algn="ctr" fontAlgn="b"/>
                      <a:r>
                        <a:rPr lang="en-US" sz="900" u="none" strike="noStrike" dirty="0">
                          <a:effectLst/>
                        </a:rPr>
                        <a:t> </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Month 5</a:t>
                      </a:r>
                      <a:endParaRPr lang="en-US" sz="900" b="1" i="0" u="none" strike="noStrike" dirty="0">
                        <a:solidFill>
                          <a:srgbClr val="000000"/>
                        </a:solidFill>
                        <a:effectLst/>
                        <a:latin typeface="Ubuntu" panose="020B0604020202020204" charset="0"/>
                      </a:endParaRPr>
                    </a:p>
                    <a:p>
                      <a:pPr algn="ctr" fontAlgn="b"/>
                      <a:r>
                        <a:rPr lang="en-US" sz="900" u="none" strike="noStrike" dirty="0">
                          <a:effectLst/>
                        </a:rPr>
                        <a:t> </a:t>
                      </a:r>
                      <a:endParaRPr lang="en-US" sz="900" b="0" i="0" u="none" strike="noStrike" dirty="0">
                        <a:solidFill>
                          <a:srgbClr val="000000"/>
                        </a:solidFill>
                        <a:effectLst/>
                        <a:latin typeface="Ubuntu" panose="020B0604020202020204" charset="0"/>
                      </a:endParaRPr>
                    </a:p>
                  </a:txBody>
                  <a:tcPr marL="6442" marR="6442" marT="6442" marB="0" anchor="b">
                    <a:solidFill>
                      <a:schemeClr val="accent4"/>
                    </a:solidFill>
                  </a:tcPr>
                </a:tc>
                <a:tc hMerge="1">
                  <a:txBody>
                    <a:bodyPr/>
                    <a:lstStyle/>
                    <a:p>
                      <a:pPr algn="l" fontAlgn="b"/>
                      <a:endParaRPr lang="en-US" sz="700" b="1" i="0" u="none" strike="noStrike" dirty="0">
                        <a:solidFill>
                          <a:srgbClr val="000000"/>
                        </a:solidFill>
                        <a:effectLst/>
                        <a:latin typeface="Ubuntu" panose="020B0604020202020204" charset="0"/>
                      </a:endParaRPr>
                    </a:p>
                  </a:txBody>
                  <a:tcPr marL="6984" marR="6984" marT="6984" marB="0" anchor="b"/>
                </a:tc>
                <a:tc hMerge="1">
                  <a:txBody>
                    <a:bodyPr/>
                    <a:lstStyle/>
                    <a:p>
                      <a:endParaRPr lang="en-US"/>
                    </a:p>
                  </a:txBody>
                  <a:tcPr/>
                </a:tc>
                <a:tc hMerge="1">
                  <a:txBody>
                    <a:bodyPr/>
                    <a:lstStyle/>
                    <a:p>
                      <a:pPr algn="l" fontAlgn="b"/>
                      <a:endParaRPr lang="en-US" sz="700" b="0" i="0" u="none" strike="noStrike" dirty="0">
                        <a:solidFill>
                          <a:srgbClr val="000000"/>
                        </a:solidFill>
                        <a:effectLst/>
                        <a:latin typeface="Ubuntu" panose="020B0604020202020204" charset="0"/>
                      </a:endParaRPr>
                    </a:p>
                  </a:txBody>
                  <a:tcPr marL="6984" marR="6984" marT="6984" marB="0" anchor="b"/>
                </a:tc>
                <a:tc gridSpan="2">
                  <a:txBody>
                    <a:bodyPr/>
                    <a:lstStyle/>
                    <a:p>
                      <a:pPr algn="ctr" fontAlgn="b"/>
                      <a:r>
                        <a:rPr lang="en-US" sz="900" u="none" strike="noStrike" dirty="0">
                          <a:effectLst/>
                        </a:rPr>
                        <a:t>Month 6</a:t>
                      </a:r>
                      <a:endParaRPr lang="en-US" sz="900" b="1" i="0" u="none" strike="noStrike" dirty="0">
                        <a:solidFill>
                          <a:srgbClr val="000000"/>
                        </a:solidFill>
                        <a:effectLst/>
                        <a:latin typeface="Ubuntu" panose="020B0604020202020204" charset="0"/>
                      </a:endParaRPr>
                    </a:p>
                  </a:txBody>
                  <a:tcPr marL="6442" marR="6442" marT="6442" marB="0" anchor="ctr"/>
                </a:tc>
                <a:tc hMerge="1">
                  <a:txBody>
                    <a:bodyPr/>
                    <a:lstStyle/>
                    <a:p>
                      <a:endParaRPr lang="en-US"/>
                    </a:p>
                  </a:txBody>
                  <a:tcPr/>
                </a:tc>
                <a:extLst>
                  <a:ext uri="{0D108BD9-81ED-4DB2-BD59-A6C34878D82A}">
                    <a16:rowId xmlns:a16="http://schemas.microsoft.com/office/drawing/2014/main" val="2809179598"/>
                  </a:ext>
                </a:extLst>
              </a:tr>
              <a:tr h="341160">
                <a:tc>
                  <a:txBody>
                    <a:bodyPr/>
                    <a:lstStyle/>
                    <a:p>
                      <a:pPr algn="r" fontAlgn="b"/>
                      <a:r>
                        <a:rPr lang="en-US" sz="900" u="none" strike="noStrike" dirty="0">
                          <a:effectLst/>
                        </a:rPr>
                        <a:t>WEEK</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1</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2</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3</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4</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5</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6</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7</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8</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a:effectLst/>
                        </a:rPr>
                        <a:t>9</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10</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11</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12</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a:effectLst/>
                        </a:rPr>
                        <a:t>13</a:t>
                      </a:r>
                      <a:endParaRPr lang="en-US" sz="900" b="1" i="0" u="none" strike="noStrike">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14</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15</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16</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17</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18</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19</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20</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21</a:t>
                      </a:r>
                      <a:endParaRPr lang="en-US" sz="900" b="1" i="0" u="none" strike="noStrike" dirty="0">
                        <a:solidFill>
                          <a:srgbClr val="000000"/>
                        </a:solidFill>
                        <a:effectLst/>
                        <a:latin typeface="Ubuntu" panose="020B0604020202020204" charset="0"/>
                      </a:endParaRPr>
                    </a:p>
                  </a:txBody>
                  <a:tcPr marL="6442" marR="6442" marT="6442" marB="0" anchor="ctr"/>
                </a:tc>
                <a:tc>
                  <a:txBody>
                    <a:bodyPr/>
                    <a:lstStyle/>
                    <a:p>
                      <a:pPr algn="ctr" fontAlgn="ctr"/>
                      <a:r>
                        <a:rPr lang="en-US" sz="900" u="none" strike="noStrike" dirty="0">
                          <a:effectLst/>
                        </a:rPr>
                        <a:t>22</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tc>
                  <a:txBody>
                    <a:bodyPr/>
                    <a:lstStyle/>
                    <a:p>
                      <a:pPr algn="ctr" fontAlgn="ctr"/>
                      <a:r>
                        <a:rPr lang="en-US" sz="900" u="none" strike="noStrike" dirty="0">
                          <a:effectLst/>
                        </a:rPr>
                        <a:t>23</a:t>
                      </a:r>
                      <a:endParaRPr lang="en-US" sz="900" b="1" i="0" u="none" strike="noStrike" dirty="0">
                        <a:solidFill>
                          <a:srgbClr val="000000"/>
                        </a:solidFill>
                        <a:effectLst/>
                        <a:latin typeface="Ubuntu" panose="020B0604020202020204" charset="0"/>
                      </a:endParaRPr>
                    </a:p>
                  </a:txBody>
                  <a:tcPr marL="6442" marR="6442" marT="6442" marB="0" anchor="ctr">
                    <a:solidFill>
                      <a:schemeClr val="accent4"/>
                    </a:solidFill>
                  </a:tcPr>
                </a:tc>
                <a:extLst>
                  <a:ext uri="{0D108BD9-81ED-4DB2-BD59-A6C34878D82A}">
                    <a16:rowId xmlns:a16="http://schemas.microsoft.com/office/drawing/2014/main" val="3700871026"/>
                  </a:ext>
                </a:extLst>
              </a:tr>
              <a:tr h="391700">
                <a:tc>
                  <a:txBody>
                    <a:bodyPr/>
                    <a:lstStyle/>
                    <a:p>
                      <a:pPr algn="l" fontAlgn="ctr"/>
                      <a:r>
                        <a:rPr lang="en-US" sz="1200" u="none" strike="noStrike" dirty="0">
                          <a:effectLst/>
                          <a:latin typeface="Ubuntu" panose="020B0604020202020204" charset="0"/>
                        </a:rPr>
                        <a:t>Data collection and organization</a:t>
                      </a:r>
                      <a:endParaRPr lang="en-US" sz="1200" b="1" i="0" u="none" strike="noStrike" dirty="0">
                        <a:solidFill>
                          <a:srgbClr val="000000"/>
                        </a:solidFill>
                        <a:effectLst/>
                        <a:latin typeface="Ubuntu" panose="020B0604020202020204" charset="0"/>
                      </a:endParaRPr>
                    </a:p>
                  </a:txBody>
                  <a:tcPr marL="6442" marR="6442" marT="6442" marB="0" anchor="ctr">
                    <a:solidFill>
                      <a:schemeClr val="accent6">
                        <a:lumMod val="40000"/>
                        <a:lumOff val="60000"/>
                      </a:schemeClr>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9">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ctr">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ctr">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2">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ctr">
                    <a:solidFill>
                      <a:schemeClr val="accent2"/>
                    </a:solidFill>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680829046"/>
                  </a:ext>
                </a:extLst>
              </a:tr>
              <a:tr h="341160">
                <a:tc>
                  <a:txBody>
                    <a:bodyPr/>
                    <a:lstStyle/>
                    <a:p>
                      <a:pPr algn="l" fontAlgn="b"/>
                      <a:r>
                        <a:rPr lang="en-US" sz="1200" u="none" strike="noStrike" dirty="0">
                          <a:effectLst/>
                          <a:latin typeface="Ubuntu" panose="020B0604020202020204" charset="0"/>
                        </a:rPr>
                        <a:t>Problem Tree development </a:t>
                      </a:r>
                      <a:endParaRPr lang="en-US" sz="1200" b="1"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4">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150653744"/>
                  </a:ext>
                </a:extLst>
              </a:tr>
              <a:tr h="555904">
                <a:tc>
                  <a:txBody>
                    <a:bodyPr/>
                    <a:lstStyle/>
                    <a:p>
                      <a:pPr algn="l" fontAlgn="ctr"/>
                      <a:r>
                        <a:rPr lang="en-US" sz="1200" u="none" strike="noStrike" dirty="0">
                          <a:effectLst/>
                          <a:latin typeface="Ubuntu" panose="020B0604020202020204" charset="0"/>
                        </a:rPr>
                        <a:t>TOC </a:t>
                      </a:r>
                      <a:r>
                        <a:rPr lang="en-US" sz="1200" u="none" strike="noStrike" dirty="0" smtClean="0">
                          <a:effectLst/>
                          <a:latin typeface="Ubuntu" panose="020B0604020202020204" charset="0"/>
                        </a:rPr>
                        <a:t>diagram </a:t>
                      </a:r>
                      <a:r>
                        <a:rPr lang="en-US" sz="1200" u="none" strike="noStrike" dirty="0">
                          <a:effectLst/>
                          <a:latin typeface="Ubuntu" panose="020B0604020202020204" charset="0"/>
                        </a:rPr>
                        <a:t>and Complementary Documentation </a:t>
                      </a:r>
                      <a:r>
                        <a:rPr lang="en-US" sz="1200" u="none" strike="noStrike" dirty="0" smtClean="0">
                          <a:effectLst/>
                          <a:latin typeface="Ubuntu" panose="020B0604020202020204" charset="0"/>
                        </a:rPr>
                        <a:t>development </a:t>
                      </a:r>
                      <a:endParaRPr lang="en-US" sz="1200" b="1" i="0" u="none" strike="noStrike" dirty="0">
                        <a:solidFill>
                          <a:srgbClr val="000000"/>
                        </a:solidFill>
                        <a:effectLst/>
                        <a:latin typeface="Ubuntu" panose="020B0604020202020204" charset="0"/>
                      </a:endParaRPr>
                    </a:p>
                  </a:txBody>
                  <a:tcPr marL="6442" marR="6442" marT="6442" marB="0" anchor="ct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ctr"/>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ctr">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2252463542"/>
                  </a:ext>
                </a:extLst>
              </a:tr>
              <a:tr h="341160">
                <a:tc>
                  <a:txBody>
                    <a:bodyPr/>
                    <a:lstStyle/>
                    <a:p>
                      <a:pPr algn="l" fontAlgn="b"/>
                      <a:r>
                        <a:rPr lang="en-US" sz="1200" u="none" strike="noStrike" dirty="0">
                          <a:effectLst/>
                          <a:latin typeface="Ubuntu" panose="020B0604020202020204" charset="0"/>
                        </a:rPr>
                        <a:t>Prioritize interventions </a:t>
                      </a:r>
                      <a:endParaRPr lang="en-US" sz="1200" b="1"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2025393675"/>
                  </a:ext>
                </a:extLst>
              </a:tr>
              <a:tr h="290616">
                <a:tc>
                  <a:txBody>
                    <a:bodyPr/>
                    <a:lstStyle/>
                    <a:p>
                      <a:pPr algn="l" fontAlgn="b"/>
                      <a:r>
                        <a:rPr lang="en-US" sz="1200" u="none" strike="noStrike" dirty="0">
                          <a:effectLst/>
                          <a:latin typeface="Ubuntu" panose="020B0604020202020204" charset="0"/>
                        </a:rPr>
                        <a:t>Refine TOC graphics</a:t>
                      </a:r>
                      <a:endParaRPr lang="en-US" sz="1200" b="1"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1262709702"/>
                  </a:ext>
                </a:extLst>
              </a:tr>
              <a:tr h="505420">
                <a:tc>
                  <a:txBody>
                    <a:bodyPr/>
                    <a:lstStyle/>
                    <a:p>
                      <a:pPr algn="l" fontAlgn="b"/>
                      <a:r>
                        <a:rPr lang="en-US" sz="1200" u="none" strike="noStrike" dirty="0" err="1" smtClean="0">
                          <a:effectLst/>
                          <a:latin typeface="Ubuntu" panose="020B0604020202020204" charset="0"/>
                        </a:rPr>
                        <a:t>Logframe</a:t>
                      </a:r>
                      <a:r>
                        <a:rPr lang="en-US" sz="1200" u="none" strike="noStrike" dirty="0" smtClean="0">
                          <a:effectLst/>
                          <a:latin typeface="Ubuntu" panose="020B0604020202020204" charset="0"/>
                        </a:rPr>
                        <a:t> </a:t>
                      </a:r>
                      <a:r>
                        <a:rPr lang="en-US" sz="1200" u="none" strike="noStrike" dirty="0">
                          <a:effectLst/>
                          <a:latin typeface="Ubuntu" panose="020B0604020202020204" charset="0"/>
                        </a:rPr>
                        <a:t>transfer and </a:t>
                      </a:r>
                      <a:r>
                        <a:rPr lang="en-US" sz="1200" u="none" strike="noStrike" dirty="0" smtClean="0">
                          <a:effectLst/>
                          <a:latin typeface="Ubuntu" panose="020B0604020202020204" charset="0"/>
                        </a:rPr>
                        <a:t>select indicators</a:t>
                      </a:r>
                      <a:endParaRPr lang="en-US" sz="1200" b="1"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hMerge="1">
                  <a:txBody>
                    <a:bodyPr/>
                    <a:lstStyle/>
                    <a:p>
                      <a:endParaRPr lang="en-US"/>
                    </a:p>
                  </a:txBody>
                  <a:tcPr/>
                </a:tc>
                <a:tc hMerge="1">
                  <a:txBody>
                    <a:bodyPr/>
                    <a:lstStyle/>
                    <a:p>
                      <a:endParaRPr lang="en-US"/>
                    </a:p>
                  </a:txBody>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extLst>
                  <a:ext uri="{0D108BD9-81ED-4DB2-BD59-A6C34878D82A}">
                    <a16:rowId xmlns:a16="http://schemas.microsoft.com/office/drawing/2014/main" val="3461531758"/>
                  </a:ext>
                </a:extLst>
              </a:tr>
              <a:tr h="555963">
                <a:tc>
                  <a:txBody>
                    <a:bodyPr/>
                    <a:lstStyle/>
                    <a:p>
                      <a:pPr algn="l" fontAlgn="b"/>
                      <a:r>
                        <a:rPr lang="en-US" sz="1200" u="none" strike="noStrike" dirty="0" smtClean="0">
                          <a:effectLst/>
                          <a:latin typeface="Ubuntu" panose="020B0604020202020204" charset="0"/>
                        </a:rPr>
                        <a:t>Quality </a:t>
                      </a:r>
                      <a:r>
                        <a:rPr lang="en-US" sz="1200" u="none" strike="noStrike" dirty="0">
                          <a:effectLst/>
                          <a:latin typeface="Ubuntu" panose="020B0604020202020204" charset="0"/>
                        </a:rPr>
                        <a:t>and completeness </a:t>
                      </a:r>
                      <a:r>
                        <a:rPr lang="en-US" sz="1200" u="none" strike="noStrike" dirty="0" smtClean="0">
                          <a:effectLst/>
                          <a:latin typeface="Ubuntu" panose="020B0604020202020204" charset="0"/>
                        </a:rPr>
                        <a:t>review</a:t>
                      </a:r>
                      <a:endParaRPr lang="en-US" sz="1200" b="1"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ctr"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tc>
                <a:tc>
                  <a:txBody>
                    <a:bodyPr/>
                    <a:lstStyle/>
                    <a:p>
                      <a:pPr algn="l" fontAlgn="b"/>
                      <a:r>
                        <a:rPr lang="en-US" sz="600" u="none" strike="noStrike">
                          <a:effectLst/>
                        </a:rPr>
                        <a:t> </a:t>
                      </a:r>
                      <a:endParaRPr lang="en-US" sz="600" b="0" i="0" u="none" strike="noStrike">
                        <a:solidFill>
                          <a:srgbClr val="000000"/>
                        </a:solidFill>
                        <a:effectLst/>
                        <a:latin typeface="Ubuntu" panose="020B0604020202020204" charset="0"/>
                      </a:endParaRPr>
                    </a:p>
                  </a:txBody>
                  <a:tcPr marL="6442" marR="6442" marT="6442" marB="0" anchor="b"/>
                </a:tc>
                <a:tc gridSpan="3">
                  <a:txBody>
                    <a:bodyPr/>
                    <a:lstStyle/>
                    <a:p>
                      <a:pPr algn="ctr" fontAlgn="b"/>
                      <a:r>
                        <a:rPr lang="en-US" sz="600" u="none" strike="noStrike" dirty="0">
                          <a:effectLst/>
                        </a:rPr>
                        <a:t> </a:t>
                      </a:r>
                      <a:endParaRPr lang="en-US" sz="600" b="0" i="0" u="none" strike="noStrike" dirty="0">
                        <a:solidFill>
                          <a:srgbClr val="000000"/>
                        </a:solidFill>
                        <a:effectLst/>
                        <a:latin typeface="Ubuntu" panose="020B0604020202020204" charset="0"/>
                      </a:endParaRPr>
                    </a:p>
                  </a:txBody>
                  <a:tcPr marL="6442" marR="6442" marT="6442" marB="0" anchor="b">
                    <a:solidFill>
                      <a:schemeClr val="accent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521161"/>
                  </a:ext>
                </a:extLst>
              </a:tr>
            </a:tbl>
          </a:graphicData>
        </a:graphic>
      </p:graphicFrame>
    </p:spTree>
    <p:extLst>
      <p:ext uri="{BB962C8B-B14F-4D97-AF65-F5344CB8AC3E}">
        <p14:creationId xmlns:p14="http://schemas.microsoft.com/office/powerpoint/2010/main" val="2568004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a:t>
            </a:r>
            <a:r>
              <a:rPr lang="en-US" dirty="0" smtClean="0"/>
              <a:t>Collection</a:t>
            </a:r>
            <a:r>
              <a:rPr lang="en-US" dirty="0"/>
              <a:t>, </a:t>
            </a:r>
            <a:r>
              <a:rPr lang="en-US" dirty="0" smtClean="0"/>
              <a:t>Organization</a:t>
            </a:r>
            <a:r>
              <a:rPr lang="en-US" dirty="0"/>
              <a:t>, and </a:t>
            </a:r>
            <a:r>
              <a:rPr lang="en-US" dirty="0" smtClean="0"/>
              <a:t>Pre-analysis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318378616"/>
              </p:ext>
            </p:extLst>
          </p:nvPr>
        </p:nvGraphicFramePr>
        <p:xfrm>
          <a:off x="604005" y="1015104"/>
          <a:ext cx="8056305" cy="3963799"/>
        </p:xfrm>
        <a:graphic>
          <a:graphicData uri="http://schemas.openxmlformats.org/drawingml/2006/table">
            <a:tbl>
              <a:tblPr>
                <a:tableStyleId>{5C22544A-7EE6-4342-B048-85BDC9FD1C3A}</a:tableStyleId>
              </a:tblPr>
              <a:tblGrid>
                <a:gridCol w="2916368">
                  <a:extLst>
                    <a:ext uri="{9D8B030D-6E8A-4147-A177-3AD203B41FA5}">
                      <a16:colId xmlns:a16="http://schemas.microsoft.com/office/drawing/2014/main" val="4266343913"/>
                    </a:ext>
                  </a:extLst>
                </a:gridCol>
                <a:gridCol w="1880951">
                  <a:extLst>
                    <a:ext uri="{9D8B030D-6E8A-4147-A177-3AD203B41FA5}">
                      <a16:colId xmlns:a16="http://schemas.microsoft.com/office/drawing/2014/main" val="1863258711"/>
                    </a:ext>
                  </a:extLst>
                </a:gridCol>
                <a:gridCol w="403586">
                  <a:extLst>
                    <a:ext uri="{9D8B030D-6E8A-4147-A177-3AD203B41FA5}">
                      <a16:colId xmlns:a16="http://schemas.microsoft.com/office/drawing/2014/main" val="969891316"/>
                    </a:ext>
                  </a:extLst>
                </a:gridCol>
                <a:gridCol w="339928">
                  <a:extLst>
                    <a:ext uri="{9D8B030D-6E8A-4147-A177-3AD203B41FA5}">
                      <a16:colId xmlns:a16="http://schemas.microsoft.com/office/drawing/2014/main" val="1553611054"/>
                    </a:ext>
                  </a:extLst>
                </a:gridCol>
                <a:gridCol w="385252">
                  <a:extLst>
                    <a:ext uri="{9D8B030D-6E8A-4147-A177-3AD203B41FA5}">
                      <a16:colId xmlns:a16="http://schemas.microsoft.com/office/drawing/2014/main" val="2212592278"/>
                    </a:ext>
                  </a:extLst>
                </a:gridCol>
                <a:gridCol w="407914">
                  <a:extLst>
                    <a:ext uri="{9D8B030D-6E8A-4147-A177-3AD203B41FA5}">
                      <a16:colId xmlns:a16="http://schemas.microsoft.com/office/drawing/2014/main" val="2682148071"/>
                    </a:ext>
                  </a:extLst>
                </a:gridCol>
                <a:gridCol w="373921">
                  <a:extLst>
                    <a:ext uri="{9D8B030D-6E8A-4147-A177-3AD203B41FA5}">
                      <a16:colId xmlns:a16="http://schemas.microsoft.com/office/drawing/2014/main" val="1135230112"/>
                    </a:ext>
                  </a:extLst>
                </a:gridCol>
                <a:gridCol w="113869">
                  <a:extLst>
                    <a:ext uri="{9D8B030D-6E8A-4147-A177-3AD203B41FA5}">
                      <a16:colId xmlns:a16="http://schemas.microsoft.com/office/drawing/2014/main" val="2215229689"/>
                    </a:ext>
                  </a:extLst>
                </a:gridCol>
                <a:gridCol w="169405">
                  <a:extLst>
                    <a:ext uri="{9D8B030D-6E8A-4147-A177-3AD203B41FA5}">
                      <a16:colId xmlns:a16="http://schemas.microsoft.com/office/drawing/2014/main" val="1129516765"/>
                    </a:ext>
                  </a:extLst>
                </a:gridCol>
                <a:gridCol w="151061">
                  <a:extLst>
                    <a:ext uri="{9D8B030D-6E8A-4147-A177-3AD203B41FA5}">
                      <a16:colId xmlns:a16="http://schemas.microsoft.com/office/drawing/2014/main" val="1778444016"/>
                    </a:ext>
                  </a:extLst>
                </a:gridCol>
                <a:gridCol w="222860">
                  <a:extLst>
                    <a:ext uri="{9D8B030D-6E8A-4147-A177-3AD203B41FA5}">
                      <a16:colId xmlns:a16="http://schemas.microsoft.com/office/drawing/2014/main" val="1379019976"/>
                    </a:ext>
                  </a:extLst>
                </a:gridCol>
                <a:gridCol w="109477">
                  <a:extLst>
                    <a:ext uri="{9D8B030D-6E8A-4147-A177-3AD203B41FA5}">
                      <a16:colId xmlns:a16="http://schemas.microsoft.com/office/drawing/2014/main" val="3449134014"/>
                    </a:ext>
                  </a:extLst>
                </a:gridCol>
                <a:gridCol w="237382">
                  <a:extLst>
                    <a:ext uri="{9D8B030D-6E8A-4147-A177-3AD203B41FA5}">
                      <a16:colId xmlns:a16="http://schemas.microsoft.com/office/drawing/2014/main" val="4042280778"/>
                    </a:ext>
                  </a:extLst>
                </a:gridCol>
                <a:gridCol w="344331">
                  <a:extLst>
                    <a:ext uri="{9D8B030D-6E8A-4147-A177-3AD203B41FA5}">
                      <a16:colId xmlns:a16="http://schemas.microsoft.com/office/drawing/2014/main" val="4036110950"/>
                    </a:ext>
                  </a:extLst>
                </a:gridCol>
              </a:tblGrid>
              <a:tr h="197402">
                <a:tc>
                  <a:txBody>
                    <a:bodyPr/>
                    <a:lstStyle/>
                    <a:p>
                      <a:pPr algn="ctr" fontAlgn="b"/>
                      <a:r>
                        <a:rPr lang="en-US" sz="1200" b="1" u="none" strike="noStrike" dirty="0">
                          <a:solidFill>
                            <a:schemeClr val="bg1"/>
                          </a:solidFill>
                          <a:effectLst/>
                        </a:rPr>
                        <a:t>WHAT </a:t>
                      </a:r>
                      <a:endParaRPr lang="en-US" sz="1200" b="1" i="0" u="none" strike="noStrike" dirty="0">
                        <a:solidFill>
                          <a:schemeClr val="bg1"/>
                        </a:solidFill>
                        <a:effectLst/>
                        <a:latin typeface="Calibri" panose="020F0502020204030204" pitchFamily="34" charset="0"/>
                      </a:endParaRPr>
                    </a:p>
                  </a:txBody>
                  <a:tcPr marL="7042" marR="7042" marT="7042" marB="0" anchor="b">
                    <a:solidFill>
                      <a:schemeClr val="accent2"/>
                    </a:solidFill>
                  </a:tcPr>
                </a:tc>
                <a:tc>
                  <a:txBody>
                    <a:bodyPr/>
                    <a:lstStyle/>
                    <a:p>
                      <a:pPr algn="ctr" fontAlgn="b"/>
                      <a:r>
                        <a:rPr lang="en-US" sz="1200" b="1" i="0" u="none" strike="noStrike" dirty="0" smtClean="0">
                          <a:solidFill>
                            <a:schemeClr val="bg1"/>
                          </a:solidFill>
                          <a:effectLst/>
                          <a:latin typeface="Calibri" panose="020F0502020204030204" pitchFamily="34" charset="0"/>
                        </a:rPr>
                        <a:t>WHO</a:t>
                      </a:r>
                      <a:endParaRPr lang="en-US" sz="1200" b="1" i="0" u="none" strike="noStrike" dirty="0">
                        <a:solidFill>
                          <a:schemeClr val="bg1"/>
                        </a:solidFill>
                        <a:effectLst/>
                        <a:latin typeface="Calibri" panose="020F0502020204030204" pitchFamily="34" charset="0"/>
                      </a:endParaRPr>
                    </a:p>
                  </a:txBody>
                  <a:tcPr marL="7042" marR="7042" marT="7042" marB="0" anchor="b">
                    <a:solidFill>
                      <a:schemeClr val="accent2"/>
                    </a:solidFill>
                  </a:tcPr>
                </a:tc>
                <a:tc>
                  <a:txBody>
                    <a:bodyPr/>
                    <a:lstStyle/>
                    <a:p>
                      <a:pPr algn="ctr" fontAlgn="ctr"/>
                      <a:r>
                        <a:rPr lang="en-US" sz="800" b="1" i="0" u="none" strike="noStrike" dirty="0" smtClean="0">
                          <a:solidFill>
                            <a:schemeClr val="bg1"/>
                          </a:solidFill>
                          <a:effectLst/>
                          <a:latin typeface="+mn-lt"/>
                        </a:rPr>
                        <a:t>Week</a:t>
                      </a:r>
                      <a:endParaRPr lang="en-US" sz="800" b="1" i="0" u="none" strike="noStrike" dirty="0">
                        <a:solidFill>
                          <a:schemeClr val="bg1"/>
                        </a:solidFill>
                        <a:effectLst/>
                        <a:latin typeface="Calibri" panose="020F0502020204030204" pitchFamily="34" charset="0"/>
                      </a:endParaRPr>
                    </a:p>
                  </a:txBody>
                  <a:tcPr marL="7042" marR="7042" marT="7042" marB="0" anchor="ctr">
                    <a:solidFill>
                      <a:schemeClr val="accent2"/>
                    </a:solidFill>
                  </a:tcPr>
                </a:tc>
                <a:tc>
                  <a:txBody>
                    <a:bodyPr/>
                    <a:lstStyle/>
                    <a:p>
                      <a:pPr algn="ctr" fontAlgn="ctr"/>
                      <a:r>
                        <a:rPr lang="en-US" sz="800" b="1" u="none" strike="noStrike" dirty="0" smtClean="0">
                          <a:solidFill>
                            <a:schemeClr val="bg1"/>
                          </a:solidFill>
                          <a:effectLst/>
                        </a:rPr>
                        <a:t>Week</a:t>
                      </a:r>
                      <a:endParaRPr lang="en-US" sz="800" b="1" i="0" u="none" strike="noStrike" dirty="0">
                        <a:solidFill>
                          <a:schemeClr val="bg1"/>
                        </a:solidFill>
                        <a:effectLst/>
                        <a:latin typeface="Calibri" panose="020F0502020204030204" pitchFamily="34" charset="0"/>
                      </a:endParaRPr>
                    </a:p>
                  </a:txBody>
                  <a:tcPr marL="7042" marR="7042" marT="7042" marB="0" anchor="ctr">
                    <a:solidFill>
                      <a:schemeClr val="accent2"/>
                    </a:solidFill>
                  </a:tcPr>
                </a:tc>
                <a:tc>
                  <a:txBody>
                    <a:bodyPr/>
                    <a:lstStyle/>
                    <a:p>
                      <a:pPr algn="ctr" fontAlgn="ctr"/>
                      <a:r>
                        <a:rPr lang="en-US" sz="800" b="1" u="none" strike="noStrike" dirty="0" smtClean="0">
                          <a:solidFill>
                            <a:schemeClr val="bg1"/>
                          </a:solidFill>
                          <a:effectLst/>
                        </a:rPr>
                        <a:t>Week</a:t>
                      </a:r>
                      <a:endParaRPr lang="en-US" sz="800" b="1" i="0" u="none" strike="noStrike" dirty="0">
                        <a:solidFill>
                          <a:schemeClr val="bg1"/>
                        </a:solidFill>
                        <a:effectLst/>
                        <a:latin typeface="Calibri" panose="020F0502020204030204" pitchFamily="34" charset="0"/>
                      </a:endParaRPr>
                    </a:p>
                  </a:txBody>
                  <a:tcPr marL="7042" marR="7042" marT="7042" marB="0" anchor="ctr">
                    <a:solidFill>
                      <a:schemeClr val="accent2"/>
                    </a:solidFill>
                  </a:tcPr>
                </a:tc>
                <a:tc>
                  <a:txBody>
                    <a:bodyPr/>
                    <a:lstStyle/>
                    <a:p>
                      <a:pPr algn="ctr" fontAlgn="ctr"/>
                      <a:r>
                        <a:rPr lang="en-US" sz="800" b="1" u="none" strike="noStrike" dirty="0" smtClean="0">
                          <a:solidFill>
                            <a:schemeClr val="bg1"/>
                          </a:solidFill>
                          <a:effectLst/>
                        </a:rPr>
                        <a:t>Week</a:t>
                      </a:r>
                      <a:endParaRPr lang="en-US" sz="800" b="1" i="0" u="none" strike="noStrike" dirty="0">
                        <a:solidFill>
                          <a:schemeClr val="bg1"/>
                        </a:solidFill>
                        <a:effectLst/>
                        <a:latin typeface="Calibri" panose="020F0502020204030204" pitchFamily="34" charset="0"/>
                      </a:endParaRPr>
                    </a:p>
                  </a:txBody>
                  <a:tcPr marL="7042" marR="7042" marT="7042" marB="0" anchor="ctr">
                    <a:solidFill>
                      <a:schemeClr val="accent2"/>
                    </a:solidFill>
                  </a:tcPr>
                </a:tc>
                <a:tc>
                  <a:txBody>
                    <a:bodyPr/>
                    <a:lstStyle/>
                    <a:p>
                      <a:pPr algn="ctr" fontAlgn="ctr"/>
                      <a:r>
                        <a:rPr lang="en-US" sz="800" b="1" i="0" u="none" strike="noStrike" dirty="0" smtClean="0">
                          <a:solidFill>
                            <a:schemeClr val="bg1"/>
                          </a:solidFill>
                          <a:effectLst/>
                          <a:latin typeface="+mn-lt"/>
                        </a:rPr>
                        <a:t>Week</a:t>
                      </a:r>
                      <a:endParaRPr lang="en-US" sz="800" b="1" i="0" u="none" strike="noStrike" dirty="0">
                        <a:solidFill>
                          <a:schemeClr val="bg1"/>
                        </a:solidFill>
                        <a:effectLst/>
                        <a:latin typeface="Calibri" panose="020F0502020204030204" pitchFamily="34" charset="0"/>
                      </a:endParaRPr>
                    </a:p>
                  </a:txBody>
                  <a:tcPr marL="7042" marR="7042" marT="7042" marB="0" anchor="ctr">
                    <a:solidFill>
                      <a:schemeClr val="accent2"/>
                    </a:solidFill>
                  </a:tcPr>
                </a:tc>
                <a:tc gridSpan="2">
                  <a:txBody>
                    <a:bodyPr/>
                    <a:lstStyle/>
                    <a:p>
                      <a:pPr algn="ctr" fontAlgn="ctr"/>
                      <a:r>
                        <a:rPr lang="en-US" sz="800" b="1" i="0" u="none" strike="noStrike" dirty="0" smtClean="0">
                          <a:solidFill>
                            <a:schemeClr val="bg1"/>
                          </a:solidFill>
                          <a:effectLst/>
                          <a:latin typeface="Calibri" panose="020F0502020204030204" pitchFamily="34" charset="0"/>
                        </a:rPr>
                        <a:t>Week</a:t>
                      </a:r>
                      <a:endParaRPr lang="en-US" sz="800" b="1" i="0" u="none" strike="noStrike" dirty="0">
                        <a:solidFill>
                          <a:schemeClr val="bg1"/>
                        </a:solidFill>
                        <a:effectLst/>
                        <a:latin typeface="Calibri" panose="020F0502020204030204" pitchFamily="34" charset="0"/>
                      </a:endParaRPr>
                    </a:p>
                  </a:txBody>
                  <a:tcPr marL="7042" marR="7042" marT="7042" marB="0" anchor="ctr">
                    <a:solidFill>
                      <a:schemeClr val="accent2"/>
                    </a:solidFill>
                  </a:tcPr>
                </a:tc>
                <a:tc hMerge="1">
                  <a:txBody>
                    <a:bodyPr/>
                    <a:lstStyle/>
                    <a:p>
                      <a:pPr algn="ctr" fontAlgn="ctr"/>
                      <a:endParaRPr lang="en-US" sz="900" b="1" i="0" u="none" strike="noStrike" dirty="0">
                        <a:solidFill>
                          <a:schemeClr val="bg1"/>
                        </a:solidFill>
                        <a:effectLst/>
                        <a:latin typeface="Calibri" panose="020F0502020204030204" pitchFamily="34" charset="0"/>
                      </a:endParaRPr>
                    </a:p>
                  </a:txBody>
                  <a:tcPr marL="7893" marR="7893" marT="7893" marB="0" anchor="ctr">
                    <a:solidFill>
                      <a:schemeClr val="accent2"/>
                    </a:solidFill>
                  </a:tcPr>
                </a:tc>
                <a:tc gridSpan="2">
                  <a:txBody>
                    <a:bodyPr/>
                    <a:lstStyle/>
                    <a:p>
                      <a:pPr algn="ctr" fontAlgn="ctr"/>
                      <a:r>
                        <a:rPr lang="en-US" sz="800" b="1" u="none" strike="noStrike" dirty="0" smtClean="0">
                          <a:solidFill>
                            <a:schemeClr val="bg1"/>
                          </a:solidFill>
                          <a:effectLst/>
                        </a:rPr>
                        <a:t>Week</a:t>
                      </a:r>
                      <a:endParaRPr lang="en-US" sz="800" b="1" i="0" u="none" strike="noStrike" dirty="0">
                        <a:solidFill>
                          <a:schemeClr val="bg1"/>
                        </a:solidFill>
                        <a:effectLst/>
                        <a:latin typeface="Calibri" panose="020F0502020204030204" pitchFamily="34" charset="0"/>
                      </a:endParaRPr>
                    </a:p>
                  </a:txBody>
                  <a:tcPr marL="7042" marR="7042" marT="7042" marB="0" anchor="ctr">
                    <a:solidFill>
                      <a:schemeClr val="accent2"/>
                    </a:solidFill>
                  </a:tcPr>
                </a:tc>
                <a:tc hMerge="1">
                  <a:txBody>
                    <a:bodyPr/>
                    <a:lstStyle/>
                    <a:p>
                      <a:pPr algn="ctr" fontAlgn="ctr"/>
                      <a:endParaRPr lang="en-US" sz="900" b="1" i="0" u="none" strike="noStrike" dirty="0">
                        <a:solidFill>
                          <a:schemeClr val="bg1"/>
                        </a:solidFill>
                        <a:effectLst/>
                        <a:latin typeface="Calibri" panose="020F0502020204030204" pitchFamily="34" charset="0"/>
                      </a:endParaRPr>
                    </a:p>
                  </a:txBody>
                  <a:tcPr marL="7893" marR="7893" marT="7893" marB="0" anchor="ctr">
                    <a:solidFill>
                      <a:schemeClr val="accent2"/>
                    </a:solidFill>
                  </a:tcPr>
                </a:tc>
                <a:tc gridSpan="2">
                  <a:txBody>
                    <a:bodyPr/>
                    <a:lstStyle/>
                    <a:p>
                      <a:pPr algn="ctr" fontAlgn="ctr"/>
                      <a:r>
                        <a:rPr lang="en-US" sz="800" b="1" i="0" u="none" strike="noStrike" dirty="0" smtClean="0">
                          <a:solidFill>
                            <a:schemeClr val="bg1"/>
                          </a:solidFill>
                          <a:effectLst/>
                          <a:latin typeface="+mn-lt"/>
                        </a:rPr>
                        <a:t>Week</a:t>
                      </a:r>
                      <a:endParaRPr lang="en-US" sz="800" b="1" i="0" u="none" strike="noStrike" dirty="0">
                        <a:solidFill>
                          <a:schemeClr val="bg1"/>
                        </a:solidFill>
                        <a:effectLst/>
                        <a:latin typeface="Calibri" panose="020F0502020204030204" pitchFamily="34" charset="0"/>
                      </a:endParaRPr>
                    </a:p>
                  </a:txBody>
                  <a:tcPr marL="7042" marR="7042" marT="7042" marB="0" anchor="ctr">
                    <a:solidFill>
                      <a:schemeClr val="accent2"/>
                    </a:solidFill>
                  </a:tcPr>
                </a:tc>
                <a:tc hMerge="1">
                  <a:txBody>
                    <a:bodyPr/>
                    <a:lstStyle/>
                    <a:p>
                      <a:pPr algn="ctr" fontAlgn="ctr"/>
                      <a:endParaRPr lang="en-US" sz="900" b="1" i="0" u="none" strike="noStrike" dirty="0">
                        <a:solidFill>
                          <a:schemeClr val="bg1"/>
                        </a:solidFill>
                        <a:effectLst/>
                        <a:latin typeface="Calibri" panose="020F0502020204030204" pitchFamily="34" charset="0"/>
                      </a:endParaRPr>
                    </a:p>
                  </a:txBody>
                  <a:tcPr marL="7893" marR="7893" marT="7893" marB="0" anchor="ctr">
                    <a:solidFill>
                      <a:schemeClr val="accent2"/>
                    </a:solidFill>
                  </a:tcPr>
                </a:tc>
                <a:tc>
                  <a:txBody>
                    <a:bodyPr/>
                    <a:lstStyle/>
                    <a:p>
                      <a:pPr algn="ctr" fontAlgn="ctr"/>
                      <a:r>
                        <a:rPr lang="en-US" sz="800" b="1" u="none" strike="noStrike" dirty="0" smtClean="0">
                          <a:solidFill>
                            <a:schemeClr val="bg1"/>
                          </a:solidFill>
                          <a:effectLst/>
                        </a:rPr>
                        <a:t>Week</a:t>
                      </a:r>
                      <a:endParaRPr lang="en-US" sz="800" b="1" i="0" u="none" strike="noStrike" dirty="0">
                        <a:solidFill>
                          <a:schemeClr val="bg1"/>
                        </a:solidFill>
                        <a:effectLst/>
                        <a:latin typeface="Calibri" panose="020F0502020204030204" pitchFamily="34" charset="0"/>
                      </a:endParaRPr>
                    </a:p>
                  </a:txBody>
                  <a:tcPr marL="7042" marR="7042" marT="7042" marB="0" anchor="ctr">
                    <a:solidFill>
                      <a:schemeClr val="accent2"/>
                    </a:solidFill>
                  </a:tcPr>
                </a:tc>
                <a:extLst>
                  <a:ext uri="{0D108BD9-81ED-4DB2-BD59-A6C34878D82A}">
                    <a16:rowId xmlns:a16="http://schemas.microsoft.com/office/drawing/2014/main" val="438217155"/>
                  </a:ext>
                </a:extLst>
              </a:tr>
              <a:tr h="768482">
                <a:tc>
                  <a:txBody>
                    <a:bodyPr/>
                    <a:lstStyle/>
                    <a:p>
                      <a:pPr marL="91440" algn="l" fontAlgn="ctr"/>
                      <a:r>
                        <a:rPr lang="en-US" sz="1200" u="none" strike="noStrike" dirty="0">
                          <a:effectLst/>
                        </a:rPr>
                        <a:t>Develop and/ or agree </a:t>
                      </a:r>
                      <a:r>
                        <a:rPr lang="en-US" sz="1200" u="none" strike="noStrike" dirty="0" smtClean="0">
                          <a:effectLst/>
                        </a:rPr>
                        <a:t>on data synthesis and stakeholder mapping templates</a:t>
                      </a:r>
                      <a:endParaRPr lang="en-US" sz="1200" b="0" i="0" u="none" strike="noStrike" dirty="0">
                        <a:solidFill>
                          <a:srgbClr val="000000"/>
                        </a:solidFill>
                        <a:effectLst/>
                        <a:latin typeface="Calibri" panose="020F0502020204030204" pitchFamily="34" charset="0"/>
                      </a:endParaRPr>
                    </a:p>
                  </a:txBody>
                  <a:tcPr marL="7042" marR="7042" marT="7042" marB="0" anchor="ctr">
                    <a:solidFill>
                      <a:schemeClr val="accent4">
                        <a:lumMod val="20000"/>
                        <a:lumOff val="80000"/>
                      </a:schemeClr>
                    </a:solidFill>
                  </a:tcPr>
                </a:tc>
                <a:tc>
                  <a:txBody>
                    <a:bodyPr/>
                    <a:lstStyle/>
                    <a:p>
                      <a:pPr marL="91440" algn="l" fontAlgn="ctr"/>
                      <a:r>
                        <a:rPr lang="en-US" sz="1200" b="0" i="0" u="none" strike="noStrike" dirty="0" smtClean="0">
                          <a:solidFill>
                            <a:srgbClr val="000000"/>
                          </a:solidFill>
                          <a:effectLst/>
                          <a:latin typeface="Calibri" panose="020F0502020204030204" pitchFamily="34" charset="0"/>
                        </a:rPr>
                        <a:t>Technical leads, </a:t>
                      </a:r>
                      <a:r>
                        <a:rPr lang="en-US" sz="1200" b="0" i="0" u="none" strike="noStrike" dirty="0" err="1" smtClean="0">
                          <a:solidFill>
                            <a:srgbClr val="000000"/>
                          </a:solidFill>
                          <a:effectLst/>
                          <a:latin typeface="Calibri" panose="020F0502020204030204" pitchFamily="34" charset="0"/>
                        </a:rPr>
                        <a:t>M&amp;E</a:t>
                      </a:r>
                      <a:r>
                        <a:rPr lang="en-US" sz="1200" b="0" i="0" u="none" strike="noStrike" dirty="0" smtClean="0">
                          <a:solidFill>
                            <a:srgbClr val="000000"/>
                          </a:solidFill>
                          <a:effectLst/>
                          <a:latin typeface="Calibri" panose="020F0502020204030204" pitchFamily="34" charset="0"/>
                        </a:rPr>
                        <a:t>, SLA, NBD (4- 8 people representing diverse perspectives)</a:t>
                      </a:r>
                      <a:endParaRPr lang="en-US" sz="1200" b="0" i="0" u="none" strike="noStrike" dirty="0">
                        <a:solidFill>
                          <a:srgbClr val="000000"/>
                        </a:solidFill>
                        <a:effectLst/>
                        <a:latin typeface="Calibri" panose="020F0502020204030204" pitchFamily="34" charset="0"/>
                      </a:endParaRPr>
                    </a:p>
                  </a:txBody>
                  <a:tcPr marL="7042" marR="7042" marT="7042" marB="0" anchor="ctr">
                    <a:solidFill>
                      <a:schemeClr val="accent4">
                        <a:lumMod val="20000"/>
                        <a:lumOff val="80000"/>
                      </a:schemeClr>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solidFill>
                      <a:schemeClr val="accent2"/>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gridSpan="2">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hMerge="1">
                  <a:txBody>
                    <a:bodyPr/>
                    <a:lstStyle/>
                    <a:p>
                      <a:pPr algn="l" fontAlgn="b"/>
                      <a:endParaRPr lang="en-US" sz="900" b="0" i="0" u="none" strike="noStrike">
                        <a:solidFill>
                          <a:srgbClr val="000000"/>
                        </a:solidFill>
                        <a:effectLst/>
                        <a:latin typeface="Calibri" panose="020F0502020204030204" pitchFamily="34" charset="0"/>
                      </a:endParaRPr>
                    </a:p>
                  </a:txBody>
                  <a:tcPr marL="7893" marR="7893" marT="7893" marB="0" anchor="b"/>
                </a:tc>
                <a:tc gridSpan="2">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tc>
                <a:tc hMerge="1">
                  <a:txBody>
                    <a:bodyPr/>
                    <a:lstStyle/>
                    <a:p>
                      <a:pPr algn="l" fontAlgn="b"/>
                      <a:endParaRPr lang="en-US" sz="900" b="0" i="0" u="none" strike="noStrike" dirty="0">
                        <a:solidFill>
                          <a:srgbClr val="000000"/>
                        </a:solidFill>
                        <a:effectLst/>
                        <a:latin typeface="Calibri" panose="020F0502020204030204" pitchFamily="34" charset="0"/>
                      </a:endParaRPr>
                    </a:p>
                  </a:txBody>
                  <a:tcPr marL="7893" marR="7893" marT="7893" marB="0" anchor="b"/>
                </a:tc>
                <a:tc gridSpan="2">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tc>
                <a:tc hMerge="1">
                  <a:txBody>
                    <a:bodyPr/>
                    <a:lstStyle/>
                    <a:p>
                      <a:pPr algn="l" fontAlgn="b"/>
                      <a:endParaRPr lang="en-US" sz="900" b="0" i="0" u="none" strike="noStrike" dirty="0">
                        <a:solidFill>
                          <a:srgbClr val="000000"/>
                        </a:solidFill>
                        <a:effectLst/>
                        <a:latin typeface="Calibri" panose="020F0502020204030204" pitchFamily="34" charset="0"/>
                      </a:endParaRPr>
                    </a:p>
                  </a:txBody>
                  <a:tcPr marL="7893" marR="7893" marT="7893" marB="0" anchor="b"/>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tc>
                <a:extLst>
                  <a:ext uri="{0D108BD9-81ED-4DB2-BD59-A6C34878D82A}">
                    <a16:rowId xmlns:a16="http://schemas.microsoft.com/office/drawing/2014/main" val="1774523312"/>
                  </a:ext>
                </a:extLst>
              </a:tr>
              <a:tr h="393391">
                <a:tc>
                  <a:txBody>
                    <a:bodyPr/>
                    <a:lstStyle/>
                    <a:p>
                      <a:pPr marL="91440" algn="l" fontAlgn="ctr"/>
                      <a:r>
                        <a:rPr lang="en-US" sz="1200" u="none" strike="noStrike" dirty="0">
                          <a:effectLst/>
                        </a:rPr>
                        <a:t>Enter all secondary information into </a:t>
                      </a:r>
                      <a:r>
                        <a:rPr lang="en-US" sz="1200" u="none" strike="noStrike" dirty="0" smtClean="0">
                          <a:effectLst/>
                        </a:rPr>
                        <a:t>templates</a:t>
                      </a:r>
                      <a:endParaRPr lang="en-US" sz="1200" b="0" i="0" u="none" strike="noStrike" dirty="0">
                        <a:solidFill>
                          <a:srgbClr val="000000"/>
                        </a:solidFill>
                        <a:effectLst/>
                        <a:latin typeface="Calibri" panose="020F0502020204030204" pitchFamily="34" charset="0"/>
                      </a:endParaRPr>
                    </a:p>
                  </a:txBody>
                  <a:tcPr marL="7042" marR="7042" marT="7042" marB="0" anchor="ctr">
                    <a:solidFill>
                      <a:schemeClr val="accent4">
                        <a:lumMod val="20000"/>
                        <a:lumOff val="80000"/>
                      </a:schemeClr>
                    </a:solidFill>
                  </a:tcPr>
                </a:tc>
                <a:tc>
                  <a:txBody>
                    <a:bodyPr/>
                    <a:lstStyle/>
                    <a:p>
                      <a:pPr marL="91440" algn="l" fontAlgn="ctr"/>
                      <a:endParaRPr lang="en-US" sz="1200" b="0" i="0" u="none" strike="noStrike" dirty="0">
                        <a:solidFill>
                          <a:srgbClr val="000000"/>
                        </a:solidFill>
                        <a:effectLst/>
                        <a:latin typeface="Calibri" panose="020F0502020204030204" pitchFamily="34" charset="0"/>
                      </a:endParaRPr>
                    </a:p>
                  </a:txBody>
                  <a:tcPr marL="7042" marR="7042" marT="7042" marB="0" anchor="ctr">
                    <a:solidFill>
                      <a:schemeClr val="accent4">
                        <a:lumMod val="20000"/>
                        <a:lumOff val="80000"/>
                      </a:schemeClr>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tc>
                <a:tc>
                  <a:txBody>
                    <a:bodyPr/>
                    <a:lstStyle/>
                    <a:p>
                      <a:pPr algn="l" fontAlgn="ctr"/>
                      <a:r>
                        <a:rPr lang="en-US" sz="800" u="none" strike="noStrike" dirty="0">
                          <a:effectLst/>
                        </a:rPr>
                        <a:t> </a:t>
                      </a:r>
                      <a:endParaRPr lang="en-US" sz="800" b="0" i="0" u="none" strike="noStrike" dirty="0">
                        <a:solidFill>
                          <a:srgbClr val="FF0000"/>
                        </a:solidFill>
                        <a:effectLst/>
                        <a:latin typeface="Calibri" panose="020F0502020204030204" pitchFamily="34" charset="0"/>
                      </a:endParaRPr>
                    </a:p>
                  </a:txBody>
                  <a:tcPr marL="7042" marR="7042" marT="7042" marB="0" anchor="ctr">
                    <a:solidFill>
                      <a:schemeClr val="accent2"/>
                    </a:solidFill>
                  </a:tcPr>
                </a:tc>
                <a:tc>
                  <a:txBody>
                    <a:bodyPr/>
                    <a:lstStyle/>
                    <a:p>
                      <a:pPr algn="l" fontAlgn="b"/>
                      <a:r>
                        <a:rPr lang="en-US" sz="800" u="none" strike="noStrike" dirty="0">
                          <a:effectLst/>
                        </a:rPr>
                        <a:t> </a:t>
                      </a:r>
                      <a:endParaRPr lang="en-US" sz="800" b="0" i="0" u="none" strike="noStrike" dirty="0">
                        <a:solidFill>
                          <a:srgbClr val="FF0000"/>
                        </a:solidFill>
                        <a:effectLst/>
                        <a:latin typeface="Calibri" panose="020F0502020204030204" pitchFamily="34" charset="0"/>
                      </a:endParaRPr>
                    </a:p>
                  </a:txBody>
                  <a:tcPr marL="7042" marR="7042" marT="7042" marB="0" anchor="b">
                    <a:solidFill>
                      <a:schemeClr val="accent2"/>
                    </a:solidFill>
                  </a:tcPr>
                </a:tc>
                <a:tc>
                  <a:txBody>
                    <a:bodyPr/>
                    <a:lstStyle/>
                    <a:p>
                      <a:pPr algn="l" fontAlgn="b"/>
                      <a:r>
                        <a:rPr lang="en-US" sz="800" u="none" strike="noStrike" dirty="0">
                          <a:effectLst/>
                        </a:rPr>
                        <a:t> </a:t>
                      </a:r>
                      <a:endParaRPr lang="en-US" sz="800" b="0" i="0" u="none" strike="noStrike" dirty="0">
                        <a:solidFill>
                          <a:srgbClr val="FF0000"/>
                        </a:solidFill>
                        <a:effectLst/>
                        <a:latin typeface="Calibri" panose="020F0502020204030204" pitchFamily="34" charset="0"/>
                      </a:endParaRPr>
                    </a:p>
                  </a:txBody>
                  <a:tcPr marL="7042" marR="7042" marT="7042" marB="0" anchor="b">
                    <a:solidFill>
                      <a:schemeClr val="accent2"/>
                    </a:solidFill>
                  </a:tcPr>
                </a:tc>
                <a:tc gridSpan="8">
                  <a:txBody>
                    <a:bodyPr/>
                    <a:lstStyle/>
                    <a:p>
                      <a:pPr algn="ctr" fontAlgn="ctr"/>
                      <a:r>
                        <a:rPr lang="en-US" sz="800" u="none" strike="noStrike" dirty="0">
                          <a:effectLst/>
                        </a:rPr>
                        <a:t>ONGOING </a:t>
                      </a:r>
                      <a:endParaRPr lang="en-US" sz="800" b="0" i="0" u="none" strike="noStrike" dirty="0">
                        <a:solidFill>
                          <a:srgbClr val="FF0000"/>
                        </a:solidFill>
                        <a:effectLst/>
                        <a:latin typeface="Calibri" panose="020F0502020204030204" pitchFamily="34" charset="0"/>
                      </a:endParaRPr>
                    </a:p>
                  </a:txBody>
                  <a:tcPr marL="7042" marR="7042" marT="7042"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86737367"/>
                  </a:ext>
                </a:extLst>
              </a:tr>
              <a:tr h="464377">
                <a:tc>
                  <a:txBody>
                    <a:bodyPr/>
                    <a:lstStyle/>
                    <a:p>
                      <a:pPr marL="91440" algn="l" fontAlgn="ctr"/>
                      <a:r>
                        <a:rPr lang="en-US" sz="1200" u="none" strike="noStrike" dirty="0">
                          <a:effectLst/>
                        </a:rPr>
                        <a:t>Identify and prioritize data gaps for primary data collection. </a:t>
                      </a:r>
                      <a:endParaRPr lang="en-US" sz="1200" b="0" i="0" u="none" strike="noStrike" dirty="0">
                        <a:solidFill>
                          <a:srgbClr val="000000"/>
                        </a:solidFill>
                        <a:effectLst/>
                        <a:latin typeface="Calibri" panose="020F0502020204030204" pitchFamily="34" charset="0"/>
                      </a:endParaRPr>
                    </a:p>
                  </a:txBody>
                  <a:tcPr marL="7042" marR="7042" marT="7042" marB="0" anchor="ctr">
                    <a:solidFill>
                      <a:schemeClr val="accent4">
                        <a:lumMod val="20000"/>
                        <a:lumOff val="80000"/>
                      </a:schemeClr>
                    </a:solidFill>
                  </a:tcPr>
                </a:tc>
                <a:tc>
                  <a:txBody>
                    <a:bodyPr/>
                    <a:lstStyle/>
                    <a:p>
                      <a:pPr marL="91440" algn="l" fontAlgn="ctr"/>
                      <a:endParaRPr lang="en-US" sz="1200" b="0" i="0" u="none" strike="noStrike" dirty="0">
                        <a:solidFill>
                          <a:srgbClr val="000000"/>
                        </a:solidFill>
                        <a:effectLst/>
                        <a:latin typeface="Calibri" panose="020F0502020204030204" pitchFamily="34" charset="0"/>
                      </a:endParaRPr>
                    </a:p>
                  </a:txBody>
                  <a:tcPr marL="7042" marR="7042" marT="7042" marB="0" anchor="ctr">
                    <a:solidFill>
                      <a:schemeClr val="accent4">
                        <a:lumMod val="20000"/>
                        <a:lumOff val="80000"/>
                      </a:schemeClr>
                    </a:solidFill>
                  </a:tcP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solidFill>
                      <a:schemeClr val="accent2"/>
                    </a:solidFill>
                  </a:tcPr>
                </a:tc>
                <a:tc gridSpan="2">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hMerge="1">
                  <a:txBody>
                    <a:bodyPr/>
                    <a:lstStyle/>
                    <a:p>
                      <a:endParaRPr lang="en-US"/>
                    </a:p>
                  </a:txBody>
                  <a:tcPr/>
                </a:tc>
                <a:tc gridSpan="2">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hMerge="1">
                  <a:txBody>
                    <a:bodyPr/>
                    <a:lstStyle/>
                    <a:p>
                      <a:endParaRPr lang="en-US"/>
                    </a:p>
                  </a:txBody>
                  <a:tcPr/>
                </a:tc>
                <a:tc gridSpan="2">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hMerge="1">
                  <a:txBody>
                    <a:bodyPr/>
                    <a:lstStyle/>
                    <a:p>
                      <a:endParaRPr lang="en-US"/>
                    </a:p>
                  </a:txBody>
                  <a:tcP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extLst>
                  <a:ext uri="{0D108BD9-81ED-4DB2-BD59-A6C34878D82A}">
                    <a16:rowId xmlns:a16="http://schemas.microsoft.com/office/drawing/2014/main" val="1153843362"/>
                  </a:ext>
                </a:extLst>
              </a:tr>
              <a:tr h="387762">
                <a:tc>
                  <a:txBody>
                    <a:bodyPr/>
                    <a:lstStyle/>
                    <a:p>
                      <a:pPr marL="91440" algn="l" fontAlgn="ctr"/>
                      <a:r>
                        <a:rPr lang="en-US" sz="1200" u="none" strike="noStrike" dirty="0">
                          <a:effectLst/>
                        </a:rPr>
                        <a:t>Draft data collection tools &amp; review with team </a:t>
                      </a:r>
                      <a:endParaRPr lang="en-US" sz="1200" b="0" i="0" u="none" strike="noStrike" dirty="0">
                        <a:solidFill>
                          <a:srgbClr val="000000"/>
                        </a:solidFill>
                        <a:effectLst/>
                        <a:latin typeface="Calibri" panose="020F0502020204030204" pitchFamily="34" charset="0"/>
                      </a:endParaRPr>
                    </a:p>
                  </a:txBody>
                  <a:tcPr marL="7042" marR="7042" marT="7042" marB="0" anchor="ctr">
                    <a:solidFill>
                      <a:schemeClr val="accent4">
                        <a:lumMod val="20000"/>
                        <a:lumOff val="80000"/>
                      </a:schemeClr>
                    </a:solidFill>
                  </a:tcPr>
                </a:tc>
                <a:tc>
                  <a:txBody>
                    <a:bodyPr/>
                    <a:lstStyle/>
                    <a:p>
                      <a:pPr marL="91440" algn="l" fontAlgn="ctr"/>
                      <a:endParaRPr lang="en-US" sz="1200" b="0" i="0" u="none" strike="noStrike" dirty="0">
                        <a:solidFill>
                          <a:srgbClr val="000000"/>
                        </a:solidFill>
                        <a:effectLst/>
                        <a:latin typeface="Calibri" panose="020F0502020204030204" pitchFamily="34" charset="0"/>
                      </a:endParaRPr>
                    </a:p>
                  </a:txBody>
                  <a:tcPr marL="7042" marR="7042" marT="7042" marB="0" anchor="ctr">
                    <a:solidFill>
                      <a:schemeClr val="accent4">
                        <a:lumMod val="20000"/>
                        <a:lumOff val="80000"/>
                      </a:schemeClr>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gridSpan="2">
                  <a:txBody>
                    <a:bodyPr/>
                    <a:lstStyle/>
                    <a:p>
                      <a:pPr algn="l" fontAlgn="b"/>
                      <a:r>
                        <a:rPr lang="en-US" sz="800" u="none" strike="noStrike" dirty="0">
                          <a:effectLst/>
                        </a:rPr>
                        <a:t> </a:t>
                      </a:r>
                      <a:endParaRPr lang="en-US" sz="800" b="0" i="0" u="none" strike="noStrike" dirty="0">
                        <a:solidFill>
                          <a:srgbClr val="FF0000"/>
                        </a:solidFill>
                        <a:effectLst/>
                        <a:latin typeface="Calibri" panose="020F0502020204030204" pitchFamily="34" charset="0"/>
                      </a:endParaRPr>
                    </a:p>
                  </a:txBody>
                  <a:tcPr marL="7042" marR="7042" marT="7042" marB="0" anchor="b">
                    <a:solidFill>
                      <a:schemeClr val="accent2"/>
                    </a:solidFill>
                  </a:tcPr>
                </a:tc>
                <a:tc hMerge="1">
                  <a:txBody>
                    <a:bodyPr/>
                    <a:lstStyle/>
                    <a:p>
                      <a:endParaRPr lang="en-US"/>
                    </a:p>
                  </a:txBody>
                  <a:tcPr/>
                </a:tc>
                <a:tc gridSpan="2">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hMerge="1">
                  <a:txBody>
                    <a:bodyPr/>
                    <a:lstStyle/>
                    <a:p>
                      <a:endParaRPr lang="en-US"/>
                    </a:p>
                  </a:txBody>
                  <a:tcPr/>
                </a:tc>
                <a:tc gridSpan="2">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hMerge="1">
                  <a:txBody>
                    <a:bodyPr/>
                    <a:lstStyle/>
                    <a:p>
                      <a:endParaRPr lang="en-US"/>
                    </a:p>
                  </a:txBody>
                  <a:tcP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extLst>
                  <a:ext uri="{0D108BD9-81ED-4DB2-BD59-A6C34878D82A}">
                    <a16:rowId xmlns:a16="http://schemas.microsoft.com/office/drawing/2014/main" val="1858691446"/>
                  </a:ext>
                </a:extLst>
              </a:tr>
              <a:tr h="821617">
                <a:tc>
                  <a:txBody>
                    <a:bodyPr/>
                    <a:lstStyle/>
                    <a:p>
                      <a:pPr marL="91440" algn="l" fontAlgn="ctr"/>
                      <a:r>
                        <a:rPr lang="en-US" sz="1200" u="none" strike="noStrike" dirty="0">
                          <a:effectLst/>
                        </a:rPr>
                        <a:t>Preliminary analysis; </a:t>
                      </a:r>
                      <a:r>
                        <a:rPr lang="en-US" sz="1200" u="none" strike="noStrike" dirty="0" smtClean="0">
                          <a:effectLst/>
                        </a:rPr>
                        <a:t>draft </a:t>
                      </a:r>
                      <a:r>
                        <a:rPr lang="en-US" sz="1200" u="none" strike="noStrike" dirty="0">
                          <a:effectLst/>
                        </a:rPr>
                        <a:t>problem statements based on available data</a:t>
                      </a:r>
                      <a:br>
                        <a:rPr lang="en-US" sz="1200" u="none" strike="noStrike" dirty="0">
                          <a:effectLst/>
                        </a:rPr>
                      </a:br>
                      <a:r>
                        <a:rPr lang="en-US" sz="1200" u="none" strike="noStrike" dirty="0">
                          <a:effectLst/>
                        </a:rPr>
                        <a:t>Create high-level basic problem tree  (top tiers) based on secondary data</a:t>
                      </a:r>
                      <a:endParaRPr lang="en-US" sz="1200" b="0" i="0" u="none" strike="noStrike" dirty="0">
                        <a:solidFill>
                          <a:srgbClr val="000000"/>
                        </a:solidFill>
                        <a:effectLst/>
                        <a:latin typeface="Calibri" panose="020F0502020204030204" pitchFamily="34" charset="0"/>
                      </a:endParaRPr>
                    </a:p>
                  </a:txBody>
                  <a:tcPr marL="7042" marR="7042" marT="7042" marB="0" anchor="ctr">
                    <a:solidFill>
                      <a:schemeClr val="accent4">
                        <a:lumMod val="20000"/>
                        <a:lumOff val="80000"/>
                      </a:schemeClr>
                    </a:solidFill>
                  </a:tcPr>
                </a:tc>
                <a:tc>
                  <a:txBody>
                    <a:bodyPr/>
                    <a:lstStyle/>
                    <a:p>
                      <a:pPr marL="91440" algn="l" fontAlgn="ctr"/>
                      <a:endParaRPr lang="en-US" sz="1200" b="0" i="0" u="none" strike="noStrike" dirty="0">
                        <a:solidFill>
                          <a:srgbClr val="000000"/>
                        </a:solidFill>
                        <a:effectLst/>
                        <a:latin typeface="Calibri" panose="020F0502020204030204" pitchFamily="34" charset="0"/>
                      </a:endParaRPr>
                    </a:p>
                  </a:txBody>
                  <a:tcPr marL="7042" marR="7042" marT="7042" marB="0" anchor="ctr">
                    <a:solidFill>
                      <a:schemeClr val="accent4">
                        <a:lumMod val="20000"/>
                        <a:lumOff val="80000"/>
                      </a:schemeClr>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gridSpan="2">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solidFill>
                      <a:schemeClr val="accent2"/>
                    </a:solidFill>
                  </a:tcPr>
                </a:tc>
                <a:tc hMerge="1">
                  <a:txBody>
                    <a:bodyPr/>
                    <a:lstStyle/>
                    <a:p>
                      <a:endParaRPr lang="en-US"/>
                    </a:p>
                  </a:txBody>
                  <a:tcPr/>
                </a:tc>
                <a:tc gridSpan="2">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tc>
                <a:tc hMerge="1">
                  <a:txBody>
                    <a:bodyPr/>
                    <a:lstStyle/>
                    <a:p>
                      <a:endParaRPr lang="en-US"/>
                    </a:p>
                  </a:txBody>
                  <a:tcPr/>
                </a:tc>
                <a:tc gridSpan="2">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hMerge="1">
                  <a:txBody>
                    <a:bodyPr/>
                    <a:lstStyle/>
                    <a:p>
                      <a:endParaRPr lang="en-US"/>
                    </a:p>
                  </a:txBody>
                  <a:tcP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extLst>
                  <a:ext uri="{0D108BD9-81ED-4DB2-BD59-A6C34878D82A}">
                    <a16:rowId xmlns:a16="http://schemas.microsoft.com/office/drawing/2014/main" val="1751241178"/>
                  </a:ext>
                </a:extLst>
              </a:tr>
              <a:tr h="233170">
                <a:tc>
                  <a:txBody>
                    <a:bodyPr/>
                    <a:lstStyle/>
                    <a:p>
                      <a:pPr marL="91440" algn="l" fontAlgn="ctr"/>
                      <a:r>
                        <a:rPr lang="en-US" sz="1200" u="none" strike="noStrike" dirty="0">
                          <a:effectLst/>
                        </a:rPr>
                        <a:t>Vet basic problem tree with full team</a:t>
                      </a:r>
                      <a:endParaRPr lang="en-US" sz="1200" b="0" i="0" u="none" strike="noStrike" dirty="0">
                        <a:solidFill>
                          <a:srgbClr val="000000"/>
                        </a:solidFill>
                        <a:effectLst/>
                        <a:latin typeface="Calibri" panose="020F0502020204030204" pitchFamily="34" charset="0"/>
                      </a:endParaRPr>
                    </a:p>
                  </a:txBody>
                  <a:tcPr marL="7042" marR="7042" marT="7042" marB="0" anchor="ctr">
                    <a:solidFill>
                      <a:schemeClr val="accent4">
                        <a:lumMod val="20000"/>
                        <a:lumOff val="80000"/>
                      </a:schemeClr>
                    </a:solidFill>
                  </a:tcPr>
                </a:tc>
                <a:tc>
                  <a:txBody>
                    <a:bodyPr/>
                    <a:lstStyle/>
                    <a:p>
                      <a:pPr marL="91440" algn="l" fontAlgn="ctr"/>
                      <a:endParaRPr lang="en-US" sz="1200" b="0" i="0" u="none" strike="noStrike" dirty="0">
                        <a:solidFill>
                          <a:srgbClr val="000000"/>
                        </a:solidFill>
                        <a:effectLst/>
                        <a:latin typeface="Calibri" panose="020F0502020204030204" pitchFamily="34" charset="0"/>
                      </a:endParaRPr>
                    </a:p>
                  </a:txBody>
                  <a:tcPr marL="7042" marR="7042" marT="7042" marB="0" anchor="ctr">
                    <a:solidFill>
                      <a:schemeClr val="accent4">
                        <a:lumMod val="20000"/>
                        <a:lumOff val="80000"/>
                      </a:schemeClr>
                    </a:solidFill>
                  </a:tcP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tc>
                <a:tc gridSpan="2">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hMerge="1">
                  <a:txBody>
                    <a:bodyPr/>
                    <a:lstStyle/>
                    <a:p>
                      <a:endParaRPr lang="en-US"/>
                    </a:p>
                  </a:txBody>
                  <a:tcPr/>
                </a:tc>
                <a:tc gridSpan="2">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solidFill>
                      <a:schemeClr val="accent2"/>
                    </a:solidFill>
                  </a:tcPr>
                </a:tc>
                <a:tc hMerge="1">
                  <a:txBody>
                    <a:bodyPr/>
                    <a:lstStyle/>
                    <a:p>
                      <a:endParaRPr lang="en-US"/>
                    </a:p>
                  </a:txBody>
                  <a:tcPr/>
                </a:tc>
                <a:tc gridSpan="2">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hMerge="1">
                  <a:txBody>
                    <a:bodyPr/>
                    <a:lstStyle/>
                    <a:p>
                      <a:endParaRPr lang="en-US"/>
                    </a:p>
                  </a:txBody>
                  <a:tcP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extLst>
                  <a:ext uri="{0D108BD9-81ED-4DB2-BD59-A6C34878D82A}">
                    <a16:rowId xmlns:a16="http://schemas.microsoft.com/office/drawing/2014/main" val="1206727776"/>
                  </a:ext>
                </a:extLst>
              </a:tr>
              <a:tr h="197402">
                <a:tc>
                  <a:txBody>
                    <a:bodyPr/>
                    <a:lstStyle/>
                    <a:p>
                      <a:pPr marL="91440" algn="l" fontAlgn="ctr"/>
                      <a:r>
                        <a:rPr lang="en-US" sz="1200" u="none" strike="noStrike" dirty="0">
                          <a:effectLst/>
                        </a:rPr>
                        <a:t>Collect primary data </a:t>
                      </a:r>
                      <a:endParaRPr lang="en-US" sz="1200" b="0" i="0" u="none" strike="noStrike" dirty="0">
                        <a:solidFill>
                          <a:srgbClr val="000000"/>
                        </a:solidFill>
                        <a:effectLst/>
                        <a:latin typeface="Calibri" panose="020F0502020204030204" pitchFamily="34" charset="0"/>
                      </a:endParaRPr>
                    </a:p>
                  </a:txBody>
                  <a:tcPr marL="7042" marR="7042" marT="7042" marB="0" anchor="ctr">
                    <a:solidFill>
                      <a:schemeClr val="accent4">
                        <a:lumMod val="20000"/>
                        <a:lumOff val="80000"/>
                      </a:schemeClr>
                    </a:solidFill>
                  </a:tcPr>
                </a:tc>
                <a:tc>
                  <a:txBody>
                    <a:bodyPr/>
                    <a:lstStyle/>
                    <a:p>
                      <a:pPr marL="91440" algn="l" fontAlgn="ctr"/>
                      <a:endParaRPr lang="en-US" sz="1200" b="0" i="0" u="none" strike="noStrike" dirty="0">
                        <a:solidFill>
                          <a:srgbClr val="000000"/>
                        </a:solidFill>
                        <a:effectLst/>
                        <a:latin typeface="Calibri" panose="020F0502020204030204" pitchFamily="34" charset="0"/>
                      </a:endParaRPr>
                    </a:p>
                  </a:txBody>
                  <a:tcPr marL="7042" marR="7042" marT="7042" marB="0" anchor="ctr">
                    <a:solidFill>
                      <a:schemeClr val="accent4">
                        <a:lumMod val="20000"/>
                        <a:lumOff val="80000"/>
                      </a:schemeClr>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gridSpan="2">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hMerge="1">
                  <a:txBody>
                    <a:bodyPr/>
                    <a:lstStyle/>
                    <a:p>
                      <a:endParaRPr lang="en-US"/>
                    </a:p>
                  </a:txBody>
                  <a:tcPr/>
                </a:tc>
                <a:tc gridSpan="2">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solidFill>
                      <a:schemeClr val="accent2"/>
                    </a:solidFill>
                  </a:tcPr>
                </a:tc>
                <a:tc hMerge="1">
                  <a:txBody>
                    <a:bodyPr/>
                    <a:lstStyle/>
                    <a:p>
                      <a:endParaRPr lang="en-US"/>
                    </a:p>
                  </a:txBody>
                  <a:tcPr/>
                </a:tc>
                <a:tc gridSpan="2">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solidFill>
                      <a:schemeClr val="accent2"/>
                    </a:solidFill>
                  </a:tcPr>
                </a:tc>
                <a:tc hMerge="1">
                  <a:txBody>
                    <a:bodyPr/>
                    <a:lstStyle/>
                    <a:p>
                      <a:endParaRPr lang="en-US"/>
                    </a:p>
                  </a:txBody>
                  <a:tcPr/>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solidFill>
                      <a:schemeClr val="accent2"/>
                    </a:solidFill>
                  </a:tcPr>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extLst>
                  <a:ext uri="{0D108BD9-81ED-4DB2-BD59-A6C34878D82A}">
                    <a16:rowId xmlns:a16="http://schemas.microsoft.com/office/drawing/2014/main" val="2282003484"/>
                  </a:ext>
                </a:extLst>
              </a:tr>
              <a:tr h="500196">
                <a:tc>
                  <a:txBody>
                    <a:bodyPr/>
                    <a:lstStyle/>
                    <a:p>
                      <a:pPr marL="91440" algn="l" fontAlgn="ctr"/>
                      <a:r>
                        <a:rPr lang="en-US" sz="1200" u="none" strike="noStrike" dirty="0">
                          <a:effectLst/>
                        </a:rPr>
                        <a:t>Enter primary data into data </a:t>
                      </a:r>
                      <a:r>
                        <a:rPr lang="en-US" sz="1200" u="none" strike="noStrike" dirty="0" smtClean="0">
                          <a:effectLst/>
                        </a:rPr>
                        <a:t>synthesis and stakeholder templates</a:t>
                      </a:r>
                      <a:endParaRPr lang="en-US" sz="1200" b="0" i="0" u="none" strike="noStrike" dirty="0">
                        <a:solidFill>
                          <a:srgbClr val="000000"/>
                        </a:solidFill>
                        <a:effectLst/>
                        <a:latin typeface="Calibri" panose="020F0502020204030204" pitchFamily="34" charset="0"/>
                      </a:endParaRPr>
                    </a:p>
                  </a:txBody>
                  <a:tcPr marL="7042" marR="7042" marT="7042" marB="0" anchor="ctr">
                    <a:solidFill>
                      <a:schemeClr val="accent4">
                        <a:lumMod val="20000"/>
                        <a:lumOff val="80000"/>
                      </a:schemeClr>
                    </a:solidFill>
                  </a:tcPr>
                </a:tc>
                <a:tc>
                  <a:txBody>
                    <a:bodyPr/>
                    <a:lstStyle/>
                    <a:p>
                      <a:pPr marL="91440" algn="l" fontAlgn="ctr"/>
                      <a:r>
                        <a:rPr lang="en-US" sz="1200" b="0" i="0" u="none" strike="noStrike" dirty="0" smtClean="0">
                          <a:solidFill>
                            <a:srgbClr val="000000"/>
                          </a:solidFill>
                          <a:effectLst/>
                          <a:latin typeface="Calibri" panose="020F0502020204030204" pitchFamily="34" charset="0"/>
                        </a:rPr>
                        <a:t>E.G. 2-3 person team;  </a:t>
                      </a:r>
                      <a:r>
                        <a:rPr lang="en-US" sz="1200" b="0" i="0" u="none" strike="noStrike" dirty="0" err="1" smtClean="0">
                          <a:solidFill>
                            <a:srgbClr val="000000"/>
                          </a:solidFill>
                          <a:effectLst/>
                          <a:latin typeface="Calibri" panose="020F0502020204030204" pitchFamily="34" charset="0"/>
                        </a:rPr>
                        <a:t>M&amp;E</a:t>
                      </a:r>
                      <a:r>
                        <a:rPr lang="en-US" sz="1200" b="0" i="0" u="none" strike="noStrike" dirty="0" smtClean="0">
                          <a:solidFill>
                            <a:srgbClr val="000000"/>
                          </a:solidFill>
                          <a:effectLst/>
                          <a:latin typeface="Calibri" panose="020F0502020204030204" pitchFamily="34" charset="0"/>
                        </a:rPr>
                        <a:t> staff</a:t>
                      </a:r>
                      <a:endParaRPr lang="en-US" sz="1200" b="0" i="0" u="none" strike="noStrike" dirty="0">
                        <a:solidFill>
                          <a:srgbClr val="000000"/>
                        </a:solidFill>
                        <a:effectLst/>
                        <a:latin typeface="Calibri" panose="020F0502020204030204" pitchFamily="34" charset="0"/>
                      </a:endParaRPr>
                    </a:p>
                  </a:txBody>
                  <a:tcPr marL="7042" marR="7042" marT="7042" marB="0" anchor="ctr">
                    <a:solidFill>
                      <a:schemeClr val="accent4">
                        <a:lumMod val="20000"/>
                        <a:lumOff val="80000"/>
                      </a:schemeClr>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gridSpan="2">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hMerge="1">
                  <a:txBody>
                    <a:bodyPr/>
                    <a:lstStyle/>
                    <a:p>
                      <a:endParaRPr lang="en-US"/>
                    </a:p>
                  </a:txBody>
                  <a:tcPr/>
                </a:tc>
                <a:tc gridSpan="2">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hMerge="1">
                  <a:txBody>
                    <a:bodyPr/>
                    <a:lstStyle/>
                    <a:p>
                      <a:endParaRPr lang="en-US"/>
                    </a:p>
                  </a:txBody>
                  <a:tcPr/>
                </a:tc>
                <a:tc gridSpan="2">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042" marR="7042" marT="7042" marB="0" anchor="b"/>
                </a:tc>
                <a:tc hMerge="1">
                  <a:txBody>
                    <a:bodyPr/>
                    <a:lstStyle/>
                    <a:p>
                      <a:endParaRPr lang="en-US"/>
                    </a:p>
                  </a:txBody>
                  <a:tcPr/>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solidFill>
                      <a:schemeClr val="accent2"/>
                    </a:solidFill>
                  </a:tcPr>
                </a:tc>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042" marR="7042" marT="7042" marB="0" anchor="b">
                    <a:solidFill>
                      <a:schemeClr val="accent2"/>
                    </a:solidFill>
                  </a:tcPr>
                </a:tc>
                <a:extLst>
                  <a:ext uri="{0D108BD9-81ED-4DB2-BD59-A6C34878D82A}">
                    <a16:rowId xmlns:a16="http://schemas.microsoft.com/office/drawing/2014/main" val="3815004162"/>
                  </a:ext>
                </a:extLst>
              </a:tr>
            </a:tbl>
          </a:graphicData>
        </a:graphic>
      </p:graphicFrame>
    </p:spTree>
    <p:extLst>
      <p:ext uri="{BB962C8B-B14F-4D97-AF65-F5344CB8AC3E}">
        <p14:creationId xmlns:p14="http://schemas.microsoft.com/office/powerpoint/2010/main" val="292492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19DF-AF18-4649-878F-67F21C495573}"/>
              </a:ext>
            </a:extLst>
          </p:cNvPr>
          <p:cNvSpPr>
            <a:spLocks noGrp="1"/>
          </p:cNvSpPr>
          <p:nvPr>
            <p:ph type="title"/>
          </p:nvPr>
        </p:nvSpPr>
        <p:spPr/>
        <p:txBody>
          <a:bodyPr>
            <a:normAutofit/>
          </a:bodyPr>
          <a:lstStyle/>
          <a:p>
            <a:r>
              <a:rPr lang="en-US" sz="3200" dirty="0" smtClean="0"/>
              <a:t>Prioritizing What </a:t>
            </a:r>
            <a:r>
              <a:rPr lang="en-US" sz="3200" dirty="0"/>
              <a:t>D</a:t>
            </a:r>
            <a:r>
              <a:rPr lang="en-US" sz="3200" dirty="0" smtClean="0"/>
              <a:t>ata to Collect</a:t>
            </a:r>
            <a:endParaRPr lang="en-US" sz="3200" dirty="0"/>
          </a:p>
        </p:txBody>
      </p:sp>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875" r="21875"/>
          <a:stretch>
            <a:fillRect/>
          </a:stretch>
        </p:blipFill>
        <p:spPr/>
      </p:pic>
    </p:spTree>
    <p:extLst>
      <p:ext uri="{BB962C8B-B14F-4D97-AF65-F5344CB8AC3E}">
        <p14:creationId xmlns:p14="http://schemas.microsoft.com/office/powerpoint/2010/main" val="2284395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314450" y="157854"/>
            <a:ext cx="7924800" cy="857250"/>
          </a:xfrm>
        </p:spPr>
        <p:txBody>
          <a:bodyPr>
            <a:noAutofit/>
          </a:bodyPr>
          <a:lstStyle/>
          <a:p>
            <a:r>
              <a:rPr lang="en-US" sz="2000" dirty="0"/>
              <a:t>What information do we need to collect to inform TOC development? </a:t>
            </a:r>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p:txBody>
          <a:bodyPr>
            <a:normAutofit/>
          </a:bodyPr>
          <a:lstStyle/>
          <a:p>
            <a:pPr marL="342900" indent="-342900">
              <a:buFont typeface="Arial" panose="020B0604020202020204" pitchFamily="34" charset="0"/>
              <a:buChar char="•"/>
            </a:pPr>
            <a:r>
              <a:rPr lang="en-US" dirty="0"/>
              <a:t>Comprehensive data collection and analysis is necessary for TOC development </a:t>
            </a:r>
            <a:endParaRPr lang="en-US" dirty="0" smtClean="0"/>
          </a:p>
          <a:p>
            <a:r>
              <a:rPr lang="en-US" dirty="0"/>
              <a:t>	</a:t>
            </a:r>
            <a:r>
              <a:rPr lang="en-US" dirty="0" smtClean="0"/>
              <a:t>YET…</a:t>
            </a:r>
          </a:p>
          <a:p>
            <a:pPr marL="342900" indent="-342900">
              <a:buFont typeface="Arial" panose="020B0604020202020204" pitchFamily="34" charset="0"/>
              <a:buChar char="•"/>
            </a:pPr>
            <a:r>
              <a:rPr lang="en-US" dirty="0" smtClean="0"/>
              <a:t>Often </a:t>
            </a:r>
            <a:r>
              <a:rPr lang="en-US" dirty="0"/>
              <a:t>there is so </a:t>
            </a:r>
            <a:r>
              <a:rPr lang="en-US" dirty="0" smtClean="0"/>
              <a:t>much potential </a:t>
            </a:r>
            <a:r>
              <a:rPr lang="en-US" dirty="0"/>
              <a:t>information </a:t>
            </a:r>
            <a:r>
              <a:rPr lang="en-US" dirty="0" smtClean="0"/>
              <a:t>it </a:t>
            </a:r>
            <a:r>
              <a:rPr lang="en-US" dirty="0"/>
              <a:t>is hard to know what to collect and when to stop. </a:t>
            </a:r>
            <a:endParaRPr lang="en-US" dirty="0" smtClean="0"/>
          </a:p>
          <a:p>
            <a:pPr marL="342900" indent="-342900">
              <a:buFont typeface="Arial" panose="020B0604020202020204" pitchFamily="34" charset="0"/>
              <a:buChar char="•"/>
            </a:pPr>
            <a:r>
              <a:rPr lang="en-US" dirty="0" smtClean="0"/>
              <a:t>To </a:t>
            </a:r>
            <a:r>
              <a:rPr lang="en-US" dirty="0"/>
              <a:t>help </a:t>
            </a:r>
            <a:r>
              <a:rPr lang="en-US" dirty="0" smtClean="0"/>
              <a:t>prioritize data collection efforts start by referencing relevant conceptual frameworks.</a:t>
            </a:r>
            <a:endParaRPr lang="en-US" dirty="0"/>
          </a:p>
          <a:p>
            <a:endParaRPr lang="en-US" dirty="0"/>
          </a:p>
        </p:txBody>
      </p:sp>
    </p:spTree>
    <p:extLst>
      <p:ext uri="{BB962C8B-B14F-4D97-AF65-F5344CB8AC3E}">
        <p14:creationId xmlns:p14="http://schemas.microsoft.com/office/powerpoint/2010/main" val="19373329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314450" y="157854"/>
            <a:ext cx="7924800" cy="857250"/>
          </a:xfrm>
        </p:spPr>
        <p:txBody>
          <a:bodyPr>
            <a:normAutofit fontScale="90000"/>
          </a:bodyPr>
          <a:lstStyle/>
          <a:p>
            <a:r>
              <a:rPr lang="en-US" dirty="0" smtClean="0"/>
              <a:t>Conceptual Frameworks and the TOC Process</a:t>
            </a:r>
            <a:endParaRPr lang="en-US"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460500" y="1116532"/>
            <a:ext cx="7168549" cy="3493970"/>
          </a:xfrm>
        </p:spPr>
        <p:txBody>
          <a:bodyPr>
            <a:normAutofit/>
          </a:bodyPr>
          <a:lstStyle/>
          <a:p>
            <a:pPr marL="342900" indent="-342900">
              <a:buFont typeface="Arial" panose="020B0604020202020204" pitchFamily="34" charset="0"/>
              <a:buChar char="•"/>
            </a:pPr>
            <a:r>
              <a:rPr lang="en-US" sz="2400" dirty="0">
                <a:latin typeface="Calibri" panose="020F0502020204030204" pitchFamily="34" charset="0"/>
              </a:rPr>
              <a:t>Conceptual frameworks are particularly useful as organizing devices for comprehensive data collection </a:t>
            </a:r>
            <a:r>
              <a:rPr lang="en-US" sz="2400" dirty="0" smtClean="0">
                <a:latin typeface="Calibri" panose="020F0502020204030204" pitchFamily="34" charset="0"/>
              </a:rPr>
              <a:t>efforts.</a:t>
            </a:r>
          </a:p>
          <a:p>
            <a:pPr marL="342900" indent="-342900">
              <a:buFont typeface="Arial" panose="020B0604020202020204" pitchFamily="34" charset="0"/>
              <a:buChar char="•"/>
            </a:pPr>
            <a:r>
              <a:rPr lang="en-US" sz="2400" dirty="0" smtClean="0">
                <a:latin typeface="Calibri" panose="020F0502020204030204" pitchFamily="34" charset="0"/>
              </a:rPr>
              <a:t>They </a:t>
            </a:r>
            <a:r>
              <a:rPr lang="en-US" sz="2400" dirty="0">
                <a:latin typeface="Calibri" panose="020F0502020204030204" pitchFamily="34" charset="0"/>
              </a:rPr>
              <a:t>help us to ensure we are collecting the right kind of information that will allow us to carry out </a:t>
            </a:r>
            <a:r>
              <a:rPr lang="en-US" sz="2400" dirty="0" smtClean="0">
                <a:latin typeface="Calibri" panose="020F0502020204030204" pitchFamily="34" charset="0"/>
              </a:rPr>
              <a:t>the rigorous </a:t>
            </a:r>
            <a:r>
              <a:rPr lang="en-US" sz="2400" dirty="0">
                <a:latin typeface="Calibri" panose="020F0502020204030204" pitchFamily="34" charset="0"/>
              </a:rPr>
              <a:t>and thorough causal </a:t>
            </a:r>
            <a:r>
              <a:rPr lang="en-US" sz="2400" dirty="0" smtClean="0">
                <a:latin typeface="Calibri" panose="020F0502020204030204" pitchFamily="34" charset="0"/>
              </a:rPr>
              <a:t>analysis necessary for TOC development. </a:t>
            </a:r>
          </a:p>
          <a:p>
            <a:endParaRPr lang="en-US" sz="2400" dirty="0" smtClean="0">
              <a:latin typeface="Calibri" panose="020F0502020204030204" pitchFamily="34" charset="0"/>
            </a:endParaRPr>
          </a:p>
        </p:txBody>
      </p:sp>
    </p:spTree>
    <p:extLst>
      <p:ext uri="{BB962C8B-B14F-4D97-AF65-F5344CB8AC3E}">
        <p14:creationId xmlns:p14="http://schemas.microsoft.com/office/powerpoint/2010/main" val="4131905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6F32-A8CE-8546-8601-67BEF4DD5B23}"/>
              </a:ext>
            </a:extLst>
          </p:cNvPr>
          <p:cNvSpPr>
            <a:spLocks noGrp="1"/>
          </p:cNvSpPr>
          <p:nvPr>
            <p:ph type="title"/>
          </p:nvPr>
        </p:nvSpPr>
        <p:spPr>
          <a:xfrm>
            <a:off x="1314450" y="157854"/>
            <a:ext cx="7924800" cy="857250"/>
          </a:xfrm>
        </p:spPr>
        <p:txBody>
          <a:bodyPr>
            <a:normAutofit fontScale="90000"/>
          </a:bodyPr>
          <a:lstStyle/>
          <a:p>
            <a:r>
              <a:rPr lang="en-US" dirty="0" smtClean="0"/>
              <a:t>Conceptual Frameworks and the TOC Process</a:t>
            </a:r>
            <a:endParaRPr lang="en-US" dirty="0"/>
          </a:p>
        </p:txBody>
      </p:sp>
      <p:sp>
        <p:nvSpPr>
          <p:cNvPr id="3" name="Content Placeholder 2">
            <a:extLst>
              <a:ext uri="{FF2B5EF4-FFF2-40B4-BE49-F238E27FC236}">
                <a16:creationId xmlns:a16="http://schemas.microsoft.com/office/drawing/2014/main" id="{65DF5429-A314-3C4D-9D51-3193716B6A48}"/>
              </a:ext>
            </a:extLst>
          </p:cNvPr>
          <p:cNvSpPr>
            <a:spLocks noGrp="1"/>
          </p:cNvSpPr>
          <p:nvPr>
            <p:ph sz="half" idx="2"/>
          </p:nvPr>
        </p:nvSpPr>
        <p:spPr>
          <a:xfrm>
            <a:off x="1460500" y="1116532"/>
            <a:ext cx="7168549" cy="3493970"/>
          </a:xfrm>
        </p:spPr>
        <p:txBody>
          <a:bodyPr>
            <a:normAutofit/>
          </a:bodyPr>
          <a:lstStyle/>
          <a:p>
            <a:pPr marL="342900" lvl="0" indent="-342900">
              <a:buFont typeface="Arial" panose="020B0604020202020204" pitchFamily="34" charset="0"/>
              <a:buChar char="•"/>
              <a:defRPr/>
            </a:pPr>
            <a:r>
              <a:rPr lang="en-US" sz="2400" dirty="0" smtClean="0">
                <a:latin typeface="Calibri" panose="020F0502020204030204" pitchFamily="34" charset="0"/>
              </a:rPr>
              <a:t>Once </a:t>
            </a:r>
            <a:r>
              <a:rPr lang="en-US" sz="2400" dirty="0">
                <a:latin typeface="Calibri" panose="020F0502020204030204" pitchFamily="34" charset="0"/>
              </a:rPr>
              <a:t>we prioritize categories of information to collect, the next step is </a:t>
            </a:r>
            <a:r>
              <a:rPr lang="en-US" sz="2400" dirty="0" smtClean="0">
                <a:latin typeface="Calibri" panose="020F0502020204030204" pitchFamily="34" charset="0"/>
              </a:rPr>
              <a:t>to identify </a:t>
            </a:r>
            <a:r>
              <a:rPr lang="en-US" sz="2400" dirty="0">
                <a:latin typeface="Calibri" panose="020F0502020204030204" pitchFamily="34" charset="0"/>
              </a:rPr>
              <a:t>several key questions within each category. </a:t>
            </a:r>
            <a:endParaRPr lang="en-US" sz="2400" dirty="0"/>
          </a:p>
          <a:p>
            <a:pPr marL="342900" indent="-342900">
              <a:buFont typeface="Arial" panose="020B0604020202020204" pitchFamily="34" charset="0"/>
              <a:buChar char="•"/>
            </a:pPr>
            <a:r>
              <a:rPr lang="en-US" sz="2400" dirty="0" smtClean="0">
                <a:latin typeface="Calibri" panose="020F0502020204030204" pitchFamily="34" charset="0"/>
              </a:rPr>
              <a:t>After data are collected,  we can use the same frameworks to design data analysis matrices that help us systematically document &amp; identify </a:t>
            </a:r>
            <a:r>
              <a:rPr lang="en-US" sz="2400" dirty="0">
                <a:latin typeface="Calibri" panose="020F0502020204030204" pitchFamily="34" charset="0"/>
              </a:rPr>
              <a:t>what we know and what we don’t know</a:t>
            </a:r>
            <a:r>
              <a:rPr lang="en-US" sz="2400" dirty="0" smtClean="0">
                <a:latin typeface="Calibri" panose="020F0502020204030204" pitchFamily="34" charset="0"/>
              </a:rPr>
              <a:t>.</a:t>
            </a:r>
            <a:endParaRPr lang="en-US" sz="2400" dirty="0">
              <a:latin typeface="Calibri" panose="020F0502020204030204" pitchFamily="34" charset="0"/>
            </a:endParaRPr>
          </a:p>
        </p:txBody>
      </p:sp>
    </p:spTree>
    <p:extLst>
      <p:ext uri="{BB962C8B-B14F-4D97-AF65-F5344CB8AC3E}">
        <p14:creationId xmlns:p14="http://schemas.microsoft.com/office/powerpoint/2010/main" val="31745183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Resilience Framework</a:t>
            </a:r>
          </a:p>
        </p:txBody>
      </p:sp>
      <p:sp>
        <p:nvSpPr>
          <p:cNvPr id="4" name="Rectangle 3"/>
          <p:cNvSpPr/>
          <p:nvPr/>
        </p:nvSpPr>
        <p:spPr>
          <a:xfrm>
            <a:off x="0" y="4728002"/>
            <a:ext cx="9144000" cy="377283"/>
          </a:xfrm>
          <a:prstGeom prst="rect">
            <a:avLst/>
          </a:prstGeom>
          <a:solidFill>
            <a:schemeClr val="bg1"/>
          </a:solidFill>
        </p:spPr>
        <p:txBody>
          <a:bodyPr wrap="square">
            <a:spAutoFit/>
          </a:bodyPr>
          <a:lstStyle/>
          <a:p>
            <a:pPr>
              <a:lnSpc>
                <a:spcPct val="105000"/>
              </a:lnSpc>
              <a:spcAft>
                <a:spcPts val="1000"/>
              </a:spcAft>
            </a:pPr>
            <a:r>
              <a:rPr lang="en-US" sz="900" b="1" dirty="0">
                <a:latin typeface="Calibri" panose="020F0502020204030204" pitchFamily="34" charset="0"/>
                <a:ea typeface="Calibri" panose="020F0502020204030204" pitchFamily="34" charset="0"/>
                <a:cs typeface="Times New Roman" panose="02020603050405020304" pitchFamily="18" charset="0"/>
              </a:rPr>
              <a:t>Source: </a:t>
            </a:r>
            <a:r>
              <a:rPr lang="en-US" sz="900" dirty="0" err="1">
                <a:latin typeface="Calibri" panose="020F0502020204030204" pitchFamily="34" charset="0"/>
                <a:ea typeface="Calibri" panose="020F0502020204030204" pitchFamily="34" charset="0"/>
                <a:cs typeface="Times New Roman" panose="02020603050405020304" pitchFamily="18" charset="0"/>
              </a:rPr>
              <a:t>Frankenberger</a:t>
            </a:r>
            <a:r>
              <a:rPr lang="en-US" sz="900" dirty="0">
                <a:latin typeface="Calibri" panose="020F0502020204030204" pitchFamily="34" charset="0"/>
                <a:ea typeface="Calibri" panose="020F0502020204030204" pitchFamily="34" charset="0"/>
                <a:cs typeface="Times New Roman" panose="02020603050405020304" pitchFamily="18" charset="0"/>
              </a:rPr>
              <a:t>, T., T. Spangler, M. </a:t>
            </a:r>
            <a:r>
              <a:rPr lang="en-US" sz="900" dirty="0" err="1">
                <a:latin typeface="Calibri" panose="020F0502020204030204" pitchFamily="34" charset="0"/>
                <a:ea typeface="Calibri" panose="020F0502020204030204" pitchFamily="34" charset="0"/>
                <a:cs typeface="Times New Roman" panose="02020603050405020304" pitchFamily="18" charset="0"/>
              </a:rPr>
              <a:t>Langworthy</a:t>
            </a:r>
            <a:r>
              <a:rPr lang="en-US" sz="900" dirty="0">
                <a:latin typeface="Calibri" panose="020F0502020204030204" pitchFamily="34" charset="0"/>
                <a:ea typeface="Calibri" panose="020F0502020204030204" pitchFamily="34" charset="0"/>
                <a:cs typeface="Times New Roman" panose="02020603050405020304" pitchFamily="18" charset="0"/>
              </a:rPr>
              <a:t>, and S. Nelson. 2012. </a:t>
            </a:r>
            <a:r>
              <a:rPr lang="en-US" sz="900" i="1" dirty="0">
                <a:latin typeface="Calibri" panose="020F0502020204030204" pitchFamily="34" charset="0"/>
                <a:ea typeface="Calibri" panose="020F0502020204030204" pitchFamily="34" charset="0"/>
                <a:cs typeface="Times New Roman" panose="02020603050405020304" pitchFamily="18" charset="0"/>
              </a:rPr>
              <a:t>Enhancing Resilience to Food Security Shocks in Africa</a:t>
            </a:r>
            <a:r>
              <a:rPr lang="en-US" sz="900" dirty="0">
                <a:latin typeface="Calibri" panose="020F0502020204030204" pitchFamily="34" charset="0"/>
                <a:ea typeface="Calibri" panose="020F0502020204030204" pitchFamily="34" charset="0"/>
                <a:cs typeface="Times New Roman" panose="02020603050405020304" pitchFamily="18" charset="0"/>
              </a:rPr>
              <a:t>. Department for International Development and TANGO International. </a:t>
            </a:r>
          </a:p>
        </p:txBody>
      </p:sp>
      <p:pic>
        <p:nvPicPr>
          <p:cNvPr id="5" name="Picture 4"/>
          <p:cNvPicPr>
            <a:picLocks noChangeAspect="1"/>
          </p:cNvPicPr>
          <p:nvPr/>
        </p:nvPicPr>
        <p:blipFill>
          <a:blip r:embed="rId3"/>
          <a:stretch>
            <a:fillRect/>
          </a:stretch>
        </p:blipFill>
        <p:spPr>
          <a:xfrm>
            <a:off x="1701388" y="1062305"/>
            <a:ext cx="5861540" cy="3618495"/>
          </a:xfrm>
          <a:prstGeom prst="rect">
            <a:avLst/>
          </a:prstGeom>
        </p:spPr>
      </p:pic>
    </p:spTree>
    <p:extLst>
      <p:ext uri="{BB962C8B-B14F-4D97-AF65-F5344CB8AC3E}">
        <p14:creationId xmlns:p14="http://schemas.microsoft.com/office/powerpoint/2010/main" val="2501893082"/>
      </p:ext>
    </p:extLst>
  </p:cSld>
  <p:clrMapOvr>
    <a:masterClrMapping/>
  </p:clrMapOvr>
</p:sld>
</file>

<file path=ppt/theme/theme1.xml><?xml version="1.0" encoding="utf-8"?>
<a:theme xmlns:a="http://schemas.openxmlformats.org/drawingml/2006/main" name="Office Theme">
  <a:themeElements>
    <a:clrScheme name="IDEAL PPT">
      <a:dk1>
        <a:srgbClr val="000000"/>
      </a:dk1>
      <a:lt1>
        <a:srgbClr val="FFFFFF"/>
      </a:lt1>
      <a:dk2>
        <a:srgbClr val="028796"/>
      </a:dk2>
      <a:lt2>
        <a:srgbClr val="3F2F7A"/>
      </a:lt2>
      <a:accent1>
        <a:srgbClr val="04934A"/>
      </a:accent1>
      <a:accent2>
        <a:srgbClr val="008CCC"/>
      </a:accent2>
      <a:accent3>
        <a:srgbClr val="B6ADD3"/>
      </a:accent3>
      <a:accent4>
        <a:srgbClr val="80C5E4"/>
      </a:accent4>
      <a:accent5>
        <a:srgbClr val="EF463B"/>
      </a:accent5>
      <a:accent6>
        <a:srgbClr val="FCB53B"/>
      </a:accent6>
      <a:hlink>
        <a:srgbClr val="028796"/>
      </a:hlink>
      <a:folHlink>
        <a:srgbClr val="3F2F7A"/>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DEAL_PPT_final_Updated.potx" id="{BF0FEE33-EC67-48B6-B9C0-55D5A73E3D71}" vid="{C5F115EA-FB8F-493C-AFDC-6663952EE1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F677951BB84DD41911AF8EE839CA5FA" ma:contentTypeVersion="10" ma:contentTypeDescription="Create a new document." ma:contentTypeScope="" ma:versionID="a028e04c77e434e9142c0430f630b0fa">
  <xsd:schema xmlns:xsd="http://www.w3.org/2001/XMLSchema" xmlns:xs="http://www.w3.org/2001/XMLSchema" xmlns:p="http://schemas.microsoft.com/office/2006/metadata/properties" xmlns:ns2="e074b9df-1650-444d-ba77-dbac629bdb45" targetNamespace="http://schemas.microsoft.com/office/2006/metadata/properties" ma:root="true" ma:fieldsID="0c9cb8b751699df2b35aad84448e2fb9" ns2:_="">
    <xsd:import namespace="e074b9df-1650-444d-ba77-dbac629bdb4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74b9df-1650-444d-ba77-dbac629bdb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www.w3.org/XML/1998/namespace"/>
    <ds:schemaRef ds:uri="http://purl.org/dc/terms/"/>
    <ds:schemaRef ds:uri="http://purl.org/dc/dcmitype/"/>
    <ds:schemaRef ds:uri="http://schemas.microsoft.com/office/2006/documentManagement/types"/>
    <ds:schemaRef ds:uri="e074b9df-1650-444d-ba77-dbac629bdb45"/>
    <ds:schemaRef ds:uri="http://schemas.microsoft.com/office/2006/metadata/properties"/>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2380E36E-AF8F-4790-BE1B-0CE1228A1E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74b9df-1650-444d-ba77-dbac629bdb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IDEAL_PPT_UPDATED</Template>
  <TotalTime>280</TotalTime>
  <Words>2736</Words>
  <Application>Microsoft Office PowerPoint</Application>
  <PresentationFormat>On-screen Show (16:9)</PresentationFormat>
  <Paragraphs>469</Paragraphs>
  <Slides>24</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Lato Semibold</vt:lpstr>
      <vt:lpstr>Ubuntu</vt:lpstr>
      <vt:lpstr>Lato</vt:lpstr>
      <vt:lpstr>Times New Roman</vt:lpstr>
      <vt:lpstr>Calibri</vt:lpstr>
      <vt:lpstr>Trebuchet MS</vt:lpstr>
      <vt:lpstr>Office Theme</vt:lpstr>
      <vt:lpstr>PowerPoint Presentation</vt:lpstr>
      <vt:lpstr>Session objectives</vt:lpstr>
      <vt:lpstr>TOC Process and Timeline</vt:lpstr>
      <vt:lpstr>Data Collection, Organization, and Pre-analysis</vt:lpstr>
      <vt:lpstr>Prioritizing What Data to Collect</vt:lpstr>
      <vt:lpstr>What information do we need to collect to inform TOC development? </vt:lpstr>
      <vt:lpstr>Conceptual Frameworks and the TOC Process</vt:lpstr>
      <vt:lpstr>Conceptual Frameworks and the TOC Process</vt:lpstr>
      <vt:lpstr>Resilience Framework</vt:lpstr>
      <vt:lpstr>PowerPoint Presentation</vt:lpstr>
      <vt:lpstr>Information Categories</vt:lpstr>
      <vt:lpstr>Information Categories: Assets</vt:lpstr>
      <vt:lpstr>Key Questions: Assets</vt:lpstr>
      <vt:lpstr>Information Categories: Structures, Systems, and Processes</vt:lpstr>
      <vt:lpstr>Key questions Structures, systems, and processes </vt:lpstr>
      <vt:lpstr>Information Categories: Individual and household strategies</vt:lpstr>
      <vt:lpstr>Key questions Individual and household strategies </vt:lpstr>
      <vt:lpstr>Information categories Well-being outcomes</vt:lpstr>
      <vt:lpstr>Collecting, Organizing, and Analyzing Data </vt:lpstr>
      <vt:lpstr>Iterative rounds of data collection/ analysis</vt:lpstr>
      <vt:lpstr>Organize data by key themes</vt:lpstr>
      <vt:lpstr>PowerPoint Presentation</vt:lpstr>
      <vt:lpstr>Stakeholder mapping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Starr, Laurie</dc:creator>
  <cp:lastModifiedBy>Jurczyk, Kim</cp:lastModifiedBy>
  <cp:revision>47</cp:revision>
  <dcterms:created xsi:type="dcterms:W3CDTF">2019-09-06T04:27:23Z</dcterms:created>
  <dcterms:modified xsi:type="dcterms:W3CDTF">2019-09-19T17:44:45Z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0x010100CF677951BB84DD41911AF8EE839CA5FA</vt:lpwstr>
  </property>
</Properties>
</file>