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7"/>
  </p:notesMasterIdLst>
  <p:sldIdLst>
    <p:sldId id="337" r:id="rId5"/>
    <p:sldId id="338" r:id="rId6"/>
    <p:sldId id="263" r:id="rId7"/>
    <p:sldId id="265" r:id="rId8"/>
    <p:sldId id="259" r:id="rId9"/>
    <p:sldId id="266" r:id="rId10"/>
    <p:sldId id="267" r:id="rId11"/>
    <p:sldId id="268" r:id="rId12"/>
    <p:sldId id="269" r:id="rId13"/>
    <p:sldId id="270" r:id="rId14"/>
    <p:sldId id="271" r:id="rId15"/>
    <p:sldId id="272" r:id="rId16"/>
    <p:sldId id="273" r:id="rId17"/>
    <p:sldId id="274" r:id="rId18"/>
    <p:sldId id="275" r:id="rId19"/>
    <p:sldId id="262" r:id="rId20"/>
    <p:sldId id="276" r:id="rId21"/>
    <p:sldId id="277" r:id="rId22"/>
    <p:sldId id="278" r:id="rId23"/>
    <p:sldId id="279" r:id="rId24"/>
    <p:sldId id="280" r:id="rId25"/>
    <p:sldId id="282" r:id="rId26"/>
    <p:sldId id="335" r:id="rId27"/>
    <p:sldId id="284" r:id="rId28"/>
    <p:sldId id="257" r:id="rId29"/>
    <p:sldId id="325" r:id="rId30"/>
    <p:sldId id="286" r:id="rId31"/>
    <p:sldId id="287" r:id="rId32"/>
    <p:sldId id="288" r:id="rId33"/>
    <p:sldId id="289" r:id="rId34"/>
    <p:sldId id="323" r:id="rId35"/>
    <p:sldId id="326" r:id="rId36"/>
    <p:sldId id="292" r:id="rId37"/>
    <p:sldId id="293" r:id="rId38"/>
    <p:sldId id="281" r:id="rId39"/>
    <p:sldId id="339" r:id="rId40"/>
    <p:sldId id="295" r:id="rId41"/>
    <p:sldId id="340" r:id="rId42"/>
    <p:sldId id="297" r:id="rId43"/>
    <p:sldId id="298" r:id="rId44"/>
    <p:sldId id="300" r:id="rId45"/>
    <p:sldId id="301" r:id="rId46"/>
    <p:sldId id="299" r:id="rId47"/>
    <p:sldId id="260" r:id="rId48"/>
    <p:sldId id="303" r:id="rId49"/>
    <p:sldId id="304" r:id="rId50"/>
    <p:sldId id="305" r:id="rId51"/>
    <p:sldId id="306" r:id="rId52"/>
    <p:sldId id="333" r:id="rId53"/>
    <p:sldId id="308" r:id="rId54"/>
    <p:sldId id="309" r:id="rId55"/>
    <p:sldId id="310" r:id="rId56"/>
    <p:sldId id="311" r:id="rId57"/>
    <p:sldId id="312" r:id="rId58"/>
    <p:sldId id="302" r:id="rId59"/>
    <p:sldId id="314" r:id="rId60"/>
    <p:sldId id="315" r:id="rId61"/>
    <p:sldId id="316" r:id="rId62"/>
    <p:sldId id="317" r:id="rId63"/>
    <p:sldId id="318" r:id="rId64"/>
    <p:sldId id="319" r:id="rId65"/>
    <p:sldId id="334" r:id="rId66"/>
    <p:sldId id="321" r:id="rId67"/>
    <p:sldId id="322" r:id="rId68"/>
    <p:sldId id="313" r:id="rId69"/>
    <p:sldId id="324" r:id="rId70"/>
    <p:sldId id="327" r:id="rId71"/>
    <p:sldId id="328" r:id="rId72"/>
    <p:sldId id="329" r:id="rId73"/>
    <p:sldId id="330" r:id="rId74"/>
    <p:sldId id="331" r:id="rId75"/>
    <p:sldId id="33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B"/>
    <a:srgbClr val="FEDC55"/>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3584" autoAdjust="0"/>
  </p:normalViewPr>
  <p:slideViewPr>
    <p:cSldViewPr snapToGrid="0" snapToObjects="1">
      <p:cViewPr>
        <p:scale>
          <a:sx n="46" d="100"/>
          <a:sy n="46" d="100"/>
        </p:scale>
        <p:origin x="2920" y="152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7128-D21B-476E-85AB-2E1BC210EC03}"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2F293-8C23-4B52-AEA5-450888DA2679}" type="slidenum">
              <a:rPr lang="en-US" smtClean="0"/>
              <a:t>‹#›</a:t>
            </a:fld>
            <a:endParaRPr lang="en-US"/>
          </a:p>
        </p:txBody>
      </p:sp>
    </p:spTree>
    <p:extLst>
      <p:ext uri="{BB962C8B-B14F-4D97-AF65-F5344CB8AC3E}">
        <p14:creationId xmlns:p14="http://schemas.microsoft.com/office/powerpoint/2010/main" val="186741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218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11</a:t>
            </a:fld>
            <a:endParaRPr lang="en-US"/>
          </a:p>
        </p:txBody>
      </p:sp>
    </p:spTree>
    <p:extLst>
      <p:ext uri="{BB962C8B-B14F-4D97-AF65-F5344CB8AC3E}">
        <p14:creationId xmlns:p14="http://schemas.microsoft.com/office/powerpoint/2010/main" val="77154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fr-FR" sz="1200" b="0" i="0" u="none" strike="noStrike" kern="1200" dirty="0" smtClean="0">
                <a:solidFill>
                  <a:schemeClr val="tx1"/>
                </a:solidFill>
                <a:effectLst/>
                <a:latin typeface="+mn-lt"/>
                <a:ea typeface="+mn-ea"/>
                <a:cs typeface="+mn-cs"/>
              </a:rPr>
              <a:t>Nous espérons être surpris(e)s – ce qui serait merveilleux !</a:t>
            </a:r>
          </a:p>
          <a:p>
            <a:pPr algn="just" rtl="0" fontAlgn="base"/>
            <a:r>
              <a:rPr lang="fr-FR" sz="1200" b="0" i="0" u="none" strike="noStrike" kern="1200" dirty="0" smtClean="0">
                <a:solidFill>
                  <a:schemeClr val="tx1"/>
                </a:solidFill>
                <a:effectLst/>
                <a:latin typeface="+mn-lt"/>
                <a:ea typeface="+mn-ea"/>
                <a:cs typeface="+mn-cs"/>
              </a:rPr>
              <a:t>N’excluez aucune donnée !</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12</a:t>
            </a:fld>
            <a:endParaRPr lang="en-US"/>
          </a:p>
        </p:txBody>
      </p:sp>
    </p:spTree>
    <p:extLst>
      <p:ext uri="{BB962C8B-B14F-4D97-AF65-F5344CB8AC3E}">
        <p14:creationId xmlns:p14="http://schemas.microsoft.com/office/powerpoint/2010/main" val="269726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C’est un passage au crible.</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13</a:t>
            </a:fld>
            <a:endParaRPr lang="en-US"/>
          </a:p>
        </p:txBody>
      </p:sp>
    </p:spTree>
    <p:extLst>
      <p:ext uri="{BB962C8B-B14F-4D97-AF65-F5344CB8AC3E}">
        <p14:creationId xmlns:p14="http://schemas.microsoft.com/office/powerpoint/2010/main" val="112335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14</a:t>
            </a:fld>
            <a:endParaRPr lang="en-US"/>
          </a:p>
        </p:txBody>
      </p:sp>
    </p:spTree>
    <p:extLst>
      <p:ext uri="{BB962C8B-B14F-4D97-AF65-F5344CB8AC3E}">
        <p14:creationId xmlns:p14="http://schemas.microsoft.com/office/powerpoint/2010/main" val="11794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15</a:t>
            </a:fld>
            <a:endParaRPr lang="en-US"/>
          </a:p>
        </p:txBody>
      </p:sp>
    </p:spTree>
    <p:extLst>
      <p:ext uri="{BB962C8B-B14F-4D97-AF65-F5344CB8AC3E}">
        <p14:creationId xmlns:p14="http://schemas.microsoft.com/office/powerpoint/2010/main" val="187997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Décrivez le dessin : comment nous allons aménager chaque mur de la pièce -- avant, pendant et après la sécheresse, les données, résultats, recommandations, aspects généraux.</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16</a:t>
            </a:fld>
            <a:endParaRPr lang="en-US"/>
          </a:p>
        </p:txBody>
      </p:sp>
    </p:spTree>
    <p:extLst>
      <p:ext uri="{BB962C8B-B14F-4D97-AF65-F5344CB8AC3E}">
        <p14:creationId xmlns:p14="http://schemas.microsoft.com/office/powerpoint/2010/main" val="31774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17</a:t>
            </a:fld>
            <a:endParaRPr lang="en-US"/>
          </a:p>
        </p:txBody>
      </p:sp>
    </p:spTree>
    <p:extLst>
      <p:ext uri="{BB962C8B-B14F-4D97-AF65-F5344CB8AC3E}">
        <p14:creationId xmlns:p14="http://schemas.microsoft.com/office/powerpoint/2010/main" val="13951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19</a:t>
            </a:fld>
            <a:endParaRPr lang="en-US"/>
          </a:p>
        </p:txBody>
      </p:sp>
    </p:spTree>
    <p:extLst>
      <p:ext uri="{BB962C8B-B14F-4D97-AF65-F5344CB8AC3E}">
        <p14:creationId xmlns:p14="http://schemas.microsoft.com/office/powerpoint/2010/main" val="337451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20</a:t>
            </a:fld>
            <a:endParaRPr lang="en-US"/>
          </a:p>
        </p:txBody>
      </p:sp>
    </p:spTree>
    <p:extLst>
      <p:ext uri="{BB962C8B-B14F-4D97-AF65-F5344CB8AC3E}">
        <p14:creationId xmlns:p14="http://schemas.microsoft.com/office/powerpoint/2010/main" val="219736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24</a:t>
            </a:fld>
            <a:endParaRPr lang="en-US"/>
          </a:p>
        </p:txBody>
      </p:sp>
    </p:spTree>
    <p:extLst>
      <p:ext uri="{BB962C8B-B14F-4D97-AF65-F5344CB8AC3E}">
        <p14:creationId xmlns:p14="http://schemas.microsoft.com/office/powerpoint/2010/main" val="239256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Nous commencerons chaque session en partageant notre programme pour le temps passé ensemble. Les objectifs de ces sessions de zoom sont d'expérimenter les outils, d'apprendre à les utiliser et de s'assurer que nous sommes clairs sur la variété des rôles de chaque équipe.</a:t>
            </a:r>
            <a:endParaRPr lang="en-US" dirty="0" smtClean="0"/>
          </a:p>
        </p:txBody>
      </p:sp>
      <p:sp>
        <p:nvSpPr>
          <p:cNvPr id="4" name="Slide Number Placeholder 3"/>
          <p:cNvSpPr>
            <a:spLocks noGrp="1"/>
          </p:cNvSpPr>
          <p:nvPr>
            <p:ph type="sldNum" sz="quarter" idx="10"/>
          </p:nvPr>
        </p:nvSpPr>
        <p:spPr/>
        <p:txBody>
          <a:bodyPr/>
          <a:lstStyle/>
          <a:p>
            <a:fld id="{B3CC5CC4-0F07-4713-B1A1-B915E2400405}" type="slidenum">
              <a:rPr lang="en-US" smtClean="0"/>
              <a:t>2</a:t>
            </a:fld>
            <a:endParaRPr lang="en-US" dirty="0"/>
          </a:p>
        </p:txBody>
      </p:sp>
    </p:spTree>
    <p:extLst>
      <p:ext uri="{BB962C8B-B14F-4D97-AF65-F5344CB8AC3E}">
        <p14:creationId xmlns:p14="http://schemas.microsoft.com/office/powerpoint/2010/main" val="342617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25</a:t>
            </a:fld>
            <a:endParaRPr lang="en-US"/>
          </a:p>
        </p:txBody>
      </p:sp>
    </p:spTree>
    <p:extLst>
      <p:ext uri="{BB962C8B-B14F-4D97-AF65-F5344CB8AC3E}">
        <p14:creationId xmlns:p14="http://schemas.microsoft.com/office/powerpoint/2010/main" val="106619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26</a:t>
            </a:fld>
            <a:endParaRPr lang="en-US"/>
          </a:p>
        </p:txBody>
      </p:sp>
    </p:spTree>
    <p:extLst>
      <p:ext uri="{BB962C8B-B14F-4D97-AF65-F5344CB8AC3E}">
        <p14:creationId xmlns:p14="http://schemas.microsoft.com/office/powerpoint/2010/main" val="244098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Lisez ceci à nouveau et ils / elles peuvent avoir leur polycopié à portée de main.</a:t>
            </a:r>
          </a:p>
          <a:p>
            <a:pPr rtl="0"/>
            <a:r>
              <a:rPr lang="fr-FR" sz="1200" b="0" i="0" u="none" strike="noStrike" kern="1200" dirty="0" smtClean="0">
                <a:solidFill>
                  <a:schemeClr val="tx1"/>
                </a:solidFill>
                <a:effectLst/>
                <a:latin typeface="+mn-lt"/>
                <a:ea typeface="+mn-ea"/>
                <a:cs typeface="+mn-cs"/>
              </a:rPr>
              <a:t>Ensuite, passez à la diapositive suivante pour faciliter le débriefing.</a:t>
            </a:r>
          </a:p>
          <a:p>
            <a:pPr rtl="0"/>
            <a:r>
              <a:rPr lang="fr-FR" sz="1200" b="0" i="0" u="none" strike="noStrike" kern="1200" dirty="0" smtClean="0">
                <a:solidFill>
                  <a:schemeClr val="tx1"/>
                </a:solidFill>
                <a:effectLst/>
                <a:latin typeface="+mn-lt"/>
                <a:ea typeface="+mn-ea"/>
                <a:cs typeface="+mn-cs"/>
              </a:rPr>
              <a:t>Nous examinerons d’abord le processus, puis le contenu.</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27</a:t>
            </a:fld>
            <a:endParaRPr lang="en-US"/>
          </a:p>
        </p:txBody>
      </p:sp>
    </p:spTree>
    <p:extLst>
      <p:ext uri="{BB962C8B-B14F-4D97-AF65-F5344CB8AC3E}">
        <p14:creationId xmlns:p14="http://schemas.microsoft.com/office/powerpoint/2010/main" val="170738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 </a:t>
            </a:r>
            <a:r>
              <a:rPr lang="fr-FR" sz="1050" b="0" i="0" u="none" strike="noStrike" kern="1200" dirty="0" smtClean="0">
                <a:solidFill>
                  <a:schemeClr val="tx1"/>
                </a:solidFill>
                <a:effectLst/>
                <a:latin typeface="+mn-lt"/>
                <a:ea typeface="+mn-ea"/>
                <a:cs typeface="+mn-cs"/>
              </a:rPr>
              <a:t>Passons</a:t>
            </a:r>
            <a:r>
              <a:rPr lang="fr-FR" sz="1200" b="0" i="0" u="none" strike="noStrike" kern="1200" dirty="0" smtClean="0">
                <a:solidFill>
                  <a:schemeClr val="tx1"/>
                </a:solidFill>
                <a:effectLst/>
                <a:latin typeface="+mn-lt"/>
                <a:ea typeface="+mn-ea"/>
                <a:cs typeface="+mn-cs"/>
              </a:rPr>
              <a:t> en revue les étapes que vous avez suivies pour afficher vos « données réduites » - examinons le processus. »</a:t>
            </a:r>
            <a:r>
              <a:rPr lang="en-US" b="0" dirty="0" smtClean="0">
                <a:effectLst/>
              </a:rPr>
              <a:t/>
            </a:r>
            <a:br>
              <a:rPr lang="en-US" b="0" dirty="0" smtClean="0">
                <a:effectLst/>
              </a:rPr>
            </a:br>
            <a:endParaRPr lang="en-US" b="0" dirty="0" smtClean="0">
              <a:effectLst/>
            </a:endParaRPr>
          </a:p>
          <a:p>
            <a:pPr rtl="0"/>
            <a:r>
              <a:rPr lang="fr-FR" sz="1200" b="0" i="0" u="none" strike="noStrike" kern="1200" dirty="0" smtClean="0">
                <a:solidFill>
                  <a:schemeClr val="tx1"/>
                </a:solidFill>
                <a:effectLst/>
                <a:latin typeface="+mn-lt"/>
                <a:ea typeface="+mn-ea"/>
                <a:cs typeface="+mn-cs"/>
              </a:rPr>
              <a:t>Lisez ceci à nouveau et ils / elles peuvent avoir leur polycopié à portée de main.</a:t>
            </a:r>
          </a:p>
          <a:p>
            <a:pPr rtl="0"/>
            <a:r>
              <a:rPr lang="fr-FR" sz="1200" b="0" i="0" u="none" strike="noStrike" kern="1200" dirty="0" smtClean="0">
                <a:solidFill>
                  <a:schemeClr val="tx1"/>
                </a:solidFill>
                <a:effectLst/>
                <a:latin typeface="+mn-lt"/>
                <a:ea typeface="+mn-ea"/>
                <a:cs typeface="+mn-cs"/>
              </a:rPr>
              <a:t>Ensuite, passez à la diapositive suivante pour faciliter le débriefing.</a:t>
            </a:r>
          </a:p>
          <a:p>
            <a:pPr rtl="0"/>
            <a:r>
              <a:rPr lang="fr-FR" sz="1200" b="0" i="0" u="none" strike="noStrike" kern="1200" dirty="0" smtClean="0">
                <a:solidFill>
                  <a:schemeClr val="tx1"/>
                </a:solidFill>
                <a:effectLst/>
                <a:latin typeface="+mn-lt"/>
                <a:ea typeface="+mn-ea"/>
                <a:cs typeface="+mn-cs"/>
              </a:rPr>
              <a:t>Nous examinerons d’abord le processus, puis le contenu.</a:t>
            </a:r>
            <a:endParaRPr lang="en-US" b="0" dirty="0" smtClean="0">
              <a:effectLst/>
            </a:endParaRPr>
          </a:p>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28</a:t>
            </a:fld>
            <a:endParaRPr lang="en-US"/>
          </a:p>
        </p:txBody>
      </p:sp>
    </p:spTree>
    <p:extLst>
      <p:ext uri="{BB962C8B-B14F-4D97-AF65-F5344CB8AC3E}">
        <p14:creationId xmlns:p14="http://schemas.microsoft.com/office/powerpoint/2010/main" val="159834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Examinez ensemble les 5 questions</a:t>
            </a:r>
            <a:r>
              <a:rPr lang="en-US" sz="1200" b="0" i="0" u="none" strike="noStrike" kern="1200" dirty="0" smtClean="0">
                <a:solidFill>
                  <a:schemeClr val="tx1"/>
                </a:solidFill>
                <a:effectLst/>
                <a:latin typeface="+mn-lt"/>
                <a:ea typeface="+mn-ea"/>
                <a:cs typeface="+mn-cs"/>
              </a:rPr>
              <a:t>.</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29</a:t>
            </a:fld>
            <a:endParaRPr lang="en-US"/>
          </a:p>
        </p:txBody>
      </p:sp>
    </p:spTree>
    <p:extLst>
      <p:ext uri="{BB962C8B-B14F-4D97-AF65-F5344CB8AC3E}">
        <p14:creationId xmlns:p14="http://schemas.microsoft.com/office/powerpoint/2010/main" val="19961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fr-FR" sz="1200" b="0" i="0" u="none" strike="noStrike" kern="1200" dirty="0" smtClean="0">
                <a:solidFill>
                  <a:schemeClr val="tx1"/>
                </a:solidFill>
                <a:effectLst/>
                <a:latin typeface="+mn-lt"/>
                <a:ea typeface="+mn-ea"/>
                <a:cs typeface="+mn-cs"/>
              </a:rPr>
              <a:t>Contenu - voir, ressentir,</a:t>
            </a:r>
          </a:p>
          <a:p>
            <a:pPr algn="just" rtl="0"/>
            <a:endParaRPr lang="fr-FR" sz="1200" b="0" i="0" u="none" strike="noStrike" kern="1200" dirty="0" smtClean="0">
              <a:solidFill>
                <a:schemeClr val="tx1"/>
              </a:solidFill>
              <a:effectLst/>
              <a:latin typeface="+mn-lt"/>
              <a:ea typeface="+mn-ea"/>
              <a:cs typeface="+mn-cs"/>
            </a:endParaRPr>
          </a:p>
          <a:p>
            <a:pPr algn="just" rtl="0"/>
            <a:r>
              <a:rPr lang="fr-FR" sz="1200" b="0" i="0" u="none" strike="noStrike" kern="1200" dirty="0" smtClean="0">
                <a:solidFill>
                  <a:schemeClr val="tx1"/>
                </a:solidFill>
                <a:effectLst/>
                <a:latin typeface="+mn-lt"/>
                <a:ea typeface="+mn-ea"/>
                <a:cs typeface="+mn-cs"/>
              </a:rPr>
              <a:t>Nous entendrons chaque groupe. Veuillez partager ce qui n’a PAS déjà été mentionné par le groupe précédent.</a:t>
            </a:r>
          </a:p>
          <a:p>
            <a:pPr algn="just" rtl="0"/>
            <a:endParaRPr lang="fr-FR" sz="1200" b="0" i="0" u="none" strike="noStrike" kern="1200" dirty="0" smtClean="0">
              <a:solidFill>
                <a:schemeClr val="tx1"/>
              </a:solidFill>
              <a:effectLst/>
              <a:latin typeface="+mn-lt"/>
              <a:ea typeface="+mn-ea"/>
              <a:cs typeface="+mn-cs"/>
            </a:endParaRPr>
          </a:p>
          <a:p>
            <a:pPr algn="just" rtl="0"/>
            <a:r>
              <a:rPr lang="fr-FR" sz="1200" b="0" i="0" u="none" strike="noStrike" kern="1200" dirty="0" smtClean="0">
                <a:solidFill>
                  <a:schemeClr val="tx1"/>
                </a:solidFill>
                <a:effectLst/>
                <a:latin typeface="+mn-lt"/>
                <a:ea typeface="+mn-ea"/>
                <a:cs typeface="+mn-cs"/>
              </a:rPr>
              <a:t>Discutez des questions --  puis tentent de répondre (ou expliquez que cela peut être clair un peu plus tard dans le processus).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30</a:t>
            </a:fld>
            <a:endParaRPr lang="en-US"/>
          </a:p>
        </p:txBody>
      </p:sp>
    </p:spTree>
    <p:extLst>
      <p:ext uri="{BB962C8B-B14F-4D97-AF65-F5344CB8AC3E}">
        <p14:creationId xmlns:p14="http://schemas.microsoft.com/office/powerpoint/2010/main" val="184751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Qu’est-ce qui devient plus clair pour vous - que ce soit dans le processus d’analyse ou dans les données elles-mêmes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31</a:t>
            </a:fld>
            <a:endParaRPr lang="en-US"/>
          </a:p>
        </p:txBody>
      </p:sp>
    </p:spTree>
    <p:extLst>
      <p:ext uri="{BB962C8B-B14F-4D97-AF65-F5344CB8AC3E}">
        <p14:creationId xmlns:p14="http://schemas.microsoft.com/office/powerpoint/2010/main" val="3336734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Certain(e)s d’entre vous ont mentionné leur surprise de voir à quel point les outils de l’Image raconte 1 000 mots fonctionnaient. En imaginant une autre utilisation de ces outils, ces outils deviennent peu à peu plus réels pour eux / elles.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37</a:t>
            </a:fld>
            <a:endParaRPr lang="en-US"/>
          </a:p>
        </p:txBody>
      </p:sp>
    </p:spTree>
    <p:extLst>
      <p:ext uri="{BB962C8B-B14F-4D97-AF65-F5344CB8AC3E}">
        <p14:creationId xmlns:p14="http://schemas.microsoft.com/office/powerpoint/2010/main" val="1213148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Certain(e)s d’entre vous ont mentionné leur surprise de voir à quel point les outils de l’Image raconte 1 000 mots fonctionnaient. En imaginant une autre utilisation de ces outils, ces outils deviennent peu à peu plus réels pour eux / elles.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38</a:t>
            </a:fld>
            <a:endParaRPr lang="en-US"/>
          </a:p>
        </p:txBody>
      </p:sp>
    </p:spTree>
    <p:extLst>
      <p:ext uri="{BB962C8B-B14F-4D97-AF65-F5344CB8AC3E}">
        <p14:creationId xmlns:p14="http://schemas.microsoft.com/office/powerpoint/2010/main" val="3215395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Nous entendrons chaque groupe. Veuillez partager ce qui n’a PAS déjà été mentionné par le groupe précédent.</a:t>
            </a:r>
          </a:p>
          <a:p>
            <a:pPr rtl="0"/>
            <a:endParaRPr lang="fr-FR" sz="1200" b="0" i="0" u="none" strike="noStrike" kern="1200" dirty="0" smtClean="0">
              <a:solidFill>
                <a:schemeClr val="tx1"/>
              </a:solidFill>
              <a:effectLst/>
              <a:latin typeface="+mn-lt"/>
              <a:ea typeface="+mn-ea"/>
              <a:cs typeface="+mn-cs"/>
            </a:endParaRPr>
          </a:p>
          <a:p>
            <a:pPr rtl="0"/>
            <a:r>
              <a:rPr lang="fr-FR" sz="1200" b="0" i="0" u="none" strike="noStrike" kern="1200" dirty="0" smtClean="0">
                <a:solidFill>
                  <a:schemeClr val="tx1"/>
                </a:solidFill>
                <a:effectLst/>
                <a:latin typeface="+mn-lt"/>
                <a:ea typeface="+mn-ea"/>
                <a:cs typeface="+mn-cs"/>
              </a:rPr>
              <a:t>Discutez des questions --  puis tentent de répondre (ou expliquez que cela peut être clair un peu plus tard dans le processus).</a:t>
            </a:r>
            <a:r>
              <a:rPr lang="en-US" sz="1200" b="0" i="0" u="none" strike="noStrike" kern="1200" dirty="0" smtClean="0">
                <a:solidFill>
                  <a:schemeClr val="tx1"/>
                </a:solidFill>
                <a:effectLst/>
                <a:latin typeface="+mn-lt"/>
                <a:ea typeface="+mn-ea"/>
                <a:cs typeface="+mn-cs"/>
              </a:rPr>
              <a:t>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41</a:t>
            </a:fld>
            <a:endParaRPr lang="en-US"/>
          </a:p>
        </p:txBody>
      </p:sp>
    </p:spTree>
    <p:extLst>
      <p:ext uri="{BB962C8B-B14F-4D97-AF65-F5344CB8AC3E}">
        <p14:creationId xmlns:p14="http://schemas.microsoft.com/office/powerpoint/2010/main" val="38329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2F293-8C23-4B52-AEA5-450888DA2679}" type="slidenum">
              <a:rPr lang="en-US" smtClean="0"/>
              <a:t>4</a:t>
            </a:fld>
            <a:endParaRPr lang="en-US"/>
          </a:p>
        </p:txBody>
      </p:sp>
    </p:spTree>
    <p:extLst>
      <p:ext uri="{BB962C8B-B14F-4D97-AF65-F5344CB8AC3E}">
        <p14:creationId xmlns:p14="http://schemas.microsoft.com/office/powerpoint/2010/main" val="3045894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Peut être de petits comportements. Les petites choses peuvent-elles faire la différence. Creusons en profondeur ces comportements. Ce sont les principales questions de recherche (telles qu’elles sont énumérées dans leur Carnet d’outils de l'AAP </a:t>
            </a:r>
            <a:r>
              <a:rPr lang="fr-FR" sz="1200" b="1" i="0" u="none" strike="noStrike" kern="1200" dirty="0" smtClean="0">
                <a:solidFill>
                  <a:schemeClr val="tx1"/>
                </a:solidFill>
                <a:effectLst/>
                <a:latin typeface="+mn-lt"/>
                <a:ea typeface="+mn-ea"/>
                <a:cs typeface="+mn-cs"/>
              </a:rPr>
              <a:t>avec l’ajout de ce qui est en gras</a:t>
            </a:r>
            <a:r>
              <a:rPr lang="fr-FR" sz="1200" b="0" i="0" u="none" strike="noStrike" kern="1200" dirty="0" smtClean="0">
                <a:solidFill>
                  <a:schemeClr val="tx1"/>
                </a:solidFill>
                <a:effectLst/>
                <a:latin typeface="+mn-lt"/>
                <a:ea typeface="+mn-ea"/>
                <a:cs typeface="+mn-cs"/>
              </a:rPr>
              <a:t>. Cela aide-t-il à obtenir ce que nous voulons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42</a:t>
            </a:fld>
            <a:endParaRPr lang="en-US"/>
          </a:p>
        </p:txBody>
      </p:sp>
    </p:spTree>
    <p:extLst>
      <p:ext uri="{BB962C8B-B14F-4D97-AF65-F5344CB8AC3E}">
        <p14:creationId xmlns:p14="http://schemas.microsoft.com/office/powerpoint/2010/main" val="3804831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44</a:t>
            </a:fld>
            <a:endParaRPr lang="en-US"/>
          </a:p>
        </p:txBody>
      </p:sp>
    </p:spTree>
    <p:extLst>
      <p:ext uri="{BB962C8B-B14F-4D97-AF65-F5344CB8AC3E}">
        <p14:creationId xmlns:p14="http://schemas.microsoft.com/office/powerpoint/2010/main" val="2961748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Cela peut également être un outil de l’AAP utilisé avec les communautés. Pouvons-nous entendre quelques volontaires après avoir partagé avec un(e) partenaire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47</a:t>
            </a:fld>
            <a:endParaRPr lang="en-US"/>
          </a:p>
        </p:txBody>
      </p:sp>
    </p:spTree>
    <p:extLst>
      <p:ext uri="{BB962C8B-B14F-4D97-AF65-F5344CB8AC3E}">
        <p14:creationId xmlns:p14="http://schemas.microsoft.com/office/powerpoint/2010/main" val="1065373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2F293-8C23-4B52-AEA5-450888DA2679}" type="slidenum">
              <a:rPr lang="en-US" smtClean="0"/>
              <a:t>48</a:t>
            </a:fld>
            <a:endParaRPr lang="en-US"/>
          </a:p>
        </p:txBody>
      </p:sp>
    </p:spTree>
    <p:extLst>
      <p:ext uri="{BB962C8B-B14F-4D97-AF65-F5344CB8AC3E}">
        <p14:creationId xmlns:p14="http://schemas.microsoft.com/office/powerpoint/2010/main" val="2519296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Célébrez ce que nous avons déjà accompli !</a:t>
            </a:r>
            <a:endParaRPr lang="en-US" dirty="0" smtClean="0"/>
          </a:p>
        </p:txBody>
      </p:sp>
      <p:sp>
        <p:nvSpPr>
          <p:cNvPr id="4" name="Slide Number Placeholder 3"/>
          <p:cNvSpPr>
            <a:spLocks noGrp="1"/>
          </p:cNvSpPr>
          <p:nvPr>
            <p:ph type="sldNum" sz="quarter" idx="10"/>
          </p:nvPr>
        </p:nvSpPr>
        <p:spPr/>
        <p:txBody>
          <a:bodyPr/>
          <a:lstStyle/>
          <a:p>
            <a:fld id="{A562F293-8C23-4B52-AEA5-450888DA2679}" type="slidenum">
              <a:rPr lang="en-US" smtClean="0"/>
              <a:t>50</a:t>
            </a:fld>
            <a:endParaRPr lang="en-US"/>
          </a:p>
        </p:txBody>
      </p:sp>
    </p:spTree>
    <p:extLst>
      <p:ext uri="{BB962C8B-B14F-4D97-AF65-F5344CB8AC3E}">
        <p14:creationId xmlns:p14="http://schemas.microsoft.com/office/powerpoint/2010/main" val="350438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Voici quelques citations de ce groupe. Nous vous invitons à choisir celui qui vous correspond le plus et à dire à votre partenaire ce à quoi vous vous rapportez et pourquoi. Les intervieweur(e)s (auditeurs -</a:t>
            </a:r>
            <a:r>
              <a:rPr lang="fr-FR" sz="1200" b="0" i="0" u="none" strike="noStrike" kern="1200" dirty="0" err="1" smtClean="0">
                <a:solidFill>
                  <a:schemeClr val="tx1"/>
                </a:solidFill>
                <a:effectLst/>
                <a:latin typeface="+mn-lt"/>
                <a:ea typeface="+mn-ea"/>
                <a:cs typeface="+mn-cs"/>
              </a:rPr>
              <a:t>trices</a:t>
            </a:r>
            <a:r>
              <a:rPr lang="fr-FR" sz="1200" b="0" i="0" u="none" strike="noStrike" kern="1200" dirty="0" smtClean="0">
                <a:solidFill>
                  <a:schemeClr val="tx1"/>
                </a:solidFill>
                <a:effectLst/>
                <a:latin typeface="+mn-lt"/>
                <a:ea typeface="+mn-ea"/>
                <a:cs typeface="+mn-cs"/>
              </a:rPr>
              <a:t>) veillent à utiliser les bonnes questions d’approfondissement. Puis changez après quelques minutes.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51</a:t>
            </a:fld>
            <a:endParaRPr lang="en-US"/>
          </a:p>
        </p:txBody>
      </p:sp>
    </p:spTree>
    <p:extLst>
      <p:ext uri="{BB962C8B-B14F-4D97-AF65-F5344CB8AC3E}">
        <p14:creationId xmlns:p14="http://schemas.microsoft.com/office/powerpoint/2010/main" val="1453505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Avec un(e) partenaire, partagez la citation qui est vraie pour vous aujourd’hui et qui a du sens pour vous. Auditeurs (</a:t>
            </a:r>
            <a:r>
              <a:rPr lang="fr-FR" sz="1200" b="0" i="0" u="none" strike="noStrike" kern="1200" dirty="0" err="1" smtClean="0">
                <a:solidFill>
                  <a:schemeClr val="tx1"/>
                </a:solidFill>
                <a:effectLst/>
                <a:latin typeface="+mn-lt"/>
                <a:ea typeface="+mn-ea"/>
                <a:cs typeface="+mn-cs"/>
              </a:rPr>
              <a:t>trices</a:t>
            </a:r>
            <a:r>
              <a:rPr lang="fr-FR" sz="1200" b="0" i="0" u="none" strike="noStrike" kern="1200" dirty="0" smtClean="0">
                <a:solidFill>
                  <a:schemeClr val="tx1"/>
                </a:solidFill>
                <a:effectLst/>
                <a:latin typeface="+mn-lt"/>
                <a:ea typeface="+mn-ea"/>
                <a:cs typeface="+mn-cs"/>
              </a:rPr>
              <a:t>), utilisez vos bonnes compétences d’approfondissement ! Puis changez.</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52</a:t>
            </a:fld>
            <a:endParaRPr lang="en-US"/>
          </a:p>
        </p:txBody>
      </p:sp>
    </p:spTree>
    <p:extLst>
      <p:ext uri="{BB962C8B-B14F-4D97-AF65-F5344CB8AC3E}">
        <p14:creationId xmlns:p14="http://schemas.microsoft.com/office/powerpoint/2010/main" val="1769642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55</a:t>
            </a:fld>
            <a:endParaRPr lang="en-US"/>
          </a:p>
        </p:txBody>
      </p:sp>
    </p:spTree>
    <p:extLst>
      <p:ext uri="{BB962C8B-B14F-4D97-AF65-F5344CB8AC3E}">
        <p14:creationId xmlns:p14="http://schemas.microsoft.com/office/powerpoint/2010/main" val="3923931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dirty="0" smtClean="0">
                <a:solidFill>
                  <a:schemeClr val="tx1"/>
                </a:solidFill>
                <a:effectLst/>
                <a:latin typeface="+mn-lt"/>
                <a:ea typeface="+mn-ea"/>
                <a:cs typeface="+mn-cs"/>
              </a:rPr>
              <a:t>Hier, nous avons examiné les actions dont les pasteurs avaient entendu parler ou prises. Aujourd’hui, nous voulons nous concentrer spécifiquement sur les actions qu’ils souhaitent entreprendre ou sur les ressources auxquelles ils souhaitent accéder. Finalement, ces informations peuvent nous aider à identifier des opportunités pour notre programmation.</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56</a:t>
            </a:fld>
            <a:endParaRPr lang="en-US"/>
          </a:p>
        </p:txBody>
      </p:sp>
    </p:spTree>
    <p:extLst>
      <p:ext uri="{BB962C8B-B14F-4D97-AF65-F5344CB8AC3E}">
        <p14:creationId xmlns:p14="http://schemas.microsoft.com/office/powerpoint/2010/main" val="3392617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Pouvons-nous entendre quelques volontaires après avoir partagé avec un(e) partenaire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60</a:t>
            </a:fld>
            <a:endParaRPr lang="en-US"/>
          </a:p>
        </p:txBody>
      </p:sp>
    </p:spTree>
    <p:extLst>
      <p:ext uri="{BB962C8B-B14F-4D97-AF65-F5344CB8AC3E}">
        <p14:creationId xmlns:p14="http://schemas.microsoft.com/office/powerpoint/2010/main" val="376997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dirty="0" smtClean="0">
                <a:effectLst/>
              </a:rPr>
              <a:t>Mettez un titre différent</a:t>
            </a:r>
            <a:r>
              <a:rPr lang="fr-FR" sz="1200" b="0" i="0" u="none" strike="noStrike" kern="1200" dirty="0" smtClean="0">
                <a:solidFill>
                  <a:schemeClr val="tx1"/>
                </a:solidFill>
                <a:effectLst/>
                <a:latin typeface="+mn-lt"/>
                <a:ea typeface="+mn-ea"/>
                <a:cs typeface="+mn-cs"/>
              </a:rPr>
              <a:t> en haut de chaque feuille du tableau à feuilles mobiles de chaque table - UN sujet par table. Plus de 1 feuille de papier sur chaque table, il y a donc beaucoup de place pour écrire.</a:t>
            </a:r>
            <a:r>
              <a:rPr lang="en-US" sz="1200" b="0" i="0" u="none" strike="noStrike" kern="1200" dirty="0" smtClean="0">
                <a:solidFill>
                  <a:schemeClr val="tx1"/>
                </a:solidFill>
                <a:effectLst/>
                <a:latin typeface="+mn-lt"/>
                <a:ea typeface="+mn-ea"/>
                <a:cs typeface="+mn-cs"/>
              </a:rPr>
              <a:t>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5</a:t>
            </a:fld>
            <a:endParaRPr lang="en-US"/>
          </a:p>
        </p:txBody>
      </p:sp>
    </p:spTree>
    <p:extLst>
      <p:ext uri="{BB962C8B-B14F-4D97-AF65-F5344CB8AC3E}">
        <p14:creationId xmlns:p14="http://schemas.microsoft.com/office/powerpoint/2010/main" val="3444129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62</a:t>
            </a:fld>
            <a:endParaRPr lang="en-US"/>
          </a:p>
        </p:txBody>
      </p:sp>
    </p:spTree>
    <p:extLst>
      <p:ext uri="{BB962C8B-B14F-4D97-AF65-F5344CB8AC3E}">
        <p14:creationId xmlns:p14="http://schemas.microsoft.com/office/powerpoint/2010/main" val="1217121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2F293-8C23-4B52-AEA5-450888DA2679}" type="slidenum">
              <a:rPr lang="en-US" smtClean="0"/>
              <a:t>63</a:t>
            </a:fld>
            <a:endParaRPr lang="en-US"/>
          </a:p>
        </p:txBody>
      </p:sp>
    </p:spTree>
    <p:extLst>
      <p:ext uri="{BB962C8B-B14F-4D97-AF65-F5344CB8AC3E}">
        <p14:creationId xmlns:p14="http://schemas.microsoft.com/office/powerpoint/2010/main" val="3188920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Discutez à vos tables, puis nous vous écoutons.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71</a:t>
            </a:fld>
            <a:endParaRPr lang="en-US"/>
          </a:p>
        </p:txBody>
      </p:sp>
    </p:spTree>
    <p:extLst>
      <p:ext uri="{BB962C8B-B14F-4D97-AF65-F5344CB8AC3E}">
        <p14:creationId xmlns:p14="http://schemas.microsoft.com/office/powerpoint/2010/main" val="2531712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562F293-8C23-4B52-AEA5-450888DA2679}" type="slidenum">
              <a:rPr lang="en-US" smtClean="0"/>
              <a:t>72</a:t>
            </a:fld>
            <a:endParaRPr lang="en-US"/>
          </a:p>
        </p:txBody>
      </p:sp>
    </p:spTree>
    <p:extLst>
      <p:ext uri="{BB962C8B-B14F-4D97-AF65-F5344CB8AC3E}">
        <p14:creationId xmlns:p14="http://schemas.microsoft.com/office/powerpoint/2010/main" val="41652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Demandez au dernier groupe de chaque table de partager trois choses qui sortent de l’ordinaire à leurs yeux. (Nous devrons VOIR la liste complète – des photos s’il vous plaît). Peut-être que le personnel de soutien administratif peut assurer la saisie des feuilles du tableau à feuilles mobiles pour nous.</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6</a:t>
            </a:fld>
            <a:endParaRPr lang="en-US"/>
          </a:p>
        </p:txBody>
      </p:sp>
    </p:spTree>
    <p:extLst>
      <p:ext uri="{BB962C8B-B14F-4D97-AF65-F5344CB8AC3E}">
        <p14:creationId xmlns:p14="http://schemas.microsoft.com/office/powerpoint/2010/main" val="63211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1" u="none" strike="noStrike" kern="1200" dirty="0" smtClean="0">
                <a:solidFill>
                  <a:schemeClr val="tx1"/>
                </a:solidFill>
                <a:effectLst/>
                <a:latin typeface="+mn-lt"/>
                <a:ea typeface="+mn-ea"/>
                <a:cs typeface="+mn-cs"/>
              </a:rPr>
              <a:t>- Analyse systématique - recherche de thèmes, etc. Pas seulement sur les « impressions », lecture et relecture et la lecture à haute voix…</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7</a:t>
            </a:fld>
            <a:endParaRPr lang="en-US"/>
          </a:p>
        </p:txBody>
      </p:sp>
    </p:spTree>
    <p:extLst>
      <p:ext uri="{BB962C8B-B14F-4D97-AF65-F5344CB8AC3E}">
        <p14:creationId xmlns:p14="http://schemas.microsoft.com/office/powerpoint/2010/main" val="16648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2F293-8C23-4B52-AEA5-450888DA2679}" type="slidenum">
              <a:rPr lang="en-US" smtClean="0"/>
              <a:t>8</a:t>
            </a:fld>
            <a:endParaRPr lang="en-US"/>
          </a:p>
        </p:txBody>
      </p:sp>
    </p:spTree>
    <p:extLst>
      <p:ext uri="{BB962C8B-B14F-4D97-AF65-F5344CB8AC3E}">
        <p14:creationId xmlns:p14="http://schemas.microsoft.com/office/powerpoint/2010/main" val="156073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sz="1200" b="0" i="0" u="none" strike="noStrike" kern="1200" noProof="0" dirty="0" smtClean="0">
                <a:solidFill>
                  <a:schemeClr val="tx1"/>
                </a:solidFill>
                <a:effectLst/>
                <a:latin typeface="+mn-lt"/>
                <a:ea typeface="+mn-ea"/>
                <a:cs typeface="+mn-cs"/>
              </a:rPr>
              <a:t>Laissez</a:t>
            </a:r>
            <a:r>
              <a:rPr lang="fr-FR" sz="1200" b="0" i="0" u="none" strike="noStrike" kern="1200" baseline="0" noProof="0" dirty="0" smtClean="0">
                <a:solidFill>
                  <a:schemeClr val="tx1"/>
                </a:solidFill>
                <a:effectLst/>
                <a:latin typeface="+mn-lt"/>
                <a:ea typeface="+mn-ea"/>
                <a:cs typeface="+mn-cs"/>
              </a:rPr>
              <a:t> </a:t>
            </a:r>
            <a:r>
              <a:rPr lang="fr-FR" sz="1200" b="0" i="0" u="none" strike="noStrike" kern="1200" noProof="0" dirty="0" smtClean="0">
                <a:solidFill>
                  <a:schemeClr val="tx1"/>
                </a:solidFill>
                <a:effectLst/>
                <a:latin typeface="+mn-lt"/>
                <a:ea typeface="+mn-ea"/>
                <a:cs typeface="+mn-cs"/>
              </a:rPr>
              <a:t>les données parler… </a:t>
            </a:r>
            <a:r>
              <a:rPr lang="fr-FR" sz="1200" b="1" i="0" u="none" strike="noStrike" kern="1200" noProof="0" dirty="0" smtClean="0">
                <a:solidFill>
                  <a:schemeClr val="tx1"/>
                </a:solidFill>
                <a:effectLst/>
                <a:latin typeface="+mn-lt"/>
                <a:ea typeface="+mn-ea"/>
                <a:cs typeface="+mn-cs"/>
              </a:rPr>
              <a:t>Déballez ceci --  N'ajoutez pas ce qui n'est pas là --  si vous n’avez pas sondé et que vous ne savez pas ce qu’ils / elles voulaient dire, ne devinez pas en vous basant sur votre expérience précédente. Acceptez que nous pourrions ne pas aimer ce que les données disent.. </a:t>
            </a:r>
            <a:r>
              <a:rPr lang="en-US" sz="1200" b="1" i="0" u="none" strike="noStrike" kern="1200" dirty="0" smtClean="0">
                <a:solidFill>
                  <a:schemeClr val="tx1"/>
                </a:solidFill>
                <a:effectLst/>
                <a:latin typeface="+mn-lt"/>
                <a:ea typeface="+mn-ea"/>
                <a:cs typeface="+mn-cs"/>
              </a:rPr>
              <a:t> </a:t>
            </a:r>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9</a:t>
            </a:fld>
            <a:endParaRPr lang="en-US"/>
          </a:p>
        </p:txBody>
      </p:sp>
    </p:spTree>
    <p:extLst>
      <p:ext uri="{BB962C8B-B14F-4D97-AF65-F5344CB8AC3E}">
        <p14:creationId xmlns:p14="http://schemas.microsoft.com/office/powerpoint/2010/main" val="359752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A562F293-8C23-4B52-AEA5-450888DA2679}" type="slidenum">
              <a:rPr lang="en-US" smtClean="0"/>
              <a:t>10</a:t>
            </a:fld>
            <a:endParaRPr lang="en-US"/>
          </a:p>
        </p:txBody>
      </p:sp>
    </p:spTree>
    <p:extLst>
      <p:ext uri="{BB962C8B-B14F-4D97-AF65-F5344CB8AC3E}">
        <p14:creationId xmlns:p14="http://schemas.microsoft.com/office/powerpoint/2010/main" val="1109069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0" y="1881051"/>
            <a:ext cx="8689976" cy="2216330"/>
          </a:xfrm>
        </p:spPr>
        <p:txBody>
          <a:bodyPr anchor="b">
            <a:normAutofit/>
          </a:bodyPr>
          <a:lstStyle>
            <a:lvl1pPr algn="l">
              <a:defRPr sz="4800" b="0" i="0">
                <a:solidFill>
                  <a:schemeClr val="accent2"/>
                </a:solidFill>
                <a:latin typeface="Gill Sans Infant Std" panose="020B05020201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560909" y="4173583"/>
            <a:ext cx="8689976" cy="1371599"/>
          </a:xfrm>
        </p:spPr>
        <p:txBody>
          <a:bodyPr>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279217"/>
            <a:ext cx="9302752" cy="1084218"/>
          </a:xfrm>
        </p:spPr>
        <p:txBody>
          <a:bodyPr anchor="b"/>
          <a:lstStyle>
            <a:lvl1pPr>
              <a:defRPr sz="3800" b="0" cap="all" baseline="0"/>
            </a:lvl1pPr>
          </a:lstStyle>
          <a:p>
            <a:r>
              <a:rPr lang="en-US" dirty="0"/>
              <a:t>Click to edit Master title style</a:t>
            </a:r>
          </a:p>
        </p:txBody>
      </p:sp>
      <p:sp>
        <p:nvSpPr>
          <p:cNvPr id="12" name="Text Placeholder 3"/>
          <p:cNvSpPr>
            <a:spLocks noGrp="1"/>
          </p:cNvSpPr>
          <p:nvPr>
            <p:ph type="body" sz="half" idx="13"/>
          </p:nvPr>
        </p:nvSpPr>
        <p:spPr>
          <a:xfrm>
            <a:off x="1720644" y="1258931"/>
            <a:ext cx="8752299" cy="594788"/>
          </a:xfrm>
        </p:spPr>
        <p:txBody>
          <a:bodyPr anchor="t">
            <a:normAutofit/>
          </a:bodyPr>
          <a:lstStyle>
            <a:lvl1pPr marL="0" indent="0" algn="ctr">
              <a:buNone/>
              <a:defRPr sz="32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807F024-3D09-0A44-BA59-492840324653}"/>
              </a:ext>
            </a:extLst>
          </p:cNvPr>
          <p:cNvSpPr>
            <a:spLocks noGrp="1"/>
          </p:cNvSpPr>
          <p:nvPr>
            <p:ph sz="quarter" idx="14"/>
          </p:nvPr>
        </p:nvSpPr>
        <p:spPr>
          <a:xfrm>
            <a:off x="1325566" y="2042489"/>
            <a:ext cx="9540867" cy="1386511"/>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0" y="1366099"/>
            <a:ext cx="8689976" cy="4368495"/>
          </a:xfrm>
        </p:spPr>
        <p:txBody>
          <a:bodyPr anchor="ctr">
            <a:normAutofit/>
          </a:bodyPr>
          <a:lstStyle>
            <a:lvl1pPr algn="l">
              <a:defRPr sz="4200" b="0" i="0">
                <a:solidFill>
                  <a:schemeClr val="bg1"/>
                </a:solidFill>
                <a:latin typeface="Gill Sans Infant Std"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5885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hoto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0" y="1366099"/>
            <a:ext cx="8689976" cy="4368495"/>
          </a:xfrm>
        </p:spPr>
        <p:txBody>
          <a:bodyPr anchor="ctr">
            <a:normAutofit/>
          </a:bodyPr>
          <a:lstStyle>
            <a:lvl1pPr algn="l">
              <a:defRPr sz="4200" b="0" i="0">
                <a:solidFill>
                  <a:schemeClr val="bg1"/>
                </a:solidFill>
                <a:latin typeface="Gill Sans Infant Std" panose="020B0502020104020203" pitchFamily="34" charset="0"/>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665CC06-1749-824A-8B68-4CF58C0F555F}"/>
              </a:ext>
            </a:extLst>
          </p:cNvPr>
          <p:cNvSpPr>
            <a:spLocks noGrp="1"/>
          </p:cNvSpPr>
          <p:nvPr>
            <p:ph type="pic" sz="quarter" idx="10"/>
          </p:nvPr>
        </p:nvSpPr>
        <p:spPr>
          <a:xfrm>
            <a:off x="0" y="0"/>
            <a:ext cx="1854200" cy="6858000"/>
          </a:xfrm>
        </p:spPr>
        <p:txBody>
          <a:bodyPr/>
          <a:lstStyle/>
          <a:p>
            <a:endParaRPr lang="en-US" dirty="0"/>
          </a:p>
        </p:txBody>
      </p:sp>
    </p:spTree>
    <p:extLst>
      <p:ext uri="{BB962C8B-B14F-4D97-AF65-F5344CB8AC3E}">
        <p14:creationId xmlns:p14="http://schemas.microsoft.com/office/powerpoint/2010/main" val="351226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7360" y="109066"/>
            <a:ext cx="9540866" cy="1092717"/>
          </a:xfrm>
        </p:spPr>
        <p:txBody>
          <a:bodyPr anchor="b"/>
          <a:lstStyle>
            <a:lvl1pPr algn="l">
              <a:defRPr sz="4000" b="0" cap="none" baseline="0">
                <a:solidFill>
                  <a:schemeClr val="accent2"/>
                </a:solidFill>
              </a:defRPr>
            </a:lvl1pPr>
          </a:lstStyle>
          <a:p>
            <a:r>
              <a:rPr lang="en-US" dirty="0"/>
              <a:t>Click to edit Master title style</a:t>
            </a:r>
          </a:p>
        </p:txBody>
      </p:sp>
      <p:sp>
        <p:nvSpPr>
          <p:cNvPr id="12" name="Content Placeholder 2"/>
          <p:cNvSpPr>
            <a:spLocks noGrp="1"/>
          </p:cNvSpPr>
          <p:nvPr>
            <p:ph sz="quarter" idx="13"/>
          </p:nvPr>
        </p:nvSpPr>
        <p:spPr>
          <a:xfrm>
            <a:off x="1736732" y="1614567"/>
            <a:ext cx="9540867"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sz="quarter" idx="13"/>
          </p:nvPr>
        </p:nvSpPr>
        <p:spPr>
          <a:xfrm>
            <a:off x="1737359" y="1614567"/>
            <a:ext cx="45866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692136" y="1612441"/>
            <a:ext cx="458609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195BECD-AC24-2E46-8AE0-6A14E6A5AB62}"/>
              </a:ext>
            </a:extLst>
          </p:cNvPr>
          <p:cNvSpPr>
            <a:spLocks noGrp="1"/>
          </p:cNvSpPr>
          <p:nvPr>
            <p:ph type="title"/>
          </p:nvPr>
        </p:nvSpPr>
        <p:spPr>
          <a:xfrm>
            <a:off x="1737360" y="109066"/>
            <a:ext cx="9540866" cy="1092717"/>
          </a:xfrm>
        </p:spPr>
        <p:txBody>
          <a:bodyPr anchor="b"/>
          <a:lstStyle>
            <a:lvl1pPr algn="l">
              <a:defRPr sz="4000" b="0" cap="none" baseline="0">
                <a:solidFill>
                  <a:schemeClr val="accent2"/>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One Column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sz="quarter" idx="13"/>
          </p:nvPr>
        </p:nvSpPr>
        <p:spPr>
          <a:xfrm>
            <a:off x="1737359" y="1614567"/>
            <a:ext cx="45866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195BECD-AC24-2E46-8AE0-6A14E6A5AB62}"/>
              </a:ext>
            </a:extLst>
          </p:cNvPr>
          <p:cNvSpPr>
            <a:spLocks noGrp="1"/>
          </p:cNvSpPr>
          <p:nvPr>
            <p:ph type="title"/>
          </p:nvPr>
        </p:nvSpPr>
        <p:spPr>
          <a:xfrm>
            <a:off x="1737360" y="109066"/>
            <a:ext cx="9540866" cy="1092717"/>
          </a:xfrm>
        </p:spPr>
        <p:txBody>
          <a:bodyPr anchor="b"/>
          <a:lstStyle>
            <a:lvl1pPr algn="l">
              <a:defRPr sz="4000" b="0" cap="none" baseline="0">
                <a:solidFill>
                  <a:schemeClr val="accent2"/>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B1428B1C-3643-8D4E-86C4-3E6B0270C4C5}"/>
              </a:ext>
            </a:extLst>
          </p:cNvPr>
          <p:cNvSpPr>
            <a:spLocks noGrp="1"/>
          </p:cNvSpPr>
          <p:nvPr>
            <p:ph type="pic" sz="quarter" idx="15"/>
          </p:nvPr>
        </p:nvSpPr>
        <p:spPr>
          <a:xfrm>
            <a:off x="6692900" y="1612900"/>
            <a:ext cx="5499100" cy="4800600"/>
          </a:xfrm>
        </p:spPr>
        <p:txBody>
          <a:bodyPr/>
          <a:lstStyle/>
          <a:p>
            <a:endParaRPr lang="en-US" dirty="0"/>
          </a:p>
        </p:txBody>
      </p:sp>
    </p:spTree>
    <p:extLst>
      <p:ext uri="{BB962C8B-B14F-4D97-AF65-F5344CB8AC3E}">
        <p14:creationId xmlns:p14="http://schemas.microsoft.com/office/powerpoint/2010/main" val="82944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BA42A8-BDEE-B442-8520-9B151E6631EF}"/>
              </a:ext>
            </a:extLst>
          </p:cNvPr>
          <p:cNvSpPr>
            <a:spLocks noGrp="1"/>
          </p:cNvSpPr>
          <p:nvPr>
            <p:ph type="pic" sz="quarter" idx="10"/>
          </p:nvPr>
        </p:nvSpPr>
        <p:spPr>
          <a:xfrm>
            <a:off x="0" y="1227501"/>
            <a:ext cx="12192000" cy="5337175"/>
          </a:xfrm>
        </p:spPr>
        <p:txBody>
          <a:bodyPr/>
          <a:lstStyle/>
          <a:p>
            <a:endParaRPr lang="en-US" dirty="0"/>
          </a:p>
        </p:txBody>
      </p:sp>
      <p:sp>
        <p:nvSpPr>
          <p:cNvPr id="12" name="Title 1">
            <a:extLst>
              <a:ext uri="{FF2B5EF4-FFF2-40B4-BE49-F238E27FC236}">
                <a16:creationId xmlns:a16="http://schemas.microsoft.com/office/drawing/2014/main" id="{ADF53E56-808D-4F4A-9E62-FDB789111338}"/>
              </a:ext>
            </a:extLst>
          </p:cNvPr>
          <p:cNvSpPr>
            <a:spLocks noGrp="1"/>
          </p:cNvSpPr>
          <p:nvPr>
            <p:ph type="title"/>
          </p:nvPr>
        </p:nvSpPr>
        <p:spPr>
          <a:xfrm>
            <a:off x="502607" y="109066"/>
            <a:ext cx="9540866" cy="1092717"/>
          </a:xfrm>
        </p:spPr>
        <p:txBody>
          <a:bodyPr anchor="b"/>
          <a:lstStyle>
            <a:lvl1pPr algn="l">
              <a:defRPr sz="4000" b="0" cap="none" baseline="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3AAD447-A280-E94A-954A-B675C122E36B}"/>
              </a:ext>
            </a:extLst>
          </p:cNvPr>
          <p:cNvSpPr>
            <a:spLocks noGrp="1"/>
          </p:cNvSpPr>
          <p:nvPr>
            <p:ph type="pic" sz="quarter" idx="11"/>
          </p:nvPr>
        </p:nvSpPr>
        <p:spPr>
          <a:xfrm>
            <a:off x="0" y="0"/>
            <a:ext cx="12192000" cy="6557963"/>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D21DBC-821F-574C-8FD5-3E21D68B2D10}"/>
              </a:ext>
            </a:extLst>
          </p:cNvPr>
          <p:cNvSpPr>
            <a:spLocks noGrp="1"/>
          </p:cNvSpPr>
          <p:nvPr>
            <p:ph type="ctrTitle"/>
          </p:nvPr>
        </p:nvSpPr>
        <p:spPr>
          <a:xfrm>
            <a:off x="1751012" y="895836"/>
            <a:ext cx="8689976" cy="4368495"/>
          </a:xfrm>
        </p:spPr>
        <p:txBody>
          <a:bodyPr anchor="ctr">
            <a:normAutofit/>
          </a:bodyPr>
          <a:lstStyle>
            <a:lvl1pPr algn="ctr">
              <a:defRPr sz="3600" b="0" i="1" cap="none" baseline="0">
                <a:solidFill>
                  <a:schemeClr val="bg1"/>
                </a:solidFill>
                <a:latin typeface="Gill Sans Infant Std"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2804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50" r:id="rId4"/>
    <p:sldLayoutId id="2147483652" r:id="rId5"/>
    <p:sldLayoutId id="2147483670" r:id="rId6"/>
    <p:sldLayoutId id="2147483655" r:id="rId7"/>
    <p:sldLayoutId id="2147483654" r:id="rId8"/>
    <p:sldLayoutId id="2147483669" r:id="rId9"/>
    <p:sldLayoutId id="2147483666" r:id="rId10"/>
  </p:sldLayoutIdLst>
  <p:txStyles>
    <p:titleStyle>
      <a:lvl1pPr algn="ctr" defTabSz="914400" rtl="0" eaLnBrk="1" latinLnBrk="0" hangingPunct="1">
        <a:lnSpc>
          <a:spcPct val="90000"/>
        </a:lnSpc>
        <a:spcBef>
          <a:spcPct val="0"/>
        </a:spcBef>
        <a:buNone/>
        <a:defRPr sz="3600" b="0" i="0" kern="1200" cap="all" baseline="0">
          <a:solidFill>
            <a:schemeClr val="tx1"/>
          </a:solidFill>
          <a:effectLst/>
          <a:latin typeface="Gill Sans Infant Std" panose="020B0502020104020203"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nam12.safelinks.protection.outlook.com/?url=https%3A%2F%2Fwww.fsnnetwork.org%2FREAL&amp;data=04%7C01%7Czakbar%40savechildren.org%7C7f88756404374890674c08d989da4b09%7Cd1934b2d792c47cca2f5fc634183cd2d%7C0%7C0%7C637692392910038680%7CUnknown%7CTWFpbGZsb3d8eyJWIjoiMC4wLjAwMDAiLCJQIjoiV2luMzIiLCJBTiI6Ik1haWwiLCJXVCI6Mn0%3D%7C1000&amp;sdata=Cvcsv105RUSBEJDu6Hg6ykmW5GliSyCTllU8cSDXSzg%3D&amp;reserved=0" TargetMode="External"/><Relationship Id="rId4" Type="http://schemas.openxmlformats.org/officeDocument/2006/relationships/hyperlink" Target="https://nam12.safelinks.protection.outlook.com/?url=https%3A%2F%2Fwww.fsnnetwork.org%2FREAL&amp;data=04%7C01%7Czakbar%40savechildren.org%7C7f88756404374890674c08d989da4b09%7Cd1934b2d792c47cca2f5fc634183cd2d%7C0%7C0%7C637692392910028718%7CUnknown%7CTWFpbGZsb3d8eyJWIjoiMC4wLjAwMDAiLCJQIjoiV2luMzIiLCJBTiI6Ik1haWwiLCJXVCI6Mn0%3D%7C1000&amp;sdata=QUjY3kSjaXeAIjNLD9XAQBdQfJKJmbwNIM%2BkcEA5NT0%3D&amp;reserved=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5" name="Google Shape;55;p1"/>
          <p:cNvSpPr/>
          <p:nvPr/>
        </p:nvSpPr>
        <p:spPr>
          <a:xfrm>
            <a:off x="2150800" y="226400"/>
            <a:ext cx="9291900" cy="152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2022550" y="0"/>
            <a:ext cx="9913547" cy="2295939"/>
            <a:chOff x="2022550" y="0"/>
            <a:chExt cx="9913547" cy="2295939"/>
          </a:xfrm>
        </p:grpSpPr>
        <p:pic>
          <p:nvPicPr>
            <p:cNvPr id="56" name="Google Shape;56;p1"/>
            <p:cNvPicPr preferRelativeResize="0"/>
            <p:nvPr/>
          </p:nvPicPr>
          <p:blipFill rotWithShape="1">
            <a:blip r:embed="rId3">
              <a:alphaModFix/>
            </a:blip>
            <a:srcRect t="13473" r="28782" b="2942"/>
            <a:stretch/>
          </p:blipFill>
          <p:spPr>
            <a:xfrm>
              <a:off x="2022550" y="184819"/>
              <a:ext cx="6009066" cy="1763251"/>
            </a:xfrm>
            <a:prstGeom prst="rect">
              <a:avLst/>
            </a:prstGeom>
            <a:noFill/>
            <a:ln>
              <a:noFill/>
            </a:ln>
          </p:spPr>
        </p:pic>
        <p:sp>
          <p:nvSpPr>
            <p:cNvPr id="2" name="Rectangle 1"/>
            <p:cNvSpPr/>
            <p:nvPr/>
          </p:nvSpPr>
          <p:spPr>
            <a:xfrm>
              <a:off x="7881730" y="0"/>
              <a:ext cx="4054367" cy="229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4F11A441-AE56-BF4F-96F8-AB5E30CE4667}"/>
              </a:ext>
            </a:extLst>
          </p:cNvPr>
          <p:cNvSpPr txBox="1">
            <a:spLocks/>
          </p:cNvSpPr>
          <p:nvPr/>
        </p:nvSpPr>
        <p:spPr>
          <a:xfrm>
            <a:off x="2395230" y="1468532"/>
            <a:ext cx="9540867" cy="396647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dirty="0" smtClean="0">
                <a:solidFill>
                  <a:srgbClr val="006BA3"/>
                </a:solidFill>
              </a:rPr>
              <a:t>Apprentissage </a:t>
            </a:r>
            <a:r>
              <a:rPr lang="fr-FR" dirty="0">
                <a:solidFill>
                  <a:srgbClr val="006BA3"/>
                </a:solidFill>
              </a:rPr>
              <a:t>et Actions Participatifs (AAP) – Outil de présentation </a:t>
            </a:r>
            <a:endParaRPr lang="en-US" dirty="0" smtClean="0">
              <a:solidFill>
                <a:srgbClr val="006BA3"/>
              </a:solidFill>
            </a:endParaRPr>
          </a:p>
          <a:p>
            <a:r>
              <a:rPr lang="fr-FR" sz="1800" dirty="0"/>
              <a:t>Cet outil de présentation (diaporama) a été créé pour que les responsables de la mise en œuvre puissent le personnaliser et l'utiliser.</a:t>
            </a:r>
            <a:endParaRPr lang="en-US" sz="1800" dirty="0"/>
          </a:p>
          <a:p>
            <a:r>
              <a:rPr lang="fr-FR" sz="1800" dirty="0"/>
              <a:t>Pour commencer à le personnaliser, </a:t>
            </a:r>
            <a:r>
              <a:rPr lang="fr-FR" sz="1800" b="1" dirty="0"/>
              <a:t>veuillez retirer cette diapositive</a:t>
            </a:r>
            <a:r>
              <a:rPr lang="fr-FR" sz="1800" dirty="0"/>
              <a:t>, adapter le contenu à votre situation spécifique et ajouter vos propres photos. </a:t>
            </a:r>
            <a:endParaRPr lang="en-US" sz="1800" dirty="0"/>
          </a:p>
          <a:p>
            <a:r>
              <a:rPr lang="fr-FR" sz="1800" dirty="0"/>
              <a:t>Accédez au guide "</a:t>
            </a:r>
            <a:r>
              <a:rPr lang="fr-FR" sz="1800" dirty="0" err="1"/>
              <a:t>Unearthing</a:t>
            </a:r>
            <a:r>
              <a:rPr lang="fr-FR" sz="1800" dirty="0"/>
              <a:t> Collective </a:t>
            </a:r>
            <a:r>
              <a:rPr lang="fr-FR" sz="1800" dirty="0" err="1"/>
              <a:t>Wisdom</a:t>
            </a:r>
            <a:r>
              <a:rPr lang="fr-FR" sz="1800" dirty="0"/>
              <a:t>" ici : </a:t>
            </a:r>
            <a:r>
              <a:rPr lang="fr-FR" sz="1800" dirty="0">
                <a:solidFill>
                  <a:srgbClr val="FF0000"/>
                </a:solidFill>
              </a:rPr>
              <a:t>insérez le lien quand il sera publié.</a:t>
            </a:r>
            <a:endParaRPr lang="en-US" sz="1800" dirty="0">
              <a:solidFill>
                <a:srgbClr val="FF0000"/>
              </a:solidFill>
            </a:endParaRPr>
          </a:p>
          <a:p>
            <a:r>
              <a:rPr lang="fr-FR" sz="1800" dirty="0"/>
              <a:t>Cet outil a été créé par </a:t>
            </a:r>
            <a:r>
              <a:rPr lang="fr-FR" sz="1800" i="1" dirty="0">
                <a:solidFill>
                  <a:srgbClr val="FF0000"/>
                </a:solidFill>
              </a:rPr>
              <a:t>Food for the </a:t>
            </a:r>
            <a:r>
              <a:rPr lang="fr-FR" sz="1800" i="1" dirty="0" err="1">
                <a:solidFill>
                  <a:srgbClr val="FF0000"/>
                </a:solidFill>
              </a:rPr>
              <a:t>Hungry</a:t>
            </a:r>
            <a:r>
              <a:rPr lang="fr-FR" sz="1800" dirty="0">
                <a:solidFill>
                  <a:srgbClr val="FF0000"/>
                </a:solidFill>
              </a:rPr>
              <a:t> </a:t>
            </a:r>
            <a:r>
              <a:rPr lang="fr-FR" sz="1800" dirty="0"/>
              <a:t>en partenariat avec </a:t>
            </a:r>
            <a:r>
              <a:rPr lang="fr-FR" sz="1800" i="1" dirty="0">
                <a:solidFill>
                  <a:srgbClr val="FF0000"/>
                </a:solidFill>
              </a:rPr>
              <a:t>Global Learning </a:t>
            </a:r>
            <a:r>
              <a:rPr lang="fr-FR" sz="1800" i="1" dirty="0" err="1">
                <a:solidFill>
                  <a:srgbClr val="FF0000"/>
                </a:solidFill>
              </a:rPr>
              <a:t>Partners</a:t>
            </a:r>
            <a:r>
              <a:rPr lang="fr-FR" sz="1800" dirty="0">
                <a:solidFill>
                  <a:srgbClr val="FF0000"/>
                </a:solidFill>
              </a:rPr>
              <a:t> </a:t>
            </a:r>
            <a:r>
              <a:rPr lang="fr-FR" sz="1800" dirty="0"/>
              <a:t>dans le cadre du </a:t>
            </a:r>
            <a:r>
              <a:rPr lang="fr-FR" sz="1800" u="sng" dirty="0">
                <a:hlinkClick r:id="rId4"/>
              </a:rPr>
              <a:t>REAL </a:t>
            </a:r>
            <a:r>
              <a:rPr lang="fr-FR" sz="1800" u="sng" dirty="0" err="1">
                <a:hlinkClick r:id="rId5"/>
              </a:rPr>
              <a:t>Award</a:t>
            </a:r>
            <a:r>
              <a:rPr lang="fr-FR" sz="1800" dirty="0"/>
              <a:t>, financé par le Center for Resilience de l'USAID.</a:t>
            </a:r>
            <a:endParaRPr lang="en-US" sz="1800" dirty="0"/>
          </a:p>
          <a:p>
            <a:endParaRPr lang="en-US" sz="1800" dirty="0" smtClean="0">
              <a:solidFill>
                <a:srgbClr val="FF0000"/>
              </a:solidFill>
            </a:endParaRPr>
          </a:p>
          <a:p>
            <a:pPr marL="0" indent="0">
              <a:buNone/>
            </a:pPr>
            <a:endParaRPr lang="en-US" sz="1800" dirty="0"/>
          </a:p>
        </p:txBody>
      </p:sp>
      <p:sp>
        <p:nvSpPr>
          <p:cNvPr id="12" name="Content Placeholder 2">
            <a:extLst>
              <a:ext uri="{FF2B5EF4-FFF2-40B4-BE49-F238E27FC236}">
                <a16:creationId xmlns:a16="http://schemas.microsoft.com/office/drawing/2014/main" id="{4F11A441-AE56-BF4F-96F8-AB5E30CE4667}"/>
              </a:ext>
            </a:extLst>
          </p:cNvPr>
          <p:cNvSpPr txBox="1">
            <a:spLocks/>
          </p:cNvSpPr>
          <p:nvPr/>
        </p:nvSpPr>
        <p:spPr>
          <a:xfrm>
            <a:off x="2150800" y="5594736"/>
            <a:ext cx="9728905" cy="579663"/>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sz="1150" dirty="0"/>
              <a:t>Ce diaporama a été réalisé grâce au soutien généreux du peuple américain par l'intermédiaire de l'Agence des Etats-Unis pour le développement </a:t>
            </a:r>
            <a:r>
              <a:rPr lang="fr-FR" sz="1150" dirty="0" smtClean="0"/>
              <a:t>international (USAID). Le </a:t>
            </a:r>
            <a:r>
              <a:rPr lang="fr-FR" sz="1150" dirty="0"/>
              <a:t>contenu est la responsabilité du prix REAL et ne reflète pas nécessairement les opinions de l'USAID ou du gouvernement des États-Unis. </a:t>
            </a:r>
            <a:endParaRPr lang="en-US" sz="115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032" y="4957771"/>
            <a:ext cx="2088565" cy="570875"/>
          </a:xfrm>
          <a:prstGeom prst="rect">
            <a:avLst/>
          </a:prstGeom>
        </p:spPr>
      </p:pic>
    </p:spTree>
    <p:extLst>
      <p:ext uri="{BB962C8B-B14F-4D97-AF65-F5344CB8AC3E}">
        <p14:creationId xmlns:p14="http://schemas.microsoft.com/office/powerpoint/2010/main" val="240689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Semaine prochaine – </a:t>
            </a:r>
            <a:r>
              <a:rPr lang="fr-FR" i="1" dirty="0" smtClean="0"/>
              <a:t>Ce </a:t>
            </a:r>
            <a:r>
              <a:rPr lang="fr-FR" i="1" dirty="0"/>
              <a:t>dont on a besoin.</a:t>
            </a:r>
          </a:p>
        </p:txBody>
      </p:sp>
      <p:sp>
        <p:nvSpPr>
          <p:cNvPr id="3" name="Content Placeholder 2"/>
          <p:cNvSpPr>
            <a:spLocks noGrp="1"/>
          </p:cNvSpPr>
          <p:nvPr>
            <p:ph sz="quarter" idx="13"/>
          </p:nvPr>
        </p:nvSpPr>
        <p:spPr/>
        <p:txBody>
          <a:bodyPr>
            <a:normAutofit/>
          </a:bodyPr>
          <a:lstStyle/>
          <a:p>
            <a:pPr marL="0" indent="0" algn="just">
              <a:buNone/>
            </a:pPr>
            <a:r>
              <a:rPr lang="fr-FR" dirty="0"/>
              <a:t>Nous ferons tout cela de sorte que... d’ici la fin de la journée du jeudi, nous ayons les éléments suivants :</a:t>
            </a:r>
          </a:p>
          <a:p>
            <a:pPr marL="457200" indent="-457200" algn="just" fontAlgn="base">
              <a:buFont typeface="+mj-lt"/>
              <a:buAutoNum type="arabicPeriod"/>
            </a:pPr>
            <a:r>
              <a:rPr lang="fr-FR" i="1" dirty="0"/>
              <a:t>Ébauche des </a:t>
            </a:r>
            <a:r>
              <a:rPr lang="fr-FR" dirty="0"/>
              <a:t>déclarations générales de notre travail ensemble.</a:t>
            </a:r>
          </a:p>
          <a:p>
            <a:pPr marL="457200" indent="-457200" algn="just" fontAlgn="base">
              <a:buFont typeface="+mj-lt"/>
              <a:buAutoNum type="arabicPeriod"/>
            </a:pPr>
            <a:r>
              <a:rPr lang="fr-FR" i="1" dirty="0"/>
              <a:t>Ébauche du</a:t>
            </a:r>
            <a:r>
              <a:rPr lang="fr-FR" dirty="0"/>
              <a:t> résumé des données.</a:t>
            </a:r>
          </a:p>
          <a:p>
            <a:pPr marL="457200" indent="-457200" algn="just" fontAlgn="base">
              <a:buFont typeface="+mj-lt"/>
              <a:buAutoNum type="arabicPeriod"/>
            </a:pPr>
            <a:r>
              <a:rPr lang="fr-FR" i="1" dirty="0"/>
              <a:t>Ébauche des </a:t>
            </a:r>
            <a:r>
              <a:rPr lang="fr-FR" dirty="0"/>
              <a:t>résultats. </a:t>
            </a:r>
          </a:p>
          <a:p>
            <a:pPr marL="457200" indent="-457200" algn="just" fontAlgn="base">
              <a:buFont typeface="+mj-lt"/>
              <a:buAutoNum type="arabicPeriod"/>
            </a:pPr>
            <a:r>
              <a:rPr lang="fr-FR" i="1" dirty="0"/>
              <a:t>Ébauche d</a:t>
            </a:r>
            <a:r>
              <a:rPr lang="fr-FR" dirty="0"/>
              <a:t>es recommandations.</a:t>
            </a:r>
          </a:p>
          <a:p>
            <a:pPr marL="457200" indent="-457200" algn="just" fontAlgn="base">
              <a:buFont typeface="+mj-lt"/>
              <a:buAutoNum type="arabicPeriod"/>
            </a:pPr>
            <a:r>
              <a:rPr lang="fr-FR" dirty="0"/>
              <a:t>Et… </a:t>
            </a:r>
            <a:r>
              <a:rPr lang="fr-FR" dirty="0" smtClean="0"/>
              <a:t>des </a:t>
            </a:r>
            <a:r>
              <a:rPr lang="fr-FR" dirty="0"/>
              <a:t>listes de ce qui a bien fonctionné dans cette initiative de recherche pilote et des suggestions de renforcement.</a:t>
            </a:r>
          </a:p>
        </p:txBody>
      </p:sp>
    </p:spTree>
    <p:extLst>
      <p:ext uri="{BB962C8B-B14F-4D97-AF65-F5344CB8AC3E}">
        <p14:creationId xmlns:p14="http://schemas.microsoft.com/office/powerpoint/2010/main" val="412320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Semaine prochaine – </a:t>
            </a:r>
            <a:r>
              <a:rPr lang="fr-FR" dirty="0" smtClean="0"/>
              <a:t>Le </a:t>
            </a:r>
            <a:r>
              <a:rPr lang="fr-FR" i="1" dirty="0"/>
              <a:t>p</a:t>
            </a:r>
            <a:r>
              <a:rPr lang="fr-FR" i="1" dirty="0" smtClean="0"/>
              <a:t>lan</a:t>
            </a:r>
            <a:endParaRPr lang="fr-FR" i="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312312511"/>
              </p:ext>
            </p:extLst>
          </p:nvPr>
        </p:nvGraphicFramePr>
        <p:xfrm>
          <a:off x="1736725" y="1614488"/>
          <a:ext cx="9540876" cy="4160520"/>
        </p:xfrm>
        <a:graphic>
          <a:graphicData uri="http://schemas.openxmlformats.org/drawingml/2006/table">
            <a:tbl>
              <a:tblPr firstRow="1" bandRow="1">
                <a:tableStyleId>{793D81CF-94F2-401A-BA57-92F5A7B2D0C5}</a:tableStyleId>
              </a:tblPr>
              <a:tblGrid>
                <a:gridCol w="2513542">
                  <a:extLst>
                    <a:ext uri="{9D8B030D-6E8A-4147-A177-3AD203B41FA5}">
                      <a16:colId xmlns:a16="http://schemas.microsoft.com/office/drawing/2014/main" val="3507100702"/>
                    </a:ext>
                  </a:extLst>
                </a:gridCol>
                <a:gridCol w="3505200">
                  <a:extLst>
                    <a:ext uri="{9D8B030D-6E8A-4147-A177-3AD203B41FA5}">
                      <a16:colId xmlns:a16="http://schemas.microsoft.com/office/drawing/2014/main" val="3582389202"/>
                    </a:ext>
                  </a:extLst>
                </a:gridCol>
                <a:gridCol w="3522134">
                  <a:extLst>
                    <a:ext uri="{9D8B030D-6E8A-4147-A177-3AD203B41FA5}">
                      <a16:colId xmlns:a16="http://schemas.microsoft.com/office/drawing/2014/main" val="2563160172"/>
                    </a:ext>
                  </a:extLst>
                </a:gridCol>
              </a:tblGrid>
              <a:tr h="370840">
                <a:tc>
                  <a:txBody>
                    <a:bodyPr/>
                    <a:lstStyle/>
                    <a:p>
                      <a:pPr rtl="0" fontAlgn="t">
                        <a:spcBef>
                          <a:spcPts val="0"/>
                        </a:spcBef>
                        <a:spcAft>
                          <a:spcPts val="0"/>
                        </a:spcAft>
                      </a:pPr>
                      <a:r>
                        <a:rPr lang="fr-FR" sz="1400" u="none" strike="noStrike" dirty="0">
                          <a:effectLst/>
                        </a:rPr>
                        <a:t>TEMPS</a:t>
                      </a:r>
                    </a:p>
                  </a:txBody>
                  <a:tcPr marL="63500" marR="63500" marT="63500" marB="63500" anchor="ctr"/>
                </a:tc>
                <a:tc>
                  <a:txBody>
                    <a:bodyPr/>
                    <a:lstStyle/>
                    <a:p>
                      <a:pPr rtl="0" fontAlgn="t">
                        <a:spcBef>
                          <a:spcPts val="0"/>
                        </a:spcBef>
                        <a:spcAft>
                          <a:spcPts val="0"/>
                        </a:spcAft>
                      </a:pPr>
                      <a:r>
                        <a:rPr lang="fr-FR" sz="1400" u="none" strike="noStrike">
                          <a:effectLst/>
                        </a:rPr>
                        <a:t>ORDRE DU JOUR</a:t>
                      </a:r>
                    </a:p>
                  </a:txBody>
                  <a:tcPr marL="63500" marR="63500" marT="63500" marB="63500" anchor="ctr"/>
                </a:tc>
                <a:tc>
                  <a:txBody>
                    <a:bodyPr/>
                    <a:lstStyle/>
                    <a:p>
                      <a:pPr rtl="0" fontAlgn="t">
                        <a:spcBef>
                          <a:spcPts val="0"/>
                        </a:spcBef>
                        <a:spcAft>
                          <a:spcPts val="0"/>
                        </a:spcAft>
                      </a:pPr>
                      <a:r>
                        <a:rPr lang="fr-FR" sz="1400" u="none" strike="noStrike">
                          <a:effectLst/>
                        </a:rPr>
                        <a:t>OBJECTIF RÉALISÉ </a:t>
                      </a:r>
                    </a:p>
                  </a:txBody>
                  <a:tcPr marL="63500" marR="63500" marT="63500" marB="63500" anchor="ctr"/>
                </a:tc>
                <a:extLst>
                  <a:ext uri="{0D108BD9-81ED-4DB2-BD59-A6C34878D82A}">
                    <a16:rowId xmlns:a16="http://schemas.microsoft.com/office/drawing/2014/main" val="648041572"/>
                  </a:ext>
                </a:extLst>
              </a:tr>
              <a:tr h="370840">
                <a:tc>
                  <a:txBody>
                    <a:bodyPr/>
                    <a:lstStyle/>
                    <a:p>
                      <a:pPr rtl="0" fontAlgn="t">
                        <a:spcBef>
                          <a:spcPts val="0"/>
                        </a:spcBef>
                        <a:spcAft>
                          <a:spcPts val="0"/>
                        </a:spcAft>
                      </a:pPr>
                      <a:r>
                        <a:rPr lang="fr-FR" sz="1400" u="none" strike="noStrike">
                          <a:effectLst/>
                        </a:rPr>
                        <a:t>Lundi matin</a:t>
                      </a:r>
                    </a:p>
                  </a:txBody>
                  <a:tcPr marL="63500" marR="63500" marT="63500" marB="63500" anchor="ctr"/>
                </a:tc>
                <a:tc>
                  <a:txBody>
                    <a:bodyPr/>
                    <a:lstStyle/>
                    <a:p>
                      <a:pPr rtl="0" fontAlgn="t">
                        <a:spcBef>
                          <a:spcPts val="0"/>
                        </a:spcBef>
                        <a:spcAft>
                          <a:spcPts val="0"/>
                        </a:spcAft>
                      </a:pPr>
                      <a:r>
                        <a:rPr lang="fr-FR" sz="1400" u="none" strike="noStrike">
                          <a:effectLst/>
                        </a:rPr>
                        <a:t>Réduction / analyse des données - 3 outils.</a:t>
                      </a:r>
                    </a:p>
                  </a:txBody>
                  <a:tcPr marL="63500" marR="63500" marT="63500" marB="63500" anchor="ctr"/>
                </a:tc>
                <a:tc>
                  <a:txBody>
                    <a:bodyPr/>
                    <a:lstStyle/>
                    <a:p>
                      <a:pPr rtl="0" fontAlgn="t">
                        <a:spcBef>
                          <a:spcPts val="0"/>
                        </a:spcBef>
                        <a:spcAft>
                          <a:spcPts val="0"/>
                        </a:spcAft>
                      </a:pPr>
                      <a:r>
                        <a:rPr lang="fr-FR" sz="1400" u="none" strike="noStrike">
                          <a:effectLst/>
                        </a:rPr>
                        <a:t>Ébauche de déclarations générales (vendredi).</a:t>
                      </a:r>
                    </a:p>
                  </a:txBody>
                  <a:tcPr marL="63500" marR="63500" marT="63500" marB="63500" anchor="ctr"/>
                </a:tc>
                <a:extLst>
                  <a:ext uri="{0D108BD9-81ED-4DB2-BD59-A6C34878D82A}">
                    <a16:rowId xmlns:a16="http://schemas.microsoft.com/office/drawing/2014/main" val="1028940934"/>
                  </a:ext>
                </a:extLst>
              </a:tr>
              <a:tr h="370840">
                <a:tc>
                  <a:txBody>
                    <a:bodyPr/>
                    <a:lstStyle/>
                    <a:p>
                      <a:pPr rtl="0" fontAlgn="t">
                        <a:spcBef>
                          <a:spcPts val="0"/>
                        </a:spcBef>
                        <a:spcAft>
                          <a:spcPts val="0"/>
                        </a:spcAft>
                      </a:pPr>
                      <a:r>
                        <a:rPr lang="fr-FR" sz="1400" u="none" strike="noStrike">
                          <a:effectLst/>
                        </a:rPr>
                        <a:t>Lundi après-midi</a:t>
                      </a:r>
                    </a:p>
                  </a:txBody>
                  <a:tcPr marL="63500" marR="63500" marT="63500" marB="63500" anchor="ctr"/>
                </a:tc>
                <a:tc>
                  <a:txBody>
                    <a:bodyPr/>
                    <a:lstStyle/>
                    <a:p>
                      <a:pPr rtl="0" fontAlgn="t">
                        <a:spcBef>
                          <a:spcPts val="0"/>
                        </a:spcBef>
                        <a:spcAft>
                          <a:spcPts val="0"/>
                        </a:spcAft>
                      </a:pPr>
                      <a:r>
                        <a:rPr lang="fr-FR" sz="1400" u="none" strike="noStrike">
                          <a:effectLst/>
                        </a:rPr>
                        <a:t>Partage de l’analyse des données.</a:t>
                      </a:r>
                    </a:p>
                  </a:txBody>
                  <a:tcPr marL="63500" marR="63500" marT="63500" marB="63500" anchor="ctr"/>
                </a:tc>
                <a:tc>
                  <a:txBody>
                    <a:bodyPr/>
                    <a:lstStyle/>
                    <a:p>
                      <a:pPr fontAlgn="t"/>
                      <a:r>
                        <a:rPr lang="fr-FR">
                          <a:effectLst/>
                        </a:rPr>
                        <a:t> </a:t>
                      </a:r>
                    </a:p>
                  </a:txBody>
                  <a:tcPr marL="63500" marR="63500" marT="63500" marB="63500" anchor="ctr"/>
                </a:tc>
                <a:extLst>
                  <a:ext uri="{0D108BD9-81ED-4DB2-BD59-A6C34878D82A}">
                    <a16:rowId xmlns:a16="http://schemas.microsoft.com/office/drawing/2014/main" val="1033137876"/>
                  </a:ext>
                </a:extLst>
              </a:tr>
              <a:tr h="370840">
                <a:tc>
                  <a:txBody>
                    <a:bodyPr/>
                    <a:lstStyle/>
                    <a:p>
                      <a:pPr rtl="0" fontAlgn="t">
                        <a:spcBef>
                          <a:spcPts val="0"/>
                        </a:spcBef>
                        <a:spcAft>
                          <a:spcPts val="0"/>
                        </a:spcAft>
                      </a:pPr>
                      <a:r>
                        <a:rPr lang="fr-FR" sz="1400" u="none" strike="noStrike">
                          <a:effectLst/>
                        </a:rPr>
                        <a:t>Mardi matin </a:t>
                      </a:r>
                    </a:p>
                  </a:txBody>
                  <a:tcPr marL="63500" marR="63500" marT="63500" marB="63500" anchor="ctr"/>
                </a:tc>
                <a:tc>
                  <a:txBody>
                    <a:bodyPr/>
                    <a:lstStyle/>
                    <a:p>
                      <a:pPr rtl="0" fontAlgn="t">
                        <a:spcBef>
                          <a:spcPts val="0"/>
                        </a:spcBef>
                        <a:spcAft>
                          <a:spcPts val="0"/>
                        </a:spcAft>
                      </a:pPr>
                      <a:r>
                        <a:rPr lang="fr-FR" sz="1400" u="none" strike="noStrike">
                          <a:effectLst/>
                        </a:rPr>
                        <a:t>Réduction / analyse des données - 3 outils supplémentaires.</a:t>
                      </a:r>
                    </a:p>
                  </a:txBody>
                  <a:tcPr marL="63500" marR="63500" marT="63500" marB="63500" anchor="ctr"/>
                </a:tc>
                <a:tc>
                  <a:txBody>
                    <a:bodyPr/>
                    <a:lstStyle/>
                    <a:p>
                      <a:pPr fontAlgn="t"/>
                      <a:r>
                        <a:rPr lang="fr-FR">
                          <a:effectLst/>
                        </a:rPr>
                        <a:t> </a:t>
                      </a:r>
                    </a:p>
                  </a:txBody>
                  <a:tcPr marL="63500" marR="63500" marT="63500" marB="63500" anchor="ctr"/>
                </a:tc>
                <a:extLst>
                  <a:ext uri="{0D108BD9-81ED-4DB2-BD59-A6C34878D82A}">
                    <a16:rowId xmlns:a16="http://schemas.microsoft.com/office/drawing/2014/main" val="2829669837"/>
                  </a:ext>
                </a:extLst>
              </a:tr>
              <a:tr h="370840">
                <a:tc>
                  <a:txBody>
                    <a:bodyPr/>
                    <a:lstStyle/>
                    <a:p>
                      <a:pPr rtl="0" fontAlgn="t">
                        <a:spcBef>
                          <a:spcPts val="0"/>
                        </a:spcBef>
                        <a:spcAft>
                          <a:spcPts val="0"/>
                        </a:spcAft>
                      </a:pPr>
                      <a:r>
                        <a:rPr lang="fr-FR" sz="1400" u="none" strike="noStrike">
                          <a:effectLst/>
                        </a:rPr>
                        <a:t>Mardi après-midi</a:t>
                      </a:r>
                    </a:p>
                  </a:txBody>
                  <a:tcPr marL="63500" marR="63500" marT="63500" marB="63500" anchor="ctr"/>
                </a:tc>
                <a:tc>
                  <a:txBody>
                    <a:bodyPr/>
                    <a:lstStyle/>
                    <a:p>
                      <a:pPr rtl="0" fontAlgn="t">
                        <a:spcBef>
                          <a:spcPts val="0"/>
                        </a:spcBef>
                        <a:spcAft>
                          <a:spcPts val="0"/>
                        </a:spcAft>
                      </a:pPr>
                      <a:r>
                        <a:rPr lang="fr-FR" sz="1400" u="none" strike="noStrike">
                          <a:effectLst/>
                        </a:rPr>
                        <a:t>Partage de l’analyse &amp; finalisation.</a:t>
                      </a:r>
                    </a:p>
                  </a:txBody>
                  <a:tcPr marL="63500" marR="63500" marT="63500" marB="63500" anchor="ctr"/>
                </a:tc>
                <a:tc>
                  <a:txBody>
                    <a:bodyPr/>
                    <a:lstStyle/>
                    <a:p>
                      <a:pPr rtl="0" fontAlgn="t">
                        <a:spcBef>
                          <a:spcPts val="0"/>
                        </a:spcBef>
                        <a:spcAft>
                          <a:spcPts val="0"/>
                        </a:spcAft>
                      </a:pPr>
                      <a:r>
                        <a:rPr lang="fr-FR" sz="1400" u="none" strike="noStrike">
                          <a:effectLst/>
                        </a:rPr>
                        <a:t>Réduction de données - 6 outils.</a:t>
                      </a:r>
                    </a:p>
                  </a:txBody>
                  <a:tcPr marL="63500" marR="63500" marT="63500" marB="63500" anchor="ctr"/>
                </a:tc>
                <a:extLst>
                  <a:ext uri="{0D108BD9-81ED-4DB2-BD59-A6C34878D82A}">
                    <a16:rowId xmlns:a16="http://schemas.microsoft.com/office/drawing/2014/main" val="1117562827"/>
                  </a:ext>
                </a:extLst>
              </a:tr>
              <a:tr h="370840">
                <a:tc>
                  <a:txBody>
                    <a:bodyPr/>
                    <a:lstStyle/>
                    <a:p>
                      <a:pPr rtl="0" fontAlgn="t">
                        <a:spcBef>
                          <a:spcPts val="0"/>
                        </a:spcBef>
                        <a:spcAft>
                          <a:spcPts val="0"/>
                        </a:spcAft>
                      </a:pPr>
                      <a:r>
                        <a:rPr lang="fr-FR" sz="1400" u="none" strike="noStrike">
                          <a:effectLst/>
                        </a:rPr>
                        <a:t>Mercredi matin</a:t>
                      </a:r>
                    </a:p>
                  </a:txBody>
                  <a:tcPr marL="63500" marR="63500" marT="63500" marB="63500" anchor="ctr"/>
                </a:tc>
                <a:tc>
                  <a:txBody>
                    <a:bodyPr/>
                    <a:lstStyle/>
                    <a:p>
                      <a:pPr rtl="0" fontAlgn="t">
                        <a:spcBef>
                          <a:spcPts val="0"/>
                        </a:spcBef>
                        <a:spcAft>
                          <a:spcPts val="0"/>
                        </a:spcAft>
                      </a:pPr>
                      <a:r>
                        <a:rPr lang="fr-FR" sz="1400" u="none" strike="noStrike">
                          <a:effectLst/>
                        </a:rPr>
                        <a:t>Libeller les résultats issus des données.</a:t>
                      </a:r>
                    </a:p>
                  </a:txBody>
                  <a:tcPr marL="63500" marR="63500" marT="63500" marB="63500" anchor="ctr"/>
                </a:tc>
                <a:tc>
                  <a:txBody>
                    <a:bodyPr/>
                    <a:lstStyle/>
                    <a:p>
                      <a:pPr fontAlgn="t"/>
                      <a:r>
                        <a:rPr lang="fr-FR">
                          <a:effectLst/>
                        </a:rPr>
                        <a:t> </a:t>
                      </a:r>
                    </a:p>
                  </a:txBody>
                  <a:tcPr marL="63500" marR="63500" marT="63500" marB="63500" anchor="ctr"/>
                </a:tc>
                <a:extLst>
                  <a:ext uri="{0D108BD9-81ED-4DB2-BD59-A6C34878D82A}">
                    <a16:rowId xmlns:a16="http://schemas.microsoft.com/office/drawing/2014/main" val="1083471721"/>
                  </a:ext>
                </a:extLst>
              </a:tr>
              <a:tr h="370840">
                <a:tc>
                  <a:txBody>
                    <a:bodyPr/>
                    <a:lstStyle/>
                    <a:p>
                      <a:pPr rtl="0" fontAlgn="t">
                        <a:spcBef>
                          <a:spcPts val="0"/>
                        </a:spcBef>
                        <a:spcAft>
                          <a:spcPts val="0"/>
                        </a:spcAft>
                      </a:pPr>
                      <a:r>
                        <a:rPr lang="fr-FR" sz="1400" u="none" strike="noStrike" dirty="0">
                          <a:effectLst/>
                        </a:rPr>
                        <a:t>Mercredi </a:t>
                      </a:r>
                      <a:r>
                        <a:rPr lang="fr-FR" sz="1400" u="none" strike="noStrike" dirty="0" smtClean="0">
                          <a:effectLst/>
                        </a:rPr>
                        <a:t>après-midi</a:t>
                      </a:r>
                      <a:endParaRPr lang="fr-FR" sz="1400" u="none" strike="noStrike" dirty="0">
                        <a:effectLst/>
                      </a:endParaRPr>
                    </a:p>
                  </a:txBody>
                  <a:tcPr marL="63500" marR="63500" marT="63500" marB="63500" anchor="ctr"/>
                </a:tc>
                <a:tc>
                  <a:txBody>
                    <a:bodyPr/>
                    <a:lstStyle/>
                    <a:p>
                      <a:pPr rtl="0" fontAlgn="t">
                        <a:spcBef>
                          <a:spcPts val="0"/>
                        </a:spcBef>
                        <a:spcAft>
                          <a:spcPts val="0"/>
                        </a:spcAft>
                      </a:pPr>
                      <a:r>
                        <a:rPr lang="fr-FR" sz="1400" u="none" strike="noStrike">
                          <a:effectLst/>
                        </a:rPr>
                        <a:t>Partage des résultats &amp; finalisation.</a:t>
                      </a:r>
                    </a:p>
                  </a:txBody>
                  <a:tcPr marL="63500" marR="63500" marT="63500" marB="63500" anchor="ctr"/>
                </a:tc>
                <a:tc>
                  <a:txBody>
                    <a:bodyPr/>
                    <a:lstStyle/>
                    <a:p>
                      <a:pPr rtl="0" fontAlgn="t">
                        <a:spcBef>
                          <a:spcPts val="0"/>
                        </a:spcBef>
                        <a:spcAft>
                          <a:spcPts val="0"/>
                        </a:spcAft>
                      </a:pPr>
                      <a:r>
                        <a:rPr lang="fr-FR" sz="1400" i="1" u="none" strike="noStrike">
                          <a:effectLst/>
                        </a:rPr>
                        <a:t>Ébauche des </a:t>
                      </a:r>
                      <a:r>
                        <a:rPr lang="fr-FR" sz="1400" u="none" strike="noStrike">
                          <a:effectLst/>
                        </a:rPr>
                        <a:t>résultats. </a:t>
                      </a:r>
                    </a:p>
                  </a:txBody>
                  <a:tcPr marL="63500" marR="63500" marT="63500" marB="63500" anchor="ctr"/>
                </a:tc>
                <a:extLst>
                  <a:ext uri="{0D108BD9-81ED-4DB2-BD59-A6C34878D82A}">
                    <a16:rowId xmlns:a16="http://schemas.microsoft.com/office/drawing/2014/main" val="3575729336"/>
                  </a:ext>
                </a:extLst>
              </a:tr>
              <a:tr h="370840">
                <a:tc>
                  <a:txBody>
                    <a:bodyPr/>
                    <a:lstStyle/>
                    <a:p>
                      <a:pPr rtl="0" fontAlgn="t">
                        <a:spcBef>
                          <a:spcPts val="0"/>
                        </a:spcBef>
                        <a:spcAft>
                          <a:spcPts val="0"/>
                        </a:spcAft>
                      </a:pPr>
                      <a:r>
                        <a:rPr lang="fr-FR" sz="1400" u="none" strike="noStrike">
                          <a:effectLst/>
                        </a:rPr>
                        <a:t>Jeudi matin</a:t>
                      </a:r>
                    </a:p>
                  </a:txBody>
                  <a:tcPr marL="63500" marR="63500" marT="63500" marB="63500" anchor="ctr"/>
                </a:tc>
                <a:tc>
                  <a:txBody>
                    <a:bodyPr/>
                    <a:lstStyle/>
                    <a:p>
                      <a:pPr rtl="0" fontAlgn="t">
                        <a:spcBef>
                          <a:spcPts val="0"/>
                        </a:spcBef>
                        <a:spcAft>
                          <a:spcPts val="0"/>
                        </a:spcAft>
                      </a:pPr>
                      <a:r>
                        <a:rPr lang="fr-FR" sz="1400" u="none" strike="noStrike">
                          <a:effectLst/>
                        </a:rPr>
                        <a:t>Travailler sur les recommandations issues des données.</a:t>
                      </a:r>
                    </a:p>
                  </a:txBody>
                  <a:tcPr marL="63500" marR="63500" marT="63500" marB="63500" anchor="ctr"/>
                </a:tc>
                <a:tc>
                  <a:txBody>
                    <a:bodyPr/>
                    <a:lstStyle/>
                    <a:p>
                      <a:pPr fontAlgn="t"/>
                      <a:r>
                        <a:rPr lang="fr-FR">
                          <a:effectLst/>
                        </a:rPr>
                        <a:t> </a:t>
                      </a:r>
                    </a:p>
                  </a:txBody>
                  <a:tcPr marL="63500" marR="63500" marT="63500" marB="63500" anchor="ctr"/>
                </a:tc>
                <a:extLst>
                  <a:ext uri="{0D108BD9-81ED-4DB2-BD59-A6C34878D82A}">
                    <a16:rowId xmlns:a16="http://schemas.microsoft.com/office/drawing/2014/main" val="3477471417"/>
                  </a:ext>
                </a:extLst>
              </a:tr>
              <a:tr h="370840">
                <a:tc>
                  <a:txBody>
                    <a:bodyPr/>
                    <a:lstStyle/>
                    <a:p>
                      <a:pPr rtl="0" fontAlgn="t">
                        <a:spcBef>
                          <a:spcPts val="0"/>
                        </a:spcBef>
                        <a:spcAft>
                          <a:spcPts val="0"/>
                        </a:spcAft>
                      </a:pPr>
                      <a:r>
                        <a:rPr lang="fr-FR" sz="1400" u="none" strike="noStrike">
                          <a:effectLst/>
                        </a:rPr>
                        <a:t>Jeudi après-midi </a:t>
                      </a:r>
                    </a:p>
                  </a:txBody>
                  <a:tcPr marL="63500" marR="63500" marT="63500" marB="63500" anchor="ctr"/>
                </a:tc>
                <a:tc>
                  <a:txBody>
                    <a:bodyPr/>
                    <a:lstStyle/>
                    <a:p>
                      <a:pPr rtl="0" fontAlgn="t">
                        <a:spcBef>
                          <a:spcPts val="0"/>
                        </a:spcBef>
                        <a:spcAft>
                          <a:spcPts val="0"/>
                        </a:spcAft>
                      </a:pPr>
                      <a:r>
                        <a:rPr lang="fr-FR" sz="1400" u="none" strike="noStrike">
                          <a:effectLst/>
                        </a:rPr>
                        <a:t>Partage des recommandations &amp; finalisation.</a:t>
                      </a:r>
                    </a:p>
                    <a:p>
                      <a:pPr rtl="0" fontAlgn="t">
                        <a:spcBef>
                          <a:spcPts val="0"/>
                        </a:spcBef>
                        <a:spcAft>
                          <a:spcPts val="0"/>
                        </a:spcAft>
                      </a:pPr>
                      <a:r>
                        <a:rPr lang="fr-FR" sz="1400" u="none" strike="noStrike">
                          <a:effectLst/>
                        </a:rPr>
                        <a:t>Offrir une contribution à cette initiative de recherche.</a:t>
                      </a:r>
                    </a:p>
                  </a:txBody>
                  <a:tcPr marL="63500" marR="63500" marT="63500" marB="63500" anchor="ctr"/>
                </a:tc>
                <a:tc>
                  <a:txBody>
                    <a:bodyPr/>
                    <a:lstStyle/>
                    <a:p>
                      <a:pPr rtl="0" fontAlgn="t">
                        <a:spcBef>
                          <a:spcPts val="0"/>
                        </a:spcBef>
                        <a:spcAft>
                          <a:spcPts val="0"/>
                        </a:spcAft>
                      </a:pPr>
                      <a:r>
                        <a:rPr lang="fr-FR" sz="1400" i="1" u="none" strike="noStrike">
                          <a:effectLst/>
                        </a:rPr>
                        <a:t>Ébauche d</a:t>
                      </a:r>
                      <a:r>
                        <a:rPr lang="fr-FR" sz="1400" u="none" strike="noStrike">
                          <a:effectLst/>
                        </a:rPr>
                        <a:t>es recommandations.</a:t>
                      </a:r>
                    </a:p>
                    <a:p>
                      <a:pPr rtl="0" fontAlgn="t">
                        <a:spcBef>
                          <a:spcPts val="0"/>
                        </a:spcBef>
                        <a:spcAft>
                          <a:spcPts val="0"/>
                        </a:spcAft>
                      </a:pPr>
                      <a:r>
                        <a:rPr lang="fr-FR" sz="1400" u="none" strike="noStrike">
                          <a:effectLst/>
                        </a:rPr>
                        <a:t>Dresser une liste de suggestions d’initiative de recherche.</a:t>
                      </a:r>
                    </a:p>
                  </a:txBody>
                  <a:tcPr marL="63500" marR="63500" marT="63500" marB="63500" anchor="ctr"/>
                </a:tc>
                <a:extLst>
                  <a:ext uri="{0D108BD9-81ED-4DB2-BD59-A6C34878D82A}">
                    <a16:rowId xmlns:a16="http://schemas.microsoft.com/office/drawing/2014/main" val="179389324"/>
                  </a:ext>
                </a:extLst>
              </a:tr>
            </a:tbl>
          </a:graphicData>
        </a:graphic>
      </p:graphicFrame>
    </p:spTree>
    <p:extLst>
      <p:ext uri="{BB962C8B-B14F-4D97-AF65-F5344CB8AC3E}">
        <p14:creationId xmlns:p14="http://schemas.microsoft.com/office/powerpoint/2010/main" val="349447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gn="just" fontAlgn="base"/>
            <a:r>
              <a:rPr lang="fr-FR" dirty="0"/>
              <a:t>Les questions de recherche ont été formulées pour nous aider à savoir quoi demander et rechercher. Cependant, nous devons </a:t>
            </a:r>
            <a:r>
              <a:rPr lang="fr-FR" u="sng" dirty="0"/>
              <a:t>être ouvert(e)s à de nouvelles définitions, de nouvelles idées et de nouvelles </a:t>
            </a:r>
            <a:r>
              <a:rPr lang="fr-FR" u="sng" dirty="0" smtClean="0"/>
              <a:t>questions</a:t>
            </a:r>
            <a:endParaRPr lang="fr-FR" u="sng" dirty="0"/>
          </a:p>
          <a:p>
            <a:pPr algn="just" fontAlgn="base"/>
            <a:r>
              <a:rPr lang="fr-FR" dirty="0"/>
              <a:t>Nous devons </a:t>
            </a:r>
            <a:r>
              <a:rPr lang="fr-FR" u="sng" dirty="0"/>
              <a:t>examiner tout</a:t>
            </a:r>
            <a:r>
              <a:rPr lang="fr-FR" dirty="0"/>
              <a:t> ce que nous avons collecté et qui pourrait avoir un sens : notes, photos, dessins, croquis, objets, etc. </a:t>
            </a:r>
          </a:p>
          <a:p>
            <a:pPr algn="just" fontAlgn="base"/>
            <a:r>
              <a:rPr lang="fr-FR" dirty="0"/>
              <a:t>Notre tâche est de découvrir et déballer </a:t>
            </a:r>
            <a:r>
              <a:rPr lang="fr-FR" u="sng" dirty="0"/>
              <a:t>ce que les gens font, pourquoi et avec quel </a:t>
            </a:r>
            <a:r>
              <a:rPr lang="fr-FR" u="sng" dirty="0" smtClean="0"/>
              <a:t>résultat</a:t>
            </a:r>
            <a:endParaRPr lang="fr-FR" u="sng" dirty="0"/>
          </a:p>
        </p:txBody>
      </p:sp>
      <p:sp>
        <p:nvSpPr>
          <p:cNvPr id="4" name="Title 3"/>
          <p:cNvSpPr>
            <a:spLocks noGrp="1"/>
          </p:cNvSpPr>
          <p:nvPr>
            <p:ph type="title"/>
          </p:nvPr>
        </p:nvSpPr>
        <p:spPr/>
        <p:txBody>
          <a:bodyPr/>
          <a:lstStyle/>
          <a:p>
            <a:r>
              <a:rPr lang="fr-FR" dirty="0"/>
              <a:t>Réduction de données </a:t>
            </a:r>
            <a:r>
              <a:rPr lang="en-US" dirty="0"/>
              <a:t>–</a:t>
            </a:r>
            <a:r>
              <a:rPr lang="fr-FR" i="1" dirty="0"/>
              <a:t> Qu’est-ce que c’est</a:t>
            </a:r>
            <a:endParaRPr lang="en-US" dirty="0"/>
          </a:p>
        </p:txBody>
      </p:sp>
    </p:spTree>
    <p:extLst>
      <p:ext uri="{BB962C8B-B14F-4D97-AF65-F5344CB8AC3E}">
        <p14:creationId xmlns:p14="http://schemas.microsoft.com/office/powerpoint/2010/main" val="102494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fontAlgn="base"/>
            <a:r>
              <a:rPr lang="fr-FR" dirty="0"/>
              <a:t>Nous voulons </a:t>
            </a:r>
            <a:r>
              <a:rPr lang="fr-FR" u="sng" dirty="0"/>
              <a:t>découvrir et déballer</a:t>
            </a:r>
            <a:r>
              <a:rPr lang="fr-FR" dirty="0"/>
              <a:t> en examinant plusieurs interviews avec diverses personnes afin que nous puissions comparer et résumer la sagesse courante et utile.</a:t>
            </a:r>
          </a:p>
          <a:p>
            <a:pPr fontAlgn="base"/>
            <a:r>
              <a:rPr lang="fr-FR" dirty="0"/>
              <a:t>Nous recherchons </a:t>
            </a:r>
            <a:r>
              <a:rPr lang="fr-FR" u="sng" dirty="0"/>
              <a:t>des modèles, règles ou un « langage » communément compris</a:t>
            </a:r>
            <a:r>
              <a:rPr lang="fr-FR" dirty="0"/>
              <a:t> pour faire ce qu’ils / elles font.</a:t>
            </a:r>
          </a:p>
          <a:p>
            <a:pPr fontAlgn="base"/>
            <a:r>
              <a:rPr lang="fr-FR" dirty="0"/>
              <a:t>Notre tâche consiste à utiliser plusieurs sources de données et de </a:t>
            </a:r>
            <a:r>
              <a:rPr lang="fr-FR" b="1" dirty="0"/>
              <a:t>les résumer en « résultats »</a:t>
            </a:r>
            <a:r>
              <a:rPr lang="fr-FR" dirty="0"/>
              <a:t>, puis utiliser ces « résultats » pour</a:t>
            </a:r>
            <a:r>
              <a:rPr lang="fr-FR" b="1" dirty="0"/>
              <a:t> déterminer les « recommandations ».</a:t>
            </a:r>
          </a:p>
          <a:p>
            <a:pPr fontAlgn="base"/>
            <a:r>
              <a:rPr lang="fr-FR" dirty="0"/>
              <a:t>Nous devons décider quoi laisser, quoi mettre en évidence et quelles idées principales sont importantes.</a:t>
            </a:r>
          </a:p>
        </p:txBody>
      </p:sp>
      <p:sp>
        <p:nvSpPr>
          <p:cNvPr id="4" name="Title 3"/>
          <p:cNvSpPr>
            <a:spLocks noGrp="1"/>
          </p:cNvSpPr>
          <p:nvPr>
            <p:ph type="title"/>
          </p:nvPr>
        </p:nvSpPr>
        <p:spPr/>
        <p:txBody>
          <a:bodyPr/>
          <a:lstStyle/>
          <a:p>
            <a:r>
              <a:rPr lang="fr-FR" dirty="0"/>
              <a:t>Réduction de données </a:t>
            </a:r>
            <a:r>
              <a:rPr lang="en-US" dirty="0"/>
              <a:t>–</a:t>
            </a:r>
            <a:r>
              <a:rPr lang="fr-FR" i="1" dirty="0" smtClean="0"/>
              <a:t> Qu’est-ce </a:t>
            </a:r>
            <a:r>
              <a:rPr lang="fr-FR" i="1" dirty="0"/>
              <a:t>que </a:t>
            </a:r>
            <a:r>
              <a:rPr lang="fr-FR" i="1" dirty="0" smtClean="0"/>
              <a:t>c’est</a:t>
            </a:r>
            <a:endParaRPr lang="en-US" dirty="0"/>
          </a:p>
        </p:txBody>
      </p:sp>
    </p:spTree>
    <p:extLst>
      <p:ext uri="{BB962C8B-B14F-4D97-AF65-F5344CB8AC3E}">
        <p14:creationId xmlns:p14="http://schemas.microsoft.com/office/powerpoint/2010/main" val="315308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Réduction de données </a:t>
            </a:r>
            <a:r>
              <a:rPr lang="en-US" dirty="0"/>
              <a:t>–</a:t>
            </a:r>
            <a:r>
              <a:rPr lang="fr-FR" i="1" dirty="0" smtClean="0"/>
              <a:t> </a:t>
            </a:r>
            <a:r>
              <a:rPr lang="fr-FR" i="1" dirty="0"/>
              <a:t>Étapes </a:t>
            </a:r>
            <a:r>
              <a:rPr lang="fr-FR" i="1" dirty="0" smtClean="0"/>
              <a:t>générales</a:t>
            </a:r>
            <a:endParaRPr lang="fr-FR" i="1"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fr-FR" b="1" dirty="0"/>
              <a:t>Étape 1 : Codez vos notes de </a:t>
            </a:r>
            <a:r>
              <a:rPr lang="fr-FR" b="1" dirty="0" smtClean="0"/>
              <a:t>terrain</a:t>
            </a:r>
            <a:endParaRPr lang="fr-FR" b="1" dirty="0"/>
          </a:p>
          <a:p>
            <a:pPr fontAlgn="base"/>
            <a:r>
              <a:rPr lang="fr-FR" dirty="0"/>
              <a:t>Questions de recherche (QR</a:t>
            </a:r>
            <a:r>
              <a:rPr lang="fr-FR" dirty="0" smtClean="0"/>
              <a:t>#)</a:t>
            </a:r>
            <a:endParaRPr lang="fr-FR" dirty="0"/>
          </a:p>
          <a:p>
            <a:pPr marL="0" indent="0">
              <a:buNone/>
            </a:pPr>
            <a:r>
              <a:rPr lang="fr-FR" b="1" dirty="0"/>
              <a:t>Étape 2 : Triez et passez au crible les </a:t>
            </a:r>
            <a:r>
              <a:rPr lang="fr-FR" b="1" dirty="0" smtClean="0"/>
              <a:t>données</a:t>
            </a:r>
            <a:endParaRPr lang="fr-FR" b="1" dirty="0"/>
          </a:p>
          <a:p>
            <a:pPr fontAlgn="base"/>
            <a:r>
              <a:rPr lang="fr-FR" dirty="0"/>
              <a:t>Expressions, modèles et thèmes similaires, différences entre les groupes (hommes / femmes), séquence commune d’événements, etc.  </a:t>
            </a:r>
          </a:p>
          <a:p>
            <a:pPr marL="0" indent="0">
              <a:buNone/>
            </a:pPr>
            <a:r>
              <a:rPr lang="fr-FR" b="1" dirty="0"/>
              <a:t>Étape 3 : Notez la fréquence et </a:t>
            </a:r>
            <a:r>
              <a:rPr lang="fr-FR" b="1" dirty="0" smtClean="0"/>
              <a:t>l’intensité</a:t>
            </a:r>
            <a:endParaRPr lang="fr-FR" b="1" dirty="0"/>
          </a:p>
          <a:p>
            <a:pPr fontAlgn="base"/>
            <a:r>
              <a:rPr lang="fr-FR" dirty="0"/>
              <a:t>Prenez note de la fréquence à laquelle une question est soulevée et de l’intensité de la façon dont elle est </a:t>
            </a:r>
            <a:r>
              <a:rPr lang="fr-FR" dirty="0" smtClean="0"/>
              <a:t>partagée</a:t>
            </a:r>
            <a:endParaRPr lang="fr-FR" dirty="0"/>
          </a:p>
          <a:p>
            <a:pPr marL="0" indent="0">
              <a:buNone/>
            </a:pPr>
            <a:r>
              <a:rPr lang="fr-FR" b="1" dirty="0"/>
              <a:t>Étape 4 : Réduisez vos </a:t>
            </a:r>
            <a:r>
              <a:rPr lang="fr-FR" b="1" dirty="0" smtClean="0"/>
              <a:t>données</a:t>
            </a:r>
            <a:endParaRPr lang="fr-FR" b="1" dirty="0"/>
          </a:p>
          <a:p>
            <a:pPr fontAlgn="base"/>
            <a:r>
              <a:rPr lang="fr-FR" dirty="0"/>
              <a:t>Créez un petit ensemble de généralisations à partir de tout ce que vous avez lu ; rédigez de nouvelles notes à </a:t>
            </a:r>
            <a:r>
              <a:rPr lang="fr-FR" dirty="0" smtClean="0"/>
              <a:t>partager</a:t>
            </a:r>
            <a:endParaRPr lang="fr-FR" dirty="0"/>
          </a:p>
        </p:txBody>
      </p:sp>
    </p:spTree>
    <p:extLst>
      <p:ext uri="{BB962C8B-B14F-4D97-AF65-F5344CB8AC3E}">
        <p14:creationId xmlns:p14="http://schemas.microsoft.com/office/powerpoint/2010/main" val="61055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Réduction </a:t>
            </a:r>
            <a:r>
              <a:rPr lang="fr-FR" dirty="0" smtClean="0"/>
              <a:t>des </a:t>
            </a:r>
            <a:r>
              <a:rPr lang="fr-FR" dirty="0"/>
              <a:t>données</a:t>
            </a:r>
            <a:r>
              <a:rPr lang="fr-FR" i="1" dirty="0"/>
              <a:t> </a:t>
            </a:r>
          </a:p>
        </p:txBody>
      </p:sp>
      <p:sp>
        <p:nvSpPr>
          <p:cNvPr id="3" name="Content Placeholder 2"/>
          <p:cNvSpPr>
            <a:spLocks noGrp="1"/>
          </p:cNvSpPr>
          <p:nvPr>
            <p:ph sz="quarter" idx="13"/>
          </p:nvPr>
        </p:nvSpPr>
        <p:spPr/>
        <p:txBody>
          <a:bodyPr/>
          <a:lstStyle/>
          <a:p>
            <a:pPr marL="0" indent="0" algn="just">
              <a:buNone/>
            </a:pPr>
            <a:r>
              <a:rPr lang="fr-FR" dirty="0"/>
              <a:t>Comment vous avez intentionnellement divisé les groupes :</a:t>
            </a:r>
          </a:p>
          <a:p>
            <a:pPr marL="0" indent="0" algn="just">
              <a:buNone/>
            </a:pPr>
            <a:r>
              <a:rPr lang="fr-FR" dirty="0"/>
              <a:t>Âge</a:t>
            </a:r>
          </a:p>
          <a:p>
            <a:pPr marL="0" indent="0" algn="just">
              <a:buNone/>
            </a:pPr>
            <a:r>
              <a:rPr lang="fr-FR" dirty="0"/>
              <a:t>Groupes ethniques</a:t>
            </a:r>
          </a:p>
          <a:p>
            <a:pPr marL="0" indent="0" algn="just">
              <a:buNone/>
            </a:pPr>
            <a:r>
              <a:rPr lang="fr-FR" dirty="0"/>
              <a:t>Genre </a:t>
            </a:r>
          </a:p>
        </p:txBody>
      </p:sp>
    </p:spTree>
    <p:extLst>
      <p:ext uri="{BB962C8B-B14F-4D97-AF65-F5344CB8AC3E}">
        <p14:creationId xmlns:p14="http://schemas.microsoft.com/office/powerpoint/2010/main" val="201745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152" t="5308" r="1727" b="3064"/>
          <a:stretch/>
        </p:blipFill>
        <p:spPr>
          <a:xfrm>
            <a:off x="1518407" y="0"/>
            <a:ext cx="8810566" cy="6617142"/>
          </a:xfrm>
        </p:spPr>
      </p:pic>
      <p:sp>
        <p:nvSpPr>
          <p:cNvPr id="3" name="TextBox 2"/>
          <p:cNvSpPr txBox="1"/>
          <p:nvPr/>
        </p:nvSpPr>
        <p:spPr>
          <a:xfrm>
            <a:off x="9633099" y="6348331"/>
            <a:ext cx="2558902" cy="307777"/>
          </a:xfrm>
          <a:prstGeom prst="rect">
            <a:avLst/>
          </a:prstGeom>
          <a:noFill/>
        </p:spPr>
        <p:txBody>
          <a:bodyPr wrap="square" rtlCol="0">
            <a:spAutoFit/>
          </a:bodyPr>
          <a:lstStyle/>
          <a:p>
            <a:r>
              <a:rPr lang="en-US" sz="1400" i="1" dirty="0" smtClean="0"/>
              <a:t>Photo: </a:t>
            </a:r>
            <a:r>
              <a:rPr lang="en-US" sz="1400" i="1" dirty="0"/>
              <a:t>Global Learning Partners</a:t>
            </a:r>
          </a:p>
        </p:txBody>
      </p:sp>
    </p:spTree>
    <p:extLst>
      <p:ext uri="{BB962C8B-B14F-4D97-AF65-F5344CB8AC3E}">
        <p14:creationId xmlns:p14="http://schemas.microsoft.com/office/powerpoint/2010/main" val="146788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Affichage </a:t>
            </a:r>
            <a:r>
              <a:rPr lang="fr-FR" dirty="0" smtClean="0"/>
              <a:t>des </a:t>
            </a:r>
            <a:r>
              <a:rPr lang="fr-FR" dirty="0"/>
              <a:t>données</a:t>
            </a:r>
          </a:p>
        </p:txBody>
      </p:sp>
      <p:sp>
        <p:nvSpPr>
          <p:cNvPr id="3" name="Content Placeholder 2"/>
          <p:cNvSpPr>
            <a:spLocks noGrp="1"/>
          </p:cNvSpPr>
          <p:nvPr>
            <p:ph sz="quarter" idx="13"/>
          </p:nvPr>
        </p:nvSpPr>
        <p:spPr/>
        <p:txBody>
          <a:bodyPr/>
          <a:lstStyle/>
          <a:p>
            <a:pPr marL="0" indent="0" algn="just">
              <a:buNone/>
            </a:pPr>
            <a:r>
              <a:rPr lang="fr-FR" dirty="0"/>
              <a:t>Les données seront affichées sur les quatre murs… </a:t>
            </a:r>
          </a:p>
          <a:p>
            <a:pPr algn="just" fontAlgn="base"/>
            <a:r>
              <a:rPr lang="fr-FR" dirty="0"/>
              <a:t>Pour partager les messages courants qui émanent des </a:t>
            </a:r>
            <a:r>
              <a:rPr lang="fr-FR" dirty="0" smtClean="0"/>
              <a:t>données</a:t>
            </a:r>
            <a:endParaRPr lang="fr-FR" dirty="0"/>
          </a:p>
          <a:p>
            <a:pPr algn="just" fontAlgn="base"/>
            <a:r>
              <a:rPr lang="fr-FR" dirty="0"/>
              <a:t>Pour dresser toutes les généralisations et observations </a:t>
            </a:r>
            <a:r>
              <a:rPr lang="fr-FR" dirty="0" smtClean="0"/>
              <a:t>courantes</a:t>
            </a:r>
            <a:endParaRPr lang="fr-FR" dirty="0"/>
          </a:p>
          <a:p>
            <a:pPr algn="just" fontAlgn="base"/>
            <a:r>
              <a:rPr lang="fr-FR" dirty="0"/>
              <a:t>Pour synthétiser les données (visuelles et autres</a:t>
            </a:r>
            <a:r>
              <a:rPr lang="fr-FR" dirty="0" smtClean="0"/>
              <a:t>)</a:t>
            </a:r>
            <a:endParaRPr lang="fr-FR" dirty="0"/>
          </a:p>
        </p:txBody>
      </p:sp>
    </p:spTree>
    <p:extLst>
      <p:ext uri="{BB962C8B-B14F-4D97-AF65-F5344CB8AC3E}">
        <p14:creationId xmlns:p14="http://schemas.microsoft.com/office/powerpoint/2010/main" val="340306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Affichage </a:t>
            </a:r>
            <a:r>
              <a:rPr lang="fr-FR" dirty="0" smtClean="0"/>
              <a:t>des </a:t>
            </a:r>
            <a:r>
              <a:rPr lang="fr-FR" dirty="0"/>
              <a:t>données </a:t>
            </a:r>
            <a:r>
              <a:rPr lang="en-US" dirty="0"/>
              <a:t>–</a:t>
            </a:r>
            <a:r>
              <a:rPr lang="fr-FR" i="1" dirty="0" smtClean="0"/>
              <a:t> </a:t>
            </a:r>
            <a:r>
              <a:rPr lang="fr-FR" i="1" dirty="0"/>
              <a:t>L</a:t>
            </a:r>
            <a:r>
              <a:rPr lang="fr-FR" i="1" dirty="0" smtClean="0"/>
              <a:t>es </a:t>
            </a:r>
            <a:r>
              <a:rPr lang="fr-FR" i="1" dirty="0"/>
              <a:t>étapes à </a:t>
            </a:r>
            <a:r>
              <a:rPr lang="fr-FR" i="1" dirty="0" smtClean="0"/>
              <a:t>suivre</a:t>
            </a:r>
            <a:endParaRPr lang="fr-FR" i="1" dirty="0"/>
          </a:p>
        </p:txBody>
      </p:sp>
      <p:sp>
        <p:nvSpPr>
          <p:cNvPr id="3" name="Content Placeholder 2"/>
          <p:cNvSpPr>
            <a:spLocks noGrp="1"/>
          </p:cNvSpPr>
          <p:nvPr>
            <p:ph sz="quarter" idx="13"/>
          </p:nvPr>
        </p:nvSpPr>
        <p:spPr>
          <a:xfrm>
            <a:off x="1736732" y="1614567"/>
            <a:ext cx="9975370" cy="4800600"/>
          </a:xfrm>
        </p:spPr>
        <p:txBody>
          <a:bodyPr>
            <a:noAutofit/>
          </a:bodyPr>
          <a:lstStyle/>
          <a:p>
            <a:pPr marL="0" indent="0">
              <a:buNone/>
            </a:pPr>
            <a:r>
              <a:rPr lang="fr-FR" sz="1800" b="1" dirty="0"/>
              <a:t>Étape 1 : Postez des idées du processus de réduction des </a:t>
            </a:r>
            <a:r>
              <a:rPr lang="fr-FR" sz="1800" b="1" dirty="0" smtClean="0"/>
              <a:t>données</a:t>
            </a:r>
            <a:endParaRPr lang="fr-FR" sz="1800" dirty="0"/>
          </a:p>
          <a:p>
            <a:pPr fontAlgn="base"/>
            <a:r>
              <a:rPr lang="fr-FR" sz="1800" dirty="0"/>
              <a:t>Individuellement ou en petits </a:t>
            </a:r>
            <a:r>
              <a:rPr lang="fr-FR" sz="1800" dirty="0" smtClean="0"/>
              <a:t>groupes</a:t>
            </a:r>
            <a:endParaRPr lang="fr-FR" sz="1800" dirty="0"/>
          </a:p>
          <a:p>
            <a:pPr marL="0" indent="0">
              <a:buNone/>
            </a:pPr>
            <a:r>
              <a:rPr lang="fr-FR" sz="1800" b="1" dirty="0"/>
              <a:t>Étape 2 : Marchez et discutez.</a:t>
            </a:r>
          </a:p>
          <a:p>
            <a:pPr fontAlgn="base"/>
            <a:r>
              <a:rPr lang="fr-FR" sz="1800" dirty="0"/>
              <a:t>Avec un(e) partenaire, faites le tour de la pièce et discutez de ce que vous y voyez et de ce qui </a:t>
            </a:r>
            <a:r>
              <a:rPr lang="fr-FR" sz="1800" dirty="0" smtClean="0"/>
              <a:t>manque</a:t>
            </a:r>
            <a:endParaRPr lang="fr-FR" sz="1800" dirty="0"/>
          </a:p>
          <a:p>
            <a:pPr marL="0" indent="0">
              <a:buNone/>
            </a:pPr>
            <a:r>
              <a:rPr lang="fr-FR" sz="1800" b="1" dirty="0"/>
              <a:t>Étape 3 : Réfléchissez et </a:t>
            </a:r>
            <a:r>
              <a:rPr lang="fr-FR" sz="1800" b="1" dirty="0" smtClean="0"/>
              <a:t>ajoutez</a:t>
            </a:r>
            <a:endParaRPr lang="fr-FR" sz="1800" b="1" dirty="0"/>
          </a:p>
          <a:p>
            <a:pPr fontAlgn="base"/>
            <a:r>
              <a:rPr lang="fr-FR" sz="1800" dirty="0"/>
              <a:t>Par vous-même, réfléchissez à votre marche et à votre conversation et ajoutez-en aux murs.</a:t>
            </a:r>
          </a:p>
          <a:p>
            <a:pPr marL="0" indent="0">
              <a:buNone/>
            </a:pPr>
            <a:r>
              <a:rPr lang="fr-FR" sz="1800" b="1" dirty="0"/>
              <a:t>Étape 4 : Lisez et posez-vous des </a:t>
            </a:r>
            <a:r>
              <a:rPr lang="fr-FR" sz="1800" b="1" dirty="0" smtClean="0"/>
              <a:t>questions</a:t>
            </a:r>
            <a:endParaRPr lang="fr-FR" sz="1800" b="1" dirty="0"/>
          </a:p>
          <a:p>
            <a:pPr fontAlgn="base"/>
            <a:r>
              <a:rPr lang="fr-FR" sz="1800" dirty="0"/>
              <a:t>En petits groupes, lisez une partie des notes qui vous interrogent ou doivent être partagées. Ajoutez aux </a:t>
            </a:r>
            <a:r>
              <a:rPr lang="fr-FR" sz="1800" dirty="0" smtClean="0"/>
              <a:t>murs</a:t>
            </a:r>
            <a:endParaRPr lang="fr-FR" sz="1800" dirty="0"/>
          </a:p>
          <a:p>
            <a:pPr marL="0" indent="0">
              <a:buNone/>
            </a:pPr>
            <a:r>
              <a:rPr lang="fr-FR" sz="1800" b="1" dirty="0"/>
              <a:t>Étape 5 : Posez des questions et </a:t>
            </a:r>
            <a:r>
              <a:rPr lang="fr-FR" sz="1800" b="1" dirty="0" smtClean="0"/>
              <a:t>partagez</a:t>
            </a:r>
            <a:endParaRPr lang="fr-FR" sz="1800" b="1" dirty="0"/>
          </a:p>
          <a:p>
            <a:pPr fontAlgn="base"/>
            <a:r>
              <a:rPr lang="fr-FR" sz="1800" dirty="0"/>
              <a:t>Seul(e), offrez aux murs des interrogations et des questions à porter demain dans votre </a:t>
            </a:r>
            <a:r>
              <a:rPr lang="fr-FR" sz="1800" dirty="0" smtClean="0"/>
              <a:t>travail</a:t>
            </a:r>
            <a:endParaRPr lang="fr-FR" sz="1800" dirty="0"/>
          </a:p>
        </p:txBody>
      </p:sp>
    </p:spTree>
    <p:extLst>
      <p:ext uri="{BB962C8B-B14F-4D97-AF65-F5344CB8AC3E}">
        <p14:creationId xmlns:p14="http://schemas.microsoft.com/office/powerpoint/2010/main" val="97056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Clôture</a:t>
            </a:r>
          </a:p>
        </p:txBody>
      </p:sp>
      <p:sp>
        <p:nvSpPr>
          <p:cNvPr id="3" name="Content Placeholder 2"/>
          <p:cNvSpPr>
            <a:spLocks noGrp="1"/>
          </p:cNvSpPr>
          <p:nvPr>
            <p:ph sz="quarter" idx="13"/>
          </p:nvPr>
        </p:nvSpPr>
        <p:spPr/>
        <p:txBody>
          <a:bodyPr>
            <a:normAutofit/>
          </a:bodyPr>
          <a:lstStyle/>
          <a:p>
            <a:pPr marL="0" indent="0" algn="just">
              <a:buNone/>
            </a:pPr>
            <a:r>
              <a:rPr lang="fr-FR" dirty="0"/>
              <a:t>Pour terminer notre journée ensemble, veuillez compléter cette phrase dans votre journal de terrain :</a:t>
            </a:r>
          </a:p>
          <a:p>
            <a:pPr marL="0" indent="0" algn="just">
              <a:buNone/>
            </a:pPr>
            <a:r>
              <a:rPr lang="fr-FR" i="1" dirty="0"/>
              <a:t>« Lorsque je relis nos notes de terrain et que je passe en revue les photos + les dessins, je me pose des questions sur ___________</a:t>
            </a:r>
          </a:p>
          <a:p>
            <a:pPr marL="0" indent="0" algn="just">
              <a:buNone/>
            </a:pPr>
            <a:r>
              <a:rPr lang="fr-FR" i="1" dirty="0"/>
              <a:t>__________________________________________ .</a:t>
            </a:r>
          </a:p>
          <a:p>
            <a:pPr marL="0" indent="0" algn="just">
              <a:buNone/>
            </a:pPr>
            <a:r>
              <a:rPr lang="fr-FR" i="1" dirty="0"/>
              <a:t>Lundi, je veux regarder cela de plus près.</a:t>
            </a:r>
            <a:r>
              <a:rPr lang="fr-FR" dirty="0"/>
              <a:t> </a:t>
            </a:r>
          </a:p>
          <a:p>
            <a:pPr marL="0" indent="0" algn="just">
              <a:buNone/>
            </a:pPr>
            <a:r>
              <a:rPr lang="fr-FR" dirty="0"/>
              <a:t>Nous allons écouter 2 d’entre vous</a:t>
            </a:r>
            <a:r>
              <a:rPr lang="fr-FR" dirty="0" smtClean="0"/>
              <a:t>.</a:t>
            </a:r>
          </a:p>
          <a:p>
            <a:pPr marL="0" indent="0" algn="just">
              <a:buNone/>
            </a:pPr>
            <a:r>
              <a:rPr lang="fr-FR" b="1" dirty="0" smtClean="0"/>
              <a:t>Lundi</a:t>
            </a:r>
            <a:r>
              <a:rPr lang="fr-FR" b="1" dirty="0"/>
              <a:t> : Parcours de la vie, la Parole des autres + Objets trouvés.</a:t>
            </a:r>
          </a:p>
        </p:txBody>
      </p:sp>
    </p:spTree>
    <p:extLst>
      <p:ext uri="{BB962C8B-B14F-4D97-AF65-F5344CB8AC3E}">
        <p14:creationId xmlns:p14="http://schemas.microsoft.com/office/powerpoint/2010/main" val="21722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3;p1"/>
          <p:cNvSpPr txBox="1">
            <a:spLocks/>
          </p:cNvSpPr>
          <p:nvPr/>
        </p:nvSpPr>
        <p:spPr>
          <a:xfrm>
            <a:off x="1690577" y="1362236"/>
            <a:ext cx="9548164" cy="2486749"/>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000" b="0" i="0" kern="1200" cap="none" baseline="0">
                <a:solidFill>
                  <a:schemeClr val="accent2"/>
                </a:solidFill>
                <a:effectLst/>
                <a:latin typeface="Gill Sans Infant Std" panose="020B0502020104020203" pitchFamily="34" charset="0"/>
                <a:ea typeface="+mj-ea"/>
                <a:cs typeface="+mj-cs"/>
              </a:defRPr>
            </a:lvl1pPr>
          </a:lstStyle>
          <a:p>
            <a:pPr>
              <a:lnSpc>
                <a:spcPct val="115000"/>
              </a:lnSpc>
              <a:spcBef>
                <a:spcPts val="0"/>
              </a:spcBef>
              <a:spcAft>
                <a:spcPts val="1400"/>
              </a:spcAft>
              <a:buSzPts val="4800"/>
            </a:pPr>
            <a:r>
              <a:rPr lang="fr-FR" sz="6600" dirty="0"/>
              <a:t>Dévoiler</a:t>
            </a:r>
            <a:r>
              <a:rPr lang="fr-FR" sz="6600" dirty="0" smtClean="0"/>
              <a:t> </a:t>
            </a:r>
            <a:r>
              <a:rPr lang="fr-FR" sz="6600" dirty="0"/>
              <a:t>la sagesse collective : </a:t>
            </a:r>
            <a:endParaRPr lang="en-US" sz="6600" dirty="0">
              <a:solidFill>
                <a:srgbClr val="006BA3"/>
              </a:solidFill>
            </a:endParaRPr>
          </a:p>
        </p:txBody>
      </p:sp>
      <p:sp>
        <p:nvSpPr>
          <p:cNvPr id="10" name="Google Shape;54;p1"/>
          <p:cNvSpPr txBox="1">
            <a:spLocks/>
          </p:cNvSpPr>
          <p:nvPr/>
        </p:nvSpPr>
        <p:spPr>
          <a:xfrm>
            <a:off x="1690577" y="3848985"/>
            <a:ext cx="9654363" cy="241910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2400" b="0" i="0" kern="1200" cap="none" baseline="0">
                <a:solidFill>
                  <a:schemeClr val="tx1"/>
                </a:solidFill>
                <a:effectLst/>
                <a:latin typeface="Gill Sans Infant Std" panose="020B0502020104020203"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fr-FR" sz="3600" dirty="0"/>
              <a:t>Renforcer la préparation aux catastrophes et à l’action précoce avec les outils et les principes de l’AAP — Analyse des données</a:t>
            </a:r>
          </a:p>
        </p:txBody>
      </p:sp>
    </p:spTree>
    <p:extLst>
      <p:ext uri="{BB962C8B-B14F-4D97-AF65-F5344CB8AC3E}">
        <p14:creationId xmlns:p14="http://schemas.microsoft.com/office/powerpoint/2010/main" val="2046368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Plan du lundi matin –</a:t>
            </a:r>
            <a:r>
              <a:rPr lang="fr-FR" i="1" dirty="0"/>
              <a:t> </a:t>
            </a:r>
            <a:r>
              <a:rPr lang="fr-FR" i="1" dirty="0" smtClean="0"/>
              <a:t>Ce </a:t>
            </a:r>
            <a:r>
              <a:rPr lang="fr-FR" i="1" dirty="0"/>
              <a:t>dont on a </a:t>
            </a:r>
            <a:r>
              <a:rPr lang="fr-FR" i="1" dirty="0" smtClean="0"/>
              <a:t>besoin</a:t>
            </a:r>
            <a:endParaRPr lang="fr-FR" i="1" dirty="0"/>
          </a:p>
        </p:txBody>
      </p:sp>
      <p:sp>
        <p:nvSpPr>
          <p:cNvPr id="3" name="Content Placeholder 2"/>
          <p:cNvSpPr>
            <a:spLocks noGrp="1"/>
          </p:cNvSpPr>
          <p:nvPr>
            <p:ph sz="quarter" idx="13"/>
          </p:nvPr>
        </p:nvSpPr>
        <p:spPr/>
        <p:txBody>
          <a:bodyPr>
            <a:normAutofit fontScale="92500" lnSpcReduction="10000"/>
          </a:bodyPr>
          <a:lstStyle/>
          <a:p>
            <a:pPr marL="0" indent="0" algn="just">
              <a:buNone/>
            </a:pPr>
            <a:r>
              <a:rPr lang="fr-FR" dirty="0"/>
              <a:t>Voici quelques éléments nécessaires pour lundi matin </a:t>
            </a:r>
            <a:r>
              <a:rPr lang="fr-FR" dirty="0" smtClean="0"/>
              <a:t>:</a:t>
            </a:r>
          </a:p>
          <a:p>
            <a:pPr marL="0" indent="0" algn="just">
              <a:buNone/>
            </a:pPr>
            <a:r>
              <a:rPr lang="fr-FR" dirty="0" smtClean="0"/>
              <a:t>Toutes </a:t>
            </a:r>
            <a:r>
              <a:rPr lang="fr-FR" dirty="0"/>
              <a:t>vos notes de terrain saisies en entier. </a:t>
            </a:r>
          </a:p>
          <a:p>
            <a:pPr marL="457200" indent="-457200" algn="just" fontAlgn="base">
              <a:buFont typeface="+mj-lt"/>
              <a:buAutoNum type="arabicPeriod"/>
            </a:pPr>
            <a:r>
              <a:rPr lang="fr-FR" dirty="0"/>
              <a:t>Faites une copie des notes de terrain </a:t>
            </a:r>
            <a:r>
              <a:rPr lang="fr-FR" dirty="0" smtClean="0"/>
              <a:t>à la taille </a:t>
            </a:r>
            <a:r>
              <a:rPr lang="fr-FR" dirty="0"/>
              <a:t>de police 14.</a:t>
            </a:r>
          </a:p>
          <a:p>
            <a:pPr marL="457200" indent="-457200" algn="just" fontAlgn="base">
              <a:buFont typeface="+mj-lt"/>
              <a:buAutoNum type="arabicPeriod"/>
            </a:pPr>
            <a:r>
              <a:rPr lang="fr-FR" dirty="0"/>
              <a:t>Imprimez les notes de terrain x 4 copies &amp; agrafées.</a:t>
            </a:r>
          </a:p>
          <a:p>
            <a:pPr marL="457200" indent="-457200" algn="just" fontAlgn="base">
              <a:buFont typeface="+mj-lt"/>
              <a:buAutoNum type="arabicPeriod"/>
            </a:pPr>
            <a:r>
              <a:rPr lang="fr-FR" dirty="0" smtClean="0"/>
              <a:t>Imprimez </a:t>
            </a:r>
            <a:r>
              <a:rPr lang="fr-FR" dirty="0"/>
              <a:t>les photos.</a:t>
            </a:r>
          </a:p>
          <a:p>
            <a:pPr marL="457200" indent="-457200" algn="just" fontAlgn="base">
              <a:buFont typeface="+mj-lt"/>
              <a:buAutoNum type="arabicPeriod"/>
            </a:pPr>
            <a:r>
              <a:rPr lang="fr-FR" dirty="0"/>
              <a:t>Postez les questions de recherche sur 4 murs :</a:t>
            </a:r>
          </a:p>
          <a:p>
            <a:pPr marL="914400" lvl="1" indent="-457200" algn="just" fontAlgn="base">
              <a:buFont typeface="+mj-lt"/>
              <a:buAutoNum type="alphaLcParenR"/>
            </a:pPr>
            <a:r>
              <a:rPr lang="fr-FR" i="1" dirty="0"/>
              <a:t>Pré-sécheresse.</a:t>
            </a:r>
          </a:p>
          <a:p>
            <a:pPr marL="914400" lvl="1" indent="-457200" algn="just" fontAlgn="base">
              <a:buFont typeface="+mj-lt"/>
              <a:buAutoNum type="alphaLcParenR"/>
            </a:pPr>
            <a:r>
              <a:rPr lang="fr-FR" i="1" dirty="0"/>
              <a:t>Sécheresse.</a:t>
            </a:r>
          </a:p>
          <a:p>
            <a:pPr marL="914400" lvl="1" indent="-457200" algn="just" fontAlgn="base">
              <a:buFont typeface="+mj-lt"/>
              <a:buAutoNum type="alphaLcParenR"/>
            </a:pPr>
            <a:r>
              <a:rPr lang="fr-FR" i="1" dirty="0"/>
              <a:t>Post-sécheresse.</a:t>
            </a:r>
          </a:p>
          <a:p>
            <a:pPr marL="914400" lvl="1" indent="-457200" algn="just" fontAlgn="base">
              <a:buFont typeface="+mj-lt"/>
              <a:buAutoNum type="alphaLcParenR"/>
            </a:pPr>
            <a:r>
              <a:rPr lang="fr-FR" i="1" dirty="0"/>
              <a:t>Questions générales. </a:t>
            </a:r>
          </a:p>
        </p:txBody>
      </p:sp>
    </p:spTree>
    <p:extLst>
      <p:ext uri="{BB962C8B-B14F-4D97-AF65-F5344CB8AC3E}">
        <p14:creationId xmlns:p14="http://schemas.microsoft.com/office/powerpoint/2010/main" val="391205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480930" y="606286"/>
            <a:ext cx="9024730" cy="4899991"/>
          </a:xfrm>
          <a:prstGeom prst="wedgeEllipseCallout">
            <a:avLst/>
          </a:prstGeom>
          <a:solidFill>
            <a:srgbClr val="002F6B"/>
          </a:solidFill>
          <a:ln>
            <a:solidFill>
              <a:srgbClr val="002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a:t>Bonne fin de semaine !</a:t>
            </a:r>
          </a:p>
        </p:txBody>
      </p:sp>
    </p:spTree>
    <p:extLst>
      <p:ext uri="{BB962C8B-B14F-4D97-AF65-F5344CB8AC3E}">
        <p14:creationId xmlns:p14="http://schemas.microsoft.com/office/powerpoint/2010/main" val="165844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4321-CE77-DD4C-8AB3-1FC2FBF2689A}"/>
              </a:ext>
            </a:extLst>
          </p:cNvPr>
          <p:cNvSpPr>
            <a:spLocks noGrp="1"/>
          </p:cNvSpPr>
          <p:nvPr>
            <p:ph type="ctrTitle"/>
          </p:nvPr>
        </p:nvSpPr>
        <p:spPr/>
        <p:txBody>
          <a:bodyPr/>
          <a:lstStyle/>
          <a:p>
            <a:r>
              <a:rPr lang="fr-FR"/>
              <a:t>JOUR 2</a:t>
            </a:r>
            <a:br>
              <a:rPr lang="fr-FR"/>
            </a:br>
            <a:r>
              <a:rPr lang="fr-FR"/>
              <a:t/>
            </a:r>
            <a:br>
              <a:rPr lang="fr-FR"/>
            </a:br>
            <a:r>
              <a:rPr lang="fr-FR"/>
              <a:t>Lundi 29 mars 2021</a:t>
            </a:r>
          </a:p>
        </p:txBody>
      </p:sp>
    </p:spTree>
    <p:extLst>
      <p:ext uri="{BB962C8B-B14F-4D97-AF65-F5344CB8AC3E}">
        <p14:creationId xmlns:p14="http://schemas.microsoft.com/office/powerpoint/2010/main" val="263429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fontAlgn="base"/>
            <a:r>
              <a:rPr lang="fr-FR" dirty="0"/>
              <a:t>Bienvenue et présentation </a:t>
            </a:r>
          </a:p>
          <a:p>
            <a:pPr fontAlgn="base"/>
            <a:r>
              <a:rPr lang="fr-FR" dirty="0"/>
              <a:t>Notre plan</a:t>
            </a:r>
          </a:p>
          <a:p>
            <a:pPr fontAlgn="base"/>
            <a:r>
              <a:rPr lang="fr-FR" dirty="0"/>
              <a:t>Les photos en tant que données</a:t>
            </a:r>
          </a:p>
          <a:p>
            <a:pPr fontAlgn="base"/>
            <a:r>
              <a:rPr lang="fr-FR" dirty="0"/>
              <a:t>Notre métaphore - mise en train </a:t>
            </a:r>
          </a:p>
          <a:p>
            <a:pPr fontAlgn="base"/>
            <a:r>
              <a:rPr lang="fr-FR" dirty="0"/>
              <a:t>Affichage </a:t>
            </a:r>
            <a:r>
              <a:rPr lang="fr-FR" dirty="0" smtClean="0"/>
              <a:t>des </a:t>
            </a:r>
            <a:r>
              <a:rPr lang="fr-FR" dirty="0"/>
              <a:t>données</a:t>
            </a:r>
          </a:p>
          <a:p>
            <a:pPr fontAlgn="base"/>
            <a:r>
              <a:rPr lang="fr-FR" dirty="0"/>
              <a:t>Notre analyse - réduction des données </a:t>
            </a:r>
          </a:p>
          <a:p>
            <a:pPr fontAlgn="base"/>
            <a:r>
              <a:rPr lang="fr-FR" dirty="0"/>
              <a:t>Notre analyse - clarté </a:t>
            </a:r>
          </a:p>
          <a:p>
            <a:pPr fontAlgn="base"/>
            <a:r>
              <a:rPr lang="fr-FR" dirty="0"/>
              <a:t>Notre analyse - questions </a:t>
            </a:r>
          </a:p>
          <a:p>
            <a:pPr fontAlgn="base"/>
            <a:r>
              <a:rPr lang="fr-FR" dirty="0"/>
              <a:t>Clôture </a:t>
            </a:r>
          </a:p>
          <a:p>
            <a:pPr marL="0" indent="0">
              <a:buNone/>
            </a:pPr>
            <a:r>
              <a:rPr lang="fr-FR" b="1" dirty="0"/>
              <a:t>DEMAIN :</a:t>
            </a:r>
          </a:p>
          <a:p>
            <a:pPr lvl="1" fontAlgn="base"/>
            <a:r>
              <a:rPr lang="fr-FR" dirty="0"/>
              <a:t>Analyse : Histoires vraies + Cercles de confiance + Une image vaut 1 000 mots.</a:t>
            </a:r>
          </a:p>
        </p:txBody>
      </p:sp>
      <p:sp>
        <p:nvSpPr>
          <p:cNvPr id="4" name="Title 3"/>
          <p:cNvSpPr>
            <a:spLocks noGrp="1"/>
          </p:cNvSpPr>
          <p:nvPr>
            <p:ph type="title"/>
          </p:nvPr>
        </p:nvSpPr>
        <p:spPr/>
        <p:txBody>
          <a:bodyPr/>
          <a:lstStyle/>
          <a:p>
            <a:r>
              <a:rPr lang="fr-FR" dirty="0"/>
              <a:t>Notre </a:t>
            </a:r>
            <a:r>
              <a:rPr lang="fr-FR" dirty="0" smtClean="0"/>
              <a:t>plan </a:t>
            </a:r>
            <a:r>
              <a:rPr lang="en-US" dirty="0"/>
              <a:t>–</a:t>
            </a:r>
            <a:r>
              <a:rPr lang="fr-FR" i="1" dirty="0" smtClean="0"/>
              <a:t> Pour aujourd’hui</a:t>
            </a:r>
            <a:endParaRPr lang="fr-FR" i="1"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92900" y="1720850"/>
            <a:ext cx="4584700" cy="4584700"/>
          </a:xfrm>
        </p:spPr>
      </p:pic>
      <p:sp>
        <p:nvSpPr>
          <p:cNvPr id="8" name="Rectangle 7"/>
          <p:cNvSpPr/>
          <p:nvPr/>
        </p:nvSpPr>
        <p:spPr>
          <a:xfrm rot="20702256">
            <a:off x="8132763" y="2747945"/>
            <a:ext cx="2087562" cy="2447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buSzPct val="100000"/>
              <a:defRPr/>
            </a:pPr>
            <a:r>
              <a:rPr lang="fr-FR" sz="4000" b="1" dirty="0">
                <a:solidFill>
                  <a:srgbClr val="000000"/>
                </a:solidFill>
                <a:latin typeface="Segoe Script" panose="030B0504020000000003" pitchFamily="66" charset="0"/>
              </a:rPr>
              <a:t>C’est quoi le plan ?</a:t>
            </a:r>
            <a:endParaRPr lang="en-US" sz="4000" b="1" dirty="0">
              <a:solidFill>
                <a:srgbClr val="000000"/>
              </a:solidFill>
              <a:latin typeface="Segoe Script" panose="030B0504020000000003" pitchFamily="66" charset="0"/>
            </a:endParaRPr>
          </a:p>
        </p:txBody>
      </p:sp>
    </p:spTree>
    <p:extLst>
      <p:ext uri="{BB962C8B-B14F-4D97-AF65-F5344CB8AC3E}">
        <p14:creationId xmlns:p14="http://schemas.microsoft.com/office/powerpoint/2010/main" val="1606730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t>
            </a:r>
            <a:r>
              <a:rPr lang="fr-FR" dirty="0" smtClean="0"/>
              <a:t>plan </a:t>
            </a:r>
            <a:r>
              <a:rPr lang="en-US" dirty="0"/>
              <a:t>–</a:t>
            </a:r>
            <a:r>
              <a:rPr lang="fr-FR" i="1" dirty="0" smtClean="0"/>
              <a:t> </a:t>
            </a:r>
            <a:r>
              <a:rPr lang="fr-FR" i="1" dirty="0"/>
              <a:t>P</a:t>
            </a:r>
            <a:r>
              <a:rPr lang="fr-FR" i="1" dirty="0" smtClean="0"/>
              <a:t>our </a:t>
            </a:r>
            <a:r>
              <a:rPr lang="fr-FR" i="1" dirty="0"/>
              <a:t>la </a:t>
            </a:r>
            <a:r>
              <a:rPr lang="fr-FR" i="1" dirty="0" smtClean="0"/>
              <a:t>semaine</a:t>
            </a:r>
            <a:endParaRPr lang="fr-FR" i="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923307634"/>
              </p:ext>
            </p:extLst>
          </p:nvPr>
        </p:nvGraphicFramePr>
        <p:xfrm>
          <a:off x="1736725" y="1614488"/>
          <a:ext cx="9540876" cy="4343400"/>
        </p:xfrm>
        <a:graphic>
          <a:graphicData uri="http://schemas.openxmlformats.org/drawingml/2006/table">
            <a:tbl>
              <a:tblPr firstRow="1" bandRow="1">
                <a:tableStyleId>{793D81CF-94F2-401A-BA57-92F5A7B2D0C5}</a:tableStyleId>
              </a:tblPr>
              <a:tblGrid>
                <a:gridCol w="2665942">
                  <a:extLst>
                    <a:ext uri="{9D8B030D-6E8A-4147-A177-3AD203B41FA5}">
                      <a16:colId xmlns:a16="http://schemas.microsoft.com/office/drawing/2014/main" val="3507100702"/>
                    </a:ext>
                  </a:extLst>
                </a:gridCol>
                <a:gridCol w="3674533">
                  <a:extLst>
                    <a:ext uri="{9D8B030D-6E8A-4147-A177-3AD203B41FA5}">
                      <a16:colId xmlns:a16="http://schemas.microsoft.com/office/drawing/2014/main" val="3582389202"/>
                    </a:ext>
                  </a:extLst>
                </a:gridCol>
                <a:gridCol w="3200401">
                  <a:extLst>
                    <a:ext uri="{9D8B030D-6E8A-4147-A177-3AD203B41FA5}">
                      <a16:colId xmlns:a16="http://schemas.microsoft.com/office/drawing/2014/main" val="2563160172"/>
                    </a:ext>
                  </a:extLst>
                </a:gridCol>
              </a:tblGrid>
              <a:tr h="370840">
                <a:tc>
                  <a:txBody>
                    <a:bodyPr/>
                    <a:lstStyle/>
                    <a:p>
                      <a:pPr rtl="0" fontAlgn="t">
                        <a:spcBef>
                          <a:spcPts val="0"/>
                        </a:spcBef>
                        <a:spcAft>
                          <a:spcPts val="0"/>
                        </a:spcAft>
                      </a:pPr>
                      <a:r>
                        <a:rPr lang="fr-FR" sz="1400" u="none" strike="noStrike" dirty="0">
                          <a:effectLst/>
                        </a:rPr>
                        <a:t>Temps</a:t>
                      </a:r>
                    </a:p>
                  </a:txBody>
                  <a:tcPr marL="63500" marR="63500" marT="63500" marB="63500" anchor="b"/>
                </a:tc>
                <a:tc>
                  <a:txBody>
                    <a:bodyPr/>
                    <a:lstStyle/>
                    <a:p>
                      <a:pPr rtl="0" fontAlgn="t">
                        <a:spcBef>
                          <a:spcPts val="0"/>
                        </a:spcBef>
                        <a:spcAft>
                          <a:spcPts val="0"/>
                        </a:spcAft>
                      </a:pPr>
                      <a:r>
                        <a:rPr lang="fr-FR" sz="1400" u="none" strike="noStrike">
                          <a:effectLst/>
                        </a:rPr>
                        <a:t>ORDRE DU JOUR</a:t>
                      </a:r>
                    </a:p>
                  </a:txBody>
                  <a:tcPr marL="63500" marR="63500" marT="63500" marB="63500" anchor="b"/>
                </a:tc>
                <a:tc>
                  <a:txBody>
                    <a:bodyPr/>
                    <a:lstStyle/>
                    <a:p>
                      <a:pPr rtl="0" fontAlgn="t">
                        <a:spcBef>
                          <a:spcPts val="0"/>
                        </a:spcBef>
                        <a:spcAft>
                          <a:spcPts val="0"/>
                        </a:spcAft>
                      </a:pPr>
                      <a:r>
                        <a:rPr lang="fr-FR" sz="1400" u="none" strike="noStrike">
                          <a:effectLst/>
                        </a:rPr>
                        <a:t>OBJECTIF RÉALISÉ</a:t>
                      </a:r>
                    </a:p>
                  </a:txBody>
                  <a:tcPr marL="63500" marR="63500" marT="63500" marB="63500" anchor="b"/>
                </a:tc>
                <a:extLst>
                  <a:ext uri="{0D108BD9-81ED-4DB2-BD59-A6C34878D82A}">
                    <a16:rowId xmlns:a16="http://schemas.microsoft.com/office/drawing/2014/main" val="648041572"/>
                  </a:ext>
                </a:extLst>
              </a:tr>
              <a:tr h="370840">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Lundi matin</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Réduction / analyse des données - 3 outils.</a:t>
                      </a:r>
                    </a:p>
                  </a:txBody>
                  <a:tcPr marL="63500" marR="63500" marT="63500" marB="63500"/>
                </a:tc>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Ébauche des déclarations générales - FAIT.</a:t>
                      </a:r>
                    </a:p>
                  </a:txBody>
                  <a:tcPr marL="63500" marR="63500" marT="63500" marB="63500"/>
                </a:tc>
                <a:extLst>
                  <a:ext uri="{0D108BD9-81ED-4DB2-BD59-A6C34878D82A}">
                    <a16:rowId xmlns:a16="http://schemas.microsoft.com/office/drawing/2014/main" val="1028940934"/>
                  </a:ext>
                </a:extLst>
              </a:tr>
              <a:tr h="370840">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Lundi après-midi</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Partage de l’analyse des données.</a:t>
                      </a:r>
                    </a:p>
                  </a:txBody>
                  <a:tcPr marL="63500" marR="63500" marT="63500" marB="63500"/>
                </a:tc>
                <a:tc>
                  <a:txBody>
                    <a:bodyPr/>
                    <a:lstStyle/>
                    <a:p>
                      <a:pPr algn="just" fontAlgn="t"/>
                      <a:r>
                        <a:rPr lang="fr-FR">
                          <a:effectLst/>
                        </a:rPr>
                        <a:t> </a:t>
                      </a:r>
                    </a:p>
                  </a:txBody>
                  <a:tcPr marL="63500" marR="63500" marT="63500" marB="63500"/>
                </a:tc>
                <a:extLst>
                  <a:ext uri="{0D108BD9-81ED-4DB2-BD59-A6C34878D82A}">
                    <a16:rowId xmlns:a16="http://schemas.microsoft.com/office/drawing/2014/main" val="1033137876"/>
                  </a:ext>
                </a:extLst>
              </a:tr>
              <a:tr h="370840">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Mardi matin : </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Réduction / analyse des données - 3 outils supplémentaires.</a:t>
                      </a:r>
                    </a:p>
                  </a:txBody>
                  <a:tcPr marL="63500" marR="63500" marT="63500" marB="63500"/>
                </a:tc>
                <a:tc>
                  <a:txBody>
                    <a:bodyPr/>
                    <a:lstStyle/>
                    <a:p>
                      <a:pPr algn="just" fontAlgn="t"/>
                      <a:r>
                        <a:rPr lang="fr-FR">
                          <a:effectLst/>
                        </a:rPr>
                        <a:t> </a:t>
                      </a:r>
                    </a:p>
                  </a:txBody>
                  <a:tcPr marL="63500" marR="63500" marT="63500" marB="63500"/>
                </a:tc>
                <a:extLst>
                  <a:ext uri="{0D108BD9-81ED-4DB2-BD59-A6C34878D82A}">
                    <a16:rowId xmlns:a16="http://schemas.microsoft.com/office/drawing/2014/main" val="2829669837"/>
                  </a:ext>
                </a:extLst>
              </a:tr>
              <a:tr h="370840">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Mardi après-midi</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Partage de l’analyse &amp; finalisation.</a:t>
                      </a:r>
                    </a:p>
                  </a:txBody>
                  <a:tcPr marL="63500" marR="63500" marT="63500" marB="63500"/>
                </a:tc>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Réduction de données - 6 outils.</a:t>
                      </a:r>
                    </a:p>
                  </a:txBody>
                  <a:tcPr marL="63500" marR="63500" marT="63500" marB="63500"/>
                </a:tc>
                <a:extLst>
                  <a:ext uri="{0D108BD9-81ED-4DB2-BD59-A6C34878D82A}">
                    <a16:rowId xmlns:a16="http://schemas.microsoft.com/office/drawing/2014/main" val="1117562827"/>
                  </a:ext>
                </a:extLst>
              </a:tr>
              <a:tr h="370840">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Mercredi matin</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Libeller les résultats issus des données.</a:t>
                      </a:r>
                    </a:p>
                  </a:txBody>
                  <a:tcPr marL="63500" marR="63500" marT="63500" marB="63500"/>
                </a:tc>
                <a:tc>
                  <a:txBody>
                    <a:bodyPr/>
                    <a:lstStyle/>
                    <a:p>
                      <a:pPr algn="just" fontAlgn="t"/>
                      <a:r>
                        <a:rPr lang="fr-FR">
                          <a:effectLst/>
                        </a:rPr>
                        <a:t> </a:t>
                      </a:r>
                    </a:p>
                  </a:txBody>
                  <a:tcPr marL="63500" marR="63500" marT="63500" marB="63500"/>
                </a:tc>
                <a:extLst>
                  <a:ext uri="{0D108BD9-81ED-4DB2-BD59-A6C34878D82A}">
                    <a16:rowId xmlns:a16="http://schemas.microsoft.com/office/drawing/2014/main" val="1083471721"/>
                  </a:ext>
                </a:extLst>
              </a:tr>
              <a:tr h="370840">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Mercredi </a:t>
                      </a:r>
                      <a:r>
                        <a:rPr lang="fr-FR" sz="1400" b="0" i="0" u="none" strike="noStrike" dirty="0" smtClean="0">
                          <a:solidFill>
                            <a:srgbClr val="000000"/>
                          </a:solidFill>
                          <a:effectLst/>
                          <a:latin typeface="Arial" panose="020B0604020202020204" pitchFamily="34" charset="0"/>
                        </a:rPr>
                        <a:t>après-midi</a:t>
                      </a:r>
                      <a:endParaRPr lang="fr-FR" sz="1400" b="0" i="0" u="none" strike="noStrike" dirty="0">
                        <a:solidFill>
                          <a:srgbClr val="000000"/>
                        </a:solidFill>
                        <a:effectLst/>
                        <a:latin typeface="Arial" panose="020B0604020202020204" pitchFamily="34" charset="0"/>
                      </a:endParaRP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Partage des résultats &amp; finalisation</a:t>
                      </a:r>
                    </a:p>
                  </a:txBody>
                  <a:tcPr marL="63500" marR="63500" marT="63500" marB="63500"/>
                </a:tc>
                <a:tc>
                  <a:txBody>
                    <a:bodyPr/>
                    <a:lstStyle/>
                    <a:p>
                      <a:pPr algn="just" rtl="0" fontAlgn="t">
                        <a:spcBef>
                          <a:spcPts val="0"/>
                        </a:spcBef>
                        <a:spcAft>
                          <a:spcPts val="0"/>
                        </a:spcAft>
                      </a:pPr>
                      <a:r>
                        <a:rPr lang="fr-FR" sz="1400" b="0" i="1" u="none" strike="noStrike">
                          <a:solidFill>
                            <a:srgbClr val="000000"/>
                          </a:solidFill>
                          <a:effectLst/>
                          <a:latin typeface="Arial" panose="020B0604020202020204" pitchFamily="34" charset="0"/>
                        </a:rPr>
                        <a:t>Ébauche des </a:t>
                      </a:r>
                      <a:r>
                        <a:rPr lang="fr-FR" sz="1400" b="0" i="0" u="none" strike="noStrike">
                          <a:solidFill>
                            <a:srgbClr val="000000"/>
                          </a:solidFill>
                          <a:effectLst/>
                          <a:latin typeface="Arial" panose="020B0604020202020204" pitchFamily="34" charset="0"/>
                        </a:rPr>
                        <a:t>résultats. </a:t>
                      </a:r>
                    </a:p>
                  </a:txBody>
                  <a:tcPr marL="63500" marR="63500" marT="63500" marB="63500"/>
                </a:tc>
                <a:extLst>
                  <a:ext uri="{0D108BD9-81ED-4DB2-BD59-A6C34878D82A}">
                    <a16:rowId xmlns:a16="http://schemas.microsoft.com/office/drawing/2014/main" val="3575729336"/>
                  </a:ext>
                </a:extLst>
              </a:tr>
              <a:tr h="370840">
                <a:tc>
                  <a:txBody>
                    <a:bodyPr/>
                    <a:lstStyle/>
                    <a:p>
                      <a:pPr algn="just" rtl="0" fontAlgn="t">
                        <a:spcBef>
                          <a:spcPts val="0"/>
                        </a:spcBef>
                        <a:spcAft>
                          <a:spcPts val="0"/>
                        </a:spcAft>
                      </a:pPr>
                      <a:r>
                        <a:rPr lang="fr-FR" sz="1400" b="0" i="0" u="none" strike="noStrike">
                          <a:solidFill>
                            <a:srgbClr val="000000"/>
                          </a:solidFill>
                          <a:effectLst/>
                          <a:latin typeface="Arial" panose="020B0604020202020204" pitchFamily="34" charset="0"/>
                        </a:rPr>
                        <a:t>Jeudi matin</a:t>
                      </a:r>
                    </a:p>
                  </a:txBody>
                  <a:tcPr marL="63500" marR="63500" marT="63500" marB="63500"/>
                </a:tc>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Travailler sur les recommandations issues des données.</a:t>
                      </a:r>
                    </a:p>
                  </a:txBody>
                  <a:tcPr marL="63500" marR="63500" marT="63500" marB="63500"/>
                </a:tc>
                <a:tc>
                  <a:txBody>
                    <a:bodyPr/>
                    <a:lstStyle/>
                    <a:p>
                      <a:pPr algn="just" fontAlgn="t"/>
                      <a:r>
                        <a:rPr lang="fr-FR" dirty="0">
                          <a:effectLst/>
                        </a:rPr>
                        <a:t> </a:t>
                      </a:r>
                    </a:p>
                  </a:txBody>
                  <a:tcPr marL="63500" marR="63500" marT="63500" marB="63500"/>
                </a:tc>
                <a:extLst>
                  <a:ext uri="{0D108BD9-81ED-4DB2-BD59-A6C34878D82A}">
                    <a16:rowId xmlns:a16="http://schemas.microsoft.com/office/drawing/2014/main" val="3477471417"/>
                  </a:ext>
                </a:extLst>
              </a:tr>
              <a:tr h="370840">
                <a:tc>
                  <a:txBody>
                    <a:bodyPr/>
                    <a:lstStyle/>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Jeudi après-midi </a:t>
                      </a:r>
                    </a:p>
                  </a:txBody>
                  <a:tcPr marL="63500" marR="63500" marT="63500" marB="63500"/>
                </a:tc>
                <a:tc>
                  <a:txBody>
                    <a:bodyPr/>
                    <a:lstStyle/>
                    <a:p>
                      <a:pPr algn="l" rtl="0" fontAlgn="t">
                        <a:spcBef>
                          <a:spcPts val="0"/>
                        </a:spcBef>
                        <a:spcAft>
                          <a:spcPts val="0"/>
                        </a:spcAft>
                      </a:pPr>
                      <a:r>
                        <a:rPr lang="fr-FR" sz="1400" b="0" i="0" u="none" strike="noStrike" dirty="0">
                          <a:solidFill>
                            <a:srgbClr val="000000"/>
                          </a:solidFill>
                          <a:effectLst/>
                          <a:latin typeface="Arial" panose="020B0604020202020204" pitchFamily="34" charset="0"/>
                        </a:rPr>
                        <a:t>Partage des recommandations &amp; finalisation.</a:t>
                      </a:r>
                    </a:p>
                    <a:p>
                      <a:pPr algn="l" rtl="0" fontAlgn="t">
                        <a:spcBef>
                          <a:spcPts val="0"/>
                        </a:spcBef>
                        <a:spcAft>
                          <a:spcPts val="0"/>
                        </a:spcAft>
                      </a:pPr>
                      <a:r>
                        <a:rPr lang="fr-FR" sz="1400" b="0" i="0" u="none" strike="noStrike" dirty="0">
                          <a:solidFill>
                            <a:srgbClr val="000000"/>
                          </a:solidFill>
                          <a:effectLst/>
                          <a:latin typeface="Arial" panose="020B0604020202020204" pitchFamily="34" charset="0"/>
                        </a:rPr>
                        <a:t>Offrir une contribution à cette initiative de recherche.</a:t>
                      </a:r>
                    </a:p>
                  </a:txBody>
                  <a:tcPr marL="63500" marR="63500" marT="63500" marB="63500"/>
                </a:tc>
                <a:tc>
                  <a:txBody>
                    <a:bodyPr/>
                    <a:lstStyle/>
                    <a:p>
                      <a:pPr algn="just" rtl="0" fontAlgn="t">
                        <a:spcBef>
                          <a:spcPts val="0"/>
                        </a:spcBef>
                        <a:spcAft>
                          <a:spcPts val="0"/>
                        </a:spcAft>
                      </a:pPr>
                      <a:r>
                        <a:rPr lang="fr-FR" sz="1400" b="0" i="1" u="none" strike="noStrike" dirty="0">
                          <a:solidFill>
                            <a:srgbClr val="000000"/>
                          </a:solidFill>
                          <a:effectLst/>
                          <a:latin typeface="Arial" panose="020B0604020202020204" pitchFamily="34" charset="0"/>
                        </a:rPr>
                        <a:t>Ébauche d</a:t>
                      </a:r>
                      <a:r>
                        <a:rPr lang="fr-FR" sz="1400" b="0" i="0" u="none" strike="noStrike" dirty="0">
                          <a:solidFill>
                            <a:srgbClr val="000000"/>
                          </a:solidFill>
                          <a:effectLst/>
                          <a:latin typeface="Arial" panose="020B0604020202020204" pitchFamily="34" charset="0"/>
                        </a:rPr>
                        <a:t>es recommandations.</a:t>
                      </a:r>
                    </a:p>
                    <a:p>
                      <a:pPr algn="just" rtl="0" fontAlgn="t">
                        <a:spcBef>
                          <a:spcPts val="0"/>
                        </a:spcBef>
                        <a:spcAft>
                          <a:spcPts val="0"/>
                        </a:spcAft>
                      </a:pPr>
                      <a:r>
                        <a:rPr lang="fr-FR" sz="1400" b="0" i="0" u="none" strike="noStrike" dirty="0">
                          <a:solidFill>
                            <a:srgbClr val="000000"/>
                          </a:solidFill>
                          <a:effectLst/>
                          <a:latin typeface="Arial" panose="020B0604020202020204" pitchFamily="34" charset="0"/>
                        </a:rPr>
                        <a:t>Dresser une liste de suggestions d’initiative de recherche.</a:t>
                      </a:r>
                    </a:p>
                  </a:txBody>
                  <a:tcPr marL="63500" marR="63500" marT="63500" marB="63500"/>
                </a:tc>
                <a:extLst>
                  <a:ext uri="{0D108BD9-81ED-4DB2-BD59-A6C34878D82A}">
                    <a16:rowId xmlns:a16="http://schemas.microsoft.com/office/drawing/2014/main" val="179389324"/>
                  </a:ext>
                </a:extLst>
              </a:tr>
            </a:tbl>
          </a:graphicData>
        </a:graphic>
      </p:graphicFrame>
    </p:spTree>
    <p:extLst>
      <p:ext uri="{BB962C8B-B14F-4D97-AF65-F5344CB8AC3E}">
        <p14:creationId xmlns:p14="http://schemas.microsoft.com/office/powerpoint/2010/main" val="284610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0464-49D2-6A42-B15D-EC2DD71FBA48}"/>
              </a:ext>
            </a:extLst>
          </p:cNvPr>
          <p:cNvSpPr>
            <a:spLocks noGrp="1"/>
          </p:cNvSpPr>
          <p:nvPr>
            <p:ph type="ctrTitle"/>
          </p:nvPr>
        </p:nvSpPr>
        <p:spPr/>
        <p:txBody>
          <a:bodyPr/>
          <a:lstStyle/>
          <a:p>
            <a:r>
              <a:rPr lang="fr-FR" dirty="0"/>
              <a:t>Quel outil de l’AAP avez-vous</a:t>
            </a:r>
            <a:br>
              <a:rPr lang="fr-FR" dirty="0"/>
            </a:br>
            <a:r>
              <a:rPr lang="fr-FR" dirty="0"/>
              <a:t>particulièrement appréciez l’utilisation </a:t>
            </a:r>
            <a:r>
              <a:rPr lang="fr-FR" dirty="0" smtClean="0"/>
              <a:t>?</a:t>
            </a:r>
            <a:r>
              <a:rPr lang="fr-FR" dirty="0"/>
              <a:t/>
            </a:r>
            <a:br>
              <a:rPr lang="fr-FR" dirty="0"/>
            </a:br>
            <a:r>
              <a:rPr lang="fr-FR" dirty="0" smtClean="0"/>
              <a:t>Pourquoi</a:t>
            </a:r>
            <a:r>
              <a:rPr lang="fr-FR" dirty="0"/>
              <a:t> ?</a:t>
            </a:r>
          </a:p>
        </p:txBody>
      </p:sp>
    </p:spTree>
    <p:extLst>
      <p:ext uri="{BB962C8B-B14F-4D97-AF65-F5344CB8AC3E}">
        <p14:creationId xmlns:p14="http://schemas.microsoft.com/office/powerpoint/2010/main" val="75455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just">
              <a:buNone/>
            </a:pPr>
            <a:r>
              <a:rPr lang="fr-FR" dirty="0"/>
              <a:t>Partageons quelques réflexions sur cette question :</a:t>
            </a:r>
          </a:p>
          <a:p>
            <a:pPr algn="just" fontAlgn="base"/>
            <a:r>
              <a:rPr lang="fr-FR" i="1" dirty="0"/>
              <a:t>Comment la métaphore de faire partie d’une équipe d’excavation a-t-elle pris vie pour vous au cours des deux dernières semaines ?</a:t>
            </a:r>
          </a:p>
          <a:p>
            <a:pPr marL="0" indent="0" algn="just">
              <a:buNone/>
            </a:pPr>
            <a:r>
              <a:rPr lang="fr-FR" dirty="0"/>
              <a:t>Participez en </a:t>
            </a:r>
            <a:r>
              <a:rPr lang="fr-FR" u="sng" dirty="0"/>
              <a:t>nouveaux</a:t>
            </a:r>
            <a:r>
              <a:rPr lang="fr-FR" dirty="0"/>
              <a:t> groupes de deux. </a:t>
            </a:r>
            <a:r>
              <a:rPr lang="fr-FR" i="1" dirty="0"/>
              <a:t> </a:t>
            </a:r>
          </a:p>
        </p:txBody>
      </p:sp>
      <p:pic>
        <p:nvPicPr>
          <p:cNvPr id="5" name="Content Placeholder 4"/>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3832" t="1001" r="10396" b="556"/>
          <a:stretch/>
        </p:blipFill>
        <p:spPr>
          <a:xfrm>
            <a:off x="6692900" y="1750980"/>
            <a:ext cx="4584700" cy="4474722"/>
          </a:xfrm>
        </p:spPr>
      </p:pic>
      <p:sp>
        <p:nvSpPr>
          <p:cNvPr id="4" name="Title 3"/>
          <p:cNvSpPr>
            <a:spLocks noGrp="1"/>
          </p:cNvSpPr>
          <p:nvPr>
            <p:ph type="title"/>
          </p:nvPr>
        </p:nvSpPr>
        <p:spPr/>
        <p:txBody>
          <a:bodyPr>
            <a:normAutofit fontScale="90000"/>
          </a:bodyPr>
          <a:lstStyle/>
          <a:p>
            <a:r>
              <a:rPr lang="fr-FR" dirty="0"/>
              <a:t>Notre métaphore </a:t>
            </a:r>
            <a:r>
              <a:rPr lang="en-US" dirty="0"/>
              <a:t>–</a:t>
            </a:r>
            <a:r>
              <a:rPr lang="fr-FR" i="1" dirty="0" smtClean="0"/>
              <a:t> Dénicher </a:t>
            </a:r>
            <a:r>
              <a:rPr lang="fr-FR" i="1" dirty="0"/>
              <a:t>la sagesse </a:t>
            </a:r>
            <a:r>
              <a:rPr lang="fr-FR" i="1" dirty="0" smtClean="0"/>
              <a:t>collective</a:t>
            </a:r>
            <a:endParaRPr lang="fr-FR" i="1" dirty="0"/>
          </a:p>
        </p:txBody>
      </p:sp>
    </p:spTree>
    <p:extLst>
      <p:ext uri="{BB962C8B-B14F-4D97-AF65-F5344CB8AC3E}">
        <p14:creationId xmlns:p14="http://schemas.microsoft.com/office/powerpoint/2010/main" val="343090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Affichage </a:t>
            </a:r>
            <a:r>
              <a:rPr lang="fr-FR" dirty="0" smtClean="0"/>
              <a:t>des </a:t>
            </a:r>
            <a:r>
              <a:rPr lang="fr-FR" dirty="0"/>
              <a:t>données</a:t>
            </a:r>
          </a:p>
        </p:txBody>
      </p:sp>
      <p:sp>
        <p:nvSpPr>
          <p:cNvPr id="3" name="Content Placeholder 2"/>
          <p:cNvSpPr>
            <a:spLocks noGrp="1"/>
          </p:cNvSpPr>
          <p:nvPr>
            <p:ph sz="quarter" idx="13"/>
          </p:nvPr>
        </p:nvSpPr>
        <p:spPr/>
        <p:txBody>
          <a:bodyPr>
            <a:normAutofit/>
          </a:bodyPr>
          <a:lstStyle/>
          <a:p>
            <a:pPr marL="0" indent="0" algn="just">
              <a:buNone/>
            </a:pPr>
            <a:r>
              <a:rPr lang="fr-FR" dirty="0"/>
              <a:t>Aujourd’hui, vous avez travaillé sur la réduction des données des outils suivants de l’AAP :</a:t>
            </a:r>
          </a:p>
          <a:p>
            <a:pPr marL="0" indent="0" algn="just">
              <a:buNone/>
            </a:pPr>
            <a:r>
              <a:rPr lang="fr-FR" b="1" dirty="0"/>
              <a:t>	Parcours de la </a:t>
            </a:r>
            <a:r>
              <a:rPr lang="fr-FR" b="1" dirty="0" smtClean="0"/>
              <a:t>vie + </a:t>
            </a:r>
            <a:r>
              <a:rPr lang="fr-FR" b="1" dirty="0"/>
              <a:t>la Parole des autres + Objets trouvés.</a:t>
            </a:r>
          </a:p>
          <a:p>
            <a:pPr marL="0" indent="0" algn="just">
              <a:buNone/>
            </a:pPr>
            <a:r>
              <a:rPr lang="fr-FR" dirty="0"/>
              <a:t>Pour le reste de notre temps aujourd’hui, nous allons examiner deux choses :</a:t>
            </a:r>
          </a:p>
          <a:p>
            <a:pPr marL="457200" indent="-457200" algn="just" fontAlgn="base">
              <a:buFont typeface="+mj-lt"/>
              <a:buAutoNum type="arabicPeriod"/>
            </a:pPr>
            <a:r>
              <a:rPr lang="fr-FR" dirty="0"/>
              <a:t>Le processus que vous avez utilisé. </a:t>
            </a:r>
          </a:p>
          <a:p>
            <a:pPr marL="457200" indent="-457200" algn="just" fontAlgn="base">
              <a:buFont typeface="+mj-lt"/>
              <a:buAutoNum type="arabicPeriod"/>
            </a:pPr>
            <a:r>
              <a:rPr lang="fr-FR" dirty="0"/>
              <a:t>Les </a:t>
            </a:r>
            <a:r>
              <a:rPr lang="fr-FR" dirty="0" smtClean="0"/>
              <a:t>données, </a:t>
            </a:r>
            <a:r>
              <a:rPr lang="fr-FR" dirty="0"/>
              <a:t>et la réduction des données que vous avez faites.</a:t>
            </a:r>
          </a:p>
          <a:p>
            <a:pPr marL="0" indent="0" algn="just">
              <a:spcBef>
                <a:spcPts val="2400"/>
              </a:spcBef>
              <a:buNone/>
            </a:pPr>
            <a:r>
              <a:rPr lang="fr-FR" i="1" dirty="0"/>
              <a:t>C’est parti...</a:t>
            </a:r>
            <a:r>
              <a:rPr lang="fr-FR" dirty="0"/>
              <a:t> </a:t>
            </a:r>
          </a:p>
        </p:txBody>
      </p:sp>
    </p:spTree>
    <p:extLst>
      <p:ext uri="{BB962C8B-B14F-4D97-AF65-F5344CB8AC3E}">
        <p14:creationId xmlns:p14="http://schemas.microsoft.com/office/powerpoint/2010/main" val="130405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Affichage </a:t>
            </a:r>
            <a:r>
              <a:rPr lang="fr-FR" dirty="0" smtClean="0"/>
              <a:t>des </a:t>
            </a:r>
            <a:r>
              <a:rPr lang="fr-FR" dirty="0"/>
              <a:t>données </a:t>
            </a:r>
            <a:r>
              <a:rPr lang="en-US" dirty="0"/>
              <a:t>–</a:t>
            </a:r>
            <a:r>
              <a:rPr lang="fr-FR" i="1" dirty="0" smtClean="0"/>
              <a:t> </a:t>
            </a:r>
            <a:r>
              <a:rPr lang="fr-FR" i="1" dirty="0"/>
              <a:t>L</a:t>
            </a:r>
            <a:r>
              <a:rPr lang="fr-FR" i="1" dirty="0" smtClean="0"/>
              <a:t>e processus</a:t>
            </a:r>
            <a:endParaRPr lang="fr-FR" i="1" dirty="0"/>
          </a:p>
        </p:txBody>
      </p:sp>
      <p:sp>
        <p:nvSpPr>
          <p:cNvPr id="3" name="Content Placeholder 2"/>
          <p:cNvSpPr>
            <a:spLocks noGrp="1"/>
          </p:cNvSpPr>
          <p:nvPr>
            <p:ph sz="quarter" idx="13"/>
          </p:nvPr>
        </p:nvSpPr>
        <p:spPr/>
        <p:txBody>
          <a:bodyPr>
            <a:normAutofit fontScale="70000" lnSpcReduction="20000"/>
          </a:bodyPr>
          <a:lstStyle/>
          <a:p>
            <a:pPr marL="0" indent="0" algn="just">
              <a:buNone/>
            </a:pPr>
            <a:r>
              <a:rPr lang="fr-FR" b="1" dirty="0"/>
              <a:t>Étape 1 : Postez des idées du processus de réduction des </a:t>
            </a:r>
            <a:r>
              <a:rPr lang="fr-FR" b="1" dirty="0" smtClean="0"/>
              <a:t>données</a:t>
            </a:r>
            <a:endParaRPr lang="fr-FR" dirty="0"/>
          </a:p>
          <a:p>
            <a:pPr algn="just" fontAlgn="base"/>
            <a:r>
              <a:rPr lang="fr-FR" dirty="0"/>
              <a:t>Individuellement ou en petits </a:t>
            </a:r>
            <a:r>
              <a:rPr lang="fr-FR" dirty="0" smtClean="0"/>
              <a:t>groupes</a:t>
            </a:r>
            <a:endParaRPr lang="fr-FR" dirty="0"/>
          </a:p>
          <a:p>
            <a:pPr marL="0" indent="0" algn="just">
              <a:buNone/>
            </a:pPr>
            <a:r>
              <a:rPr lang="fr-FR" b="1" dirty="0"/>
              <a:t>Étape 2 : Promenade-causerie</a:t>
            </a:r>
          </a:p>
          <a:p>
            <a:pPr algn="just" fontAlgn="base"/>
            <a:r>
              <a:rPr lang="fr-FR" dirty="0"/>
              <a:t>Avec un(e) partenaire, faites le tour de la pièce et discutez de ce que vous y voyez et de ce qui </a:t>
            </a:r>
            <a:r>
              <a:rPr lang="fr-FR" dirty="0" smtClean="0"/>
              <a:t>manque</a:t>
            </a:r>
            <a:endParaRPr lang="fr-FR" dirty="0"/>
          </a:p>
          <a:p>
            <a:pPr marL="0" indent="0" algn="just">
              <a:buNone/>
            </a:pPr>
            <a:r>
              <a:rPr lang="fr-FR" b="1" dirty="0"/>
              <a:t>Étape 3 : Réfléchissez et </a:t>
            </a:r>
            <a:r>
              <a:rPr lang="fr-FR" b="1" dirty="0" smtClean="0"/>
              <a:t>ajoutez</a:t>
            </a:r>
            <a:endParaRPr lang="fr-FR" b="1" dirty="0"/>
          </a:p>
          <a:p>
            <a:pPr algn="just" fontAlgn="base"/>
            <a:r>
              <a:rPr lang="fr-FR" dirty="0"/>
              <a:t>Par vous-même, réfléchissez à votre marche et à votre conversation et ajoutez-en aux </a:t>
            </a:r>
            <a:r>
              <a:rPr lang="fr-FR" dirty="0" smtClean="0"/>
              <a:t>murs</a:t>
            </a:r>
            <a:endParaRPr lang="fr-FR" dirty="0"/>
          </a:p>
          <a:p>
            <a:pPr marL="0" indent="0" algn="just">
              <a:buNone/>
            </a:pPr>
            <a:r>
              <a:rPr lang="fr-FR" b="1" dirty="0"/>
              <a:t>Étape 4 : Lisez et posez-vous des </a:t>
            </a:r>
            <a:r>
              <a:rPr lang="fr-FR" b="1" dirty="0" smtClean="0"/>
              <a:t>questions</a:t>
            </a:r>
            <a:endParaRPr lang="fr-FR" b="1" dirty="0"/>
          </a:p>
          <a:p>
            <a:pPr algn="just" fontAlgn="base"/>
            <a:r>
              <a:rPr lang="fr-FR" dirty="0"/>
              <a:t>En petits groupes, lisez une partie des notes qui vous interrogent ou doivent être partagées. Ajoutez aux </a:t>
            </a:r>
            <a:r>
              <a:rPr lang="fr-FR" dirty="0" smtClean="0"/>
              <a:t>murs</a:t>
            </a:r>
            <a:endParaRPr lang="fr-FR" dirty="0"/>
          </a:p>
          <a:p>
            <a:pPr marL="0" indent="0" algn="just">
              <a:buNone/>
            </a:pPr>
            <a:r>
              <a:rPr lang="fr-FR" b="1" dirty="0"/>
              <a:t>Étape 5 : Posez des questions et </a:t>
            </a:r>
            <a:r>
              <a:rPr lang="fr-FR" b="1" dirty="0" smtClean="0"/>
              <a:t>partagez</a:t>
            </a:r>
            <a:endParaRPr lang="fr-FR" b="1" dirty="0"/>
          </a:p>
          <a:p>
            <a:pPr algn="just" fontAlgn="base"/>
            <a:r>
              <a:rPr lang="fr-FR" dirty="0"/>
              <a:t>Seul(e), offrez aux murs des interrogations et des questions à porter demain dans votre </a:t>
            </a:r>
            <a:r>
              <a:rPr lang="fr-FR" dirty="0" smtClean="0"/>
              <a:t>travail</a:t>
            </a:r>
            <a:endParaRPr lang="fr-FR" dirty="0"/>
          </a:p>
        </p:txBody>
      </p:sp>
    </p:spTree>
    <p:extLst>
      <p:ext uri="{BB962C8B-B14F-4D97-AF65-F5344CB8AC3E}">
        <p14:creationId xmlns:p14="http://schemas.microsoft.com/office/powerpoint/2010/main" val="4290683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Affichage des </a:t>
            </a:r>
            <a:r>
              <a:rPr lang="fr-FR" dirty="0"/>
              <a:t>données </a:t>
            </a:r>
            <a:r>
              <a:rPr lang="en-US" dirty="0"/>
              <a:t>–</a:t>
            </a:r>
            <a:r>
              <a:rPr lang="fr-FR" i="1" dirty="0" smtClean="0"/>
              <a:t> </a:t>
            </a:r>
            <a:r>
              <a:rPr lang="fr-FR" i="1" dirty="0"/>
              <a:t>L</a:t>
            </a:r>
            <a:r>
              <a:rPr lang="fr-FR" i="1" dirty="0" smtClean="0"/>
              <a:t>e processus</a:t>
            </a:r>
            <a:endParaRPr lang="fr-FR" i="1" dirty="0"/>
          </a:p>
        </p:txBody>
      </p:sp>
      <p:sp>
        <p:nvSpPr>
          <p:cNvPr id="3" name="Content Placeholder 2"/>
          <p:cNvSpPr>
            <a:spLocks noGrp="1"/>
          </p:cNvSpPr>
          <p:nvPr>
            <p:ph sz="quarter" idx="13"/>
          </p:nvPr>
        </p:nvSpPr>
        <p:spPr/>
        <p:txBody>
          <a:bodyPr>
            <a:normAutofit/>
          </a:bodyPr>
          <a:lstStyle/>
          <a:p>
            <a:pPr marL="0" indent="0" algn="just">
              <a:buNone/>
            </a:pPr>
            <a:r>
              <a:rPr lang="fr-FR" dirty="0"/>
              <a:t>En </a:t>
            </a:r>
            <a:r>
              <a:rPr lang="fr-FR" u="sng" dirty="0"/>
              <a:t>nouveaux</a:t>
            </a:r>
            <a:r>
              <a:rPr lang="fr-FR" dirty="0"/>
              <a:t> groupes de 3, </a:t>
            </a:r>
            <a:r>
              <a:rPr lang="fr-FR" dirty="0" smtClean="0"/>
              <a:t>débattez :</a:t>
            </a:r>
            <a:endParaRPr lang="fr-FR" dirty="0"/>
          </a:p>
          <a:p>
            <a:pPr marL="457200" indent="-457200" algn="just" fontAlgn="base">
              <a:buFont typeface="+mj-lt"/>
              <a:buAutoNum type="arabicPeriod"/>
            </a:pPr>
            <a:r>
              <a:rPr lang="fr-FR" i="1" dirty="0"/>
              <a:t>Quelle étape a été</a:t>
            </a:r>
            <a:r>
              <a:rPr lang="fr-FR" b="1" i="1" dirty="0"/>
              <a:t> importante</a:t>
            </a:r>
            <a:r>
              <a:rPr lang="fr-FR" i="1" dirty="0"/>
              <a:t> ?</a:t>
            </a:r>
          </a:p>
          <a:p>
            <a:pPr marL="457200" indent="-457200" algn="just" fontAlgn="base">
              <a:buFont typeface="+mj-lt"/>
              <a:buAutoNum type="arabicPeriod"/>
            </a:pPr>
            <a:r>
              <a:rPr lang="fr-FR" i="1" dirty="0"/>
              <a:t>Quelle étape a été</a:t>
            </a:r>
            <a:r>
              <a:rPr lang="fr-FR" b="1" i="1" dirty="0"/>
              <a:t> étonnamment utile</a:t>
            </a:r>
            <a:r>
              <a:rPr lang="fr-FR" i="1" dirty="0"/>
              <a:t> ?</a:t>
            </a:r>
          </a:p>
          <a:p>
            <a:pPr marL="457200" indent="-457200" algn="just" fontAlgn="base">
              <a:buFont typeface="+mj-lt"/>
              <a:buAutoNum type="arabicPeriod"/>
            </a:pPr>
            <a:r>
              <a:rPr lang="fr-FR" i="1" dirty="0"/>
              <a:t>Quelles étapes ont été</a:t>
            </a:r>
            <a:r>
              <a:rPr lang="fr-FR" b="1" i="1" dirty="0"/>
              <a:t> difficile</a:t>
            </a:r>
            <a:r>
              <a:rPr lang="fr-FR" i="1" dirty="0"/>
              <a:t>s ? Pourquoi ?</a:t>
            </a:r>
          </a:p>
          <a:p>
            <a:pPr marL="457200" indent="-457200" algn="just" fontAlgn="base">
              <a:buFont typeface="+mj-lt"/>
              <a:buAutoNum type="arabicPeriod"/>
            </a:pPr>
            <a:r>
              <a:rPr lang="fr-FR" i="1" dirty="0"/>
              <a:t>Qu’</a:t>
            </a:r>
            <a:r>
              <a:rPr lang="fr-FR" b="1" i="1" dirty="0"/>
              <a:t>avez-vous changé</a:t>
            </a:r>
            <a:r>
              <a:rPr lang="fr-FR" i="1" dirty="0"/>
              <a:t> dans le processus pour vous aider dans votre travail ?</a:t>
            </a:r>
          </a:p>
          <a:p>
            <a:pPr marL="457200" indent="-457200" algn="just" fontAlgn="base">
              <a:buFont typeface="+mj-lt"/>
              <a:buAutoNum type="arabicPeriod"/>
            </a:pPr>
            <a:r>
              <a:rPr lang="fr-FR" i="1" dirty="0"/>
              <a:t>Quelles </a:t>
            </a:r>
            <a:r>
              <a:rPr lang="fr-FR" b="1" i="1" dirty="0"/>
              <a:t>questions</a:t>
            </a:r>
            <a:r>
              <a:rPr lang="fr-FR" i="1" dirty="0"/>
              <a:t> avez-vous ?</a:t>
            </a:r>
          </a:p>
          <a:p>
            <a:pPr marL="0" indent="0" algn="just" fontAlgn="base">
              <a:buNone/>
            </a:pPr>
            <a:r>
              <a:rPr lang="fr-FR" dirty="0"/>
              <a:t>Vous avez 15 minutes. Écrivez vos réflexions sur une feuille du tableau à feuilles mobiles.  </a:t>
            </a:r>
          </a:p>
        </p:txBody>
      </p:sp>
      <p:sp>
        <p:nvSpPr>
          <p:cNvPr id="4" name="Oval Callout 3"/>
          <p:cNvSpPr/>
          <p:nvPr/>
        </p:nvSpPr>
        <p:spPr>
          <a:xfrm>
            <a:off x="8587409" y="1298845"/>
            <a:ext cx="2892287" cy="1808921"/>
          </a:xfrm>
          <a:prstGeom prst="wedgeEllipseCallout">
            <a:avLst/>
          </a:prstGeom>
          <a:solidFill>
            <a:srgbClr val="002F6B"/>
          </a:solidFill>
          <a:ln>
            <a:solidFill>
              <a:srgbClr val="002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08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4321-CE77-DD4C-8AB3-1FC2FBF2689A}"/>
              </a:ext>
            </a:extLst>
          </p:cNvPr>
          <p:cNvSpPr>
            <a:spLocks noGrp="1"/>
          </p:cNvSpPr>
          <p:nvPr>
            <p:ph type="ctrTitle"/>
          </p:nvPr>
        </p:nvSpPr>
        <p:spPr/>
        <p:txBody>
          <a:bodyPr/>
          <a:lstStyle/>
          <a:p>
            <a:r>
              <a:rPr lang="fr-FR"/>
              <a:t>JOUR 1</a:t>
            </a:r>
            <a:br>
              <a:rPr lang="fr-FR"/>
            </a:br>
            <a:r>
              <a:rPr lang="fr-FR"/>
              <a:t/>
            </a:r>
            <a:br>
              <a:rPr lang="fr-FR"/>
            </a:br>
            <a:r>
              <a:rPr lang="fr-FR"/>
              <a:t>Vendredi 26 mars 2021</a:t>
            </a:r>
          </a:p>
        </p:txBody>
      </p:sp>
    </p:spTree>
    <p:extLst>
      <p:ext uri="{BB962C8B-B14F-4D97-AF65-F5344CB8AC3E}">
        <p14:creationId xmlns:p14="http://schemas.microsoft.com/office/powerpoint/2010/main" val="395980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analyse – </a:t>
            </a:r>
            <a:r>
              <a:rPr lang="fr-FR" i="1" dirty="0"/>
              <a:t>R</a:t>
            </a:r>
            <a:r>
              <a:rPr lang="fr-FR" i="1" dirty="0" smtClean="0"/>
              <a:t>éduction </a:t>
            </a:r>
            <a:r>
              <a:rPr lang="fr-FR" i="1" dirty="0"/>
              <a:t>des </a:t>
            </a:r>
            <a:r>
              <a:rPr lang="fr-FR" i="1" dirty="0" smtClean="0"/>
              <a:t>données</a:t>
            </a:r>
            <a:endParaRPr lang="fr-FR" dirty="0"/>
          </a:p>
        </p:txBody>
      </p:sp>
      <p:sp>
        <p:nvSpPr>
          <p:cNvPr id="3" name="Content Placeholder 2"/>
          <p:cNvSpPr>
            <a:spLocks noGrp="1"/>
          </p:cNvSpPr>
          <p:nvPr>
            <p:ph sz="quarter" idx="13"/>
          </p:nvPr>
        </p:nvSpPr>
        <p:spPr/>
        <p:txBody>
          <a:bodyPr>
            <a:normAutofit lnSpcReduction="10000"/>
          </a:bodyPr>
          <a:lstStyle/>
          <a:p>
            <a:pPr marL="0" indent="0">
              <a:spcAft>
                <a:spcPts val="1200"/>
              </a:spcAft>
              <a:buNone/>
            </a:pPr>
            <a:r>
              <a:rPr lang="fr-FR" dirty="0"/>
              <a:t>Examinons maintenant l’analyse des données que vous avez effectuée — la réduction des données. Nous sommes curieux (ses) de savoir ce que vous commencez à remarquer. </a:t>
            </a:r>
          </a:p>
          <a:p>
            <a:pPr marL="0" indent="0">
              <a:buNone/>
            </a:pPr>
            <a:r>
              <a:rPr lang="fr-FR" dirty="0"/>
              <a:t>En </a:t>
            </a:r>
            <a:r>
              <a:rPr lang="fr-FR" u="sng" dirty="0"/>
              <a:t>nouveaux</a:t>
            </a:r>
            <a:r>
              <a:rPr lang="fr-FR" dirty="0"/>
              <a:t> groupes de 4, débattez </a:t>
            </a:r>
          </a:p>
          <a:p>
            <a:pPr fontAlgn="base"/>
            <a:r>
              <a:rPr lang="fr-FR" i="1" dirty="0"/>
              <a:t>Qu’est-ce que vous commencez à remarquer ?</a:t>
            </a:r>
          </a:p>
          <a:p>
            <a:pPr fontAlgn="base"/>
            <a:r>
              <a:rPr lang="fr-FR" i="1" dirty="0"/>
              <a:t>Sur quoi commencez-vous à vous interrogez ?</a:t>
            </a:r>
          </a:p>
          <a:p>
            <a:pPr fontAlgn="base"/>
            <a:r>
              <a:rPr lang="fr-FR" i="1" dirty="0"/>
              <a:t>Quelles questions avez-vous ?</a:t>
            </a:r>
          </a:p>
          <a:p>
            <a:pPr marL="0" indent="0">
              <a:spcBef>
                <a:spcPts val="1800"/>
              </a:spcBef>
              <a:buNone/>
            </a:pPr>
            <a:r>
              <a:rPr lang="fr-FR" dirty="0"/>
              <a:t>Écoutons vos réflexions ainsi que quelques exemples de votre réduction des données. </a:t>
            </a:r>
          </a:p>
        </p:txBody>
      </p:sp>
    </p:spTree>
    <p:extLst>
      <p:ext uri="{BB962C8B-B14F-4D97-AF65-F5344CB8AC3E}">
        <p14:creationId xmlns:p14="http://schemas.microsoft.com/office/powerpoint/2010/main" val="21701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fr-FR" dirty="0" smtClean="0"/>
              <a:t>Qu’est-ce </a:t>
            </a:r>
            <a:r>
              <a:rPr lang="fr-FR" dirty="0"/>
              <a:t>qui </a:t>
            </a:r>
            <a:r>
              <a:rPr lang="fr-FR" u="sng" dirty="0"/>
              <a:t>devient plus clair</a:t>
            </a:r>
            <a:r>
              <a:rPr lang="fr-FR" dirty="0"/>
              <a:t> sur l’analyse des données ?</a:t>
            </a:r>
          </a:p>
        </p:txBody>
      </p:sp>
      <p:pic>
        <p:nvPicPr>
          <p:cNvPr id="5" name="Content Placeholder 4" descr="Sun shining onto the famous tourist attraction of Kathmandu Durbar Square. The square is empty."/>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7485" t="-444" r="28569" b="689"/>
          <a:stretch/>
        </p:blipFill>
        <p:spPr>
          <a:xfrm>
            <a:off x="6692900" y="1616149"/>
            <a:ext cx="4584700" cy="4774018"/>
          </a:xfrm>
        </p:spPr>
      </p:pic>
      <p:sp>
        <p:nvSpPr>
          <p:cNvPr id="4" name="Title 3"/>
          <p:cNvSpPr>
            <a:spLocks noGrp="1"/>
          </p:cNvSpPr>
          <p:nvPr>
            <p:ph type="title"/>
          </p:nvPr>
        </p:nvSpPr>
        <p:spPr/>
        <p:txBody>
          <a:bodyPr/>
          <a:lstStyle/>
          <a:p>
            <a:r>
              <a:rPr lang="fr-FR" dirty="0"/>
              <a:t>Notre analyse – C</a:t>
            </a:r>
            <a:r>
              <a:rPr lang="fr-FR" dirty="0" smtClean="0"/>
              <a:t>larté</a:t>
            </a:r>
            <a:endParaRPr lang="fr-FR" dirty="0"/>
          </a:p>
        </p:txBody>
      </p:sp>
      <p:sp>
        <p:nvSpPr>
          <p:cNvPr id="6" name="TextBox 5"/>
          <p:cNvSpPr txBox="1"/>
          <p:nvPr/>
        </p:nvSpPr>
        <p:spPr>
          <a:xfrm>
            <a:off x="6603448" y="6348330"/>
            <a:ext cx="4584700" cy="307777"/>
          </a:xfrm>
          <a:prstGeom prst="rect">
            <a:avLst/>
          </a:prstGeom>
          <a:noFill/>
        </p:spPr>
        <p:txBody>
          <a:bodyPr wrap="square" rtlCol="0">
            <a:spAutoFit/>
          </a:bodyPr>
          <a:lstStyle/>
          <a:p>
            <a:r>
              <a:rPr lang="fr-FR" sz="1400" i="1"/>
              <a:t>Save the Children</a:t>
            </a:r>
          </a:p>
        </p:txBody>
      </p:sp>
    </p:spTree>
    <p:extLst>
      <p:ext uri="{BB962C8B-B14F-4D97-AF65-F5344CB8AC3E}">
        <p14:creationId xmlns:p14="http://schemas.microsoft.com/office/powerpoint/2010/main" val="1088163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fr-FR" dirty="0"/>
              <a:t>Qu’est-ce qui n’est pas encore clair pour vous ? Quelles questions avez-vous ?</a:t>
            </a:r>
          </a:p>
          <a:p>
            <a:endParaRPr lang="en-US" dirty="0"/>
          </a:p>
        </p:txBody>
      </p:sp>
      <p:pic>
        <p:nvPicPr>
          <p:cNvPr id="5" name="Content Placeholder 4"/>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7547" t="-656" r="29550" b="656"/>
          <a:stretch/>
        </p:blipFill>
        <p:spPr>
          <a:xfrm>
            <a:off x="6692900" y="1573618"/>
            <a:ext cx="4584700" cy="4859079"/>
          </a:xfrm>
        </p:spPr>
      </p:pic>
      <p:sp>
        <p:nvSpPr>
          <p:cNvPr id="4" name="Title 3"/>
          <p:cNvSpPr>
            <a:spLocks noGrp="1"/>
          </p:cNvSpPr>
          <p:nvPr>
            <p:ph type="title"/>
          </p:nvPr>
        </p:nvSpPr>
        <p:spPr/>
        <p:txBody>
          <a:bodyPr/>
          <a:lstStyle/>
          <a:p>
            <a:r>
              <a:rPr lang="fr-FR" dirty="0"/>
              <a:t>Notre analyse – </a:t>
            </a:r>
            <a:r>
              <a:rPr lang="fr-FR" i="1" dirty="0" smtClean="0"/>
              <a:t>Questions</a:t>
            </a:r>
            <a:endParaRPr lang="fr-FR" i="1" dirty="0"/>
          </a:p>
        </p:txBody>
      </p:sp>
      <p:sp>
        <p:nvSpPr>
          <p:cNvPr id="6" name="TextBox 5"/>
          <p:cNvSpPr txBox="1"/>
          <p:nvPr/>
        </p:nvSpPr>
        <p:spPr>
          <a:xfrm>
            <a:off x="6603448" y="6380229"/>
            <a:ext cx="4584700" cy="307777"/>
          </a:xfrm>
          <a:prstGeom prst="rect">
            <a:avLst/>
          </a:prstGeom>
          <a:noFill/>
        </p:spPr>
        <p:txBody>
          <a:bodyPr wrap="square" rtlCol="0">
            <a:spAutoFit/>
          </a:bodyPr>
          <a:lstStyle/>
          <a:p>
            <a:r>
              <a:rPr lang="fr-FR" sz="1400" i="1"/>
              <a:t>Save the Children</a:t>
            </a:r>
          </a:p>
        </p:txBody>
      </p:sp>
    </p:spTree>
    <p:extLst>
      <p:ext uri="{BB962C8B-B14F-4D97-AF65-F5344CB8AC3E}">
        <p14:creationId xmlns:p14="http://schemas.microsoft.com/office/powerpoint/2010/main" val="2406274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analyse – </a:t>
            </a:r>
            <a:r>
              <a:rPr lang="fr-FR" i="1" dirty="0" smtClean="0"/>
              <a:t>Réduction </a:t>
            </a:r>
            <a:r>
              <a:rPr lang="fr-FR" i="1" dirty="0"/>
              <a:t>des </a:t>
            </a:r>
            <a:r>
              <a:rPr lang="fr-FR" i="1" dirty="0" smtClean="0"/>
              <a:t>données</a:t>
            </a:r>
            <a:endParaRPr lang="fr-FR" dirty="0"/>
          </a:p>
        </p:txBody>
      </p:sp>
      <p:sp>
        <p:nvSpPr>
          <p:cNvPr id="3" name="Content Placeholder 2"/>
          <p:cNvSpPr>
            <a:spLocks noGrp="1"/>
          </p:cNvSpPr>
          <p:nvPr>
            <p:ph sz="quarter" idx="13"/>
          </p:nvPr>
        </p:nvSpPr>
        <p:spPr/>
        <p:txBody>
          <a:bodyPr/>
          <a:lstStyle/>
          <a:p>
            <a:pPr marL="0" indent="0" algn="just">
              <a:buNone/>
            </a:pPr>
            <a:r>
              <a:rPr lang="fr-FR" dirty="0"/>
              <a:t>Demain, vous allez reprendre ce que vous avez fait aujourd’hui.</a:t>
            </a:r>
          </a:p>
          <a:p>
            <a:pPr marL="0" indent="0" algn="just">
              <a:buNone/>
            </a:pPr>
            <a:r>
              <a:rPr lang="fr-FR" dirty="0"/>
              <a:t>Mais avec 3 nouveaux outils de l’AAP</a:t>
            </a:r>
          </a:p>
          <a:p>
            <a:pPr marL="457200" indent="-457200" algn="just" fontAlgn="base">
              <a:buFont typeface="+mj-lt"/>
              <a:buAutoNum type="arabicPeriod"/>
            </a:pPr>
            <a:r>
              <a:rPr lang="fr-FR" b="1" dirty="0"/>
              <a:t>Histoires vraies</a:t>
            </a:r>
          </a:p>
          <a:p>
            <a:pPr marL="457200" indent="-457200" algn="just" fontAlgn="base">
              <a:buFont typeface="+mj-lt"/>
              <a:buAutoNum type="arabicPeriod"/>
            </a:pPr>
            <a:r>
              <a:rPr lang="fr-FR" b="1" dirty="0"/>
              <a:t>Cercles de confiance.</a:t>
            </a:r>
          </a:p>
          <a:p>
            <a:pPr marL="457200" indent="-457200" algn="just" fontAlgn="base">
              <a:buFont typeface="+mj-lt"/>
              <a:buAutoNum type="arabicPeriod"/>
            </a:pPr>
            <a:r>
              <a:rPr lang="fr-FR" b="1" dirty="0"/>
              <a:t>Une image vaut 1 000 mots.</a:t>
            </a:r>
          </a:p>
          <a:p>
            <a:pPr algn="just" fontAlgn="base"/>
            <a:r>
              <a:rPr lang="fr-FR" i="1" dirty="0"/>
              <a:t>Qui a encore des photos à partager ?</a:t>
            </a:r>
          </a:p>
          <a:p>
            <a:pPr algn="just" fontAlgn="base"/>
            <a:r>
              <a:rPr lang="fr-FR" i="1" dirty="0"/>
              <a:t>Qui a des questions finales à poser ?</a:t>
            </a:r>
          </a:p>
        </p:txBody>
      </p:sp>
    </p:spTree>
    <p:extLst>
      <p:ext uri="{BB962C8B-B14F-4D97-AF65-F5344CB8AC3E}">
        <p14:creationId xmlns:p14="http://schemas.microsoft.com/office/powerpoint/2010/main" val="106836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Clôture –</a:t>
            </a:r>
            <a:r>
              <a:rPr lang="fr-FR" i="1" dirty="0"/>
              <a:t> </a:t>
            </a:r>
            <a:r>
              <a:rPr lang="fr-FR" i="1" dirty="0" smtClean="0"/>
              <a:t>Proverbe</a:t>
            </a:r>
            <a:endParaRPr lang="fr-FR" i="1" dirty="0"/>
          </a:p>
        </p:txBody>
      </p:sp>
      <p:sp>
        <p:nvSpPr>
          <p:cNvPr id="3" name="Content Placeholder 2"/>
          <p:cNvSpPr>
            <a:spLocks noGrp="1"/>
          </p:cNvSpPr>
          <p:nvPr>
            <p:ph sz="quarter" idx="13"/>
          </p:nvPr>
        </p:nvSpPr>
        <p:spPr/>
        <p:txBody>
          <a:bodyPr>
            <a:normAutofit fontScale="92500"/>
          </a:bodyPr>
          <a:lstStyle/>
          <a:p>
            <a:pPr marL="0" indent="0" algn="just">
              <a:buNone/>
            </a:pPr>
            <a:r>
              <a:rPr lang="fr-FR" dirty="0"/>
              <a:t>Pour terminer notre journée ensemble, </a:t>
            </a:r>
            <a:r>
              <a:rPr lang="fr-FR" b="1" dirty="0"/>
              <a:t>choisissez un proverbe</a:t>
            </a:r>
            <a:r>
              <a:rPr lang="fr-FR" dirty="0"/>
              <a:t> ou rédigez-en un nouveau qui vous parle vraiment de votre expérience de l’importance et du pouvoir du travail en équipe…</a:t>
            </a:r>
          </a:p>
          <a:p>
            <a:pPr marL="457200" indent="-457200" algn="just" fontAlgn="base">
              <a:buFont typeface="+mj-lt"/>
              <a:buAutoNum type="arabicPeriod"/>
            </a:pPr>
            <a:r>
              <a:rPr lang="fr-FR" dirty="0"/>
              <a:t>Plus on est nombreux, plus il y a de chance de sortir d’une forêt </a:t>
            </a:r>
            <a:r>
              <a:rPr lang="fr-FR" dirty="0" smtClean="0"/>
              <a:t>sombre</a:t>
            </a:r>
            <a:endParaRPr lang="fr-FR" dirty="0"/>
          </a:p>
          <a:p>
            <a:pPr marL="457200" indent="-457200" algn="just" fontAlgn="base">
              <a:buFont typeface="+mj-lt"/>
              <a:buAutoNum type="arabicPeriod"/>
            </a:pPr>
            <a:r>
              <a:rPr lang="fr-FR" dirty="0"/>
              <a:t>On ne peut tuer les mouches avec un </a:t>
            </a:r>
            <a:r>
              <a:rPr lang="fr-FR" dirty="0" smtClean="0"/>
              <a:t>doigt</a:t>
            </a:r>
            <a:endParaRPr lang="fr-FR" dirty="0"/>
          </a:p>
          <a:p>
            <a:pPr marL="457200" indent="-457200" algn="just" fontAlgn="base">
              <a:buFont typeface="+mj-lt"/>
              <a:buAutoNum type="arabicPeriod"/>
            </a:pPr>
            <a:r>
              <a:rPr lang="fr-FR" dirty="0"/>
              <a:t>Ensemble, nous pouvons porter un </a:t>
            </a:r>
            <a:r>
              <a:rPr lang="fr-FR" dirty="0" smtClean="0"/>
              <a:t>éléphant</a:t>
            </a:r>
            <a:endParaRPr lang="fr-FR" dirty="0"/>
          </a:p>
          <a:p>
            <a:pPr marL="457200" indent="-457200" algn="just" fontAlgn="base">
              <a:buFont typeface="+mj-lt"/>
              <a:buAutoNum type="arabicPeriod"/>
            </a:pPr>
            <a:r>
              <a:rPr lang="fr-FR" dirty="0"/>
              <a:t>Accordons-nous sur notre désaccord, et puis </a:t>
            </a:r>
            <a:r>
              <a:rPr lang="fr-FR" dirty="0" smtClean="0"/>
              <a:t>entendons-nous</a:t>
            </a:r>
            <a:endParaRPr lang="fr-FR" dirty="0"/>
          </a:p>
          <a:p>
            <a:pPr marL="457200" indent="-457200" algn="just" fontAlgn="base">
              <a:buFont typeface="+mj-lt"/>
              <a:buAutoNum type="arabicPeriod"/>
            </a:pPr>
            <a:r>
              <a:rPr lang="fr-FR" dirty="0"/>
              <a:t>Accordons-nous sur notre désaccord et puis </a:t>
            </a:r>
            <a:r>
              <a:rPr lang="fr-FR" dirty="0" smtClean="0"/>
              <a:t>entendons-nous</a:t>
            </a:r>
            <a:endParaRPr lang="fr-FR" dirty="0"/>
          </a:p>
          <a:p>
            <a:pPr marL="0" indent="0" algn="just">
              <a:spcBef>
                <a:spcPts val="1800"/>
              </a:spcBef>
              <a:buNone/>
            </a:pPr>
            <a:r>
              <a:rPr lang="fr-FR" dirty="0"/>
              <a:t>Écoutons 2 personnes et une raison de votre sélection. </a:t>
            </a:r>
          </a:p>
        </p:txBody>
      </p:sp>
    </p:spTree>
    <p:extLst>
      <p:ext uri="{BB962C8B-B14F-4D97-AF65-F5344CB8AC3E}">
        <p14:creationId xmlns:p14="http://schemas.microsoft.com/office/powerpoint/2010/main" val="877239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JOUR 3</a:t>
            </a:r>
            <a:br>
              <a:rPr lang="fr-FR"/>
            </a:br>
            <a:r>
              <a:rPr lang="fr-FR"/>
              <a:t/>
            </a:r>
            <a:br>
              <a:rPr lang="fr-FR"/>
            </a:br>
            <a:r>
              <a:rPr lang="fr-FR"/>
              <a:t>Mardi 30 mars 2021</a:t>
            </a:r>
          </a:p>
        </p:txBody>
      </p:sp>
    </p:spTree>
    <p:extLst>
      <p:ext uri="{BB962C8B-B14F-4D97-AF65-F5344CB8AC3E}">
        <p14:creationId xmlns:p14="http://schemas.microsoft.com/office/powerpoint/2010/main" val="49723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37359" y="1614567"/>
            <a:ext cx="4853558" cy="4800600"/>
          </a:xfrm>
        </p:spPr>
        <p:txBody>
          <a:bodyPr>
            <a:normAutofit fontScale="92500" lnSpcReduction="20000"/>
          </a:bodyPr>
          <a:lstStyle/>
          <a:p>
            <a:pPr fontAlgn="base"/>
            <a:r>
              <a:rPr lang="fr-FR" dirty="0"/>
              <a:t>Bienvenue et présentation </a:t>
            </a:r>
          </a:p>
          <a:p>
            <a:pPr fontAlgn="base"/>
            <a:r>
              <a:rPr lang="fr-FR" dirty="0"/>
              <a:t>Notre plan</a:t>
            </a:r>
          </a:p>
          <a:p>
            <a:pPr fontAlgn="base"/>
            <a:r>
              <a:rPr lang="fr-FR" dirty="0"/>
              <a:t>Plus de photos !</a:t>
            </a:r>
          </a:p>
          <a:p>
            <a:pPr fontAlgn="base"/>
            <a:r>
              <a:rPr lang="fr-FR" dirty="0"/>
              <a:t>S’enraciner avant de commencer - mise en train</a:t>
            </a:r>
          </a:p>
          <a:p>
            <a:pPr fontAlgn="base"/>
            <a:r>
              <a:rPr lang="fr-FR" dirty="0"/>
              <a:t>Affichage des données</a:t>
            </a:r>
          </a:p>
          <a:p>
            <a:pPr fontAlgn="base"/>
            <a:r>
              <a:rPr lang="fr-FR" dirty="0"/>
              <a:t>Notre analyse - réduction des données </a:t>
            </a:r>
          </a:p>
          <a:p>
            <a:pPr fontAlgn="base"/>
            <a:r>
              <a:rPr lang="fr-FR" dirty="0"/>
              <a:t>Nos Questions de recherche - revisite</a:t>
            </a:r>
          </a:p>
          <a:p>
            <a:pPr fontAlgn="base"/>
            <a:r>
              <a:rPr lang="fr-FR" dirty="0"/>
              <a:t>Résultats</a:t>
            </a:r>
          </a:p>
          <a:p>
            <a:pPr fontAlgn="base"/>
            <a:r>
              <a:rPr lang="fr-FR" dirty="0"/>
              <a:t>Clôture avec couleur</a:t>
            </a:r>
          </a:p>
        </p:txBody>
      </p:sp>
      <p:sp>
        <p:nvSpPr>
          <p:cNvPr id="4" name="Title 3"/>
          <p:cNvSpPr>
            <a:spLocks noGrp="1"/>
          </p:cNvSpPr>
          <p:nvPr>
            <p:ph type="title"/>
          </p:nvPr>
        </p:nvSpPr>
        <p:spPr/>
        <p:txBody>
          <a:bodyPr/>
          <a:lstStyle/>
          <a:p>
            <a:r>
              <a:rPr lang="fr-FR" dirty="0"/>
              <a:t>Notre </a:t>
            </a:r>
            <a:r>
              <a:rPr lang="fr-FR" dirty="0" smtClean="0"/>
              <a:t>plan</a:t>
            </a:r>
            <a:endParaRPr lang="en-US" dirty="0"/>
          </a:p>
        </p:txBody>
      </p:sp>
      <p:pic>
        <p:nvPicPr>
          <p:cNvPr id="9" name="Content Placeholder 8"/>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92900" y="1720850"/>
            <a:ext cx="4584700" cy="4584700"/>
          </a:xfrm>
        </p:spPr>
      </p:pic>
      <p:sp>
        <p:nvSpPr>
          <p:cNvPr id="6" name="Rectangle 5"/>
          <p:cNvSpPr/>
          <p:nvPr/>
        </p:nvSpPr>
        <p:spPr>
          <a:xfrm rot="20702256">
            <a:off x="8132763" y="2747945"/>
            <a:ext cx="2087562" cy="2447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buSzPct val="100000"/>
              <a:defRPr/>
            </a:pPr>
            <a:r>
              <a:rPr lang="fr-FR" sz="4000" b="1" dirty="0">
                <a:solidFill>
                  <a:srgbClr val="000000"/>
                </a:solidFill>
                <a:latin typeface="Segoe Script" panose="030B0504020000000003" pitchFamily="66" charset="0"/>
              </a:rPr>
              <a:t>C’est quoi le plan ?</a:t>
            </a:r>
            <a:endParaRPr lang="en-US" sz="4000" b="1" dirty="0">
              <a:solidFill>
                <a:srgbClr val="000000"/>
              </a:solidFill>
              <a:latin typeface="Segoe Script" panose="030B0504020000000003" pitchFamily="66" charset="0"/>
            </a:endParaRPr>
          </a:p>
        </p:txBody>
      </p:sp>
    </p:spTree>
    <p:extLst>
      <p:ext uri="{BB962C8B-B14F-4D97-AF65-F5344CB8AC3E}">
        <p14:creationId xmlns:p14="http://schemas.microsoft.com/office/powerpoint/2010/main" val="3979868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S’enraciner avant de commencer – </a:t>
            </a:r>
            <a:r>
              <a:rPr lang="fr-FR" dirty="0" smtClean="0"/>
              <a:t>Mise </a:t>
            </a:r>
            <a:r>
              <a:rPr lang="fr-FR" dirty="0"/>
              <a:t>en </a:t>
            </a:r>
            <a:r>
              <a:rPr lang="fr-FR" dirty="0" smtClean="0"/>
              <a:t>train</a:t>
            </a:r>
            <a:endParaRPr lang="fr-FR" dirty="0"/>
          </a:p>
        </p:txBody>
      </p:sp>
      <p:sp>
        <p:nvSpPr>
          <p:cNvPr id="3" name="Content Placeholder 2"/>
          <p:cNvSpPr>
            <a:spLocks noGrp="1"/>
          </p:cNvSpPr>
          <p:nvPr>
            <p:ph sz="quarter" idx="13"/>
          </p:nvPr>
        </p:nvSpPr>
        <p:spPr/>
        <p:txBody>
          <a:bodyPr>
            <a:normAutofit fontScale="85000" lnSpcReduction="20000"/>
          </a:bodyPr>
          <a:lstStyle/>
          <a:p>
            <a:pPr marL="0" indent="0" algn="just">
              <a:spcAft>
                <a:spcPts val="1800"/>
              </a:spcAft>
              <a:buNone/>
            </a:pPr>
            <a:r>
              <a:rPr lang="fr-FR" dirty="0"/>
              <a:t>Aujourd'hui, vous avez fini de réduire vos données à partir des 6 Outils de l’AAP que vous avez pilotés. </a:t>
            </a:r>
          </a:p>
          <a:p>
            <a:pPr marL="0" indent="0" algn="just">
              <a:spcAft>
                <a:spcPts val="1800"/>
              </a:spcAft>
              <a:buNone/>
            </a:pPr>
            <a:r>
              <a:rPr lang="fr-FR" dirty="0"/>
              <a:t>Formidable ! L’un d’entre ces outils était</a:t>
            </a:r>
            <a:r>
              <a:rPr lang="fr-FR" i="1" dirty="0"/>
              <a:t> Une image raconte 1 000 mots. </a:t>
            </a:r>
            <a:r>
              <a:rPr lang="fr-FR" dirty="0"/>
              <a:t>Maintenant que vous avez utilisé cet outil et vu comment il fonctionne : </a:t>
            </a:r>
          </a:p>
          <a:p>
            <a:pPr algn="just" fontAlgn="base">
              <a:spcAft>
                <a:spcPts val="1800"/>
              </a:spcAft>
            </a:pPr>
            <a:r>
              <a:rPr lang="fr-FR" b="1" i="1" dirty="0"/>
              <a:t>Comment pouvez-vous imaginer utiliser des images à l’avenir dans d’autres travaux ? </a:t>
            </a:r>
          </a:p>
          <a:p>
            <a:pPr marL="0" indent="0" algn="just">
              <a:spcAft>
                <a:spcPts val="1800"/>
              </a:spcAft>
              <a:buNone/>
            </a:pPr>
            <a:r>
              <a:rPr lang="fr-FR" dirty="0"/>
              <a:t>Maintenant, levez-vous et trouvez quelqu’un avec qui vous n’avez pas encore beaucoup parlé aujourd’hui. Saluez-vous les un(e)s les autres et partagez vos réflexions (soyez spécifiques).</a:t>
            </a:r>
          </a:p>
          <a:p>
            <a:pPr marL="0" indent="0" algn="just">
              <a:spcAft>
                <a:spcPts val="1800"/>
              </a:spcAft>
              <a:buNone/>
            </a:pPr>
            <a:r>
              <a:rPr lang="fr-FR" dirty="0"/>
              <a:t>Lorsque vous aurez terminé, nous entendrons quelques un(e)s d’entre vous.</a:t>
            </a:r>
          </a:p>
        </p:txBody>
      </p:sp>
    </p:spTree>
    <p:extLst>
      <p:ext uri="{BB962C8B-B14F-4D97-AF65-F5344CB8AC3E}">
        <p14:creationId xmlns:p14="http://schemas.microsoft.com/office/powerpoint/2010/main" val="52262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S’enraciner avant de commencer</a:t>
            </a:r>
            <a:r>
              <a:rPr lang="fr-FR" i="1" dirty="0"/>
              <a:t/>
            </a:r>
            <a:br>
              <a:rPr lang="fr-FR" i="1" dirty="0"/>
            </a:br>
            <a:r>
              <a:rPr lang="fr-FR" i="1" dirty="0"/>
              <a:t>– espace d’interrogations</a:t>
            </a:r>
            <a:endParaRPr lang="fr-FR" dirty="0"/>
          </a:p>
        </p:txBody>
      </p:sp>
      <p:sp>
        <p:nvSpPr>
          <p:cNvPr id="3" name="Content Placeholder 2"/>
          <p:cNvSpPr>
            <a:spLocks noGrp="1"/>
          </p:cNvSpPr>
          <p:nvPr>
            <p:ph sz="quarter" idx="13"/>
          </p:nvPr>
        </p:nvSpPr>
        <p:spPr/>
        <p:txBody>
          <a:bodyPr>
            <a:normAutofit fontScale="92500" lnSpcReduction="10000"/>
          </a:bodyPr>
          <a:lstStyle/>
          <a:p>
            <a:pPr marL="0" indent="0" algn="just">
              <a:spcAft>
                <a:spcPts val="1800"/>
              </a:spcAft>
              <a:buNone/>
            </a:pPr>
            <a:r>
              <a:rPr lang="fr-FR" dirty="0"/>
              <a:t>En effet, il existe de nombreuses façons d’utiliser les outils de l’AAP... et elles peuvent produire beaucoup de résultats inattendus !  </a:t>
            </a:r>
          </a:p>
          <a:p>
            <a:pPr marL="0" indent="0" algn="just">
              <a:spcAft>
                <a:spcPts val="1800"/>
              </a:spcAft>
              <a:buNone/>
            </a:pPr>
            <a:r>
              <a:rPr lang="fr-FR" i="1" dirty="0"/>
              <a:t>Alors, comment a été ce matin ?</a:t>
            </a:r>
          </a:p>
          <a:p>
            <a:pPr marL="0" indent="0" algn="just">
              <a:buNone/>
            </a:pPr>
            <a:r>
              <a:rPr lang="fr-FR" dirty="0"/>
              <a:t>À votre table, prenez </a:t>
            </a:r>
            <a:r>
              <a:rPr lang="fr-FR" u="sng" dirty="0"/>
              <a:t>10 minutes</a:t>
            </a:r>
            <a:r>
              <a:rPr lang="fr-FR" dirty="0"/>
              <a:t> pour débattre des points suivants :</a:t>
            </a:r>
          </a:p>
          <a:p>
            <a:pPr algn="just" fontAlgn="base"/>
            <a:r>
              <a:rPr lang="fr-FR" i="1" dirty="0"/>
              <a:t>Quels sont les 1-2 principaux </a:t>
            </a:r>
            <a:r>
              <a:rPr lang="fr-FR" b="1" i="1" dirty="0"/>
              <a:t>points de vue</a:t>
            </a:r>
            <a:r>
              <a:rPr lang="fr-FR" i="1" dirty="0"/>
              <a:t> que vous avez sur le travail de réduction des données ?</a:t>
            </a:r>
          </a:p>
          <a:p>
            <a:pPr algn="just" fontAlgn="base"/>
            <a:r>
              <a:rPr lang="fr-FR" i="1" dirty="0"/>
              <a:t>Quelles sont les 1-2 </a:t>
            </a:r>
            <a:r>
              <a:rPr lang="fr-FR" b="1" i="1" dirty="0"/>
              <a:t>questions</a:t>
            </a:r>
            <a:r>
              <a:rPr lang="fr-FR" i="1" dirty="0"/>
              <a:t> que vous avez ?</a:t>
            </a:r>
          </a:p>
          <a:p>
            <a:pPr marL="0" indent="0" algn="just">
              <a:spcBef>
                <a:spcPts val="1800"/>
              </a:spcBef>
              <a:buNone/>
            </a:pPr>
            <a:r>
              <a:rPr lang="fr-FR" dirty="0"/>
              <a:t>Lorsque vous êtes prêt(e), écoutons vos points de vue et vos questions avec l’ensemble du groupe.</a:t>
            </a:r>
          </a:p>
        </p:txBody>
      </p:sp>
    </p:spTree>
    <p:extLst>
      <p:ext uri="{BB962C8B-B14F-4D97-AF65-F5344CB8AC3E}">
        <p14:creationId xmlns:p14="http://schemas.microsoft.com/office/powerpoint/2010/main" val="53897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Affichage </a:t>
            </a:r>
            <a:r>
              <a:rPr lang="fr-FR" dirty="0" smtClean="0"/>
              <a:t>des </a:t>
            </a:r>
            <a:r>
              <a:rPr lang="fr-FR" dirty="0"/>
              <a:t>données</a:t>
            </a:r>
          </a:p>
        </p:txBody>
      </p:sp>
      <p:sp>
        <p:nvSpPr>
          <p:cNvPr id="3" name="Content Placeholder 2"/>
          <p:cNvSpPr>
            <a:spLocks noGrp="1"/>
          </p:cNvSpPr>
          <p:nvPr>
            <p:ph sz="quarter" idx="13"/>
          </p:nvPr>
        </p:nvSpPr>
        <p:spPr/>
        <p:txBody>
          <a:bodyPr>
            <a:normAutofit lnSpcReduction="10000"/>
          </a:bodyPr>
          <a:lstStyle/>
          <a:p>
            <a:pPr marL="0" indent="0" algn="just">
              <a:spcAft>
                <a:spcPts val="1800"/>
              </a:spcAft>
              <a:buNone/>
            </a:pPr>
            <a:r>
              <a:rPr lang="fr-FR" dirty="0"/>
              <a:t>Aujourd’hui, vous avez travaillé sur la réduction des données issues de 3 autres outils de l’AAP. Formidable !</a:t>
            </a:r>
          </a:p>
          <a:p>
            <a:pPr marL="0" indent="0" algn="just">
              <a:buNone/>
            </a:pPr>
            <a:r>
              <a:rPr lang="fr-FR" dirty="0"/>
              <a:t>En </a:t>
            </a:r>
            <a:r>
              <a:rPr lang="fr-FR" u="sng" dirty="0"/>
              <a:t>nouveaux</a:t>
            </a:r>
            <a:r>
              <a:rPr lang="fr-FR" dirty="0"/>
              <a:t> groupes de 3, réfléchissez aux raisons pour lesquelles ce sont des éléments importants du processus de réduction et d’affichage </a:t>
            </a:r>
            <a:r>
              <a:rPr lang="fr-FR" dirty="0" smtClean="0"/>
              <a:t>des </a:t>
            </a:r>
            <a:r>
              <a:rPr lang="fr-FR" dirty="0"/>
              <a:t>données :</a:t>
            </a:r>
          </a:p>
          <a:p>
            <a:pPr algn="just" fontAlgn="base"/>
            <a:r>
              <a:rPr lang="fr-FR" dirty="0" smtClean="0"/>
              <a:t>En solo</a:t>
            </a:r>
            <a:endParaRPr lang="fr-FR" dirty="0"/>
          </a:p>
          <a:p>
            <a:pPr algn="just" fontAlgn="base"/>
            <a:r>
              <a:rPr lang="fr-FR" dirty="0"/>
              <a:t>Marche et discussion </a:t>
            </a:r>
          </a:p>
          <a:p>
            <a:pPr algn="just" fontAlgn="base"/>
            <a:r>
              <a:rPr lang="fr-FR" dirty="0"/>
              <a:t>Travail en petit groupe </a:t>
            </a:r>
          </a:p>
          <a:p>
            <a:pPr fontAlgn="base"/>
            <a:r>
              <a:rPr lang="fr-FR" dirty="0"/>
              <a:t>Lecture en groupe </a:t>
            </a:r>
          </a:p>
        </p:txBody>
      </p:sp>
    </p:spTree>
    <p:extLst>
      <p:ext uri="{BB962C8B-B14F-4D97-AF65-F5344CB8AC3E}">
        <p14:creationId xmlns:p14="http://schemas.microsoft.com/office/powerpoint/2010/main" val="161450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62E876-F5A9-864B-A69A-ABBD73856607}"/>
              </a:ext>
            </a:extLst>
          </p:cNvPr>
          <p:cNvSpPr>
            <a:spLocks noGrp="1"/>
          </p:cNvSpPr>
          <p:nvPr>
            <p:ph sz="quarter" idx="13"/>
          </p:nvPr>
        </p:nvSpPr>
        <p:spPr>
          <a:xfrm>
            <a:off x="1737359" y="1571606"/>
            <a:ext cx="4586652" cy="4800600"/>
          </a:xfrm>
        </p:spPr>
        <p:txBody>
          <a:bodyPr>
            <a:normAutofit fontScale="70000" lnSpcReduction="20000"/>
          </a:bodyPr>
          <a:lstStyle/>
          <a:p>
            <a:pPr fontAlgn="base"/>
            <a:r>
              <a:rPr lang="fr-FR" dirty="0"/>
              <a:t>Bienvenue et présentation</a:t>
            </a:r>
          </a:p>
          <a:p>
            <a:pPr fontAlgn="base"/>
            <a:r>
              <a:rPr lang="fr-FR" dirty="0"/>
              <a:t>Notre plan</a:t>
            </a:r>
          </a:p>
          <a:p>
            <a:pPr fontAlgn="base"/>
            <a:r>
              <a:rPr lang="fr-FR" dirty="0"/>
              <a:t>Quelques photos prises sur le terrain</a:t>
            </a:r>
          </a:p>
          <a:p>
            <a:pPr fontAlgn="base"/>
            <a:r>
              <a:rPr lang="fr-FR" dirty="0"/>
              <a:t>Réflexions générales - ce qui s’est bien passé </a:t>
            </a:r>
          </a:p>
          <a:p>
            <a:pPr fontAlgn="base"/>
            <a:r>
              <a:rPr lang="fr-FR" dirty="0"/>
              <a:t>Données qualitatives vs Données quantitatives </a:t>
            </a:r>
          </a:p>
          <a:p>
            <a:pPr fontAlgn="base"/>
            <a:r>
              <a:rPr lang="fr-FR" dirty="0"/>
              <a:t>Semaine prochaine - nos objectifs et ce dont on a besoin</a:t>
            </a:r>
          </a:p>
          <a:p>
            <a:pPr fontAlgn="base"/>
            <a:r>
              <a:rPr lang="fr-FR" dirty="0"/>
              <a:t>Semaine prochaine - le Plan </a:t>
            </a:r>
          </a:p>
          <a:p>
            <a:pPr fontAlgn="base"/>
            <a:r>
              <a:rPr lang="fr-FR" dirty="0"/>
              <a:t>Réduction de données </a:t>
            </a:r>
          </a:p>
          <a:p>
            <a:pPr fontAlgn="base"/>
            <a:r>
              <a:rPr lang="fr-FR" dirty="0"/>
              <a:t>Affichage </a:t>
            </a:r>
            <a:r>
              <a:rPr lang="fr-FR" dirty="0" smtClean="0"/>
              <a:t>des </a:t>
            </a:r>
            <a:r>
              <a:rPr lang="fr-FR" dirty="0"/>
              <a:t>données</a:t>
            </a:r>
          </a:p>
          <a:p>
            <a:pPr fontAlgn="base"/>
            <a:r>
              <a:rPr lang="fr-FR" dirty="0"/>
              <a:t>Clôture </a:t>
            </a:r>
          </a:p>
        </p:txBody>
      </p:sp>
      <p:sp>
        <p:nvSpPr>
          <p:cNvPr id="3" name="Title 2">
            <a:extLst>
              <a:ext uri="{FF2B5EF4-FFF2-40B4-BE49-F238E27FC236}">
                <a16:creationId xmlns:a16="http://schemas.microsoft.com/office/drawing/2014/main" id="{48DB2853-457B-1B44-8910-8D62A0898EEC}"/>
              </a:ext>
            </a:extLst>
          </p:cNvPr>
          <p:cNvSpPr>
            <a:spLocks noGrp="1"/>
          </p:cNvSpPr>
          <p:nvPr>
            <p:ph type="title"/>
          </p:nvPr>
        </p:nvSpPr>
        <p:spPr/>
        <p:txBody>
          <a:bodyPr/>
          <a:lstStyle/>
          <a:p>
            <a:r>
              <a:rPr lang="fr-FR" dirty="0"/>
              <a:t>Notre </a:t>
            </a:r>
            <a:r>
              <a:rPr lang="fr-FR" dirty="0" smtClean="0"/>
              <a:t>plan</a:t>
            </a:r>
            <a:endParaRPr lang="fr-FR" dirty="0"/>
          </a:p>
        </p:txBody>
      </p:sp>
      <p:pic>
        <p:nvPicPr>
          <p:cNvPr id="5" name="Picture Placeholder 4"/>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7852" t="-1941" r="-9385" b="-406"/>
          <a:stretch/>
        </p:blipFill>
        <p:spPr/>
      </p:pic>
      <p:sp>
        <p:nvSpPr>
          <p:cNvPr id="8" name="Rectangle 7"/>
          <p:cNvSpPr/>
          <p:nvPr/>
        </p:nvSpPr>
        <p:spPr>
          <a:xfrm rot="20702256">
            <a:off x="8488363" y="2747943"/>
            <a:ext cx="2087562" cy="2447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buSzPct val="100000"/>
              <a:defRPr/>
            </a:pPr>
            <a:r>
              <a:rPr lang="fr-FR" sz="4000" b="1" dirty="0">
                <a:solidFill>
                  <a:srgbClr val="000000"/>
                </a:solidFill>
                <a:latin typeface="Segoe Script" panose="030B0504020000000003" pitchFamily="66" charset="0"/>
              </a:rPr>
              <a:t>C’est quoi le plan ?</a:t>
            </a:r>
            <a:endParaRPr lang="en-US" sz="4000" b="1" dirty="0">
              <a:solidFill>
                <a:srgbClr val="000000"/>
              </a:solidFill>
              <a:latin typeface="Segoe Script" panose="030B0504020000000003" pitchFamily="66" charset="0"/>
            </a:endParaRPr>
          </a:p>
        </p:txBody>
      </p:sp>
    </p:spTree>
    <p:extLst>
      <p:ext uri="{BB962C8B-B14F-4D97-AF65-F5344CB8AC3E}">
        <p14:creationId xmlns:p14="http://schemas.microsoft.com/office/powerpoint/2010/main" val="25771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analyse – </a:t>
            </a:r>
            <a:r>
              <a:rPr lang="fr-FR" i="1" dirty="0" smtClean="0"/>
              <a:t>Réduction </a:t>
            </a:r>
            <a:r>
              <a:rPr lang="fr-FR" i="1" dirty="0"/>
              <a:t>des </a:t>
            </a:r>
            <a:r>
              <a:rPr lang="fr-FR" i="1" dirty="0" smtClean="0"/>
              <a:t>données</a:t>
            </a:r>
            <a:endParaRPr lang="fr-FR" dirty="0"/>
          </a:p>
        </p:txBody>
      </p:sp>
      <p:sp>
        <p:nvSpPr>
          <p:cNvPr id="3" name="Content Placeholder 2"/>
          <p:cNvSpPr>
            <a:spLocks noGrp="1"/>
          </p:cNvSpPr>
          <p:nvPr>
            <p:ph sz="quarter" idx="13"/>
          </p:nvPr>
        </p:nvSpPr>
        <p:spPr/>
        <p:txBody>
          <a:bodyPr>
            <a:normAutofit lnSpcReduction="10000"/>
          </a:bodyPr>
          <a:lstStyle/>
          <a:p>
            <a:pPr marL="0" indent="0" algn="just">
              <a:spcAft>
                <a:spcPts val="1800"/>
              </a:spcAft>
              <a:buNone/>
            </a:pPr>
            <a:r>
              <a:rPr lang="fr-FR" dirty="0"/>
              <a:t>Examinons maintenant l’analyse des données que vous avez effectuée - la réduction des données.  Nous sommes curieux (ses) de savoir ce que vous commencez à remarquer. </a:t>
            </a:r>
          </a:p>
          <a:p>
            <a:pPr marL="0" indent="0" algn="just">
              <a:buNone/>
            </a:pPr>
            <a:r>
              <a:rPr lang="fr-FR" dirty="0"/>
              <a:t>En </a:t>
            </a:r>
            <a:r>
              <a:rPr lang="fr-FR" u="sng" dirty="0"/>
              <a:t>nouveaux</a:t>
            </a:r>
            <a:r>
              <a:rPr lang="fr-FR" dirty="0"/>
              <a:t> groupes de 4, débattez </a:t>
            </a:r>
          </a:p>
          <a:p>
            <a:pPr algn="just" fontAlgn="base"/>
            <a:r>
              <a:rPr lang="fr-FR" i="1" dirty="0"/>
              <a:t>Qu’est-ce que vous </a:t>
            </a:r>
            <a:r>
              <a:rPr lang="fr-FR" b="1" i="1" dirty="0"/>
              <a:t>commencez à remarquer</a:t>
            </a:r>
            <a:r>
              <a:rPr lang="fr-FR" i="1" dirty="0"/>
              <a:t> ?</a:t>
            </a:r>
          </a:p>
          <a:p>
            <a:pPr algn="just" fontAlgn="base"/>
            <a:r>
              <a:rPr lang="fr-FR" i="1" dirty="0"/>
              <a:t>Sur quoi commencez-vous à vous </a:t>
            </a:r>
            <a:r>
              <a:rPr lang="fr-FR" b="1" i="1" dirty="0"/>
              <a:t>interrogez</a:t>
            </a:r>
            <a:r>
              <a:rPr lang="fr-FR" i="1" dirty="0"/>
              <a:t> ?</a:t>
            </a:r>
          </a:p>
          <a:p>
            <a:pPr algn="just" fontAlgn="base"/>
            <a:r>
              <a:rPr lang="fr-FR" i="1" dirty="0"/>
              <a:t>Quelles </a:t>
            </a:r>
            <a:r>
              <a:rPr lang="fr-FR" b="1" i="1" dirty="0"/>
              <a:t>questions</a:t>
            </a:r>
            <a:r>
              <a:rPr lang="fr-FR" i="1" dirty="0"/>
              <a:t> avez-vous ?</a:t>
            </a:r>
          </a:p>
          <a:p>
            <a:pPr marL="0" indent="0" algn="just">
              <a:spcBef>
                <a:spcPts val="2400"/>
              </a:spcBef>
              <a:buNone/>
            </a:pPr>
            <a:r>
              <a:rPr lang="fr-FR" dirty="0"/>
              <a:t>Écoutons vos réflexions ainsi que quelques exemples de votre réduction des données. </a:t>
            </a:r>
          </a:p>
        </p:txBody>
      </p:sp>
    </p:spTree>
    <p:extLst>
      <p:ext uri="{BB962C8B-B14F-4D97-AF65-F5344CB8AC3E}">
        <p14:creationId xmlns:p14="http://schemas.microsoft.com/office/powerpoint/2010/main" val="317286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questions </a:t>
            </a:r>
            <a:r>
              <a:rPr lang="fr-FR" dirty="0"/>
              <a:t>de recherche – </a:t>
            </a:r>
            <a:r>
              <a:rPr lang="fr-FR" i="1" dirty="0" smtClean="0"/>
              <a:t>Revisite</a:t>
            </a:r>
            <a:endParaRPr lang="fr-FR" i="1" dirty="0"/>
          </a:p>
        </p:txBody>
      </p:sp>
      <p:sp>
        <p:nvSpPr>
          <p:cNvPr id="3" name="Content Placeholder 2"/>
          <p:cNvSpPr>
            <a:spLocks noGrp="1"/>
          </p:cNvSpPr>
          <p:nvPr>
            <p:ph sz="quarter" idx="13"/>
          </p:nvPr>
        </p:nvSpPr>
        <p:spPr/>
        <p:txBody>
          <a:bodyPr>
            <a:normAutofit lnSpcReduction="10000"/>
          </a:bodyPr>
          <a:lstStyle/>
          <a:p>
            <a:pPr marL="0" indent="0">
              <a:spcAft>
                <a:spcPts val="1800"/>
              </a:spcAft>
              <a:buNone/>
            </a:pPr>
            <a:r>
              <a:rPr lang="fr-FR" dirty="0"/>
              <a:t>Les questions de recherche ont guidé vos interviews, vos prises de notes, vos analyses et vos interrogations. </a:t>
            </a:r>
          </a:p>
          <a:p>
            <a:pPr marL="0" indent="0">
              <a:buNone/>
            </a:pPr>
            <a:r>
              <a:rPr lang="fr-FR" dirty="0"/>
              <a:t>Voici les deux premières de nos questions de recherche Primaires sur lesquelles nous aimerions que vous vous penchiez…</a:t>
            </a:r>
          </a:p>
          <a:p>
            <a:pPr marL="457200" indent="-457200" fontAlgn="base">
              <a:buFont typeface="+mj-lt"/>
              <a:buAutoNum type="arabicPeriod"/>
            </a:pPr>
            <a:r>
              <a:rPr lang="fr-FR" i="1" dirty="0"/>
              <a:t>Quels comportements d’adaptation à la sécheresse </a:t>
            </a:r>
            <a:r>
              <a:rPr lang="fr-FR" b="1" i="1" dirty="0"/>
              <a:t>qui sont nouveaux ou surprenants pour vous</a:t>
            </a:r>
            <a:r>
              <a:rPr lang="fr-FR" i="1" dirty="0"/>
              <a:t> les pasteurs connaissent-ils (testés, observés ou entendus) ?</a:t>
            </a:r>
          </a:p>
          <a:p>
            <a:pPr marL="457200" indent="-457200" fontAlgn="base">
              <a:buFont typeface="+mj-lt"/>
              <a:buAutoNum type="arabicPeriod"/>
            </a:pPr>
            <a:r>
              <a:rPr lang="fr-FR" i="1" dirty="0"/>
              <a:t>Quels comportements </a:t>
            </a:r>
            <a:r>
              <a:rPr lang="fr-FR" b="1" i="1" dirty="0"/>
              <a:t>nouveaux ou surprenants pour vous</a:t>
            </a:r>
            <a:r>
              <a:rPr lang="fr-FR" i="1" dirty="0"/>
              <a:t> les hommes et les femmes pasteurs ont-ils testés pour faire face à la sécheresse</a:t>
            </a:r>
            <a:r>
              <a:rPr lang="fr-FR" b="1" i="1" dirty="0"/>
              <a:t> </a:t>
            </a:r>
            <a:r>
              <a:rPr lang="fr-FR" i="1" dirty="0"/>
              <a:t>et quels ont été les résultats ?</a:t>
            </a:r>
          </a:p>
        </p:txBody>
      </p:sp>
    </p:spTree>
    <p:extLst>
      <p:ext uri="{BB962C8B-B14F-4D97-AF65-F5344CB8AC3E}">
        <p14:creationId xmlns:p14="http://schemas.microsoft.com/office/powerpoint/2010/main" val="2377444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questions </a:t>
            </a:r>
            <a:r>
              <a:rPr lang="fr-FR" dirty="0"/>
              <a:t>de recherche – </a:t>
            </a:r>
            <a:r>
              <a:rPr lang="fr-FR" i="1" dirty="0" smtClean="0"/>
              <a:t>Revisite</a:t>
            </a:r>
            <a:endParaRPr lang="fr-FR" i="1" dirty="0"/>
          </a:p>
        </p:txBody>
      </p:sp>
      <p:sp>
        <p:nvSpPr>
          <p:cNvPr id="3" name="Content Placeholder 2"/>
          <p:cNvSpPr>
            <a:spLocks noGrp="1"/>
          </p:cNvSpPr>
          <p:nvPr>
            <p:ph sz="quarter" idx="13"/>
          </p:nvPr>
        </p:nvSpPr>
        <p:spPr/>
        <p:txBody>
          <a:bodyPr>
            <a:normAutofit/>
          </a:bodyPr>
          <a:lstStyle/>
          <a:p>
            <a:pPr marL="0" indent="0">
              <a:buNone/>
            </a:pPr>
            <a:r>
              <a:rPr lang="fr-FR" dirty="0"/>
              <a:t>Avec un(e) partenaire, </a:t>
            </a:r>
          </a:p>
          <a:p>
            <a:pPr fontAlgn="base"/>
            <a:r>
              <a:rPr lang="fr-FR" b="1" dirty="0"/>
              <a:t>allez « vous promener et parler »</a:t>
            </a:r>
            <a:r>
              <a:rPr lang="fr-FR" dirty="0"/>
              <a:t> pour voir où vous pouvez trouver des données pour ces questions de recherche </a:t>
            </a:r>
            <a:r>
              <a:rPr lang="fr-FR" dirty="0" smtClean="0"/>
              <a:t>Primaires</a:t>
            </a:r>
            <a:endParaRPr lang="fr-FR" dirty="0"/>
          </a:p>
          <a:p>
            <a:pPr fontAlgn="base"/>
            <a:r>
              <a:rPr lang="fr-FR" b="1" dirty="0"/>
              <a:t>revoyez vos notes et autres données</a:t>
            </a:r>
            <a:r>
              <a:rPr lang="fr-FR" dirty="0"/>
              <a:t> pour voir ce que vous y voyez </a:t>
            </a:r>
            <a:r>
              <a:rPr lang="fr-FR" dirty="0" smtClean="0"/>
              <a:t>aussi</a:t>
            </a:r>
            <a:endParaRPr lang="fr-FR" dirty="0"/>
          </a:p>
          <a:p>
            <a:pPr marL="0" indent="0">
              <a:spcBef>
                <a:spcPts val="2400"/>
              </a:spcBef>
              <a:buNone/>
            </a:pPr>
            <a:r>
              <a:rPr lang="fr-FR" dirty="0"/>
              <a:t>Prenez 20 minutes et ajoutez aux murs dans la mesure du possible. </a:t>
            </a:r>
          </a:p>
        </p:txBody>
      </p:sp>
    </p:spTree>
    <p:extLst>
      <p:ext uri="{BB962C8B-B14F-4D97-AF65-F5344CB8AC3E}">
        <p14:creationId xmlns:p14="http://schemas.microsoft.com/office/powerpoint/2010/main" val="2267437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Résultats </a:t>
            </a:r>
            <a:r>
              <a:rPr lang="en-US" dirty="0"/>
              <a:t>–</a:t>
            </a:r>
            <a:r>
              <a:rPr lang="fr-FR" i="1" dirty="0" smtClean="0"/>
              <a:t> Quelques exemples</a:t>
            </a:r>
            <a:endParaRPr lang="fr-FR" i="1" dirty="0"/>
          </a:p>
        </p:txBody>
      </p:sp>
      <p:sp>
        <p:nvSpPr>
          <p:cNvPr id="3" name="Content Placeholder 2"/>
          <p:cNvSpPr>
            <a:spLocks noGrp="1"/>
          </p:cNvSpPr>
          <p:nvPr>
            <p:ph sz="quarter" idx="13"/>
          </p:nvPr>
        </p:nvSpPr>
        <p:spPr/>
        <p:txBody>
          <a:bodyPr/>
          <a:lstStyle/>
          <a:p>
            <a:pPr marL="0" indent="0" algn="just">
              <a:spcBef>
                <a:spcPts val="600"/>
              </a:spcBef>
              <a:spcAft>
                <a:spcPts val="2400"/>
              </a:spcAft>
              <a:buNone/>
            </a:pPr>
            <a:r>
              <a:rPr lang="fr-FR" u="sng" dirty="0"/>
              <a:t>En groupe de deux</a:t>
            </a:r>
            <a:r>
              <a:rPr lang="fr-FR" dirty="0"/>
              <a:t> , lisez (un peu) le polycopié avec</a:t>
            </a:r>
            <a:r>
              <a:rPr lang="fr-FR" b="1" dirty="0"/>
              <a:t> un exemple</a:t>
            </a:r>
            <a:r>
              <a:rPr lang="fr-FR" dirty="0"/>
              <a:t> des Résultats. Il s’agit d’un contexte différent avec des questions de recherche différentes, mais le travail d’analyse des données est le même. </a:t>
            </a:r>
          </a:p>
          <a:p>
            <a:pPr marL="0" indent="0" algn="just">
              <a:buNone/>
            </a:pPr>
            <a:r>
              <a:rPr lang="fr-FR" dirty="0"/>
              <a:t>Prenez 10 minutes pour libeller les éléments suivants :</a:t>
            </a:r>
          </a:p>
          <a:p>
            <a:pPr algn="just" fontAlgn="base"/>
            <a:r>
              <a:rPr lang="fr-FR" i="1" dirty="0"/>
              <a:t>Que remarquez-vous dans la façon dont cela est écrit ?</a:t>
            </a:r>
          </a:p>
          <a:p>
            <a:pPr algn="just" fontAlgn="base"/>
            <a:r>
              <a:rPr lang="fr-FR" i="1" dirty="0"/>
              <a:t>Qu’est-ce que vous aimez ?</a:t>
            </a:r>
          </a:p>
          <a:p>
            <a:pPr algn="just" fontAlgn="base"/>
            <a:r>
              <a:rPr lang="fr-FR" i="1" dirty="0"/>
              <a:t>De quoi voulez-vous vous souvenir ?</a:t>
            </a:r>
          </a:p>
          <a:p>
            <a:endParaRPr lang="en-US" dirty="0"/>
          </a:p>
        </p:txBody>
      </p:sp>
    </p:spTree>
    <p:extLst>
      <p:ext uri="{BB962C8B-B14F-4D97-AF65-F5344CB8AC3E}">
        <p14:creationId xmlns:p14="http://schemas.microsoft.com/office/powerpoint/2010/main" val="259516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4FE291-6963-4E46-A306-3C24DFCBD6C0}"/>
              </a:ext>
            </a:extLst>
          </p:cNvPr>
          <p:cNvSpPr>
            <a:spLocks noGrp="1"/>
          </p:cNvSpPr>
          <p:nvPr>
            <p:ph sz="quarter" idx="13"/>
          </p:nvPr>
        </p:nvSpPr>
        <p:spPr>
          <a:xfrm>
            <a:off x="1737359" y="1614567"/>
            <a:ext cx="4586652" cy="4800600"/>
          </a:xfrm>
        </p:spPr>
        <p:txBody>
          <a:bodyPr/>
          <a:lstStyle/>
          <a:p>
            <a:pPr marL="0" indent="0">
              <a:spcAft>
                <a:spcPts val="1800"/>
              </a:spcAft>
              <a:buNone/>
            </a:pPr>
            <a:r>
              <a:rPr lang="fr-FR" dirty="0"/>
              <a:t>Une technique de prise de décision de groupe conçue pour trier un grand nombre d’idées, de variables de processus, de concepts et d’opinions en groupes naturellement liés. </a:t>
            </a:r>
          </a:p>
          <a:p>
            <a:pPr marL="0" indent="0">
              <a:spcAft>
                <a:spcPts val="1800"/>
              </a:spcAft>
              <a:buNone/>
            </a:pPr>
            <a:r>
              <a:rPr lang="fr-FR" dirty="0"/>
              <a:t>Ces groupes sont reliés par un concept simple.</a:t>
            </a:r>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146636" y="1612900"/>
            <a:ext cx="3677227" cy="4800600"/>
          </a:xfrm>
        </p:spPr>
      </p:pic>
      <p:sp>
        <p:nvSpPr>
          <p:cNvPr id="4" name="Title 3">
            <a:extLst>
              <a:ext uri="{FF2B5EF4-FFF2-40B4-BE49-F238E27FC236}">
                <a16:creationId xmlns:a16="http://schemas.microsoft.com/office/drawing/2014/main" id="{44072317-6EEC-ED4C-9260-DBF6662EC9C2}"/>
              </a:ext>
            </a:extLst>
          </p:cNvPr>
          <p:cNvSpPr>
            <a:spLocks noGrp="1"/>
          </p:cNvSpPr>
          <p:nvPr>
            <p:ph type="title"/>
          </p:nvPr>
        </p:nvSpPr>
        <p:spPr/>
        <p:txBody>
          <a:bodyPr>
            <a:normAutofit/>
          </a:bodyPr>
          <a:lstStyle/>
          <a:p>
            <a:r>
              <a:rPr lang="fr-FR" dirty="0"/>
              <a:t>Résultats </a:t>
            </a:r>
            <a:r>
              <a:rPr lang="en-US" dirty="0"/>
              <a:t>–</a:t>
            </a:r>
            <a:r>
              <a:rPr lang="fr-FR" i="1" dirty="0" smtClean="0"/>
              <a:t> Diagramme </a:t>
            </a:r>
            <a:r>
              <a:rPr lang="fr-FR" i="1" dirty="0"/>
              <a:t>des </a:t>
            </a:r>
            <a:r>
              <a:rPr lang="fr-FR" i="1" dirty="0" smtClean="0"/>
              <a:t>affinités</a:t>
            </a:r>
            <a:endParaRPr lang="fr-FR" i="1" dirty="0"/>
          </a:p>
        </p:txBody>
      </p:sp>
      <p:sp>
        <p:nvSpPr>
          <p:cNvPr id="6" name="TextBox 5"/>
          <p:cNvSpPr txBox="1"/>
          <p:nvPr/>
        </p:nvSpPr>
        <p:spPr>
          <a:xfrm>
            <a:off x="7365448" y="6348330"/>
            <a:ext cx="4584700" cy="369332"/>
          </a:xfrm>
          <a:prstGeom prst="rect">
            <a:avLst/>
          </a:prstGeom>
          <a:noFill/>
        </p:spPr>
        <p:txBody>
          <a:bodyPr wrap="square" rtlCol="0">
            <a:spAutoFit/>
          </a:bodyPr>
          <a:lstStyle/>
          <a:p>
            <a:r>
              <a:rPr lang="fr-FR"/>
              <a:t>Food for the Hungry</a:t>
            </a:r>
          </a:p>
        </p:txBody>
      </p:sp>
    </p:spTree>
    <p:extLst>
      <p:ext uri="{BB962C8B-B14F-4D97-AF65-F5344CB8AC3E}">
        <p14:creationId xmlns:p14="http://schemas.microsoft.com/office/powerpoint/2010/main" val="2685786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Résultats </a:t>
            </a:r>
            <a:r>
              <a:rPr lang="en-US" dirty="0"/>
              <a:t>–</a:t>
            </a:r>
            <a:r>
              <a:rPr lang="fr-FR" dirty="0" smtClean="0"/>
              <a:t> </a:t>
            </a:r>
            <a:r>
              <a:rPr lang="fr-FR" i="1" dirty="0"/>
              <a:t>L</a:t>
            </a:r>
            <a:r>
              <a:rPr lang="fr-FR" i="1" dirty="0" smtClean="0"/>
              <a:t>es </a:t>
            </a:r>
            <a:r>
              <a:rPr lang="fr-FR" i="1" dirty="0"/>
              <a:t>étapes à </a:t>
            </a:r>
            <a:r>
              <a:rPr lang="fr-FR" i="1" dirty="0" smtClean="0"/>
              <a:t>suivre</a:t>
            </a:r>
            <a:endParaRPr lang="fr-FR" i="1" dirty="0"/>
          </a:p>
        </p:txBody>
      </p:sp>
      <p:sp>
        <p:nvSpPr>
          <p:cNvPr id="3" name="Content Placeholder 2"/>
          <p:cNvSpPr>
            <a:spLocks noGrp="1"/>
          </p:cNvSpPr>
          <p:nvPr>
            <p:ph sz="quarter" idx="13"/>
          </p:nvPr>
        </p:nvSpPr>
        <p:spPr/>
        <p:txBody>
          <a:bodyPr>
            <a:normAutofit fontScale="62500" lnSpcReduction="20000"/>
          </a:bodyPr>
          <a:lstStyle/>
          <a:p>
            <a:pPr marL="0" indent="0" algn="just">
              <a:buNone/>
            </a:pPr>
            <a:r>
              <a:rPr lang="fr-FR" b="1" dirty="0"/>
              <a:t>Étape 1 - idées de groupe</a:t>
            </a:r>
            <a:r>
              <a:rPr lang="fr-FR" sz="2600" b="1" dirty="0"/>
              <a:t>. </a:t>
            </a:r>
          </a:p>
          <a:p>
            <a:pPr algn="just" fontAlgn="base"/>
            <a:r>
              <a:rPr lang="fr-FR" sz="2600" dirty="0"/>
              <a:t>Quelles idées sont similaires ?</a:t>
            </a:r>
          </a:p>
          <a:p>
            <a:pPr algn="just" fontAlgn="base"/>
            <a:r>
              <a:rPr lang="fr-FR" sz="2600" dirty="0"/>
              <a:t>Cette idée est-elle liée à l’une des autres ?</a:t>
            </a:r>
          </a:p>
          <a:p>
            <a:pPr algn="just" fontAlgn="base"/>
            <a:r>
              <a:rPr lang="fr-FR" sz="2600" dirty="0"/>
              <a:t>Continuez à déplacer les cartes jusqu’à ce qu’un consensus se </a:t>
            </a:r>
            <a:r>
              <a:rPr lang="fr-FR" sz="2600" dirty="0" smtClean="0"/>
              <a:t>dégage</a:t>
            </a:r>
            <a:endParaRPr lang="fr-FR" sz="2600" dirty="0"/>
          </a:p>
          <a:p>
            <a:pPr marL="0" indent="0" algn="just">
              <a:buNone/>
            </a:pPr>
            <a:r>
              <a:rPr lang="fr-FR" sz="2600" b="1" dirty="0"/>
              <a:t>Étape 2 - se mettre d’accord sur les </a:t>
            </a:r>
            <a:r>
              <a:rPr lang="fr-FR" sz="2600" b="1" dirty="0" smtClean="0"/>
              <a:t>groupes</a:t>
            </a:r>
            <a:endParaRPr lang="fr-FR" sz="2600" b="1" dirty="0"/>
          </a:p>
          <a:p>
            <a:pPr algn="just" fontAlgn="base"/>
            <a:r>
              <a:rPr lang="fr-FR" sz="2600" dirty="0"/>
              <a:t>Discutez du sens partagé de chacun des groupes </a:t>
            </a:r>
            <a:r>
              <a:rPr lang="fr-FR" sz="2600" dirty="0" smtClean="0"/>
              <a:t>triés</a:t>
            </a:r>
            <a:endParaRPr lang="fr-FR" sz="2600" dirty="0"/>
          </a:p>
          <a:p>
            <a:pPr algn="just" fontAlgn="base"/>
            <a:r>
              <a:rPr lang="fr-FR" sz="2600" dirty="0"/>
              <a:t>Continuez jusqu’à ce qu’un consensus se </a:t>
            </a:r>
            <a:r>
              <a:rPr lang="fr-FR" sz="2600" dirty="0" smtClean="0"/>
              <a:t>dégage</a:t>
            </a:r>
            <a:endParaRPr lang="fr-FR" sz="2600" dirty="0"/>
          </a:p>
          <a:p>
            <a:pPr algn="just" fontAlgn="base"/>
            <a:r>
              <a:rPr lang="fr-FR" sz="2600" dirty="0"/>
              <a:t>Si certaines idées ne correspondent à aucun thème, séparez-les en idées « indépendante </a:t>
            </a:r>
            <a:r>
              <a:rPr lang="fr-FR" sz="2600" dirty="0" smtClean="0"/>
              <a:t>»</a:t>
            </a:r>
            <a:endParaRPr lang="fr-FR" sz="2600" dirty="0"/>
          </a:p>
          <a:p>
            <a:pPr algn="just" fontAlgn="base"/>
            <a:r>
              <a:rPr lang="fr-FR" sz="2600" dirty="0"/>
              <a:t>Si certaines idées correspondent à plus d’un thème, créez une carte en double et placez-la dans le groupe </a:t>
            </a:r>
            <a:r>
              <a:rPr lang="fr-FR" sz="2600" dirty="0" smtClean="0"/>
              <a:t>approprié</a:t>
            </a:r>
            <a:endParaRPr lang="fr-FR" sz="2600" dirty="0"/>
          </a:p>
          <a:p>
            <a:pPr marL="0" indent="0" algn="just">
              <a:buNone/>
            </a:pPr>
            <a:r>
              <a:rPr lang="fr-FR" sz="2600" b="1" dirty="0"/>
              <a:t>Étape 3 - écrivez les en-têtes de </a:t>
            </a:r>
            <a:r>
              <a:rPr lang="fr-FR" sz="2600" b="1" dirty="0" smtClean="0"/>
              <a:t>thème</a:t>
            </a:r>
            <a:endParaRPr lang="fr-FR" sz="2600" b="1" dirty="0"/>
          </a:p>
          <a:p>
            <a:pPr algn="just" fontAlgn="base"/>
            <a:r>
              <a:rPr lang="fr-FR" sz="2600" dirty="0"/>
              <a:t>Titrez les groupes, par ex. « influence des membres de la famille </a:t>
            </a:r>
            <a:r>
              <a:rPr lang="fr-FR" sz="2600" dirty="0" smtClean="0"/>
              <a:t>»</a:t>
            </a:r>
            <a:endParaRPr lang="fr-FR" sz="2600" dirty="0"/>
          </a:p>
          <a:p>
            <a:pPr marL="0" indent="0" algn="just">
              <a:buNone/>
            </a:pPr>
            <a:r>
              <a:rPr lang="fr-FR" sz="2600" b="1" dirty="0"/>
              <a:t>Étape 4 - nommez le RÉSULTAT sous le titre du </a:t>
            </a:r>
            <a:r>
              <a:rPr lang="fr-FR" sz="2600" b="1" dirty="0" smtClean="0"/>
              <a:t>thème</a:t>
            </a:r>
            <a:endParaRPr lang="fr-FR" sz="2600" b="1" dirty="0"/>
          </a:p>
        </p:txBody>
      </p:sp>
    </p:spTree>
    <p:extLst>
      <p:ext uri="{BB962C8B-B14F-4D97-AF65-F5344CB8AC3E}">
        <p14:creationId xmlns:p14="http://schemas.microsoft.com/office/powerpoint/2010/main" val="3779979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just"/>
            <a:r>
              <a:rPr lang="fr-FR" dirty="0"/>
              <a:t>Quelles questions avez-vous ?</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146636" y="1612900"/>
            <a:ext cx="3677227" cy="4800600"/>
          </a:xfrm>
        </p:spPr>
      </p:pic>
      <p:sp>
        <p:nvSpPr>
          <p:cNvPr id="4" name="Title 3"/>
          <p:cNvSpPr>
            <a:spLocks noGrp="1"/>
          </p:cNvSpPr>
          <p:nvPr>
            <p:ph type="title"/>
          </p:nvPr>
        </p:nvSpPr>
        <p:spPr/>
        <p:txBody>
          <a:bodyPr>
            <a:normAutofit/>
          </a:bodyPr>
          <a:lstStyle/>
          <a:p>
            <a:r>
              <a:rPr lang="fr-FR" dirty="0"/>
              <a:t>Résultats –</a:t>
            </a:r>
            <a:r>
              <a:rPr lang="fr-FR" i="1" dirty="0"/>
              <a:t> </a:t>
            </a:r>
            <a:r>
              <a:rPr lang="fr-FR" i="1" dirty="0" smtClean="0"/>
              <a:t>Questions</a:t>
            </a:r>
            <a:endParaRPr lang="fr-FR" i="1" dirty="0"/>
          </a:p>
        </p:txBody>
      </p:sp>
      <p:sp>
        <p:nvSpPr>
          <p:cNvPr id="6" name="TextBox 5"/>
          <p:cNvSpPr txBox="1"/>
          <p:nvPr/>
        </p:nvSpPr>
        <p:spPr>
          <a:xfrm>
            <a:off x="7365448" y="6348330"/>
            <a:ext cx="4584700" cy="369332"/>
          </a:xfrm>
          <a:prstGeom prst="rect">
            <a:avLst/>
          </a:prstGeom>
          <a:noFill/>
        </p:spPr>
        <p:txBody>
          <a:bodyPr wrap="square" rtlCol="0">
            <a:spAutoFit/>
          </a:bodyPr>
          <a:lstStyle/>
          <a:p>
            <a:r>
              <a:rPr lang="fr-FR"/>
              <a:t>Food for the Hungry</a:t>
            </a:r>
          </a:p>
        </p:txBody>
      </p:sp>
    </p:spTree>
    <p:extLst>
      <p:ext uri="{BB962C8B-B14F-4D97-AF65-F5344CB8AC3E}">
        <p14:creationId xmlns:p14="http://schemas.microsoft.com/office/powerpoint/2010/main" val="1496894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Clôture –</a:t>
            </a:r>
            <a:r>
              <a:rPr lang="fr-FR" i="1" dirty="0"/>
              <a:t> avec </a:t>
            </a:r>
            <a:r>
              <a:rPr lang="fr-FR" i="1" dirty="0" smtClean="0"/>
              <a:t>couleur</a:t>
            </a:r>
            <a:endParaRPr lang="fr-FR" i="1" dirty="0"/>
          </a:p>
        </p:txBody>
      </p:sp>
      <p:sp>
        <p:nvSpPr>
          <p:cNvPr id="3" name="Content Placeholder 2"/>
          <p:cNvSpPr>
            <a:spLocks noGrp="1"/>
          </p:cNvSpPr>
          <p:nvPr>
            <p:ph sz="quarter" idx="13"/>
          </p:nvPr>
        </p:nvSpPr>
        <p:spPr/>
        <p:txBody>
          <a:bodyPr>
            <a:normAutofit fontScale="92500" lnSpcReduction="20000"/>
          </a:bodyPr>
          <a:lstStyle/>
          <a:p>
            <a:pPr marL="0" indent="0" algn="just">
              <a:spcAft>
                <a:spcPts val="1800"/>
              </a:spcAft>
              <a:buNone/>
            </a:pPr>
            <a:r>
              <a:rPr lang="fr-FR" dirty="0"/>
              <a:t>Pour clore notre temps ensemble, nous allons utiliser la couleur comme outil. De votre côté, réfléchissez à cette question : </a:t>
            </a:r>
          </a:p>
          <a:p>
            <a:pPr marL="0" indent="0" algn="just">
              <a:spcAft>
                <a:spcPts val="1800"/>
              </a:spcAft>
              <a:buNone/>
            </a:pPr>
            <a:r>
              <a:rPr lang="fr-FR" b="1" dirty="0"/>
              <a:t>Quelle couleur représente ce que vous ressentez actuellement ? </a:t>
            </a:r>
          </a:p>
          <a:p>
            <a:pPr marL="0" indent="0" algn="just">
              <a:spcAft>
                <a:spcPts val="1800"/>
              </a:spcAft>
              <a:buNone/>
            </a:pPr>
            <a:r>
              <a:rPr lang="fr-FR" dirty="0"/>
              <a:t>Sélectionnez la couleur et partagez ce qu’elle signifie pour vous avec un(e) partenaire. Levez-vous, marchez et discutez avec votre partenaire. </a:t>
            </a:r>
          </a:p>
          <a:p>
            <a:pPr marL="0" indent="0" algn="just">
              <a:spcAft>
                <a:spcPts val="1800"/>
              </a:spcAft>
              <a:buNone/>
            </a:pPr>
            <a:r>
              <a:rPr lang="fr-FR" dirty="0"/>
              <a:t>Nous serions ravis d’avoir de vos nouvelles ou de la plupart d’entre vous - comment vous sentez-vous en ce moment en général et à propos de votre travail d’analyse ? </a:t>
            </a:r>
          </a:p>
          <a:p>
            <a:pPr marL="0" indent="0" algn="just">
              <a:spcAft>
                <a:spcPts val="1800"/>
              </a:spcAft>
              <a:buNone/>
            </a:pPr>
            <a:r>
              <a:rPr lang="fr-FR" b="1" dirty="0"/>
              <a:t>Demain :  </a:t>
            </a:r>
            <a:r>
              <a:rPr lang="fr-FR" dirty="0"/>
              <a:t>Travaillez sur les RÉSULTATS de tout ce que vous avez sur les murs. </a:t>
            </a:r>
          </a:p>
        </p:txBody>
      </p:sp>
    </p:spTree>
    <p:extLst>
      <p:ext uri="{BB962C8B-B14F-4D97-AF65-F5344CB8AC3E}">
        <p14:creationId xmlns:p14="http://schemas.microsoft.com/office/powerpoint/2010/main" val="356909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JOUR 4</a:t>
            </a:r>
            <a:br>
              <a:rPr lang="fr-FR"/>
            </a:br>
            <a:r>
              <a:rPr lang="fr-FR"/>
              <a:t/>
            </a:r>
            <a:br>
              <a:rPr lang="fr-FR"/>
            </a:br>
            <a:r>
              <a:rPr lang="fr-FR"/>
              <a:t>Mercredi 31 mars 2021</a:t>
            </a:r>
          </a:p>
        </p:txBody>
      </p:sp>
    </p:spTree>
    <p:extLst>
      <p:ext uri="{BB962C8B-B14F-4D97-AF65-F5344CB8AC3E}">
        <p14:creationId xmlns:p14="http://schemas.microsoft.com/office/powerpoint/2010/main" val="3759771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fontAlgn="base"/>
            <a:r>
              <a:rPr lang="fr-FR" dirty="0"/>
              <a:t>Accueil </a:t>
            </a:r>
          </a:p>
          <a:p>
            <a:pPr fontAlgn="base"/>
            <a:r>
              <a:rPr lang="fr-FR" dirty="0"/>
              <a:t>Notre plan</a:t>
            </a:r>
          </a:p>
          <a:p>
            <a:pPr fontAlgn="base"/>
            <a:r>
              <a:rPr lang="fr-FR" dirty="0"/>
              <a:t>Plus de photos ! </a:t>
            </a:r>
          </a:p>
          <a:p>
            <a:pPr fontAlgn="base"/>
            <a:r>
              <a:rPr lang="fr-FR" dirty="0"/>
              <a:t>La parole des autres - mise en train </a:t>
            </a:r>
          </a:p>
          <a:p>
            <a:pPr fontAlgn="base"/>
            <a:r>
              <a:rPr lang="fr-FR" dirty="0"/>
              <a:t>Résultats </a:t>
            </a:r>
          </a:p>
          <a:p>
            <a:pPr fontAlgn="base"/>
            <a:r>
              <a:rPr lang="fr-FR" dirty="0"/>
              <a:t>Questions de la recherche </a:t>
            </a:r>
          </a:p>
          <a:p>
            <a:pPr fontAlgn="base"/>
            <a:r>
              <a:rPr lang="fr-FR" dirty="0"/>
              <a:t>Recommandations </a:t>
            </a:r>
          </a:p>
          <a:p>
            <a:pPr fontAlgn="base"/>
            <a:r>
              <a:rPr lang="fr-FR" dirty="0"/>
              <a:t>Clôture avec « J’aime, Je souhaite, Je me demande </a:t>
            </a:r>
            <a:r>
              <a:rPr lang="fr-FR" dirty="0" smtClean="0"/>
              <a:t>»</a:t>
            </a:r>
            <a:endParaRPr lang="fr-FR" dirty="0"/>
          </a:p>
        </p:txBody>
      </p:sp>
      <p:sp>
        <p:nvSpPr>
          <p:cNvPr id="4" name="Title 3"/>
          <p:cNvSpPr>
            <a:spLocks noGrp="1"/>
          </p:cNvSpPr>
          <p:nvPr>
            <p:ph type="title"/>
          </p:nvPr>
        </p:nvSpPr>
        <p:spPr/>
        <p:txBody>
          <a:bodyPr/>
          <a:lstStyle/>
          <a:p>
            <a:r>
              <a:rPr lang="fr-FR"/>
              <a:t>Notre plan</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92900" y="1720850"/>
            <a:ext cx="4584700" cy="4584700"/>
          </a:xfrm>
        </p:spPr>
      </p:pic>
      <p:sp>
        <p:nvSpPr>
          <p:cNvPr id="8" name="Rectangle 7"/>
          <p:cNvSpPr/>
          <p:nvPr/>
        </p:nvSpPr>
        <p:spPr>
          <a:xfrm rot="20702256">
            <a:off x="8132763" y="2747945"/>
            <a:ext cx="2087562" cy="2447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buSzPct val="100000"/>
              <a:defRPr/>
            </a:pPr>
            <a:r>
              <a:rPr lang="fr-FR" sz="4000" b="1" dirty="0">
                <a:solidFill>
                  <a:srgbClr val="000000"/>
                </a:solidFill>
                <a:latin typeface="Segoe Script" panose="030B0504020000000003" pitchFamily="66" charset="0"/>
              </a:rPr>
              <a:t>C’est quoi le plan ?</a:t>
            </a:r>
            <a:endParaRPr lang="en-US" sz="4000" b="1" dirty="0">
              <a:solidFill>
                <a:srgbClr val="000000"/>
              </a:solidFill>
              <a:latin typeface="Segoe Script" panose="030B0504020000000003" pitchFamily="66" charset="0"/>
            </a:endParaRPr>
          </a:p>
        </p:txBody>
      </p:sp>
    </p:spTree>
    <p:extLst>
      <p:ext uri="{BB962C8B-B14F-4D97-AF65-F5344CB8AC3E}">
        <p14:creationId xmlns:p14="http://schemas.microsoft.com/office/powerpoint/2010/main" val="40988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5E15-9B90-2E40-BE98-147675314D7C}"/>
              </a:ext>
            </a:extLst>
          </p:cNvPr>
          <p:cNvSpPr>
            <a:spLocks noGrp="1"/>
          </p:cNvSpPr>
          <p:nvPr>
            <p:ph type="title"/>
          </p:nvPr>
        </p:nvSpPr>
        <p:spPr/>
        <p:txBody>
          <a:bodyPr/>
          <a:lstStyle/>
          <a:p>
            <a:r>
              <a:rPr lang="fr-FR" dirty="0"/>
              <a:t>Réflexions </a:t>
            </a:r>
            <a:r>
              <a:rPr lang="fr-FR" dirty="0" smtClean="0"/>
              <a:t>générales </a:t>
            </a:r>
            <a:r>
              <a:rPr lang="fr-FR" dirty="0"/>
              <a:t>– </a:t>
            </a:r>
            <a:r>
              <a:rPr lang="fr-FR" i="1" dirty="0"/>
              <a:t>C</a:t>
            </a:r>
            <a:r>
              <a:rPr lang="fr-FR" i="1" dirty="0" smtClean="0"/>
              <a:t>e </a:t>
            </a:r>
            <a:r>
              <a:rPr lang="fr-FR" i="1" dirty="0"/>
              <a:t>qui s’est bien </a:t>
            </a:r>
            <a:r>
              <a:rPr lang="fr-FR" i="1" dirty="0" smtClean="0"/>
              <a:t>passé </a:t>
            </a:r>
            <a:endParaRPr lang="fr-FR" i="1" dirty="0"/>
          </a:p>
        </p:txBody>
      </p:sp>
      <p:sp>
        <p:nvSpPr>
          <p:cNvPr id="3" name="Content Placeholder 2">
            <a:extLst>
              <a:ext uri="{FF2B5EF4-FFF2-40B4-BE49-F238E27FC236}">
                <a16:creationId xmlns:a16="http://schemas.microsoft.com/office/drawing/2014/main" id="{4F11A441-AE56-BF4F-96F8-AB5E30CE4667}"/>
              </a:ext>
            </a:extLst>
          </p:cNvPr>
          <p:cNvSpPr>
            <a:spLocks noGrp="1"/>
          </p:cNvSpPr>
          <p:nvPr>
            <p:ph sz="quarter" idx="13"/>
          </p:nvPr>
        </p:nvSpPr>
        <p:spPr/>
        <p:txBody>
          <a:bodyPr>
            <a:normAutofit fontScale="70000" lnSpcReduction="20000"/>
          </a:bodyPr>
          <a:lstStyle/>
          <a:p>
            <a:pPr marL="0" indent="0" algn="just">
              <a:buNone/>
            </a:pPr>
            <a:r>
              <a:rPr lang="fr-FR" dirty="0"/>
              <a:t>Tant de choses se sont bien passées. Il y a tant de raisons d’en être fiers ! Et, nous avons besoin d’en entendre parler. </a:t>
            </a:r>
          </a:p>
          <a:p>
            <a:pPr marL="0" indent="0" algn="just">
              <a:buNone/>
            </a:pPr>
            <a:r>
              <a:rPr lang="fr-FR" dirty="0"/>
              <a:t>Il y a 4 tables dans la salle, chacune avec 1 partie de cette initiative de recherche :</a:t>
            </a:r>
          </a:p>
          <a:p>
            <a:pPr marL="0" indent="0" algn="just">
              <a:spcBef>
                <a:spcPts val="600"/>
              </a:spcBef>
              <a:buNone/>
            </a:pPr>
            <a:r>
              <a:rPr lang="fr-FR" b="1" dirty="0"/>
              <a:t>	TABLE 1 - les Équipes de recherche. </a:t>
            </a:r>
          </a:p>
          <a:p>
            <a:pPr marL="0" indent="0" algn="just">
              <a:spcBef>
                <a:spcPts val="600"/>
              </a:spcBef>
              <a:buNone/>
            </a:pPr>
            <a:r>
              <a:rPr lang="fr-FR" b="1" dirty="0"/>
              <a:t>	TABLE 2 - les Interviewé(e)s.</a:t>
            </a:r>
          </a:p>
          <a:p>
            <a:pPr marL="0" indent="0" algn="just">
              <a:spcBef>
                <a:spcPts val="600"/>
              </a:spcBef>
              <a:buNone/>
            </a:pPr>
            <a:r>
              <a:rPr lang="fr-FR" b="1" dirty="0"/>
              <a:t>	TABLE 3 - la Formation aux outils de l’AAP.</a:t>
            </a:r>
          </a:p>
          <a:p>
            <a:pPr marL="0" indent="0" algn="just">
              <a:spcBef>
                <a:spcPts val="600"/>
              </a:spcBef>
              <a:buNone/>
            </a:pPr>
            <a:r>
              <a:rPr lang="fr-FR" b="1" dirty="0"/>
              <a:t>	TABLE 4 - les Données et l’Analyse.</a:t>
            </a:r>
          </a:p>
          <a:p>
            <a:pPr marL="0" indent="0" algn="just">
              <a:buNone/>
            </a:pPr>
            <a:r>
              <a:rPr lang="fr-FR" dirty="0"/>
              <a:t>Chaque table disposera </a:t>
            </a:r>
            <a:r>
              <a:rPr lang="fr-FR" dirty="0" smtClean="0"/>
              <a:t>de </a:t>
            </a:r>
            <a:r>
              <a:rPr lang="fr-FR" dirty="0"/>
              <a:t>6 minutes pour rédiger des </a:t>
            </a:r>
            <a:r>
              <a:rPr lang="fr-FR" u="sng" dirty="0"/>
              <a:t>déclarations générales positives</a:t>
            </a:r>
            <a:r>
              <a:rPr lang="fr-FR" dirty="0"/>
              <a:t> sur 1 sujet. Après 6 minutes, nous allons changer de sujet (</a:t>
            </a:r>
            <a:r>
              <a:rPr lang="fr-FR" u="sng" dirty="0"/>
              <a:t>nouveau sujet</a:t>
            </a:r>
            <a:r>
              <a:rPr lang="fr-FR" dirty="0"/>
              <a:t>). 6 prochaines minutes (</a:t>
            </a:r>
            <a:r>
              <a:rPr lang="fr-FR" u="sng" dirty="0"/>
              <a:t>nouveau sujet</a:t>
            </a:r>
            <a:r>
              <a:rPr lang="fr-FR" dirty="0"/>
              <a:t>),</a:t>
            </a:r>
            <a:r>
              <a:rPr lang="fr-FR" i="1" dirty="0"/>
              <a:t> passez à un autre sujet</a:t>
            </a:r>
            <a:r>
              <a:rPr lang="fr-FR" dirty="0"/>
              <a:t>. 6 prochaines suivantes,</a:t>
            </a:r>
            <a:r>
              <a:rPr lang="fr-FR" i="1" dirty="0"/>
              <a:t> passez à un autre sujet</a:t>
            </a:r>
            <a:r>
              <a:rPr lang="fr-FR" dirty="0"/>
              <a:t> (</a:t>
            </a:r>
            <a:r>
              <a:rPr lang="fr-FR" u="sng" dirty="0"/>
              <a:t>nouveau sujet</a:t>
            </a:r>
            <a:r>
              <a:rPr lang="fr-FR" dirty="0"/>
              <a:t>). </a:t>
            </a:r>
          </a:p>
          <a:p>
            <a:pPr algn="just"/>
            <a:r>
              <a:rPr lang="fr-FR" dirty="0"/>
              <a:t>Ajoutez ce qui n’a pas été écrit.</a:t>
            </a:r>
          </a:p>
          <a:p>
            <a:pPr algn="just"/>
            <a:r>
              <a:rPr lang="fr-FR" dirty="0"/>
              <a:t>Faites-leur des déclarations positives. </a:t>
            </a:r>
          </a:p>
          <a:p>
            <a:pPr algn="just"/>
            <a:r>
              <a:rPr lang="fr-FR" dirty="0"/>
              <a:t>Incluez une note explicative pour chacune des déclarations. </a:t>
            </a:r>
          </a:p>
        </p:txBody>
      </p:sp>
    </p:spTree>
    <p:extLst>
      <p:ext uri="{BB962C8B-B14F-4D97-AF65-F5344CB8AC3E}">
        <p14:creationId xmlns:p14="http://schemas.microsoft.com/office/powerpoint/2010/main" val="2904874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t>
            </a:r>
            <a:r>
              <a:rPr lang="fr-FR" dirty="0" smtClean="0"/>
              <a:t>plan </a:t>
            </a:r>
            <a:r>
              <a:rPr lang="fr-FR" dirty="0"/>
              <a:t>– </a:t>
            </a:r>
            <a:r>
              <a:rPr lang="fr-FR" dirty="0" smtClean="0"/>
              <a:t>Qu’avons-nous </a:t>
            </a:r>
            <a:r>
              <a:rPr lang="fr-FR" dirty="0"/>
              <a:t>accompli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632963353"/>
              </p:ext>
            </p:extLst>
          </p:nvPr>
        </p:nvGraphicFramePr>
        <p:xfrm>
          <a:off x="1736725" y="1614488"/>
          <a:ext cx="9540876" cy="4709160"/>
        </p:xfrm>
        <a:graphic>
          <a:graphicData uri="http://schemas.openxmlformats.org/drawingml/2006/table">
            <a:tbl>
              <a:tblPr firstRow="1" bandRow="1">
                <a:tableStyleId>{793D81CF-94F2-401A-BA57-92F5A7B2D0C5}</a:tableStyleId>
              </a:tblPr>
              <a:tblGrid>
                <a:gridCol w="2801408">
                  <a:extLst>
                    <a:ext uri="{9D8B030D-6E8A-4147-A177-3AD203B41FA5}">
                      <a16:colId xmlns:a16="http://schemas.microsoft.com/office/drawing/2014/main" val="3507100702"/>
                    </a:ext>
                  </a:extLst>
                </a:gridCol>
                <a:gridCol w="3217334">
                  <a:extLst>
                    <a:ext uri="{9D8B030D-6E8A-4147-A177-3AD203B41FA5}">
                      <a16:colId xmlns:a16="http://schemas.microsoft.com/office/drawing/2014/main" val="3582389202"/>
                    </a:ext>
                  </a:extLst>
                </a:gridCol>
                <a:gridCol w="3522134">
                  <a:extLst>
                    <a:ext uri="{9D8B030D-6E8A-4147-A177-3AD203B41FA5}">
                      <a16:colId xmlns:a16="http://schemas.microsoft.com/office/drawing/2014/main" val="2563160172"/>
                    </a:ext>
                  </a:extLst>
                </a:gridCol>
              </a:tblGrid>
              <a:tr h="370840">
                <a:tc>
                  <a:txBody>
                    <a:bodyPr/>
                    <a:lstStyle/>
                    <a:p>
                      <a:pPr rtl="0" fontAlgn="t">
                        <a:spcBef>
                          <a:spcPts val="0"/>
                        </a:spcBef>
                        <a:spcAft>
                          <a:spcPts val="0"/>
                        </a:spcAft>
                      </a:pPr>
                      <a:r>
                        <a:rPr lang="fr-FR" sz="1400" u="none" strike="noStrike" dirty="0">
                          <a:effectLst/>
                        </a:rPr>
                        <a:t>Temps</a:t>
                      </a:r>
                    </a:p>
                  </a:txBody>
                  <a:tcPr marL="63500" marR="63500" marT="63500" marB="63500" anchor="b"/>
                </a:tc>
                <a:tc>
                  <a:txBody>
                    <a:bodyPr/>
                    <a:lstStyle/>
                    <a:p>
                      <a:pPr rtl="0" fontAlgn="t">
                        <a:spcBef>
                          <a:spcPts val="0"/>
                        </a:spcBef>
                        <a:spcAft>
                          <a:spcPts val="0"/>
                        </a:spcAft>
                      </a:pPr>
                      <a:r>
                        <a:rPr lang="fr-FR" sz="1400" u="none" strike="noStrike">
                          <a:effectLst/>
                        </a:rPr>
                        <a:t>ORDRE DU JOUR</a:t>
                      </a:r>
                    </a:p>
                  </a:txBody>
                  <a:tcPr marL="63500" marR="63500" marT="63500" marB="63500" anchor="b"/>
                </a:tc>
                <a:tc>
                  <a:txBody>
                    <a:bodyPr/>
                    <a:lstStyle/>
                    <a:p>
                      <a:pPr rtl="0" fontAlgn="t">
                        <a:spcBef>
                          <a:spcPts val="0"/>
                        </a:spcBef>
                        <a:spcAft>
                          <a:spcPts val="0"/>
                        </a:spcAft>
                      </a:pPr>
                      <a:r>
                        <a:rPr lang="fr-FR" sz="1400" u="none" strike="noStrike">
                          <a:effectLst/>
                        </a:rPr>
                        <a:t>OBJECTIF RÉALISÉ</a:t>
                      </a:r>
                    </a:p>
                  </a:txBody>
                  <a:tcPr marL="63500" marR="63500" marT="63500" marB="63500" anchor="b"/>
                </a:tc>
                <a:extLst>
                  <a:ext uri="{0D108BD9-81ED-4DB2-BD59-A6C34878D82A}">
                    <a16:rowId xmlns:a16="http://schemas.microsoft.com/office/drawing/2014/main" val="648041572"/>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Lundi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 analyse des données - 3 outils.</a:t>
                      </a:r>
                    </a:p>
                  </a:txBody>
                  <a:tcPr marL="63500" marR="63500" marT="63500" marB="63500"/>
                </a:tc>
                <a:tc>
                  <a:txBody>
                    <a:bodyPr/>
                    <a:lstStyle/>
                    <a:p>
                      <a:pPr rtl="0" fontAlgn="t">
                        <a:spcBef>
                          <a:spcPts val="0"/>
                        </a:spcBef>
                        <a:spcAft>
                          <a:spcPts val="0"/>
                        </a:spcAft>
                      </a:pPr>
                      <a:r>
                        <a:rPr lang="fr-FR" sz="1400" i="0" u="none" strike="noStrike">
                          <a:solidFill>
                            <a:srgbClr val="000000"/>
                          </a:solidFill>
                          <a:effectLst/>
                          <a:latin typeface="Arial" panose="020B0604020202020204" pitchFamily="34" charset="0"/>
                        </a:rPr>
                        <a:t>Ébauche des déclarations </a:t>
                      </a:r>
                      <a:r>
                        <a:rPr lang="fr-FR" sz="1400" b="0" i="0" u="none" strike="noStrike">
                          <a:solidFill>
                            <a:srgbClr val="000000"/>
                          </a:solidFill>
                          <a:effectLst/>
                          <a:latin typeface="Arial" panose="020B0604020202020204" pitchFamily="34" charset="0"/>
                        </a:rPr>
                        <a:t>générales -</a:t>
                      </a:r>
                      <a:r>
                        <a:rPr lang="fr-FR" sz="1400" i="0" u="none" strike="noStrike">
                          <a:solidFill>
                            <a:srgbClr val="000000"/>
                          </a:solidFill>
                          <a:effectLst/>
                          <a:latin typeface="Arial" panose="020B0604020202020204" pitchFamily="34" charset="0"/>
                        </a:rPr>
                        <a:t> </a:t>
                      </a:r>
                      <a:r>
                        <a:rPr lang="fr-FR" sz="1400" b="1" i="0" u="none" strike="noStrike">
                          <a:solidFill>
                            <a:srgbClr val="000000"/>
                          </a:solidFill>
                          <a:effectLst/>
                          <a:latin typeface="Arial" panose="020B0604020202020204" pitchFamily="34" charset="0"/>
                        </a:rPr>
                        <a:t>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1028940934"/>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Lundi après-midi</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 l’analyse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1033137876"/>
                  </a:ext>
                </a:extLst>
              </a:tr>
              <a:tr h="370840">
                <a:tc>
                  <a:txBody>
                    <a:bodyPr/>
                    <a:lstStyle/>
                    <a:p>
                      <a:pPr rtl="0" fontAlgn="t">
                        <a:spcBef>
                          <a:spcPts val="0"/>
                        </a:spcBef>
                        <a:spcAft>
                          <a:spcPts val="0"/>
                        </a:spcAft>
                      </a:pPr>
                      <a:r>
                        <a:rPr lang="fr-FR" sz="1400" b="0" i="0" u="none" strike="noStrike" dirty="0" smtClean="0">
                          <a:solidFill>
                            <a:srgbClr val="000000"/>
                          </a:solidFill>
                          <a:effectLst/>
                          <a:latin typeface="Arial" panose="020B0604020202020204" pitchFamily="34" charset="0"/>
                        </a:rPr>
                        <a:t>Mardi </a:t>
                      </a:r>
                      <a:r>
                        <a:rPr lang="fr-FR" sz="1400" b="0" i="0" u="none" strike="noStrike" dirty="0">
                          <a:solidFill>
                            <a:srgbClr val="000000"/>
                          </a:solidFill>
                          <a:effectLst/>
                          <a:latin typeface="Arial" panose="020B0604020202020204" pitchFamily="34" charset="0"/>
                        </a:rPr>
                        <a:t>matin : </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 analyse des données - 3 outils supplémentaires.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2829669837"/>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Mardi après-midi</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 l’analyse &amp; finalisation.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provisoire des données -</a:t>
                      </a:r>
                      <a:r>
                        <a:rPr lang="fr-FR" sz="1400" b="1" i="0" u="none" strike="noStrike">
                          <a:solidFill>
                            <a:srgbClr val="000000"/>
                          </a:solidFill>
                          <a:effectLst/>
                          <a:latin typeface="Arial" panose="020B0604020202020204" pitchFamily="34" charset="0"/>
                        </a:rPr>
                        <a:t> 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1117562827"/>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Mercredi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Libeller les résultats issus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1083471721"/>
                  </a:ext>
                </a:extLst>
              </a:tr>
              <a:tr h="370840">
                <a:tc>
                  <a:txBody>
                    <a:bodyPr/>
                    <a:lstStyle/>
                    <a:p>
                      <a:pPr rtl="0" fontAlgn="t">
                        <a:spcBef>
                          <a:spcPts val="0"/>
                        </a:spcBef>
                        <a:spcAft>
                          <a:spcPts val="0"/>
                        </a:spcAft>
                      </a:pPr>
                      <a:r>
                        <a:rPr lang="fr-FR" sz="1400" b="0" i="0" u="none" strike="noStrike" dirty="0">
                          <a:solidFill>
                            <a:srgbClr val="000000"/>
                          </a:solidFill>
                          <a:effectLst/>
                          <a:latin typeface="Arial" panose="020B0604020202020204" pitchFamily="34" charset="0"/>
                        </a:rPr>
                        <a:t>Mercredi </a:t>
                      </a:r>
                      <a:r>
                        <a:rPr lang="fr-FR" sz="1400" b="0" i="0" u="none" strike="noStrike" dirty="0" smtClean="0">
                          <a:solidFill>
                            <a:srgbClr val="000000"/>
                          </a:solidFill>
                          <a:effectLst/>
                          <a:latin typeface="Arial" panose="020B0604020202020204" pitchFamily="34" charset="0"/>
                        </a:rPr>
                        <a:t>après-midi</a:t>
                      </a:r>
                      <a:endParaRPr lang="fr-FR" sz="1400" b="0" i="0" u="none" strike="noStrike" dirty="0">
                        <a:solidFill>
                          <a:srgbClr val="000000"/>
                        </a:solidFill>
                        <a:effectLst/>
                        <a:latin typeface="Arial" panose="020B0604020202020204" pitchFamily="34" charset="0"/>
                      </a:endParaRP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des résultats &amp; finalisation.</a:t>
                      </a:r>
                    </a:p>
                  </a:txBody>
                  <a:tcPr marL="63500" marR="63500" marT="63500" marB="63500"/>
                </a:tc>
                <a:tc>
                  <a:txBody>
                    <a:bodyPr/>
                    <a:lstStyle/>
                    <a:p>
                      <a:pPr rtl="0" fontAlgn="t">
                        <a:spcBef>
                          <a:spcPts val="0"/>
                        </a:spcBef>
                        <a:spcAft>
                          <a:spcPts val="0"/>
                        </a:spcAft>
                      </a:pPr>
                      <a:r>
                        <a:rPr lang="fr-FR" sz="1400" b="0" i="1" u="none" strike="noStrike">
                          <a:solidFill>
                            <a:srgbClr val="000000"/>
                          </a:solidFill>
                          <a:effectLst/>
                          <a:latin typeface="Arial" panose="020B0604020202020204" pitchFamily="34" charset="0"/>
                        </a:rPr>
                        <a:t>Ébauche des </a:t>
                      </a:r>
                      <a:r>
                        <a:rPr lang="fr-FR" sz="1400" b="0" i="0" u="none" strike="noStrike">
                          <a:solidFill>
                            <a:srgbClr val="000000"/>
                          </a:solidFill>
                          <a:effectLst/>
                          <a:latin typeface="Arial" panose="020B0604020202020204" pitchFamily="34" charset="0"/>
                        </a:rPr>
                        <a:t>résultats. </a:t>
                      </a:r>
                    </a:p>
                  </a:txBody>
                  <a:tcPr marL="63500" marR="63500" marT="63500" marB="63500"/>
                </a:tc>
                <a:extLst>
                  <a:ext uri="{0D108BD9-81ED-4DB2-BD59-A6C34878D82A}">
                    <a16:rowId xmlns:a16="http://schemas.microsoft.com/office/drawing/2014/main" val="3575729336"/>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Jeudi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Travailler sur les recommandations issues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3477471417"/>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Jeudi après-midi </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des recommandations &amp; finalisation.</a:t>
                      </a:r>
                    </a:p>
                    <a:p>
                      <a:pPr rtl="0" fontAlgn="t">
                        <a:spcBef>
                          <a:spcPts val="0"/>
                        </a:spcBef>
                        <a:spcAft>
                          <a:spcPts val="0"/>
                        </a:spcAft>
                      </a:pPr>
                      <a:r>
                        <a:rPr lang="fr-FR" sz="1400" b="0" i="0" u="none" strike="noStrike">
                          <a:solidFill>
                            <a:srgbClr val="000000"/>
                          </a:solidFill>
                          <a:effectLst/>
                          <a:latin typeface="Arial" panose="020B0604020202020204" pitchFamily="34" charset="0"/>
                        </a:rPr>
                        <a:t>Offrir une contribution à cette initiative de recherche.</a:t>
                      </a:r>
                    </a:p>
                  </a:txBody>
                  <a:tcPr marL="63500" marR="63500" marT="63500" marB="63500"/>
                </a:tc>
                <a:tc>
                  <a:txBody>
                    <a:bodyPr/>
                    <a:lstStyle/>
                    <a:p>
                      <a:pPr rtl="0" fontAlgn="t">
                        <a:spcBef>
                          <a:spcPts val="0"/>
                        </a:spcBef>
                        <a:spcAft>
                          <a:spcPts val="0"/>
                        </a:spcAft>
                      </a:pPr>
                      <a:r>
                        <a:rPr lang="fr-FR" sz="1400" b="0" i="1" u="none" strike="noStrike" dirty="0">
                          <a:solidFill>
                            <a:srgbClr val="000000"/>
                          </a:solidFill>
                          <a:effectLst/>
                          <a:latin typeface="Arial" panose="020B0604020202020204" pitchFamily="34" charset="0"/>
                        </a:rPr>
                        <a:t>Ébauche d</a:t>
                      </a:r>
                      <a:r>
                        <a:rPr lang="fr-FR" sz="1400" b="0" i="0" u="none" strike="noStrike" dirty="0">
                          <a:solidFill>
                            <a:srgbClr val="000000"/>
                          </a:solidFill>
                          <a:effectLst/>
                          <a:latin typeface="Arial" panose="020B0604020202020204" pitchFamily="34" charset="0"/>
                        </a:rPr>
                        <a:t>es recommandations.</a:t>
                      </a:r>
                    </a:p>
                    <a:p>
                      <a:pPr rtl="0" fontAlgn="t">
                        <a:spcBef>
                          <a:spcPts val="0"/>
                        </a:spcBef>
                        <a:spcAft>
                          <a:spcPts val="0"/>
                        </a:spcAft>
                      </a:pPr>
                      <a:r>
                        <a:rPr lang="fr-FR" sz="1400" b="0" i="0" u="none" strike="noStrike" dirty="0">
                          <a:solidFill>
                            <a:srgbClr val="000000"/>
                          </a:solidFill>
                          <a:effectLst/>
                          <a:latin typeface="Arial" panose="020B0604020202020204" pitchFamily="34" charset="0"/>
                        </a:rPr>
                        <a:t>Dresser une liste de suggestions d’initiative de recherche.</a:t>
                      </a:r>
                    </a:p>
                  </a:txBody>
                  <a:tcPr marL="63500" marR="63500" marT="63500" marB="63500"/>
                </a:tc>
                <a:extLst>
                  <a:ext uri="{0D108BD9-81ED-4DB2-BD59-A6C34878D82A}">
                    <a16:rowId xmlns:a16="http://schemas.microsoft.com/office/drawing/2014/main" val="179389324"/>
                  </a:ext>
                </a:extLst>
              </a:tr>
            </a:tbl>
          </a:graphicData>
        </a:graphic>
      </p:graphicFrame>
    </p:spTree>
    <p:extLst>
      <p:ext uri="{BB962C8B-B14F-4D97-AF65-F5344CB8AC3E}">
        <p14:creationId xmlns:p14="http://schemas.microsoft.com/office/powerpoint/2010/main" val="138832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La </a:t>
            </a:r>
            <a:r>
              <a:rPr lang="fr-FR" dirty="0" smtClean="0"/>
              <a:t>parole </a:t>
            </a:r>
            <a:r>
              <a:rPr lang="fr-FR" dirty="0"/>
              <a:t>des autres</a:t>
            </a:r>
          </a:p>
        </p:txBody>
      </p:sp>
      <p:sp>
        <p:nvSpPr>
          <p:cNvPr id="3" name="Content Placeholder 2"/>
          <p:cNvSpPr>
            <a:spLocks noGrp="1"/>
          </p:cNvSpPr>
          <p:nvPr>
            <p:ph sz="quarter" idx="13"/>
          </p:nvPr>
        </p:nvSpPr>
        <p:spPr>
          <a:xfrm>
            <a:off x="1736732" y="1614567"/>
            <a:ext cx="9778328" cy="4800600"/>
          </a:xfrm>
        </p:spPr>
        <p:txBody>
          <a:bodyPr/>
          <a:lstStyle/>
          <a:p>
            <a:pPr marL="0" indent="0">
              <a:spcAft>
                <a:spcPts val="1800"/>
              </a:spcAft>
              <a:buNone/>
            </a:pPr>
            <a:r>
              <a:rPr lang="fr-FR" dirty="0"/>
              <a:t>Revenons sur un autre outil de l’AAP pour notre mise en train : </a:t>
            </a:r>
            <a:r>
              <a:rPr lang="fr-FR" i="1" dirty="0" smtClean="0"/>
              <a:t>la </a:t>
            </a:r>
            <a:r>
              <a:rPr lang="fr-FR" i="1" dirty="0"/>
              <a:t>Parole des autres</a:t>
            </a:r>
            <a:r>
              <a:rPr lang="fr-FR" dirty="0"/>
              <a:t>.</a:t>
            </a:r>
          </a:p>
          <a:p>
            <a:pPr marL="0" indent="0">
              <a:spcAft>
                <a:spcPts val="1800"/>
              </a:spcAft>
              <a:buNone/>
            </a:pPr>
            <a:r>
              <a:rPr lang="fr-FR" dirty="0"/>
              <a:t>Cette fois, nous allons utiliser des citations que nous avons entendues de vous au cours des deux dernières semaines !</a:t>
            </a:r>
            <a:r>
              <a:rPr lang="fr-FR" i="1" dirty="0"/>
              <a:t> </a:t>
            </a:r>
          </a:p>
          <a:p>
            <a:pPr marL="0" indent="0">
              <a:spcAft>
                <a:spcPts val="1800"/>
              </a:spcAft>
              <a:buNone/>
            </a:pPr>
            <a:r>
              <a:rPr lang="fr-FR" u="sng" dirty="0"/>
              <a:t>Tout(e) seul(e)</a:t>
            </a:r>
            <a:r>
              <a:rPr lang="fr-FR" dirty="0"/>
              <a:t>, sélectionnez une citation qui communique ce qui est vrai pour vous aujourd’hui.</a:t>
            </a:r>
            <a:r>
              <a:rPr lang="fr-FR" b="1" dirty="0"/>
              <a:t> </a:t>
            </a:r>
          </a:p>
          <a:p>
            <a:pPr marL="0" indent="0">
              <a:spcAft>
                <a:spcPts val="1800"/>
              </a:spcAft>
              <a:buNone/>
            </a:pPr>
            <a:r>
              <a:rPr lang="fr-FR" b="1" dirty="0"/>
              <a:t>Puis, </a:t>
            </a:r>
            <a:r>
              <a:rPr lang="fr-FR" u="sng" dirty="0"/>
              <a:t>avec un(e) partenaire</a:t>
            </a:r>
            <a:r>
              <a:rPr lang="fr-FR" dirty="0"/>
              <a:t>, partagez la citation et sa signification pour vous aujourd’hui.</a:t>
            </a:r>
          </a:p>
        </p:txBody>
      </p:sp>
    </p:spTree>
    <p:extLst>
      <p:ext uri="{BB962C8B-B14F-4D97-AF65-F5344CB8AC3E}">
        <p14:creationId xmlns:p14="http://schemas.microsoft.com/office/powerpoint/2010/main" val="776512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La parole des </a:t>
            </a:r>
            <a:r>
              <a:rPr lang="fr-FR" dirty="0" smtClean="0"/>
              <a:t>autres – Mise </a:t>
            </a:r>
            <a:r>
              <a:rPr lang="fr-FR" dirty="0"/>
              <a:t>en </a:t>
            </a:r>
            <a:r>
              <a:rPr lang="fr-FR" dirty="0" smtClean="0"/>
              <a:t>train</a:t>
            </a:r>
            <a:endParaRPr lang="fr-FR" dirty="0"/>
          </a:p>
        </p:txBody>
      </p:sp>
      <p:sp>
        <p:nvSpPr>
          <p:cNvPr id="3" name="Content Placeholder 2"/>
          <p:cNvSpPr>
            <a:spLocks noGrp="1"/>
          </p:cNvSpPr>
          <p:nvPr>
            <p:ph sz="quarter" idx="13"/>
          </p:nvPr>
        </p:nvSpPr>
        <p:spPr/>
        <p:txBody>
          <a:bodyPr>
            <a:normAutofit fontScale="92500" lnSpcReduction="20000"/>
          </a:bodyPr>
          <a:lstStyle/>
          <a:p>
            <a:pPr marL="0" indent="0">
              <a:spcAft>
                <a:spcPts val="1800"/>
              </a:spcAft>
              <a:buNone/>
            </a:pPr>
            <a:r>
              <a:rPr lang="fr-FR" dirty="0"/>
              <a:t>Sélectionnez une citation qui parle de ce qui est vrai pour vous aujourd’hui :</a:t>
            </a:r>
          </a:p>
          <a:p>
            <a:pPr marL="0" indent="0">
              <a:spcAft>
                <a:spcPts val="1800"/>
              </a:spcAft>
              <a:buNone/>
            </a:pPr>
            <a:r>
              <a:rPr lang="fr-FR" i="1" dirty="0"/>
              <a:t>« Beaucoup de communautés font les mêmes choses pour se préparer à la sécheresse. Cependant, il y a des </a:t>
            </a:r>
            <a:r>
              <a:rPr lang="fr-FR" i="1" u="sng" dirty="0"/>
              <a:t>femmes</a:t>
            </a:r>
            <a:r>
              <a:rPr lang="fr-FR" i="1" dirty="0"/>
              <a:t> qui ont des idées différentes.</a:t>
            </a:r>
          </a:p>
          <a:p>
            <a:pPr marL="0" indent="0">
              <a:spcAft>
                <a:spcPts val="1800"/>
              </a:spcAft>
              <a:buNone/>
            </a:pPr>
            <a:r>
              <a:rPr lang="fr-FR" i="1" dirty="0"/>
              <a:t>« J’ai été surpris(e) par les différentes choses que les membres des communautés ont dites. Nous devons revenir en arrière et poser plus de questions. »</a:t>
            </a:r>
          </a:p>
          <a:p>
            <a:pPr marL="0" indent="0">
              <a:spcAft>
                <a:spcPts val="1800"/>
              </a:spcAft>
              <a:buNone/>
            </a:pPr>
            <a:r>
              <a:rPr lang="fr-FR" i="1" dirty="0"/>
              <a:t>« Si je pouvais refaire les interviews, je poserais de meilleures questions. Maintenant, je sais vraiment ce que je recherche. »</a:t>
            </a:r>
          </a:p>
          <a:p>
            <a:pPr marL="0" indent="0">
              <a:spcAft>
                <a:spcPts val="1800"/>
              </a:spcAft>
              <a:buNone/>
            </a:pPr>
            <a:r>
              <a:rPr lang="fr-FR" i="1" dirty="0"/>
              <a:t>« L'analyse des données est un travail fatigant mais incroyablement excitant et gratifiant. »</a:t>
            </a:r>
          </a:p>
        </p:txBody>
      </p:sp>
    </p:spTree>
    <p:extLst>
      <p:ext uri="{BB962C8B-B14F-4D97-AF65-F5344CB8AC3E}">
        <p14:creationId xmlns:p14="http://schemas.microsoft.com/office/powerpoint/2010/main" val="4128440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résultats </a:t>
            </a:r>
            <a:r>
              <a:rPr lang="fr-FR" dirty="0"/>
              <a:t>–</a:t>
            </a:r>
            <a:r>
              <a:rPr lang="fr-FR" i="1" dirty="0"/>
              <a:t> </a:t>
            </a:r>
            <a:r>
              <a:rPr lang="fr-FR" i="1" dirty="0" smtClean="0"/>
              <a:t>Le processus</a:t>
            </a:r>
            <a:endParaRPr lang="fr-FR" i="1" dirty="0"/>
          </a:p>
        </p:txBody>
      </p:sp>
      <p:sp>
        <p:nvSpPr>
          <p:cNvPr id="3" name="Content Placeholder 2"/>
          <p:cNvSpPr>
            <a:spLocks noGrp="1"/>
          </p:cNvSpPr>
          <p:nvPr>
            <p:ph sz="quarter" idx="13"/>
          </p:nvPr>
        </p:nvSpPr>
        <p:spPr/>
        <p:txBody>
          <a:bodyPr>
            <a:normAutofit fontScale="92500"/>
          </a:bodyPr>
          <a:lstStyle/>
          <a:p>
            <a:pPr marL="0" indent="0">
              <a:spcAft>
                <a:spcPts val="1800"/>
              </a:spcAft>
              <a:buNone/>
            </a:pPr>
            <a:r>
              <a:rPr lang="fr-FR" dirty="0"/>
              <a:t>Aujourd’hui, vous avez travaillé sur la formulation des Résultats pour toutes les réductions de données. C’était un travail difficile, nous en sommes sûr(e)s !</a:t>
            </a:r>
          </a:p>
          <a:p>
            <a:pPr marL="0" indent="0">
              <a:buNone/>
            </a:pPr>
            <a:r>
              <a:rPr lang="fr-FR" dirty="0"/>
              <a:t>En </a:t>
            </a:r>
            <a:r>
              <a:rPr lang="fr-FR" u="sng" dirty="0"/>
              <a:t>groupes de 2</a:t>
            </a:r>
            <a:r>
              <a:rPr lang="fr-FR" dirty="0"/>
              <a:t>, réfléchissez sur les raisons pour lesquelles ce sont des éléments importants du processus de formulation des Résultats :</a:t>
            </a:r>
          </a:p>
          <a:p>
            <a:pPr fontAlgn="base"/>
            <a:r>
              <a:rPr lang="fr-FR" dirty="0"/>
              <a:t>Travail de </a:t>
            </a:r>
            <a:r>
              <a:rPr lang="fr-FR" dirty="0" smtClean="0"/>
              <a:t>groupe</a:t>
            </a:r>
            <a:endParaRPr lang="fr-FR" dirty="0"/>
          </a:p>
          <a:p>
            <a:pPr fontAlgn="base"/>
            <a:r>
              <a:rPr lang="fr-FR" dirty="0"/>
              <a:t>Regroupement des </a:t>
            </a:r>
            <a:r>
              <a:rPr lang="fr-FR" dirty="0" smtClean="0"/>
              <a:t>données</a:t>
            </a:r>
            <a:endParaRPr lang="fr-FR" dirty="0"/>
          </a:p>
          <a:p>
            <a:pPr fontAlgn="base"/>
            <a:r>
              <a:rPr lang="fr-FR" dirty="0"/>
              <a:t>Travail sur le </a:t>
            </a:r>
            <a:r>
              <a:rPr lang="fr-FR" dirty="0" smtClean="0"/>
              <a:t>mur</a:t>
            </a:r>
            <a:endParaRPr lang="fr-FR" dirty="0"/>
          </a:p>
          <a:p>
            <a:pPr fontAlgn="base"/>
            <a:r>
              <a:rPr lang="fr-FR" dirty="0"/>
              <a:t>Mettez 1 donnée sur 1 morceau de papier ou une note </a:t>
            </a:r>
            <a:r>
              <a:rPr lang="fr-FR" dirty="0" smtClean="0"/>
              <a:t>autocollante</a:t>
            </a:r>
            <a:endParaRPr lang="fr-FR" dirty="0"/>
          </a:p>
          <a:p>
            <a:pPr fontAlgn="base"/>
            <a:r>
              <a:rPr lang="fr-FR" dirty="0"/>
              <a:t>Mise des données sous chaque </a:t>
            </a:r>
            <a:r>
              <a:rPr lang="fr-FR" dirty="0" smtClean="0"/>
              <a:t>résultat</a:t>
            </a:r>
            <a:endParaRPr lang="fr-FR" dirty="0"/>
          </a:p>
        </p:txBody>
      </p:sp>
    </p:spTree>
    <p:extLst>
      <p:ext uri="{BB962C8B-B14F-4D97-AF65-F5344CB8AC3E}">
        <p14:creationId xmlns:p14="http://schemas.microsoft.com/office/powerpoint/2010/main" val="1091861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résultats </a:t>
            </a:r>
            <a:r>
              <a:rPr lang="fr-FR" dirty="0"/>
              <a:t>–</a:t>
            </a:r>
            <a:r>
              <a:rPr lang="fr-FR" i="1" dirty="0"/>
              <a:t> </a:t>
            </a:r>
            <a:r>
              <a:rPr lang="fr-FR" i="1" dirty="0" smtClean="0"/>
              <a:t>Ajout </a:t>
            </a:r>
            <a:r>
              <a:rPr lang="fr-FR" i="1" dirty="0"/>
              <a:t>d’un peu </a:t>
            </a:r>
            <a:r>
              <a:rPr lang="fr-FR" i="1" dirty="0" smtClean="0"/>
              <a:t>plus</a:t>
            </a:r>
            <a:endParaRPr lang="fr-FR" i="1" dirty="0"/>
          </a:p>
        </p:txBody>
      </p:sp>
      <p:sp>
        <p:nvSpPr>
          <p:cNvPr id="3" name="Content Placeholder 2"/>
          <p:cNvSpPr>
            <a:spLocks noGrp="1"/>
          </p:cNvSpPr>
          <p:nvPr>
            <p:ph sz="quarter" idx="13"/>
          </p:nvPr>
        </p:nvSpPr>
        <p:spPr>
          <a:xfrm>
            <a:off x="1736732" y="1614567"/>
            <a:ext cx="9863389" cy="4800600"/>
          </a:xfrm>
        </p:spPr>
        <p:txBody>
          <a:bodyPr>
            <a:normAutofit fontScale="92500" lnSpcReduction="20000"/>
          </a:bodyPr>
          <a:lstStyle/>
          <a:p>
            <a:pPr marL="0" indent="0">
              <a:buNone/>
            </a:pPr>
            <a:r>
              <a:rPr lang="fr-FR" dirty="0"/>
              <a:t>Examinons maintenant les Résultats que vous avez écrits. Nous sommes curieux (ses) d’en savoir !  </a:t>
            </a:r>
          </a:p>
          <a:p>
            <a:pPr marL="0" indent="0">
              <a:buNone/>
            </a:pPr>
            <a:r>
              <a:rPr lang="fr-FR" u="sng" dirty="0"/>
              <a:t>Tout(e) seul(e)</a:t>
            </a:r>
            <a:r>
              <a:rPr lang="fr-FR" dirty="0"/>
              <a:t>, prenez 15 pour faire le tour de la salle :</a:t>
            </a:r>
          </a:p>
          <a:p>
            <a:pPr marL="457200" indent="-457200" fontAlgn="base">
              <a:buFont typeface="+mj-lt"/>
              <a:buAutoNum type="arabicPeriod"/>
            </a:pPr>
            <a:r>
              <a:rPr lang="fr-FR" dirty="0"/>
              <a:t>Ajoutez</a:t>
            </a:r>
            <a:r>
              <a:rPr lang="fr-FR" b="1" dirty="0"/>
              <a:t> 1 élément de données</a:t>
            </a:r>
            <a:r>
              <a:rPr lang="fr-FR" dirty="0"/>
              <a:t> pour étayer 1 résultat. </a:t>
            </a:r>
          </a:p>
          <a:p>
            <a:pPr marL="457200" indent="-457200" fontAlgn="base">
              <a:buFont typeface="+mj-lt"/>
              <a:buAutoNum type="arabicPeriod"/>
            </a:pPr>
            <a:r>
              <a:rPr lang="fr-FR" b="1" dirty="0"/>
              <a:t>Renforcez le libellé</a:t>
            </a:r>
            <a:r>
              <a:rPr lang="fr-FR" dirty="0"/>
              <a:t> de 1 résultat. </a:t>
            </a:r>
          </a:p>
          <a:p>
            <a:pPr marL="457200" indent="-457200" fontAlgn="base">
              <a:buFont typeface="+mj-lt"/>
              <a:buAutoNum type="arabicPeriod"/>
            </a:pPr>
            <a:r>
              <a:rPr lang="fr-FR" dirty="0"/>
              <a:t>Ajoutez</a:t>
            </a:r>
            <a:r>
              <a:rPr lang="fr-FR" b="1" dirty="0"/>
              <a:t> une photo</a:t>
            </a:r>
            <a:r>
              <a:rPr lang="fr-FR" dirty="0"/>
              <a:t> (avec l’histoire qui l’accompagnait) pour étayer 1 résultat - à partir de l’outil 1 000 mots. </a:t>
            </a:r>
          </a:p>
          <a:p>
            <a:pPr marL="457200" indent="-457200" fontAlgn="base">
              <a:buFont typeface="+mj-lt"/>
              <a:buAutoNum type="arabicPeriod"/>
            </a:pPr>
            <a:r>
              <a:rPr lang="fr-FR" b="1" dirty="0"/>
              <a:t>Dupliquez</a:t>
            </a:r>
            <a:r>
              <a:rPr lang="fr-FR" dirty="0"/>
              <a:t> 1 élément de données qui est puissant pour appuyer 2+ résultats. </a:t>
            </a:r>
          </a:p>
          <a:p>
            <a:pPr marL="457200" indent="-457200" fontAlgn="base">
              <a:buFont typeface="+mj-lt"/>
              <a:buAutoNum type="arabicPeriod"/>
            </a:pPr>
            <a:r>
              <a:rPr lang="fr-FR" dirty="0"/>
              <a:t>Ajoutez le</a:t>
            </a:r>
            <a:r>
              <a:rPr lang="fr-FR" b="1" dirty="0"/>
              <a:t> nom / nombre de </a:t>
            </a:r>
            <a:r>
              <a:rPr lang="fr-FR" b="1" dirty="0" smtClean="0"/>
              <a:t>1 interviewé(e</a:t>
            </a:r>
            <a:r>
              <a:rPr lang="fr-FR" b="1" dirty="0"/>
              <a:t>)</a:t>
            </a:r>
            <a:r>
              <a:rPr lang="fr-FR" dirty="0"/>
              <a:t> dont l’histoire personnelle appuierait 1 résultat de manière puissante - plus tard, nous rédigerons alors une page de résumé de cette histoire. </a:t>
            </a:r>
          </a:p>
        </p:txBody>
      </p:sp>
    </p:spTree>
    <p:extLst>
      <p:ext uri="{BB962C8B-B14F-4D97-AF65-F5344CB8AC3E}">
        <p14:creationId xmlns:p14="http://schemas.microsoft.com/office/powerpoint/2010/main" val="2433730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fr-FR" dirty="0"/>
              <a:t>Écoutons vos résultats obtenus jusqu’ici… </a:t>
            </a:r>
          </a:p>
          <a:p>
            <a:pPr fontAlgn="base">
              <a:spcBef>
                <a:spcPts val="0"/>
              </a:spcBef>
            </a:pPr>
            <a:r>
              <a:rPr lang="fr-FR" dirty="0"/>
              <a:t>Avant la sécheresse.</a:t>
            </a:r>
          </a:p>
          <a:p>
            <a:pPr fontAlgn="base">
              <a:spcBef>
                <a:spcPts val="0"/>
              </a:spcBef>
            </a:pPr>
            <a:r>
              <a:rPr lang="fr-FR" dirty="0"/>
              <a:t>Pendant la sécheresse. </a:t>
            </a:r>
          </a:p>
          <a:p>
            <a:pPr fontAlgn="base">
              <a:spcBef>
                <a:spcPts val="0"/>
              </a:spcBef>
            </a:pPr>
            <a:r>
              <a:rPr lang="fr-FR" dirty="0"/>
              <a:t>Après la sécheresse. </a:t>
            </a:r>
          </a:p>
          <a:p>
            <a:pPr marL="0" indent="0">
              <a:spcBef>
                <a:spcPts val="1800"/>
              </a:spcBef>
              <a:spcAft>
                <a:spcPts val="1800"/>
              </a:spcAft>
              <a:buNone/>
            </a:pPr>
            <a:r>
              <a:rPr lang="fr-FR" i="1" dirty="0"/>
              <a:t>Lequel d’entre ces éléments vous êtes le / la plus surpris(e) ?</a:t>
            </a:r>
          </a:p>
          <a:p>
            <a:pPr marL="0" indent="0">
              <a:spcAft>
                <a:spcPts val="1800"/>
              </a:spcAft>
              <a:buNone/>
            </a:pPr>
            <a:r>
              <a:rPr lang="fr-FR" i="1" dirty="0"/>
              <a:t>Lequel d’entre ces éléments vous êtes le / la plus heureux (</a:t>
            </a:r>
            <a:r>
              <a:rPr lang="fr-FR" i="1" dirty="0" err="1"/>
              <a:t>euse</a:t>
            </a:r>
            <a:r>
              <a:rPr lang="fr-FR" i="1" dirty="0"/>
              <a:t>) de voir ?</a:t>
            </a:r>
          </a:p>
        </p:txBody>
      </p:sp>
      <p:pic>
        <p:nvPicPr>
          <p:cNvPr id="5" name="Content Placeholder 4"/>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21966" t="581" r="19847" b="260"/>
          <a:stretch/>
        </p:blipFill>
        <p:spPr>
          <a:xfrm>
            <a:off x="7388363" y="1690577"/>
            <a:ext cx="4052270" cy="4603897"/>
          </a:xfrm>
        </p:spPr>
      </p:pic>
      <p:sp>
        <p:nvSpPr>
          <p:cNvPr id="4" name="Title 3"/>
          <p:cNvSpPr>
            <a:spLocks noGrp="1"/>
          </p:cNvSpPr>
          <p:nvPr>
            <p:ph type="title"/>
          </p:nvPr>
        </p:nvSpPr>
        <p:spPr/>
        <p:txBody>
          <a:bodyPr>
            <a:normAutofit/>
          </a:bodyPr>
          <a:lstStyle/>
          <a:p>
            <a:r>
              <a:rPr lang="fr-FR" dirty="0"/>
              <a:t>Nos </a:t>
            </a:r>
            <a:r>
              <a:rPr lang="fr-FR" dirty="0" smtClean="0"/>
              <a:t>résultats </a:t>
            </a:r>
            <a:r>
              <a:rPr lang="fr-FR" dirty="0"/>
              <a:t>–</a:t>
            </a:r>
            <a:r>
              <a:rPr lang="fr-FR" i="1" dirty="0"/>
              <a:t> </a:t>
            </a:r>
            <a:r>
              <a:rPr lang="fr-FR" i="1" dirty="0" smtClean="0"/>
              <a:t>Partage </a:t>
            </a:r>
            <a:r>
              <a:rPr lang="fr-FR" i="1" dirty="0"/>
              <a:t>des faits </a:t>
            </a:r>
            <a:r>
              <a:rPr lang="fr-FR" i="1" dirty="0" smtClean="0"/>
              <a:t>saillants</a:t>
            </a:r>
            <a:endParaRPr lang="fr-FR" i="1" dirty="0"/>
          </a:p>
        </p:txBody>
      </p:sp>
      <p:sp>
        <p:nvSpPr>
          <p:cNvPr id="6" name="TextBox 5"/>
          <p:cNvSpPr txBox="1"/>
          <p:nvPr/>
        </p:nvSpPr>
        <p:spPr>
          <a:xfrm>
            <a:off x="7292666" y="6285221"/>
            <a:ext cx="4584700" cy="307777"/>
          </a:xfrm>
          <a:prstGeom prst="rect">
            <a:avLst/>
          </a:prstGeom>
          <a:noFill/>
        </p:spPr>
        <p:txBody>
          <a:bodyPr wrap="square" rtlCol="0">
            <a:spAutoFit/>
          </a:bodyPr>
          <a:lstStyle/>
          <a:p>
            <a:r>
              <a:rPr lang="fr-FR" sz="1400" i="1"/>
              <a:t>Kate Stanworth / Save the Children</a:t>
            </a:r>
          </a:p>
        </p:txBody>
      </p:sp>
    </p:spTree>
    <p:extLst>
      <p:ext uri="{BB962C8B-B14F-4D97-AF65-F5344CB8AC3E}">
        <p14:creationId xmlns:p14="http://schemas.microsoft.com/office/powerpoint/2010/main" val="4282933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questions </a:t>
            </a:r>
            <a:r>
              <a:rPr lang="fr-FR" dirty="0"/>
              <a:t>de recherche – </a:t>
            </a:r>
            <a:r>
              <a:rPr lang="fr-FR" i="1" dirty="0" smtClean="0"/>
              <a:t>Revisite</a:t>
            </a:r>
            <a:endParaRPr lang="fr-FR" i="1" dirty="0"/>
          </a:p>
        </p:txBody>
      </p:sp>
      <p:sp>
        <p:nvSpPr>
          <p:cNvPr id="3" name="Content Placeholder 2"/>
          <p:cNvSpPr>
            <a:spLocks noGrp="1"/>
          </p:cNvSpPr>
          <p:nvPr>
            <p:ph sz="quarter" idx="13"/>
          </p:nvPr>
        </p:nvSpPr>
        <p:spPr/>
        <p:txBody>
          <a:bodyPr>
            <a:normAutofit/>
          </a:bodyPr>
          <a:lstStyle/>
          <a:p>
            <a:pPr marL="0" indent="0">
              <a:buNone/>
            </a:pPr>
            <a:r>
              <a:rPr lang="fr-FR" dirty="0"/>
              <a:t>Concentrons-nous sur deux autres questions de recherche aujourd’hui, en accordant une attention particulière à toutes les données qui pourraient nous aider à y répondre.</a:t>
            </a:r>
          </a:p>
          <a:p>
            <a:pPr marL="457200" indent="-457200" fontAlgn="base">
              <a:buFont typeface="+mj-lt"/>
              <a:buAutoNum type="arabicPeriod"/>
            </a:pPr>
            <a:r>
              <a:rPr lang="fr-FR" i="1" dirty="0"/>
              <a:t>Quelles actions les pasteurs aimeraient-ils entreprendre, mais ne le peuvent pas ? (avant, pendant ou après la sécheresse) Qu’est-ce qui les en empêche ?</a:t>
            </a:r>
          </a:p>
          <a:p>
            <a:pPr marL="457200" indent="-457200" fontAlgn="base">
              <a:buFont typeface="+mj-lt"/>
              <a:buAutoNum type="arabicPeriod"/>
            </a:pPr>
            <a:r>
              <a:rPr lang="fr-FR" i="1" dirty="0"/>
              <a:t>Quelles ressources (y compris les informations) les pasteurs perçoivent-ils comme nécessaires pour se préparer, faire face ou se remettre d’une sécheresse ?  </a:t>
            </a:r>
          </a:p>
        </p:txBody>
      </p:sp>
    </p:spTree>
    <p:extLst>
      <p:ext uri="{BB962C8B-B14F-4D97-AF65-F5344CB8AC3E}">
        <p14:creationId xmlns:p14="http://schemas.microsoft.com/office/powerpoint/2010/main" val="4014511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questions </a:t>
            </a:r>
            <a:r>
              <a:rPr lang="fr-FR" dirty="0"/>
              <a:t>de recherche – </a:t>
            </a:r>
            <a:r>
              <a:rPr lang="fr-FR" i="1" dirty="0" smtClean="0"/>
              <a:t>revisite.</a:t>
            </a:r>
            <a:endParaRPr lang="fr-FR" i="1" dirty="0"/>
          </a:p>
        </p:txBody>
      </p:sp>
      <p:sp>
        <p:nvSpPr>
          <p:cNvPr id="3" name="Content Placeholder 2"/>
          <p:cNvSpPr>
            <a:spLocks noGrp="1"/>
          </p:cNvSpPr>
          <p:nvPr>
            <p:ph sz="quarter" idx="13"/>
          </p:nvPr>
        </p:nvSpPr>
        <p:spPr/>
        <p:txBody>
          <a:bodyPr>
            <a:normAutofit/>
          </a:bodyPr>
          <a:lstStyle/>
          <a:p>
            <a:pPr marL="0" indent="0">
              <a:buNone/>
            </a:pPr>
            <a:r>
              <a:rPr lang="fr-FR" dirty="0"/>
              <a:t>Avec un(e) partenaire, </a:t>
            </a:r>
          </a:p>
          <a:p>
            <a:pPr fontAlgn="base"/>
            <a:r>
              <a:rPr lang="fr-FR" b="1" dirty="0"/>
              <a:t>allez « vous promener et parler »</a:t>
            </a:r>
            <a:r>
              <a:rPr lang="fr-FR" dirty="0"/>
              <a:t> pour voir où vous pouvez trouver des données pour ces Questions de recherche.</a:t>
            </a:r>
          </a:p>
          <a:p>
            <a:pPr fontAlgn="base"/>
            <a:r>
              <a:rPr lang="fr-FR" b="1" dirty="0"/>
              <a:t>revoyez vos notes et autres données</a:t>
            </a:r>
            <a:r>
              <a:rPr lang="fr-FR" dirty="0"/>
              <a:t> pour voir ce que vous y voyez aussi.</a:t>
            </a:r>
          </a:p>
          <a:p>
            <a:pPr marL="0" indent="0">
              <a:spcBef>
                <a:spcPts val="2400"/>
              </a:spcBef>
              <a:buNone/>
            </a:pPr>
            <a:r>
              <a:rPr lang="fr-FR" dirty="0"/>
              <a:t>Prenez 15 minutes et ajoutez aux murs dans la mesure du possible. </a:t>
            </a:r>
          </a:p>
        </p:txBody>
      </p:sp>
    </p:spTree>
    <p:extLst>
      <p:ext uri="{BB962C8B-B14F-4D97-AF65-F5344CB8AC3E}">
        <p14:creationId xmlns:p14="http://schemas.microsoft.com/office/powerpoint/2010/main" val="3664030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Recommandations </a:t>
            </a:r>
            <a:r>
              <a:rPr lang="en-US" dirty="0"/>
              <a:t>–</a:t>
            </a:r>
            <a:r>
              <a:rPr lang="fr-FR" i="1" dirty="0" smtClean="0"/>
              <a:t> Quelques exemples</a:t>
            </a:r>
            <a:endParaRPr lang="fr-FR" i="1" dirty="0"/>
          </a:p>
        </p:txBody>
      </p:sp>
      <p:sp>
        <p:nvSpPr>
          <p:cNvPr id="3" name="Content Placeholder 2"/>
          <p:cNvSpPr>
            <a:spLocks noGrp="1"/>
          </p:cNvSpPr>
          <p:nvPr>
            <p:ph sz="quarter" idx="13"/>
          </p:nvPr>
        </p:nvSpPr>
        <p:spPr/>
        <p:txBody>
          <a:bodyPr/>
          <a:lstStyle/>
          <a:p>
            <a:pPr marL="0" indent="0">
              <a:spcAft>
                <a:spcPts val="1800"/>
              </a:spcAft>
              <a:buNone/>
            </a:pPr>
            <a:r>
              <a:rPr lang="fr-FR" u="sng" dirty="0"/>
              <a:t>En groupe de deux</a:t>
            </a:r>
            <a:r>
              <a:rPr lang="fr-FR" dirty="0"/>
              <a:t>, revoyez le polycopié avec</a:t>
            </a:r>
            <a:r>
              <a:rPr lang="fr-FR" b="1" dirty="0"/>
              <a:t> un exemple</a:t>
            </a:r>
            <a:r>
              <a:rPr lang="fr-FR" dirty="0"/>
              <a:t> des </a:t>
            </a:r>
            <a:r>
              <a:rPr lang="fr-FR" b="1" dirty="0"/>
              <a:t>Recommandations</a:t>
            </a:r>
            <a:r>
              <a:rPr lang="fr-FR" dirty="0"/>
              <a:t> - vous n’avez pas besoin de le lire. Il s’agit d’un contexte différent avec des questions de recherche différentes, mais le travail d’analyse des données est le même. </a:t>
            </a:r>
          </a:p>
          <a:p>
            <a:pPr marL="0" indent="0">
              <a:buNone/>
            </a:pPr>
            <a:r>
              <a:rPr lang="fr-FR" dirty="0"/>
              <a:t>Prenez 10 minutes pour libeller les éléments suivants :</a:t>
            </a:r>
          </a:p>
          <a:p>
            <a:pPr fontAlgn="base"/>
            <a:r>
              <a:rPr lang="fr-FR" i="1" dirty="0"/>
              <a:t>Que remarquez-vous dans la façon dont cela est écrit ?</a:t>
            </a:r>
          </a:p>
          <a:p>
            <a:pPr fontAlgn="base"/>
            <a:r>
              <a:rPr lang="fr-FR" i="1" dirty="0"/>
              <a:t>Qu’est-ce que vous aimez ?</a:t>
            </a:r>
          </a:p>
          <a:p>
            <a:pPr fontAlgn="base"/>
            <a:r>
              <a:rPr lang="fr-FR" i="1" dirty="0"/>
              <a:t>Que voulez-vous retenir de votre travail ?</a:t>
            </a:r>
          </a:p>
        </p:txBody>
      </p:sp>
    </p:spTree>
    <p:extLst>
      <p:ext uri="{BB962C8B-B14F-4D97-AF65-F5344CB8AC3E}">
        <p14:creationId xmlns:p14="http://schemas.microsoft.com/office/powerpoint/2010/main" val="1167200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Recommandations –</a:t>
            </a:r>
            <a:r>
              <a:rPr lang="fr-FR" i="1" dirty="0"/>
              <a:t> </a:t>
            </a:r>
            <a:r>
              <a:rPr lang="fr-FR" i="1" dirty="0" smtClean="0"/>
              <a:t>Ce quelles sont</a:t>
            </a:r>
            <a:endParaRPr lang="fr-FR" i="1" dirty="0"/>
          </a:p>
        </p:txBody>
      </p:sp>
      <p:sp>
        <p:nvSpPr>
          <p:cNvPr id="3" name="Content Placeholder 2"/>
          <p:cNvSpPr>
            <a:spLocks noGrp="1"/>
          </p:cNvSpPr>
          <p:nvPr>
            <p:ph sz="quarter" idx="13"/>
          </p:nvPr>
        </p:nvSpPr>
        <p:spPr/>
        <p:txBody>
          <a:bodyPr>
            <a:normAutofit fontScale="85000" lnSpcReduction="20000"/>
          </a:bodyPr>
          <a:lstStyle/>
          <a:p>
            <a:pPr marL="0" indent="0">
              <a:buNone/>
            </a:pPr>
            <a:r>
              <a:rPr lang="fr-FR" dirty="0"/>
              <a:t>Les recommandations découlent des résultats et sont lues avec grand intérêt par les bailleurs de fonds, les chercheurs et les organisations travaillant dans un domaine. </a:t>
            </a:r>
          </a:p>
          <a:p>
            <a:pPr marL="0" indent="0">
              <a:buNone/>
            </a:pPr>
            <a:r>
              <a:rPr lang="fr-FR" dirty="0"/>
              <a:t>Les recommandations se présentent comme suit : </a:t>
            </a:r>
          </a:p>
          <a:p>
            <a:pPr fontAlgn="base"/>
            <a:r>
              <a:rPr lang="fr-FR" dirty="0"/>
              <a:t>ce sont des déclarations claires ; </a:t>
            </a:r>
          </a:p>
          <a:p>
            <a:pPr fontAlgn="base"/>
            <a:r>
              <a:rPr lang="fr-FR" dirty="0"/>
              <a:t>elles commencent par un verbe ; </a:t>
            </a:r>
          </a:p>
          <a:p>
            <a:pPr fontAlgn="base"/>
            <a:r>
              <a:rPr lang="fr-FR" dirty="0"/>
              <a:t>elles commencent souvent par des mots comme :</a:t>
            </a:r>
          </a:p>
          <a:p>
            <a:pPr lvl="1" fontAlgn="base"/>
            <a:r>
              <a:rPr lang="fr-FR" dirty="0"/>
              <a:t>Renforcer... </a:t>
            </a:r>
          </a:p>
          <a:p>
            <a:pPr lvl="1" fontAlgn="base"/>
            <a:r>
              <a:rPr lang="fr-FR" dirty="0"/>
              <a:t>Continuer...</a:t>
            </a:r>
          </a:p>
          <a:p>
            <a:pPr lvl="1" fontAlgn="base"/>
            <a:r>
              <a:rPr lang="fr-FR" dirty="0"/>
              <a:t>Discontinuer... </a:t>
            </a:r>
          </a:p>
          <a:p>
            <a:pPr lvl="1" fontAlgn="base"/>
            <a:r>
              <a:rPr lang="fr-FR" dirty="0"/>
              <a:t>Développer... </a:t>
            </a:r>
          </a:p>
          <a:p>
            <a:pPr fontAlgn="base"/>
            <a:r>
              <a:rPr lang="fr-FR" dirty="0"/>
              <a:t>elles sont appuyées par des données ou d’autres explications convaincantes ;</a:t>
            </a:r>
          </a:p>
          <a:p>
            <a:pPr fontAlgn="base"/>
            <a:r>
              <a:rPr lang="fr-FR" dirty="0"/>
              <a:t>elles peuvent utiliser un ou plusieurs résultats.  </a:t>
            </a:r>
          </a:p>
        </p:txBody>
      </p:sp>
    </p:spTree>
    <p:extLst>
      <p:ext uri="{BB962C8B-B14F-4D97-AF65-F5344CB8AC3E}">
        <p14:creationId xmlns:p14="http://schemas.microsoft.com/office/powerpoint/2010/main" val="413189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5E15-9B90-2E40-BE98-147675314D7C}"/>
              </a:ext>
            </a:extLst>
          </p:cNvPr>
          <p:cNvSpPr>
            <a:spLocks noGrp="1"/>
          </p:cNvSpPr>
          <p:nvPr>
            <p:ph type="title"/>
          </p:nvPr>
        </p:nvSpPr>
        <p:spPr/>
        <p:txBody>
          <a:bodyPr/>
          <a:lstStyle/>
          <a:p>
            <a:r>
              <a:rPr lang="fr-FR" dirty="0"/>
              <a:t>Réflexions générales –</a:t>
            </a:r>
            <a:r>
              <a:rPr lang="fr-FR" i="1" dirty="0"/>
              <a:t> </a:t>
            </a:r>
            <a:r>
              <a:rPr lang="fr-FR" i="1" dirty="0" smtClean="0"/>
              <a:t>Quelques exemples</a:t>
            </a:r>
            <a:endParaRPr lang="fr-FR" i="1" dirty="0"/>
          </a:p>
        </p:txBody>
      </p:sp>
      <p:sp>
        <p:nvSpPr>
          <p:cNvPr id="3" name="Content Placeholder 2">
            <a:extLst>
              <a:ext uri="{FF2B5EF4-FFF2-40B4-BE49-F238E27FC236}">
                <a16:creationId xmlns:a16="http://schemas.microsoft.com/office/drawing/2014/main" id="{4F11A441-AE56-BF4F-96F8-AB5E30CE4667}"/>
              </a:ext>
            </a:extLst>
          </p:cNvPr>
          <p:cNvSpPr>
            <a:spLocks noGrp="1"/>
          </p:cNvSpPr>
          <p:nvPr>
            <p:ph sz="quarter" idx="13"/>
          </p:nvPr>
        </p:nvSpPr>
        <p:spPr/>
        <p:txBody>
          <a:bodyPr>
            <a:normAutofit fontScale="70000" lnSpcReduction="20000"/>
          </a:bodyPr>
          <a:lstStyle/>
          <a:p>
            <a:pPr marL="0" indent="0">
              <a:buNone/>
            </a:pPr>
            <a:r>
              <a:rPr lang="fr-FR" b="1" dirty="0"/>
              <a:t>TABLE 1 - les Équipes de recherche </a:t>
            </a:r>
          </a:p>
          <a:p>
            <a:pPr marL="0" indent="0" algn="just">
              <a:buNone/>
            </a:pPr>
            <a:r>
              <a:rPr lang="fr-FR" b="1" dirty="0"/>
              <a:t>Les équipes se sentaient fortes lorsqu’elles sont entrées dans la communauté. </a:t>
            </a:r>
          </a:p>
          <a:p>
            <a:pPr marL="0" indent="0" algn="just">
              <a:spcAft>
                <a:spcPts val="1800"/>
              </a:spcAft>
              <a:buNone/>
            </a:pPr>
            <a:r>
              <a:rPr lang="fr-FR" dirty="0"/>
              <a:t>Elles avaient des compétences nouvellement développées et savaient qu’elles étaient convaincues de pouvoir faire le travail. </a:t>
            </a:r>
          </a:p>
          <a:p>
            <a:pPr marL="0" indent="0" algn="just">
              <a:buNone/>
            </a:pPr>
            <a:r>
              <a:rPr lang="fr-FR" b="1" dirty="0"/>
              <a:t>TABLE 2 - les Interviewé(e)s</a:t>
            </a:r>
          </a:p>
          <a:p>
            <a:pPr marL="0" indent="0" algn="just">
              <a:buNone/>
            </a:pPr>
            <a:r>
              <a:rPr lang="fr-FR" b="1" dirty="0"/>
              <a:t>Les interviewé(e)s étaient heureux </a:t>
            </a:r>
            <a:r>
              <a:rPr lang="fr-FR" b="1" dirty="0" smtClean="0"/>
              <a:t>(</a:t>
            </a:r>
            <a:r>
              <a:rPr lang="fr-FR" b="1" dirty="0" err="1" smtClean="0"/>
              <a:t>euses</a:t>
            </a:r>
            <a:r>
              <a:rPr lang="fr-FR" b="1" dirty="0"/>
              <a:t>) et ravi(e)s de participer. </a:t>
            </a:r>
          </a:p>
          <a:p>
            <a:pPr marL="0" indent="0" algn="just">
              <a:spcAft>
                <a:spcPts val="1800"/>
              </a:spcAft>
              <a:buNone/>
            </a:pPr>
            <a:r>
              <a:rPr lang="fr-FR" dirty="0"/>
              <a:t>Ils / elles étaient si désireux (</a:t>
            </a:r>
            <a:r>
              <a:rPr lang="fr-FR" dirty="0" err="1"/>
              <a:t>euses</a:t>
            </a:r>
            <a:r>
              <a:rPr lang="fr-FR" dirty="0"/>
              <a:t>) de faire ce qui était demandé et de répondre aux questions.</a:t>
            </a:r>
          </a:p>
          <a:p>
            <a:pPr marL="0" indent="0" algn="just">
              <a:buNone/>
            </a:pPr>
            <a:r>
              <a:rPr lang="fr-FR" b="1" dirty="0"/>
              <a:t>TABLE 3 - la Formation aux outils de l’AAP</a:t>
            </a:r>
          </a:p>
          <a:p>
            <a:pPr marL="0" indent="0" algn="just">
              <a:buNone/>
            </a:pPr>
            <a:r>
              <a:rPr lang="fr-FR" b="1" dirty="0"/>
              <a:t>La formation a offert à l’équipe le temps de se préparer pour le travail sur le terrain. </a:t>
            </a:r>
          </a:p>
          <a:p>
            <a:pPr marL="0" indent="0" algn="just">
              <a:buNone/>
            </a:pPr>
            <a:r>
              <a:rPr lang="fr-FR" dirty="0"/>
              <a:t>Il y avait du temps pour apprendre les outils et les rôles, les pratiquer et poser des questions pour obtenir des éclaircissements. </a:t>
            </a:r>
          </a:p>
        </p:txBody>
      </p:sp>
    </p:spTree>
    <p:extLst>
      <p:ext uri="{BB962C8B-B14F-4D97-AF65-F5344CB8AC3E}">
        <p14:creationId xmlns:p14="http://schemas.microsoft.com/office/powerpoint/2010/main" val="2983058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Clôture</a:t>
            </a:r>
          </a:p>
        </p:txBody>
      </p:sp>
      <p:sp>
        <p:nvSpPr>
          <p:cNvPr id="3" name="Content Placeholder 2"/>
          <p:cNvSpPr>
            <a:spLocks noGrp="1"/>
          </p:cNvSpPr>
          <p:nvPr>
            <p:ph sz="quarter" idx="13"/>
          </p:nvPr>
        </p:nvSpPr>
        <p:spPr>
          <a:xfrm>
            <a:off x="1736732" y="1413548"/>
            <a:ext cx="9541494" cy="5213384"/>
          </a:xfrm>
        </p:spPr>
        <p:txBody>
          <a:bodyPr>
            <a:normAutofit lnSpcReduction="10000"/>
          </a:bodyPr>
          <a:lstStyle/>
          <a:p>
            <a:pPr>
              <a:lnSpc>
                <a:spcPct val="100000"/>
              </a:lnSpc>
              <a:spcBef>
                <a:spcPts val="0"/>
              </a:spcBef>
            </a:pPr>
            <a:r>
              <a:rPr lang="fr-FR" dirty="0"/>
              <a:t>En ce moment où nous </a:t>
            </a:r>
            <a:r>
              <a:rPr lang="fr-FR" dirty="0" smtClean="0"/>
              <a:t>terminons</a:t>
            </a:r>
          </a:p>
          <a:p>
            <a:pPr marL="0" indent="0">
              <a:lnSpc>
                <a:spcPct val="100000"/>
              </a:lnSpc>
              <a:spcBef>
                <a:spcPts val="0"/>
              </a:spcBef>
              <a:buNone/>
            </a:pPr>
            <a:r>
              <a:rPr lang="fr-FR" dirty="0" smtClean="0"/>
              <a:t>aujourd’hui</a:t>
            </a:r>
            <a:r>
              <a:rPr lang="fr-FR" dirty="0"/>
              <a:t>, utilisons la technique</a:t>
            </a:r>
          </a:p>
          <a:p>
            <a:pPr marL="0" indent="0">
              <a:buNone/>
            </a:pPr>
            <a:r>
              <a:rPr lang="fr-FR" dirty="0" smtClean="0"/>
              <a:t>«</a:t>
            </a:r>
            <a:r>
              <a:rPr lang="fr-FR" dirty="0"/>
              <a:t> J’aime, Je souhaite, Je me demande ».</a:t>
            </a:r>
          </a:p>
          <a:p>
            <a:pPr marL="0" indent="0">
              <a:buNone/>
            </a:pPr>
            <a:r>
              <a:rPr lang="fr-FR" u="sng" dirty="0"/>
              <a:t>Tout(e) seul(e)</a:t>
            </a:r>
            <a:r>
              <a:rPr lang="fr-FR" dirty="0"/>
              <a:t> et aussi précisément que possible, écrivez sur votre</a:t>
            </a:r>
            <a:r>
              <a:rPr lang="fr-FR" u="sng" dirty="0"/>
              <a:t> polycopié</a:t>
            </a:r>
            <a:r>
              <a:rPr lang="fr-FR" dirty="0"/>
              <a:t> :</a:t>
            </a:r>
          </a:p>
          <a:p>
            <a:pPr fontAlgn="base"/>
            <a:r>
              <a:rPr lang="fr-FR" i="1" dirty="0"/>
              <a:t>Qu’est-ce que vous </a:t>
            </a:r>
            <a:r>
              <a:rPr lang="fr-FR" b="1" i="1" dirty="0"/>
              <a:t>aimez </a:t>
            </a:r>
            <a:r>
              <a:rPr lang="fr-FR" i="1" dirty="0"/>
              <a:t>dans le travail que nous faisons ?</a:t>
            </a:r>
          </a:p>
          <a:p>
            <a:pPr fontAlgn="base"/>
            <a:r>
              <a:rPr lang="fr-FR" i="1" dirty="0"/>
              <a:t>Que </a:t>
            </a:r>
            <a:r>
              <a:rPr lang="fr-FR" b="1" i="1" dirty="0"/>
              <a:t>souhaitez</a:t>
            </a:r>
            <a:r>
              <a:rPr lang="fr-FR" i="1" dirty="0"/>
              <a:t>-vous ?</a:t>
            </a:r>
          </a:p>
          <a:p>
            <a:pPr fontAlgn="base"/>
            <a:r>
              <a:rPr lang="fr-FR" i="1" dirty="0"/>
              <a:t>Sur quoi vous vous interroger à propos de ce travail ?</a:t>
            </a:r>
          </a:p>
          <a:p>
            <a:pPr marL="0" indent="0">
              <a:buNone/>
            </a:pPr>
            <a:r>
              <a:rPr lang="fr-FR" b="1" dirty="0"/>
              <a:t>Demain :  </a:t>
            </a:r>
            <a:r>
              <a:rPr lang="fr-FR" dirty="0"/>
              <a:t>Travaillez sur les RECOMMANDATIONS pour tout ce que vous avez sur les murs. Ceci est la dernière étape de notre travail et est d’une grande importance.  </a:t>
            </a:r>
          </a:p>
        </p:txBody>
      </p:sp>
      <p:grpSp>
        <p:nvGrpSpPr>
          <p:cNvPr id="4" name="Group 3"/>
          <p:cNvGrpSpPr/>
          <p:nvPr/>
        </p:nvGrpSpPr>
        <p:grpSpPr>
          <a:xfrm>
            <a:off x="7275020" y="1309037"/>
            <a:ext cx="4761905" cy="1473772"/>
            <a:chOff x="7275020" y="1309037"/>
            <a:chExt cx="4761905" cy="1473772"/>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9051"/>
            <a:stretch/>
          </p:blipFill>
          <p:spPr>
            <a:xfrm>
              <a:off x="7275020" y="1309037"/>
              <a:ext cx="4761905" cy="1473772"/>
            </a:xfrm>
            <a:prstGeom prst="rect">
              <a:avLst/>
            </a:prstGeom>
          </p:spPr>
        </p:pic>
        <p:sp>
          <p:nvSpPr>
            <p:cNvPr id="9" name="TextBox 8"/>
            <p:cNvSpPr txBox="1"/>
            <p:nvPr/>
          </p:nvSpPr>
          <p:spPr>
            <a:xfrm>
              <a:off x="7353701" y="1789608"/>
              <a:ext cx="1337911" cy="369332"/>
            </a:xfrm>
            <a:prstGeom prst="rect">
              <a:avLst/>
            </a:prstGeom>
            <a:noFill/>
          </p:spPr>
          <p:txBody>
            <a:bodyPr wrap="square" rtlCol="0">
              <a:spAutoFit/>
            </a:bodyPr>
            <a:lstStyle/>
            <a:p>
              <a:pPr algn="ctr"/>
              <a:r>
                <a:rPr lang="fr-FR" dirty="0" smtClean="0"/>
                <a:t>J’aime…</a:t>
              </a:r>
              <a:endParaRPr lang="fr-FR" dirty="0"/>
            </a:p>
          </p:txBody>
        </p:sp>
        <p:sp>
          <p:nvSpPr>
            <p:cNvPr id="10" name="TextBox 9"/>
            <p:cNvSpPr txBox="1"/>
            <p:nvPr/>
          </p:nvSpPr>
          <p:spPr>
            <a:xfrm>
              <a:off x="9025516" y="1637208"/>
              <a:ext cx="1337911" cy="646331"/>
            </a:xfrm>
            <a:prstGeom prst="rect">
              <a:avLst/>
            </a:prstGeom>
            <a:noFill/>
          </p:spPr>
          <p:txBody>
            <a:bodyPr wrap="square" rtlCol="0">
              <a:spAutoFit/>
            </a:bodyPr>
            <a:lstStyle/>
            <a:p>
              <a:pPr algn="ctr"/>
              <a:r>
                <a:rPr lang="fr-FR" dirty="0" smtClean="0"/>
                <a:t>Je souhaite…</a:t>
              </a:r>
              <a:endParaRPr lang="fr-FR" dirty="0"/>
            </a:p>
          </p:txBody>
        </p:sp>
        <p:sp>
          <p:nvSpPr>
            <p:cNvPr id="11" name="TextBox 10"/>
            <p:cNvSpPr txBox="1"/>
            <p:nvPr/>
          </p:nvSpPr>
          <p:spPr>
            <a:xfrm>
              <a:off x="10628520" y="1637208"/>
              <a:ext cx="1337911" cy="646331"/>
            </a:xfrm>
            <a:prstGeom prst="rect">
              <a:avLst/>
            </a:prstGeom>
            <a:noFill/>
          </p:spPr>
          <p:txBody>
            <a:bodyPr wrap="square" rtlCol="0">
              <a:spAutoFit/>
            </a:bodyPr>
            <a:lstStyle/>
            <a:p>
              <a:pPr algn="ctr"/>
              <a:r>
                <a:rPr lang="fr-FR" dirty="0" smtClean="0"/>
                <a:t>Je me demande…</a:t>
              </a:r>
              <a:endParaRPr lang="fr-FR" dirty="0"/>
            </a:p>
          </p:txBody>
        </p:sp>
      </p:grpSp>
    </p:spTree>
    <p:extLst>
      <p:ext uri="{BB962C8B-B14F-4D97-AF65-F5344CB8AC3E}">
        <p14:creationId xmlns:p14="http://schemas.microsoft.com/office/powerpoint/2010/main" val="1892257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JOUR 5</a:t>
            </a:r>
            <a:br>
              <a:rPr lang="fr-FR"/>
            </a:br>
            <a:r>
              <a:rPr lang="fr-FR"/>
              <a:t/>
            </a:r>
            <a:br>
              <a:rPr lang="fr-FR"/>
            </a:br>
            <a:r>
              <a:rPr lang="fr-FR"/>
              <a:t>Jeudi 1 avril 2021</a:t>
            </a:r>
          </a:p>
        </p:txBody>
      </p:sp>
    </p:spTree>
    <p:extLst>
      <p:ext uri="{BB962C8B-B14F-4D97-AF65-F5344CB8AC3E}">
        <p14:creationId xmlns:p14="http://schemas.microsoft.com/office/powerpoint/2010/main" val="1535366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37358" y="1614567"/>
            <a:ext cx="4776635" cy="4800600"/>
          </a:xfrm>
        </p:spPr>
        <p:txBody>
          <a:bodyPr>
            <a:normAutofit fontScale="92500" lnSpcReduction="20000"/>
          </a:bodyPr>
          <a:lstStyle/>
          <a:p>
            <a:pPr fontAlgn="base"/>
            <a:r>
              <a:rPr lang="fr-FR" dirty="0"/>
              <a:t>Bienvenue et présentation </a:t>
            </a:r>
          </a:p>
          <a:p>
            <a:pPr fontAlgn="base"/>
            <a:r>
              <a:rPr lang="fr-FR" dirty="0"/>
              <a:t>Notre plan</a:t>
            </a:r>
          </a:p>
          <a:p>
            <a:pPr fontAlgn="base"/>
            <a:r>
              <a:rPr lang="fr-FR" dirty="0"/>
              <a:t>Voter avec vos pieds</a:t>
            </a:r>
          </a:p>
          <a:p>
            <a:pPr fontAlgn="base"/>
            <a:r>
              <a:rPr lang="fr-FR" dirty="0"/>
              <a:t>Photos - travailler sur des recommandations</a:t>
            </a:r>
          </a:p>
          <a:p>
            <a:pPr fontAlgn="base"/>
            <a:r>
              <a:rPr lang="fr-FR" dirty="0"/>
              <a:t>Nos recommandations </a:t>
            </a:r>
          </a:p>
          <a:p>
            <a:pPr fontAlgn="base"/>
            <a:r>
              <a:rPr lang="fr-FR" dirty="0"/>
              <a:t>Notre rapport</a:t>
            </a:r>
          </a:p>
          <a:p>
            <a:pPr fontAlgn="base"/>
            <a:r>
              <a:rPr lang="fr-FR" dirty="0"/>
              <a:t>Dessiner votre parcours</a:t>
            </a:r>
          </a:p>
          <a:p>
            <a:pPr fontAlgn="base"/>
            <a:r>
              <a:rPr lang="fr-FR" dirty="0"/>
              <a:t>Étapes suivantes </a:t>
            </a:r>
          </a:p>
          <a:p>
            <a:pPr fontAlgn="base"/>
            <a:r>
              <a:rPr lang="fr-FR" dirty="0"/>
              <a:t>Clôture accompagnée de </a:t>
            </a:r>
            <a:r>
              <a:rPr lang="fr-FR" dirty="0" smtClean="0"/>
              <a:t>remerciements</a:t>
            </a:r>
            <a:endParaRPr lang="fr-FR" dirty="0"/>
          </a:p>
        </p:txBody>
      </p:sp>
      <p:sp>
        <p:nvSpPr>
          <p:cNvPr id="4" name="Title 3"/>
          <p:cNvSpPr>
            <a:spLocks noGrp="1"/>
          </p:cNvSpPr>
          <p:nvPr>
            <p:ph type="title"/>
          </p:nvPr>
        </p:nvSpPr>
        <p:spPr/>
        <p:txBody>
          <a:bodyPr/>
          <a:lstStyle/>
          <a:p>
            <a:r>
              <a:rPr lang="fr-FR" dirty="0"/>
              <a:t>Notre </a:t>
            </a:r>
            <a:r>
              <a:rPr lang="fr-FR" dirty="0" smtClean="0"/>
              <a:t>plan</a:t>
            </a:r>
            <a:endParaRPr lang="fr-FR"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92900" y="1720850"/>
            <a:ext cx="4584700" cy="4584700"/>
          </a:xfrm>
        </p:spPr>
      </p:pic>
      <p:sp>
        <p:nvSpPr>
          <p:cNvPr id="8" name="Rectangle 7"/>
          <p:cNvSpPr/>
          <p:nvPr/>
        </p:nvSpPr>
        <p:spPr>
          <a:xfrm rot="20702256">
            <a:off x="8132763" y="2747945"/>
            <a:ext cx="2087562" cy="2447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buSzPct val="100000"/>
              <a:defRPr/>
            </a:pPr>
            <a:r>
              <a:rPr lang="fr-FR" sz="4000" b="1" dirty="0">
                <a:solidFill>
                  <a:srgbClr val="000000"/>
                </a:solidFill>
                <a:latin typeface="Segoe Script" panose="030B0504020000000003" pitchFamily="66" charset="0"/>
              </a:rPr>
              <a:t>C’est quoi le plan ?</a:t>
            </a:r>
            <a:endParaRPr lang="en-US" sz="4000" b="1" dirty="0">
              <a:solidFill>
                <a:srgbClr val="000000"/>
              </a:solidFill>
              <a:latin typeface="Segoe Script" panose="030B0504020000000003" pitchFamily="66" charset="0"/>
            </a:endParaRPr>
          </a:p>
        </p:txBody>
      </p:sp>
    </p:spTree>
    <p:extLst>
      <p:ext uri="{BB962C8B-B14F-4D97-AF65-F5344CB8AC3E}">
        <p14:creationId xmlns:p14="http://schemas.microsoft.com/office/powerpoint/2010/main" val="4088191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t>
            </a:r>
            <a:r>
              <a:rPr lang="fr-FR" dirty="0" smtClean="0"/>
              <a:t>plan </a:t>
            </a:r>
            <a:r>
              <a:rPr lang="en-US" dirty="0"/>
              <a:t>–</a:t>
            </a:r>
            <a:r>
              <a:rPr lang="fr-FR" i="1" dirty="0" smtClean="0"/>
              <a:t> Pour </a:t>
            </a:r>
            <a:r>
              <a:rPr lang="fr-FR" i="1" dirty="0"/>
              <a:t>la semaine.</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457398290"/>
              </p:ext>
            </p:extLst>
          </p:nvPr>
        </p:nvGraphicFramePr>
        <p:xfrm>
          <a:off x="1736725" y="1614488"/>
          <a:ext cx="9540876" cy="4836160"/>
        </p:xfrm>
        <a:graphic>
          <a:graphicData uri="http://schemas.openxmlformats.org/drawingml/2006/table">
            <a:tbl>
              <a:tblPr firstRow="1" bandRow="1">
                <a:tableStyleId>{793D81CF-94F2-401A-BA57-92F5A7B2D0C5}</a:tableStyleId>
              </a:tblPr>
              <a:tblGrid>
                <a:gridCol w="2854325">
                  <a:extLst>
                    <a:ext uri="{9D8B030D-6E8A-4147-A177-3AD203B41FA5}">
                      <a16:colId xmlns:a16="http://schemas.microsoft.com/office/drawing/2014/main" val="3507100702"/>
                    </a:ext>
                  </a:extLst>
                </a:gridCol>
                <a:gridCol w="3257550">
                  <a:extLst>
                    <a:ext uri="{9D8B030D-6E8A-4147-A177-3AD203B41FA5}">
                      <a16:colId xmlns:a16="http://schemas.microsoft.com/office/drawing/2014/main" val="3582389202"/>
                    </a:ext>
                  </a:extLst>
                </a:gridCol>
                <a:gridCol w="3429001">
                  <a:extLst>
                    <a:ext uri="{9D8B030D-6E8A-4147-A177-3AD203B41FA5}">
                      <a16:colId xmlns:a16="http://schemas.microsoft.com/office/drawing/2014/main" val="2563160172"/>
                    </a:ext>
                  </a:extLst>
                </a:gridCol>
              </a:tblGrid>
              <a:tr h="370840">
                <a:tc>
                  <a:txBody>
                    <a:bodyPr/>
                    <a:lstStyle/>
                    <a:p>
                      <a:pPr rtl="0" fontAlgn="t">
                        <a:spcBef>
                          <a:spcPts val="0"/>
                        </a:spcBef>
                        <a:spcAft>
                          <a:spcPts val="0"/>
                        </a:spcAft>
                      </a:pPr>
                      <a:r>
                        <a:rPr lang="fr-FR" sz="1400" u="none" strike="noStrike">
                          <a:effectLst/>
                        </a:rPr>
                        <a:t>Temps</a:t>
                      </a:r>
                    </a:p>
                  </a:txBody>
                  <a:tcPr marL="63500" marR="63500" marT="63500" marB="63500" anchor="b"/>
                </a:tc>
                <a:tc>
                  <a:txBody>
                    <a:bodyPr/>
                    <a:lstStyle/>
                    <a:p>
                      <a:pPr rtl="0" fontAlgn="t">
                        <a:spcBef>
                          <a:spcPts val="0"/>
                        </a:spcBef>
                        <a:spcAft>
                          <a:spcPts val="0"/>
                        </a:spcAft>
                      </a:pPr>
                      <a:r>
                        <a:rPr lang="fr-FR" sz="1400" u="none" strike="noStrike">
                          <a:effectLst/>
                        </a:rPr>
                        <a:t>ORDRE DU JOUR</a:t>
                      </a:r>
                    </a:p>
                  </a:txBody>
                  <a:tcPr marL="63500" marR="63500" marT="63500" marB="63500" anchor="b"/>
                </a:tc>
                <a:tc>
                  <a:txBody>
                    <a:bodyPr/>
                    <a:lstStyle/>
                    <a:p>
                      <a:pPr rtl="0" fontAlgn="t">
                        <a:spcBef>
                          <a:spcPts val="0"/>
                        </a:spcBef>
                        <a:spcAft>
                          <a:spcPts val="0"/>
                        </a:spcAft>
                      </a:pPr>
                      <a:r>
                        <a:rPr lang="fr-FR" sz="1400" u="none" strike="noStrike">
                          <a:effectLst/>
                        </a:rPr>
                        <a:t>OBJECTIF RÉALISÉ</a:t>
                      </a:r>
                    </a:p>
                  </a:txBody>
                  <a:tcPr marL="63500" marR="63500" marT="63500" marB="63500" anchor="b"/>
                </a:tc>
                <a:extLst>
                  <a:ext uri="{0D108BD9-81ED-4DB2-BD59-A6C34878D82A}">
                    <a16:rowId xmlns:a16="http://schemas.microsoft.com/office/drawing/2014/main" val="648041572"/>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Lundi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 analyse des données - 3 outils.</a:t>
                      </a:r>
                    </a:p>
                  </a:txBody>
                  <a:tcPr marL="63500" marR="63500" marT="63500" marB="63500"/>
                </a:tc>
                <a:tc>
                  <a:txBody>
                    <a:bodyPr/>
                    <a:lstStyle/>
                    <a:p>
                      <a:pPr rtl="0" fontAlgn="t">
                        <a:spcBef>
                          <a:spcPts val="0"/>
                        </a:spcBef>
                        <a:spcAft>
                          <a:spcPts val="0"/>
                        </a:spcAft>
                      </a:pPr>
                      <a:r>
                        <a:rPr lang="fr-FR" sz="1400" i="0" u="none" strike="noStrike">
                          <a:solidFill>
                            <a:srgbClr val="000000"/>
                          </a:solidFill>
                          <a:effectLst/>
                          <a:latin typeface="Arial" panose="020B0604020202020204" pitchFamily="34" charset="0"/>
                        </a:rPr>
                        <a:t>Ébauche des déclarations </a:t>
                      </a:r>
                      <a:r>
                        <a:rPr lang="fr-FR" sz="1400" b="0" i="0" u="none" strike="noStrike">
                          <a:solidFill>
                            <a:srgbClr val="000000"/>
                          </a:solidFill>
                          <a:effectLst/>
                          <a:latin typeface="Arial" panose="020B0604020202020204" pitchFamily="34" charset="0"/>
                        </a:rPr>
                        <a:t>générales -</a:t>
                      </a:r>
                      <a:r>
                        <a:rPr lang="fr-FR" sz="1400" i="0" u="none" strike="noStrike">
                          <a:solidFill>
                            <a:srgbClr val="000000"/>
                          </a:solidFill>
                          <a:effectLst/>
                          <a:latin typeface="Arial" panose="020B0604020202020204" pitchFamily="34" charset="0"/>
                        </a:rPr>
                        <a:t> </a:t>
                      </a:r>
                      <a:r>
                        <a:rPr lang="fr-FR" sz="1400" b="1" i="0" u="none" strike="noStrike">
                          <a:solidFill>
                            <a:srgbClr val="000000"/>
                          </a:solidFill>
                          <a:effectLst/>
                          <a:latin typeface="Arial" panose="020B0604020202020204" pitchFamily="34" charset="0"/>
                        </a:rPr>
                        <a:t>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1028940934"/>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Lundi après-midi</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 l’analyse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143360859"/>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le Mardi matin : </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 analyse des données - 3 outils supplémentaires.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1033137876"/>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Mardi après-midi</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 l’analyse &amp; finalisation.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Réduction provisoire des données -</a:t>
                      </a:r>
                      <a:r>
                        <a:rPr lang="fr-FR" sz="1400" b="1" i="0" u="none" strike="noStrike">
                          <a:solidFill>
                            <a:srgbClr val="000000"/>
                          </a:solidFill>
                          <a:effectLst/>
                          <a:latin typeface="Arial" panose="020B0604020202020204" pitchFamily="34" charset="0"/>
                        </a:rPr>
                        <a:t> 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2829669837"/>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Mercredi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Libeller les résultats issus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1117562827"/>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Mercredi après midi</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des résultats &amp; finalisation.</a:t>
                      </a:r>
                    </a:p>
                  </a:txBody>
                  <a:tcPr marL="63500" marR="63500" marT="63500" marB="63500"/>
                </a:tc>
                <a:tc>
                  <a:txBody>
                    <a:bodyPr/>
                    <a:lstStyle/>
                    <a:p>
                      <a:pPr rtl="0" fontAlgn="t">
                        <a:spcBef>
                          <a:spcPts val="0"/>
                        </a:spcBef>
                        <a:spcAft>
                          <a:spcPts val="0"/>
                        </a:spcAft>
                      </a:pPr>
                      <a:r>
                        <a:rPr lang="fr-FR" sz="1400" i="0" u="none" strike="noStrike">
                          <a:solidFill>
                            <a:srgbClr val="000000"/>
                          </a:solidFill>
                          <a:effectLst/>
                          <a:latin typeface="Arial" panose="020B0604020202020204" pitchFamily="34" charset="0"/>
                        </a:rPr>
                        <a:t>Ébauche des résultats</a:t>
                      </a:r>
                      <a:r>
                        <a:rPr lang="fr-FR" sz="1400" b="0" i="0" u="none" strike="noStrike">
                          <a:solidFill>
                            <a:srgbClr val="000000"/>
                          </a:solidFill>
                          <a:effectLst/>
                          <a:latin typeface="Arial" panose="020B0604020202020204" pitchFamily="34" charset="0"/>
                        </a:rPr>
                        <a:t> -</a:t>
                      </a:r>
                      <a:r>
                        <a:rPr lang="fr-FR" sz="1400" b="1" i="0" u="none" strike="noStrike">
                          <a:solidFill>
                            <a:srgbClr val="000000"/>
                          </a:solidFill>
                          <a:effectLst/>
                          <a:latin typeface="Arial" panose="020B0604020202020204" pitchFamily="34" charset="0"/>
                        </a:rPr>
                        <a:t> 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1083471721"/>
                  </a:ext>
                </a:extLst>
              </a:tr>
              <a:tr h="370840">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Jeudi matin</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Travailler sur les recommandations issues des données.</a:t>
                      </a:r>
                    </a:p>
                  </a:txBody>
                  <a:tcPr marL="63500" marR="63500" marT="63500" marB="63500"/>
                </a:tc>
                <a:tc>
                  <a:txBody>
                    <a:bodyPr/>
                    <a:lstStyle/>
                    <a:p>
                      <a:pPr fontAlgn="t"/>
                      <a:r>
                        <a:rPr lang="fr-FR">
                          <a:effectLst/>
                        </a:rPr>
                        <a:t> </a:t>
                      </a:r>
                    </a:p>
                  </a:txBody>
                  <a:tcPr marL="63500" marR="63500" marT="63500" marB="63500"/>
                </a:tc>
                <a:extLst>
                  <a:ext uri="{0D108BD9-81ED-4DB2-BD59-A6C34878D82A}">
                    <a16:rowId xmlns:a16="http://schemas.microsoft.com/office/drawing/2014/main" val="3575729336"/>
                  </a:ext>
                </a:extLst>
              </a:tr>
              <a:tr h="370840">
                <a:tc rowSpan="2">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Jeudi après-midi </a:t>
                      </a:r>
                    </a:p>
                  </a:txBody>
                  <a:tcPr marL="63500" marR="63500" marT="63500" marB="63500"/>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Partage des recommandations &amp; finalisation.</a:t>
                      </a:r>
                    </a:p>
                  </a:txBody>
                  <a:tcPr marL="63500" marR="63500" marT="63500" marB="63500"/>
                </a:tc>
                <a:tc>
                  <a:txBody>
                    <a:bodyPr/>
                    <a:lstStyle/>
                    <a:p>
                      <a:pPr rtl="0" fontAlgn="t">
                        <a:spcBef>
                          <a:spcPts val="0"/>
                        </a:spcBef>
                        <a:spcAft>
                          <a:spcPts val="0"/>
                        </a:spcAft>
                      </a:pPr>
                      <a:r>
                        <a:rPr lang="fr-FR" sz="1400" i="0" u="none" strike="noStrike">
                          <a:solidFill>
                            <a:srgbClr val="000000"/>
                          </a:solidFill>
                          <a:effectLst/>
                          <a:latin typeface="Arial" panose="020B0604020202020204" pitchFamily="34" charset="0"/>
                        </a:rPr>
                        <a:t>Ébauche des recommandations</a:t>
                      </a:r>
                      <a:r>
                        <a:rPr lang="fr-FR" sz="1400" b="0" i="0" u="none" strike="noStrike">
                          <a:solidFill>
                            <a:srgbClr val="000000"/>
                          </a:solidFill>
                          <a:effectLst/>
                          <a:latin typeface="Arial" panose="020B0604020202020204" pitchFamily="34" charset="0"/>
                        </a:rPr>
                        <a:t> -</a:t>
                      </a:r>
                      <a:r>
                        <a:rPr lang="fr-FR" sz="1400" b="1" i="0" u="none" strike="noStrike">
                          <a:solidFill>
                            <a:srgbClr val="000000"/>
                          </a:solidFill>
                          <a:effectLst/>
                          <a:latin typeface="Arial" panose="020B0604020202020204" pitchFamily="34" charset="0"/>
                        </a:rPr>
                        <a:t> FAIT</a:t>
                      </a:r>
                      <a:r>
                        <a:rPr lang="fr-FR" sz="1400" i="0" u="none" strike="noStrike">
                          <a:solidFill>
                            <a:srgbClr val="000000"/>
                          </a:solidFill>
                          <a:effectLst/>
                          <a:latin typeface="Arial" panose="020B0604020202020204" pitchFamily="34" charset="0"/>
                        </a:rPr>
                        <a:t>.</a:t>
                      </a:r>
                    </a:p>
                  </a:txBody>
                  <a:tcPr marL="63500" marR="63500" marT="63500" marB="63500"/>
                </a:tc>
                <a:extLst>
                  <a:ext uri="{0D108BD9-81ED-4DB2-BD59-A6C34878D82A}">
                    <a16:rowId xmlns:a16="http://schemas.microsoft.com/office/drawing/2014/main" val="3477471417"/>
                  </a:ext>
                </a:extLst>
              </a:tr>
              <a:tr h="370840">
                <a:tc vMerge="1">
                  <a:txBody>
                    <a:bodyPr/>
                    <a:lstStyle/>
                    <a:p>
                      <a:endParaRPr lang="en-US"/>
                    </a:p>
                  </a:txBody>
                  <a:tcPr/>
                </a:tc>
                <a:tc>
                  <a:txBody>
                    <a:bodyPr/>
                    <a:lstStyle/>
                    <a:p>
                      <a:pPr rtl="0" fontAlgn="t">
                        <a:spcBef>
                          <a:spcPts val="0"/>
                        </a:spcBef>
                        <a:spcAft>
                          <a:spcPts val="0"/>
                        </a:spcAft>
                      </a:pPr>
                      <a:r>
                        <a:rPr lang="fr-FR" sz="1400" b="0" i="0" u="none" strike="noStrike">
                          <a:solidFill>
                            <a:srgbClr val="000000"/>
                          </a:solidFill>
                          <a:effectLst/>
                          <a:latin typeface="Arial" panose="020B0604020202020204" pitchFamily="34" charset="0"/>
                        </a:rPr>
                        <a:t>Offrir une contribution à cette initiative de recherche.</a:t>
                      </a:r>
                    </a:p>
                  </a:txBody>
                  <a:tcPr marL="63500" marR="63500" marT="63500" marB="63500"/>
                </a:tc>
                <a:tc>
                  <a:txBody>
                    <a:bodyPr/>
                    <a:lstStyle/>
                    <a:p>
                      <a:pPr rtl="0" fontAlgn="t">
                        <a:spcBef>
                          <a:spcPts val="0"/>
                        </a:spcBef>
                        <a:spcAft>
                          <a:spcPts val="0"/>
                        </a:spcAft>
                      </a:pPr>
                      <a:r>
                        <a:rPr lang="fr-FR" sz="1400" b="0" i="0" u="none" strike="noStrike" dirty="0">
                          <a:solidFill>
                            <a:srgbClr val="000000"/>
                          </a:solidFill>
                          <a:effectLst/>
                          <a:latin typeface="Arial" panose="020B0604020202020204" pitchFamily="34" charset="0"/>
                        </a:rPr>
                        <a:t>Dresser une liste de suggestions d’initiative de recherche.</a:t>
                      </a:r>
                    </a:p>
                  </a:txBody>
                  <a:tcPr marL="63500" marR="63500" marT="63500" marB="63500"/>
                </a:tc>
                <a:extLst>
                  <a:ext uri="{0D108BD9-81ED-4DB2-BD59-A6C34878D82A}">
                    <a16:rowId xmlns:a16="http://schemas.microsoft.com/office/drawing/2014/main" val="179389324"/>
                  </a:ext>
                </a:extLst>
              </a:tr>
            </a:tbl>
          </a:graphicData>
        </a:graphic>
      </p:graphicFrame>
    </p:spTree>
    <p:extLst>
      <p:ext uri="{BB962C8B-B14F-4D97-AF65-F5344CB8AC3E}">
        <p14:creationId xmlns:p14="http://schemas.microsoft.com/office/powerpoint/2010/main" val="3526363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Votez avec vos pieds </a:t>
            </a:r>
            <a:r>
              <a:rPr lang="en-US" dirty="0"/>
              <a:t>–</a:t>
            </a:r>
            <a:r>
              <a:rPr lang="fr-FR" i="1" dirty="0" smtClean="0"/>
              <a:t> Mise </a:t>
            </a:r>
            <a:r>
              <a:rPr lang="fr-FR" i="1" dirty="0"/>
              <a:t>en </a:t>
            </a:r>
            <a:r>
              <a:rPr lang="fr-FR" i="1" dirty="0" smtClean="0"/>
              <a:t>train</a:t>
            </a:r>
            <a:endParaRPr lang="fr-FR" dirty="0"/>
          </a:p>
        </p:txBody>
      </p:sp>
      <p:sp>
        <p:nvSpPr>
          <p:cNvPr id="3" name="Content Placeholder 2"/>
          <p:cNvSpPr>
            <a:spLocks noGrp="1"/>
          </p:cNvSpPr>
          <p:nvPr>
            <p:ph sz="quarter" idx="13"/>
          </p:nvPr>
        </p:nvSpPr>
        <p:spPr>
          <a:xfrm>
            <a:off x="1736732" y="1614567"/>
            <a:ext cx="9788961" cy="4800600"/>
          </a:xfrm>
        </p:spPr>
        <p:txBody>
          <a:bodyPr>
            <a:normAutofit fontScale="77500" lnSpcReduction="20000"/>
          </a:bodyPr>
          <a:lstStyle/>
          <a:p>
            <a:pPr marL="0" indent="0" algn="just">
              <a:spcAft>
                <a:spcPts val="1800"/>
              </a:spcAft>
              <a:buNone/>
            </a:pPr>
            <a:r>
              <a:rPr lang="fr-FR" dirty="0"/>
              <a:t>Les murs sont pleins ! Vos têtes aussi ! Et, il y a tellement de raisons d’en être reconnaissant(e)s. </a:t>
            </a:r>
          </a:p>
          <a:p>
            <a:pPr marL="0" indent="0" algn="just">
              <a:spcAft>
                <a:spcPts val="1800"/>
              </a:spcAft>
              <a:buNone/>
            </a:pPr>
            <a:r>
              <a:rPr lang="fr-FR" dirty="0"/>
              <a:t>Pour commencer notre temps ensemble, nous vous invitons à nous parler de votre travail. </a:t>
            </a:r>
          </a:p>
          <a:p>
            <a:pPr marL="0" indent="0" algn="just">
              <a:buNone/>
            </a:pPr>
            <a:r>
              <a:rPr lang="fr-FR" dirty="0"/>
              <a:t>Nous vous invitons chacun(e) à vous lever et à marcher jusqu’à ces endroits de la salle. À tour de rôle, nous entendrons </a:t>
            </a:r>
            <a:r>
              <a:rPr lang="fr-FR" dirty="0" smtClean="0"/>
              <a:t>quelques un(e)s </a:t>
            </a:r>
            <a:r>
              <a:rPr lang="fr-FR" dirty="0"/>
              <a:t>d’entre vous et allons savoir pourquoi vous vous tenez là où vous êtes.  </a:t>
            </a:r>
          </a:p>
          <a:p>
            <a:pPr marL="457200" indent="-457200" algn="just" fontAlgn="base">
              <a:buFont typeface="+mj-lt"/>
              <a:buAutoNum type="arabicPeriod"/>
            </a:pPr>
            <a:r>
              <a:rPr lang="fr-FR" dirty="0"/>
              <a:t>Le Résultat qui est</a:t>
            </a:r>
            <a:r>
              <a:rPr lang="fr-FR" b="1" dirty="0"/>
              <a:t> plus puissant</a:t>
            </a:r>
            <a:r>
              <a:rPr lang="fr-FR" dirty="0"/>
              <a:t> pour </a:t>
            </a:r>
            <a:r>
              <a:rPr lang="fr-FR" dirty="0" smtClean="0"/>
              <a:t>vous</a:t>
            </a:r>
            <a:endParaRPr lang="fr-FR" dirty="0"/>
          </a:p>
          <a:p>
            <a:pPr marL="457200" indent="-457200" algn="just" fontAlgn="base">
              <a:buFont typeface="+mj-lt"/>
              <a:buAutoNum type="arabicPeriod"/>
            </a:pPr>
            <a:r>
              <a:rPr lang="fr-FR" dirty="0"/>
              <a:t>Le Résultat que vous trouvez</a:t>
            </a:r>
            <a:r>
              <a:rPr lang="fr-FR" b="1" dirty="0"/>
              <a:t> le plus </a:t>
            </a:r>
            <a:r>
              <a:rPr lang="fr-FR" b="1" dirty="0" smtClean="0"/>
              <a:t>inquiétant</a:t>
            </a:r>
            <a:endParaRPr lang="fr-FR" dirty="0"/>
          </a:p>
          <a:p>
            <a:pPr marL="457200" indent="-457200" algn="just" fontAlgn="base">
              <a:buFont typeface="+mj-lt"/>
              <a:buAutoNum type="arabicPeriod"/>
            </a:pPr>
            <a:r>
              <a:rPr lang="fr-FR" dirty="0"/>
              <a:t>La Recommandation qui vous</a:t>
            </a:r>
            <a:r>
              <a:rPr lang="fr-FR" b="1" dirty="0"/>
              <a:t> passionne le </a:t>
            </a:r>
            <a:r>
              <a:rPr lang="fr-FR" b="1" dirty="0" smtClean="0"/>
              <a:t>plus</a:t>
            </a:r>
            <a:endParaRPr lang="fr-FR" dirty="0"/>
          </a:p>
          <a:p>
            <a:pPr marL="457200" indent="-457200" algn="just" fontAlgn="base">
              <a:buFont typeface="+mj-lt"/>
              <a:buAutoNum type="arabicPeriod"/>
            </a:pPr>
            <a:r>
              <a:rPr lang="fr-FR" dirty="0"/>
              <a:t>Une Recommandation qui </a:t>
            </a:r>
            <a:r>
              <a:rPr lang="fr-FR" b="1" dirty="0"/>
              <a:t>fait partie de votre top </a:t>
            </a:r>
            <a:r>
              <a:rPr lang="fr-FR" b="1" dirty="0" smtClean="0"/>
              <a:t>3</a:t>
            </a:r>
            <a:endParaRPr lang="fr-FR" dirty="0"/>
          </a:p>
          <a:p>
            <a:pPr marL="457200" indent="-457200" algn="just" fontAlgn="base">
              <a:buFont typeface="+mj-lt"/>
              <a:buAutoNum type="arabicPeriod"/>
            </a:pPr>
            <a:r>
              <a:rPr lang="fr-FR" dirty="0"/>
              <a:t>Les données qui ne sont </a:t>
            </a:r>
            <a:r>
              <a:rPr lang="fr-FR" b="1" dirty="0"/>
              <a:t>pas capturées</a:t>
            </a:r>
            <a:r>
              <a:rPr lang="fr-FR" dirty="0"/>
              <a:t> dans aucun Résultat ou Recommandation, mais sur lesquelles vous continuez de vous </a:t>
            </a:r>
            <a:r>
              <a:rPr lang="fr-FR" dirty="0" smtClean="0"/>
              <a:t>interroger</a:t>
            </a:r>
            <a:endParaRPr lang="fr-FR" dirty="0"/>
          </a:p>
        </p:txBody>
      </p:sp>
    </p:spTree>
    <p:extLst>
      <p:ext uri="{BB962C8B-B14F-4D97-AF65-F5344CB8AC3E}">
        <p14:creationId xmlns:p14="http://schemas.microsoft.com/office/powerpoint/2010/main" val="1179607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9909" t="11699" r="162" b="172"/>
          <a:stretch/>
        </p:blipFill>
        <p:spPr>
          <a:xfrm>
            <a:off x="1736726" y="1786270"/>
            <a:ext cx="4486018" cy="4497571"/>
          </a:xfrm>
        </p:spPr>
      </p:pic>
      <p:sp>
        <p:nvSpPr>
          <p:cNvPr id="3" name="Content Placeholder 2"/>
          <p:cNvSpPr>
            <a:spLocks noGrp="1"/>
          </p:cNvSpPr>
          <p:nvPr>
            <p:ph sz="quarter" idx="14"/>
          </p:nvPr>
        </p:nvSpPr>
        <p:spPr>
          <a:xfrm>
            <a:off x="6423282" y="1612441"/>
            <a:ext cx="5044818" cy="4800600"/>
          </a:xfrm>
        </p:spPr>
        <p:txBody>
          <a:bodyPr>
            <a:normAutofit fontScale="92500"/>
          </a:bodyPr>
          <a:lstStyle/>
          <a:p>
            <a:pPr marL="0" indent="0">
              <a:spcAft>
                <a:spcPts val="1800"/>
              </a:spcAft>
              <a:buNone/>
            </a:pPr>
            <a:r>
              <a:rPr lang="fr-FR" dirty="0"/>
              <a:t>À votre table, discutez des </a:t>
            </a:r>
            <a:r>
              <a:rPr lang="fr-FR" u="sng" dirty="0"/>
              <a:t>2 choses</a:t>
            </a:r>
            <a:r>
              <a:rPr lang="fr-FR" dirty="0"/>
              <a:t> qui ont été les plus utiles pour décider de votre ébauche de la liste de recommandations, avec des données à l’appui. </a:t>
            </a:r>
          </a:p>
          <a:p>
            <a:pPr marL="0" indent="0">
              <a:spcAft>
                <a:spcPts val="1800"/>
              </a:spcAft>
              <a:buNone/>
            </a:pPr>
            <a:r>
              <a:rPr lang="fr-FR" dirty="0"/>
              <a:t>Ce travail est d’une importance vitale. Comment vous êtes-vous assuré(e) de proposer les meilleures Recommandations possibles qui avaient la possibilité de conduire à un changement réel ?</a:t>
            </a:r>
          </a:p>
        </p:txBody>
      </p:sp>
      <p:sp>
        <p:nvSpPr>
          <p:cNvPr id="4" name="Title 3"/>
          <p:cNvSpPr>
            <a:spLocks noGrp="1"/>
          </p:cNvSpPr>
          <p:nvPr>
            <p:ph type="title"/>
          </p:nvPr>
        </p:nvSpPr>
        <p:spPr/>
        <p:txBody>
          <a:bodyPr>
            <a:normAutofit/>
          </a:bodyPr>
          <a:lstStyle/>
          <a:p>
            <a:r>
              <a:rPr lang="fr-FR" dirty="0"/>
              <a:t>Nos </a:t>
            </a:r>
            <a:r>
              <a:rPr lang="fr-FR" dirty="0" smtClean="0"/>
              <a:t>recommandations </a:t>
            </a:r>
            <a:r>
              <a:rPr lang="fr-FR" dirty="0"/>
              <a:t>–</a:t>
            </a:r>
            <a:r>
              <a:rPr lang="fr-FR" i="1" dirty="0"/>
              <a:t> </a:t>
            </a:r>
            <a:r>
              <a:rPr lang="fr-FR" i="1" dirty="0" smtClean="0"/>
              <a:t>Le processus</a:t>
            </a:r>
            <a:endParaRPr lang="fr-FR" i="1" dirty="0"/>
          </a:p>
        </p:txBody>
      </p:sp>
      <p:sp>
        <p:nvSpPr>
          <p:cNvPr id="6" name="TextBox 5"/>
          <p:cNvSpPr txBox="1"/>
          <p:nvPr/>
        </p:nvSpPr>
        <p:spPr>
          <a:xfrm>
            <a:off x="1638043" y="6223776"/>
            <a:ext cx="4584700" cy="307777"/>
          </a:xfrm>
          <a:prstGeom prst="rect">
            <a:avLst/>
          </a:prstGeom>
          <a:noFill/>
        </p:spPr>
        <p:txBody>
          <a:bodyPr wrap="square" rtlCol="0">
            <a:spAutoFit/>
          </a:bodyPr>
          <a:lstStyle/>
          <a:p>
            <a:r>
              <a:rPr lang="fr-FR" sz="1400" i="1"/>
              <a:t>Ahmed Bayram / Save the Children</a:t>
            </a:r>
          </a:p>
        </p:txBody>
      </p:sp>
    </p:spTree>
    <p:extLst>
      <p:ext uri="{BB962C8B-B14F-4D97-AF65-F5344CB8AC3E}">
        <p14:creationId xmlns:p14="http://schemas.microsoft.com/office/powerpoint/2010/main" val="3771380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fr-FR" dirty="0"/>
              <a:t>Écoutons vos recommandations : </a:t>
            </a:r>
          </a:p>
          <a:p>
            <a:pPr fontAlgn="base"/>
            <a:r>
              <a:rPr lang="fr-FR" dirty="0"/>
              <a:t>Avant la sécheresse.</a:t>
            </a:r>
          </a:p>
          <a:p>
            <a:pPr fontAlgn="base"/>
            <a:r>
              <a:rPr lang="fr-FR" dirty="0"/>
              <a:t>Pendant la sécheresse. </a:t>
            </a:r>
          </a:p>
          <a:p>
            <a:pPr fontAlgn="base"/>
            <a:r>
              <a:rPr lang="fr-FR" dirty="0"/>
              <a:t>Après la sécheresse. </a:t>
            </a:r>
          </a:p>
          <a:p>
            <a:pPr marL="0" indent="0">
              <a:buNone/>
            </a:pPr>
            <a:r>
              <a:rPr lang="fr-FR" i="1" dirty="0"/>
              <a:t>Lequel d’entre ces éléments vous êtes </a:t>
            </a:r>
            <a:r>
              <a:rPr lang="fr-FR" b="1" i="1" dirty="0"/>
              <a:t>le / la plus fier(e)</a:t>
            </a:r>
            <a:r>
              <a:rPr lang="fr-FR" i="1" dirty="0"/>
              <a:t> ?</a:t>
            </a:r>
          </a:p>
          <a:p>
            <a:pPr marL="0" indent="0">
              <a:buNone/>
            </a:pPr>
            <a:r>
              <a:rPr lang="fr-FR" i="1" dirty="0"/>
              <a:t>Sur lequel de ces éléments voulez-vous </a:t>
            </a:r>
            <a:r>
              <a:rPr lang="fr-FR" b="1" i="1" dirty="0"/>
              <a:t>personnellement travailler</a:t>
            </a:r>
            <a:r>
              <a:rPr lang="fr-FR" i="1" dirty="0"/>
              <a:t>, même de façon modeste ?</a:t>
            </a:r>
          </a:p>
        </p:txBody>
      </p:sp>
      <p:pic>
        <p:nvPicPr>
          <p:cNvPr id="5" name="Content Placeholder 4" descr="Garowe, Puntland. Puntland is suffering the worst drought the region has seen since 1950. Most of the photo is the sky, which is slightly blue at the top but mostly orange. You can see the earth at the bottom of the photo. It is mostly orange dirt with some scrub brush."/>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18517" t="-128" r="18350" b="15"/>
          <a:stretch/>
        </p:blipFill>
        <p:spPr>
          <a:xfrm>
            <a:off x="6692900" y="1605516"/>
            <a:ext cx="4584700" cy="4816549"/>
          </a:xfrm>
        </p:spPr>
      </p:pic>
      <p:sp>
        <p:nvSpPr>
          <p:cNvPr id="4" name="Title 3"/>
          <p:cNvSpPr>
            <a:spLocks noGrp="1"/>
          </p:cNvSpPr>
          <p:nvPr>
            <p:ph type="title"/>
          </p:nvPr>
        </p:nvSpPr>
        <p:spPr>
          <a:xfrm>
            <a:off x="1737360" y="109066"/>
            <a:ext cx="8591974" cy="1092717"/>
          </a:xfrm>
        </p:spPr>
        <p:txBody>
          <a:bodyPr>
            <a:noAutofit/>
          </a:bodyPr>
          <a:lstStyle/>
          <a:p>
            <a:r>
              <a:rPr lang="fr-FR" dirty="0"/>
              <a:t>Nos </a:t>
            </a:r>
            <a:r>
              <a:rPr lang="fr-FR" dirty="0" smtClean="0"/>
              <a:t>recommandations </a:t>
            </a:r>
            <a:r>
              <a:rPr lang="fr-FR" dirty="0"/>
              <a:t>–</a:t>
            </a:r>
            <a:r>
              <a:rPr lang="fr-FR" i="1" dirty="0"/>
              <a:t> </a:t>
            </a:r>
            <a:r>
              <a:rPr lang="fr-FR" i="1" dirty="0" smtClean="0"/>
              <a:t>Partage </a:t>
            </a:r>
            <a:r>
              <a:rPr lang="fr-FR" i="1" dirty="0"/>
              <a:t>des faits </a:t>
            </a:r>
            <a:r>
              <a:rPr lang="fr-FR" i="1" dirty="0" smtClean="0"/>
              <a:t>saillants</a:t>
            </a:r>
            <a:endParaRPr lang="fr-FR" i="1" dirty="0"/>
          </a:p>
        </p:txBody>
      </p:sp>
      <p:sp>
        <p:nvSpPr>
          <p:cNvPr id="6" name="TextBox 5"/>
          <p:cNvSpPr txBox="1"/>
          <p:nvPr/>
        </p:nvSpPr>
        <p:spPr>
          <a:xfrm>
            <a:off x="6603448" y="6393901"/>
            <a:ext cx="4584700" cy="307777"/>
          </a:xfrm>
          <a:prstGeom prst="rect">
            <a:avLst/>
          </a:prstGeom>
          <a:noFill/>
        </p:spPr>
        <p:txBody>
          <a:bodyPr wrap="square" rtlCol="0">
            <a:spAutoFit/>
          </a:bodyPr>
          <a:lstStyle/>
          <a:p>
            <a:r>
              <a:rPr lang="fr-FR" sz="1400" i="1"/>
              <a:t>Hassan Noor / Save the Children</a:t>
            </a:r>
          </a:p>
        </p:txBody>
      </p:sp>
    </p:spTree>
    <p:extLst>
      <p:ext uri="{BB962C8B-B14F-4D97-AF65-F5344CB8AC3E}">
        <p14:creationId xmlns:p14="http://schemas.microsoft.com/office/powerpoint/2010/main" val="4282357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Nos </a:t>
            </a:r>
            <a:r>
              <a:rPr lang="fr-FR" dirty="0" smtClean="0"/>
              <a:t>recommandations </a:t>
            </a:r>
            <a:r>
              <a:rPr lang="fr-FR" dirty="0"/>
              <a:t>– </a:t>
            </a:r>
            <a:r>
              <a:rPr lang="fr-FR" i="1" dirty="0"/>
              <a:t>R</a:t>
            </a:r>
            <a:r>
              <a:rPr lang="fr-FR" i="1" dirty="0" smtClean="0"/>
              <a:t>éflexions finales</a:t>
            </a:r>
            <a:endParaRPr lang="fr-FR" dirty="0"/>
          </a:p>
        </p:txBody>
      </p:sp>
      <p:sp>
        <p:nvSpPr>
          <p:cNvPr id="3" name="Content Placeholder 2"/>
          <p:cNvSpPr>
            <a:spLocks noGrp="1"/>
          </p:cNvSpPr>
          <p:nvPr>
            <p:ph sz="quarter" idx="13"/>
          </p:nvPr>
        </p:nvSpPr>
        <p:spPr/>
        <p:txBody>
          <a:bodyPr>
            <a:normAutofit lnSpcReduction="10000"/>
          </a:bodyPr>
          <a:lstStyle/>
          <a:p>
            <a:pPr marL="0" indent="0">
              <a:buNone/>
            </a:pPr>
            <a:r>
              <a:rPr lang="fr-FR" dirty="0"/>
              <a:t>Bravo, vous l’avez réussi ! Vous avez terminé votre travail sur ce projet de recherche. Bientôt, il ira à d’autres qui vont rédiger le rapport, compléter ajouter aux Résultats &amp; Recommandations et assurer que tout est proposé aux bonnes personnes de la bonne manière. </a:t>
            </a:r>
          </a:p>
          <a:p>
            <a:pPr marL="0" indent="0">
              <a:buNone/>
            </a:pPr>
            <a:r>
              <a:rPr lang="fr-FR" dirty="0"/>
              <a:t>Vous avez une dernière opportunité. </a:t>
            </a:r>
          </a:p>
          <a:p>
            <a:pPr fontAlgn="base"/>
            <a:r>
              <a:rPr lang="fr-FR" i="1" dirty="0"/>
              <a:t>Quoi d’autre voulez-vous qu’il être inclus d’une certaine manière ?</a:t>
            </a:r>
          </a:p>
          <a:p>
            <a:pPr fontAlgn="base"/>
            <a:r>
              <a:rPr lang="fr-FR" i="1" dirty="0"/>
              <a:t>Qu'est-ce qui semble encore manquer ?</a:t>
            </a:r>
          </a:p>
          <a:p>
            <a:pPr fontAlgn="base"/>
            <a:r>
              <a:rPr lang="fr-FR" i="1" dirty="0"/>
              <a:t>Quelles questions ou interrogations avez-vous et que nous devons savoir ?</a:t>
            </a:r>
          </a:p>
          <a:p>
            <a:pPr marL="0" indent="0">
              <a:buNone/>
            </a:pPr>
            <a:r>
              <a:rPr lang="fr-FR" dirty="0"/>
              <a:t>Seul(e), prenez 10 minutes pour l’écrire sur une feuille de papier </a:t>
            </a:r>
            <a:r>
              <a:rPr lang="fr-FR" u="sng" dirty="0"/>
              <a:t>avec votre nom</a:t>
            </a:r>
            <a:r>
              <a:rPr lang="fr-FR" dirty="0"/>
              <a:t>. </a:t>
            </a:r>
          </a:p>
        </p:txBody>
      </p:sp>
    </p:spTree>
    <p:extLst>
      <p:ext uri="{BB962C8B-B14F-4D97-AF65-F5344CB8AC3E}">
        <p14:creationId xmlns:p14="http://schemas.microsoft.com/office/powerpoint/2010/main" val="3938649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Notre </a:t>
            </a:r>
            <a:r>
              <a:rPr lang="fr-FR" dirty="0" smtClean="0"/>
              <a:t>rapport </a:t>
            </a:r>
            <a:r>
              <a:rPr lang="fr-FR" dirty="0"/>
              <a:t>– </a:t>
            </a:r>
            <a:r>
              <a:rPr lang="fr-FR" i="1" dirty="0"/>
              <a:t>L</a:t>
            </a:r>
            <a:r>
              <a:rPr lang="fr-FR" i="1" dirty="0" smtClean="0"/>
              <a:t>es éléments</a:t>
            </a:r>
            <a:endParaRPr lang="fr-FR" dirty="0"/>
          </a:p>
        </p:txBody>
      </p:sp>
      <p:sp>
        <p:nvSpPr>
          <p:cNvPr id="3" name="Content Placeholder 2"/>
          <p:cNvSpPr>
            <a:spLocks noGrp="1"/>
          </p:cNvSpPr>
          <p:nvPr>
            <p:ph sz="quarter" idx="13"/>
          </p:nvPr>
        </p:nvSpPr>
        <p:spPr/>
        <p:txBody>
          <a:bodyPr>
            <a:normAutofit fontScale="85000" lnSpcReduction="10000"/>
          </a:bodyPr>
          <a:lstStyle/>
          <a:p>
            <a:pPr marL="0" indent="0">
              <a:spcAft>
                <a:spcPts val="1800"/>
              </a:spcAft>
              <a:buNone/>
            </a:pPr>
            <a:r>
              <a:rPr lang="fr-FR" dirty="0"/>
              <a:t>Nous inclurons une grande partie de ce que nous avons appris de vous ces trois semaines dans notre rapport au donateur. Nous parlerons de la façon dont certains des outils ont fonctionné beaucoup mieux que nous ne le pensions, et des conclusions et recommandations surprenantes de votre part, l’équipe de FH Kenya. </a:t>
            </a:r>
          </a:p>
          <a:p>
            <a:pPr marL="0" indent="0">
              <a:spcAft>
                <a:spcPts val="1800"/>
              </a:spcAft>
              <a:buNone/>
            </a:pPr>
            <a:r>
              <a:rPr lang="fr-FR" dirty="0"/>
              <a:t>Notre rapport portera sur </a:t>
            </a:r>
            <a:r>
              <a:rPr lang="fr-FR" b="1" dirty="0"/>
              <a:t>les outils</a:t>
            </a:r>
            <a:r>
              <a:rPr lang="fr-FR" dirty="0"/>
              <a:t>, </a:t>
            </a:r>
            <a:r>
              <a:rPr lang="fr-FR" b="1" dirty="0"/>
              <a:t>le travail sur le terrain</a:t>
            </a:r>
            <a:r>
              <a:rPr lang="fr-FR" dirty="0"/>
              <a:t> </a:t>
            </a:r>
            <a:r>
              <a:rPr lang="fr-FR" b="1" dirty="0"/>
              <a:t>et l’analyse des données</a:t>
            </a:r>
            <a:r>
              <a:rPr lang="fr-FR" dirty="0"/>
              <a:t>, </a:t>
            </a:r>
            <a:r>
              <a:rPr lang="fr-FR" b="1" dirty="0"/>
              <a:t>les résultats et vos recommandations</a:t>
            </a:r>
            <a:r>
              <a:rPr lang="fr-FR" dirty="0"/>
              <a:t>.</a:t>
            </a:r>
            <a:r>
              <a:rPr lang="fr-FR" b="1" dirty="0"/>
              <a:t> </a:t>
            </a:r>
            <a:r>
              <a:rPr lang="fr-FR" dirty="0"/>
              <a:t>Nous inclurons vos suggestions et de nombreuses </a:t>
            </a:r>
            <a:r>
              <a:rPr lang="fr-FR" b="1" dirty="0"/>
              <a:t>citations</a:t>
            </a:r>
            <a:r>
              <a:rPr lang="fr-FR" dirty="0"/>
              <a:t> de vous tous.  </a:t>
            </a:r>
          </a:p>
          <a:p>
            <a:pPr marL="0" indent="0">
              <a:spcAft>
                <a:spcPts val="1800"/>
              </a:spcAft>
              <a:buNone/>
            </a:pPr>
            <a:r>
              <a:rPr lang="fr-FR" i="1" dirty="0"/>
              <a:t>Quelles </a:t>
            </a:r>
            <a:r>
              <a:rPr lang="fr-FR" b="1" i="1" dirty="0"/>
              <a:t>choses spécifiques</a:t>
            </a:r>
            <a:r>
              <a:rPr lang="fr-FR" i="1" dirty="0"/>
              <a:t> pensez-vous être les plus importantes pour nous de les inclure dans notre rapport ? </a:t>
            </a:r>
            <a:r>
              <a:rPr lang="fr-FR" dirty="0"/>
              <a:t>Travaillez à vos tables pour lister vos suggestions. </a:t>
            </a:r>
          </a:p>
          <a:p>
            <a:pPr marL="0" indent="0">
              <a:spcAft>
                <a:spcPts val="1800"/>
              </a:spcAft>
              <a:buNone/>
            </a:pPr>
            <a:r>
              <a:rPr lang="fr-FR" b="1" dirty="0"/>
              <a:t>Nous allons laissons la parole à chaque groupe. </a:t>
            </a:r>
          </a:p>
        </p:txBody>
      </p:sp>
    </p:spTree>
    <p:extLst>
      <p:ext uri="{BB962C8B-B14F-4D97-AF65-F5344CB8AC3E}">
        <p14:creationId xmlns:p14="http://schemas.microsoft.com/office/powerpoint/2010/main" val="291018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Dessinez votre Parcours –</a:t>
            </a:r>
            <a:r>
              <a:rPr lang="fr-FR" i="1" dirty="0"/>
              <a:t> </a:t>
            </a:r>
            <a:r>
              <a:rPr lang="fr-FR" i="1" dirty="0" smtClean="0"/>
              <a:t>Tâche </a:t>
            </a:r>
            <a:r>
              <a:rPr lang="fr-FR" i="1" dirty="0"/>
              <a:t>de </a:t>
            </a:r>
            <a:r>
              <a:rPr lang="fr-FR" i="1" dirty="0" smtClean="0"/>
              <a:t>synthèse</a:t>
            </a:r>
            <a:endParaRPr lang="fr-FR" i="1" dirty="0"/>
          </a:p>
        </p:txBody>
      </p:sp>
      <p:sp>
        <p:nvSpPr>
          <p:cNvPr id="3" name="Content Placeholder 2"/>
          <p:cNvSpPr>
            <a:spLocks noGrp="1"/>
          </p:cNvSpPr>
          <p:nvPr>
            <p:ph sz="quarter" idx="13"/>
          </p:nvPr>
        </p:nvSpPr>
        <p:spPr/>
        <p:txBody>
          <a:bodyPr>
            <a:normAutofit fontScale="85000" lnSpcReduction="20000"/>
          </a:bodyPr>
          <a:lstStyle/>
          <a:p>
            <a:pPr marL="0" indent="0">
              <a:spcAft>
                <a:spcPts val="1800"/>
              </a:spcAft>
              <a:buNone/>
            </a:pPr>
            <a:r>
              <a:rPr lang="fr-FR" dirty="0"/>
              <a:t>Nous avons fait un voyage ensemble. Cela a été long avec beaucoup de rebondissements, des hauts et des bas, des idées et des défis, des moments de transformation et des histoires personnelles partagées. </a:t>
            </a:r>
          </a:p>
          <a:p>
            <a:pPr marL="0" indent="0">
              <a:spcAft>
                <a:spcPts val="1800"/>
              </a:spcAft>
              <a:buNone/>
            </a:pPr>
            <a:r>
              <a:rPr lang="fr-FR" dirty="0"/>
              <a:t>Vous avez appris sur vous-même, les un(e)s les autres, les communautés dans lesquelles vous avez travaillé et les processus de collecte de données pour la recherche. </a:t>
            </a:r>
          </a:p>
          <a:p>
            <a:pPr marL="0" indent="0">
              <a:spcAft>
                <a:spcPts val="1800"/>
              </a:spcAft>
              <a:buNone/>
            </a:pPr>
            <a:r>
              <a:rPr lang="fr-FR" dirty="0"/>
              <a:t>Il est important de s’en souvenir et de le partager maintenant. </a:t>
            </a:r>
          </a:p>
          <a:p>
            <a:pPr marL="0" indent="0">
              <a:spcAft>
                <a:spcPts val="1800"/>
              </a:spcAft>
              <a:buNone/>
            </a:pPr>
            <a:r>
              <a:rPr lang="fr-FR" dirty="0"/>
              <a:t>Tout(e) seul(e),</a:t>
            </a:r>
            <a:r>
              <a:rPr lang="fr-FR" b="1" dirty="0"/>
              <a:t> dessinez le voyage que tu as fait ces trois semaines</a:t>
            </a:r>
            <a:r>
              <a:rPr lang="fr-FR" dirty="0"/>
              <a:t> - avec tous les rebondissements, les hauts et les bas, les idées et les défis, les moments de transformation et les histoires personnelles partagés. </a:t>
            </a:r>
          </a:p>
          <a:p>
            <a:pPr marL="0" indent="0">
              <a:spcAft>
                <a:spcPts val="1800"/>
              </a:spcAft>
              <a:buNone/>
            </a:pPr>
            <a:r>
              <a:rPr lang="fr-FR" i="1" dirty="0"/>
              <a:t>Votre capacité à dessiner n’est pas importante. C’est le sens qu’il a pour vous.</a:t>
            </a:r>
          </a:p>
        </p:txBody>
      </p:sp>
    </p:spTree>
    <p:extLst>
      <p:ext uri="{BB962C8B-B14F-4D97-AF65-F5344CB8AC3E}">
        <p14:creationId xmlns:p14="http://schemas.microsoft.com/office/powerpoint/2010/main" val="210965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59" y="109066"/>
            <a:ext cx="10326009" cy="1092717"/>
          </a:xfrm>
        </p:spPr>
        <p:txBody>
          <a:bodyPr>
            <a:normAutofit fontScale="90000"/>
          </a:bodyPr>
          <a:lstStyle/>
          <a:p>
            <a:r>
              <a:rPr lang="fr-FR" dirty="0"/>
              <a:t>Données qualitatives vs Données </a:t>
            </a:r>
            <a:r>
              <a:rPr lang="fr-FR" dirty="0" smtClean="0"/>
              <a:t>quantitatives</a:t>
            </a:r>
            <a:r>
              <a:rPr lang="fr-FR" i="1" dirty="0"/>
              <a:t/>
            </a:r>
            <a:br>
              <a:rPr lang="fr-FR" i="1" dirty="0"/>
            </a:br>
            <a:r>
              <a:rPr lang="en-US" dirty="0"/>
              <a:t>– </a:t>
            </a:r>
            <a:r>
              <a:rPr lang="fr-FR" i="1" dirty="0"/>
              <a:t>C</a:t>
            </a:r>
            <a:r>
              <a:rPr lang="fr-FR" i="1" dirty="0" smtClean="0"/>
              <a:t>’est </a:t>
            </a:r>
            <a:r>
              <a:rPr lang="fr-FR" i="1" dirty="0"/>
              <a:t>quoi la différence </a:t>
            </a:r>
          </a:p>
        </p:txBody>
      </p:sp>
      <p:sp>
        <p:nvSpPr>
          <p:cNvPr id="3" name="Content Placeholder 2"/>
          <p:cNvSpPr>
            <a:spLocks noGrp="1"/>
          </p:cNvSpPr>
          <p:nvPr>
            <p:ph sz="quarter" idx="13"/>
          </p:nvPr>
        </p:nvSpPr>
        <p:spPr>
          <a:xfrm>
            <a:off x="1736732" y="1614567"/>
            <a:ext cx="9927184" cy="4800600"/>
          </a:xfrm>
        </p:spPr>
        <p:txBody>
          <a:bodyPr>
            <a:normAutofit fontScale="85000" lnSpcReduction="10000"/>
          </a:bodyPr>
          <a:lstStyle/>
          <a:p>
            <a:pPr marL="0" indent="0" algn="just">
              <a:spcAft>
                <a:spcPts val="1200"/>
              </a:spcAft>
              <a:buNone/>
            </a:pPr>
            <a:r>
              <a:rPr lang="fr-FR" dirty="0"/>
              <a:t>Les données </a:t>
            </a:r>
            <a:r>
              <a:rPr lang="fr-FR" b="1" dirty="0"/>
              <a:t>quantitatives </a:t>
            </a:r>
            <a:r>
              <a:rPr lang="fr-FR" dirty="0"/>
              <a:t>sont des informations sur les </a:t>
            </a:r>
            <a:r>
              <a:rPr lang="fr-FR" i="1" dirty="0"/>
              <a:t>quantités</a:t>
            </a:r>
            <a:r>
              <a:rPr lang="fr-FR" dirty="0"/>
              <a:t> - nombres et mesures.</a:t>
            </a:r>
          </a:p>
          <a:p>
            <a:pPr marL="0" indent="0" algn="just">
              <a:spcAft>
                <a:spcPts val="1200"/>
              </a:spcAft>
              <a:buNone/>
            </a:pPr>
            <a:r>
              <a:rPr lang="fr-FR" dirty="0"/>
              <a:t>Les données </a:t>
            </a:r>
            <a:r>
              <a:rPr lang="fr-FR" b="1" dirty="0"/>
              <a:t>qualitatives</a:t>
            </a:r>
            <a:r>
              <a:rPr lang="fr-FR" dirty="0"/>
              <a:t> sont descriptives, portent sur les </a:t>
            </a:r>
            <a:r>
              <a:rPr lang="fr-FR" i="1" dirty="0"/>
              <a:t>qualités</a:t>
            </a:r>
            <a:r>
              <a:rPr lang="fr-FR" dirty="0"/>
              <a:t> et les descriptions - des choses qui peuvent être vues, entendues ou ressenties mais non mesurées, telles que le ton de la voix, le langage corporel ou les histoires. </a:t>
            </a:r>
          </a:p>
          <a:p>
            <a:pPr marL="0" indent="0" algn="just">
              <a:spcAft>
                <a:spcPts val="1200"/>
              </a:spcAft>
              <a:buNone/>
            </a:pPr>
            <a:r>
              <a:rPr lang="fr-FR" dirty="0"/>
              <a:t>La recherche qualitative peut nous fournir des informations nous aidant à comprendre </a:t>
            </a:r>
            <a:r>
              <a:rPr lang="fr-FR" b="1" dirty="0"/>
              <a:t>les sentiments, les valeurs et les perceptions qui sous-tendent et influencent le comportement</a:t>
            </a:r>
            <a:r>
              <a:rPr lang="fr-FR" dirty="0"/>
              <a:t>. </a:t>
            </a:r>
          </a:p>
          <a:p>
            <a:pPr marL="0" indent="0" algn="just">
              <a:spcAft>
                <a:spcPts val="1200"/>
              </a:spcAft>
              <a:buNone/>
            </a:pPr>
            <a:r>
              <a:rPr lang="fr-FR" dirty="0"/>
              <a:t>La </a:t>
            </a:r>
            <a:r>
              <a:rPr lang="fr-FR" b="1" dirty="0"/>
              <a:t>collecte des données</a:t>
            </a:r>
            <a:r>
              <a:rPr lang="fr-FR" dirty="0"/>
              <a:t> est très différente pour les travaux qualitatifs - tels que les outils de l’AAP.</a:t>
            </a:r>
          </a:p>
          <a:p>
            <a:pPr marL="0" indent="0" algn="just">
              <a:spcAft>
                <a:spcPts val="1200"/>
              </a:spcAft>
              <a:buNone/>
            </a:pPr>
            <a:r>
              <a:rPr lang="fr-FR" dirty="0"/>
              <a:t>L’</a:t>
            </a:r>
            <a:r>
              <a:rPr lang="fr-FR" b="1" dirty="0"/>
              <a:t>analyse des données</a:t>
            </a:r>
            <a:r>
              <a:rPr lang="fr-FR" dirty="0"/>
              <a:t> est également assez différente - et beaucoup  plus complexe !</a:t>
            </a:r>
          </a:p>
        </p:txBody>
      </p:sp>
    </p:spTree>
    <p:extLst>
      <p:ext uri="{BB962C8B-B14F-4D97-AF65-F5344CB8AC3E}">
        <p14:creationId xmlns:p14="http://schemas.microsoft.com/office/powerpoint/2010/main" val="2354425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 the upper right corner there are over 15 baloons in multiple colors. Below is a crowd of people and the air is filled with white confetti."/>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10" t="-570" r="43947" b="16355"/>
          <a:stretch/>
        </p:blipFill>
        <p:spPr>
          <a:xfrm>
            <a:off x="1736726" y="1808922"/>
            <a:ext cx="4321174" cy="4591877"/>
          </a:xfrm>
        </p:spPr>
      </p:pic>
      <p:sp>
        <p:nvSpPr>
          <p:cNvPr id="3" name="Content Placeholder 2"/>
          <p:cNvSpPr>
            <a:spLocks noGrp="1"/>
          </p:cNvSpPr>
          <p:nvPr>
            <p:ph sz="quarter" idx="14"/>
          </p:nvPr>
        </p:nvSpPr>
        <p:spPr>
          <a:xfrm>
            <a:off x="6228522" y="1612441"/>
            <a:ext cx="4782378" cy="4800600"/>
          </a:xfrm>
        </p:spPr>
        <p:txBody>
          <a:bodyPr>
            <a:normAutofit lnSpcReduction="10000"/>
          </a:bodyPr>
          <a:lstStyle/>
          <a:p>
            <a:r>
              <a:rPr lang="fr-FR" dirty="0"/>
              <a:t>Sachez que nous voulons partager et célébrer le rapport final avec vous.</a:t>
            </a:r>
          </a:p>
          <a:p>
            <a:r>
              <a:rPr lang="fr-FR" dirty="0"/>
              <a:t>Vers la fin du mois d’avril, nous espérons et prévoyons de nous réunir pour le faire. </a:t>
            </a:r>
          </a:p>
          <a:p>
            <a:r>
              <a:rPr lang="fr-FR" dirty="0"/>
              <a:t>À ce stade, nous inviterons également votre</a:t>
            </a:r>
            <a:r>
              <a:rPr lang="fr-FR" b="1" dirty="0"/>
              <a:t> contribution finale</a:t>
            </a:r>
            <a:r>
              <a:rPr lang="fr-FR" dirty="0"/>
              <a:t> dans le projet de rapport - oui, vos voix sont la clé du succès de ce travail ! </a:t>
            </a:r>
          </a:p>
        </p:txBody>
      </p:sp>
      <p:sp>
        <p:nvSpPr>
          <p:cNvPr id="4" name="Title 3"/>
          <p:cNvSpPr>
            <a:spLocks noGrp="1"/>
          </p:cNvSpPr>
          <p:nvPr>
            <p:ph type="title"/>
          </p:nvPr>
        </p:nvSpPr>
        <p:spPr/>
        <p:txBody>
          <a:bodyPr>
            <a:normAutofit/>
          </a:bodyPr>
          <a:lstStyle/>
          <a:p>
            <a:r>
              <a:rPr lang="fr-FR" dirty="0"/>
              <a:t>Étapes suivantes –</a:t>
            </a:r>
            <a:r>
              <a:rPr lang="fr-FR" i="1" dirty="0"/>
              <a:t> </a:t>
            </a:r>
            <a:r>
              <a:rPr lang="fr-FR" i="1" dirty="0" smtClean="0"/>
              <a:t>Ensemble </a:t>
            </a:r>
            <a:r>
              <a:rPr lang="fr-FR" i="1" dirty="0"/>
              <a:t>pour célébrer ça !</a:t>
            </a:r>
          </a:p>
        </p:txBody>
      </p:sp>
      <p:sp>
        <p:nvSpPr>
          <p:cNvPr id="6" name="TextBox 5"/>
          <p:cNvSpPr txBox="1"/>
          <p:nvPr/>
        </p:nvSpPr>
        <p:spPr>
          <a:xfrm>
            <a:off x="1643822" y="6344206"/>
            <a:ext cx="4584700" cy="307777"/>
          </a:xfrm>
          <a:prstGeom prst="rect">
            <a:avLst/>
          </a:prstGeom>
          <a:noFill/>
        </p:spPr>
        <p:txBody>
          <a:bodyPr wrap="square" rtlCol="0">
            <a:spAutoFit/>
          </a:bodyPr>
          <a:lstStyle/>
          <a:p>
            <a:r>
              <a:rPr lang="fr-FR" sz="1400" i="1"/>
              <a:t>Farjana Sultana / Save the Children</a:t>
            </a:r>
          </a:p>
        </p:txBody>
      </p:sp>
    </p:spTree>
    <p:extLst>
      <p:ext uri="{BB962C8B-B14F-4D97-AF65-F5344CB8AC3E}">
        <p14:creationId xmlns:p14="http://schemas.microsoft.com/office/powerpoint/2010/main" val="2807498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109066"/>
            <a:ext cx="10454640" cy="1092717"/>
          </a:xfrm>
        </p:spPr>
        <p:txBody>
          <a:bodyPr>
            <a:normAutofit/>
          </a:bodyPr>
          <a:lstStyle/>
          <a:p>
            <a:r>
              <a:rPr lang="fr-FR" dirty="0"/>
              <a:t>Étapes suivantes –</a:t>
            </a:r>
            <a:r>
              <a:rPr lang="fr-FR" i="1" dirty="0"/>
              <a:t> </a:t>
            </a:r>
            <a:r>
              <a:rPr lang="fr-FR" i="1" dirty="0" smtClean="0"/>
              <a:t>Partager </a:t>
            </a:r>
            <a:r>
              <a:rPr lang="fr-FR" i="1" dirty="0"/>
              <a:t>avec la </a:t>
            </a:r>
            <a:r>
              <a:rPr lang="fr-FR" i="1" dirty="0" smtClean="0"/>
              <a:t>communauté</a:t>
            </a:r>
            <a:endParaRPr lang="fr-FR" i="1" dirty="0"/>
          </a:p>
        </p:txBody>
      </p:sp>
      <p:sp>
        <p:nvSpPr>
          <p:cNvPr id="3" name="Content Placeholder 2"/>
          <p:cNvSpPr>
            <a:spLocks noGrp="1"/>
          </p:cNvSpPr>
          <p:nvPr>
            <p:ph sz="quarter" idx="13"/>
          </p:nvPr>
        </p:nvSpPr>
        <p:spPr>
          <a:xfrm>
            <a:off x="1736733" y="1614567"/>
            <a:ext cx="9102718" cy="4800600"/>
          </a:xfrm>
        </p:spPr>
        <p:txBody>
          <a:bodyPr>
            <a:normAutofit fontScale="70000" lnSpcReduction="20000"/>
          </a:bodyPr>
          <a:lstStyle/>
          <a:p>
            <a:pPr marL="0" indent="0">
              <a:spcAft>
                <a:spcPts val="1800"/>
              </a:spcAft>
              <a:buNone/>
            </a:pPr>
            <a:r>
              <a:rPr lang="fr-FR" dirty="0"/>
              <a:t>De plus, nous voulons partager le travail final avec les communautés qui en ont pris part. C’est important. C’est un </a:t>
            </a:r>
            <a:r>
              <a:rPr lang="fr-FR" b="1" i="1" dirty="0"/>
              <a:t>signe de respect</a:t>
            </a:r>
            <a:r>
              <a:rPr lang="fr-FR" dirty="0"/>
              <a:t> et cela montre que nous</a:t>
            </a:r>
            <a:r>
              <a:rPr lang="fr-FR" b="1" i="1" dirty="0"/>
              <a:t> valorisons leurs contributions</a:t>
            </a:r>
            <a:r>
              <a:rPr lang="fr-FR" dirty="0"/>
              <a:t>.</a:t>
            </a:r>
          </a:p>
          <a:p>
            <a:pPr marL="0" indent="0">
              <a:spcAft>
                <a:spcPts val="1800"/>
              </a:spcAft>
              <a:buNone/>
            </a:pPr>
            <a:r>
              <a:rPr lang="fr-FR" dirty="0"/>
              <a:t>Cela peut être une excellente occasion de partager certaines des résultats sur ce que les hommes et les femmes ont dit (en toute sécurité et dans l’anonymat).  </a:t>
            </a:r>
          </a:p>
          <a:p>
            <a:pPr marL="0" indent="0">
              <a:spcAft>
                <a:spcPts val="1800"/>
              </a:spcAft>
              <a:buNone/>
            </a:pPr>
            <a:r>
              <a:rPr lang="fr-FR" dirty="0"/>
              <a:t>Cela peut également être un moyen puissant de </a:t>
            </a:r>
            <a:r>
              <a:rPr lang="fr-FR" b="1" i="1" dirty="0"/>
              <a:t>valider</a:t>
            </a:r>
            <a:r>
              <a:rPr lang="fr-FR" dirty="0"/>
              <a:t> nos résultats et nos recommandations -- découvrez ce que les membres de la communauté en pensent. </a:t>
            </a:r>
          </a:p>
          <a:p>
            <a:pPr marL="0" indent="0">
              <a:buNone/>
            </a:pPr>
            <a:r>
              <a:rPr lang="fr-FR" dirty="0"/>
              <a:t>Nous parlerons davantage de la façon dont nous pourrions partager les informations avec les membres de la communauté lorsque nous nous réunirons pour examiner le projet de rapport. Pour le moment ! </a:t>
            </a:r>
          </a:p>
          <a:p>
            <a:pPr fontAlgn="base"/>
            <a:r>
              <a:rPr lang="fr-FR" b="1" i="1" dirty="0"/>
              <a:t>Qu’est-ce que vous aimez</a:t>
            </a:r>
            <a:r>
              <a:rPr lang="fr-FR" i="1" dirty="0"/>
              <a:t> sur l’idée de partager avec la communauté ? </a:t>
            </a:r>
          </a:p>
          <a:p>
            <a:pPr fontAlgn="base"/>
            <a:r>
              <a:rPr lang="fr-FR" b="1" i="1" dirty="0"/>
              <a:t>Qu’est-ce</a:t>
            </a:r>
            <a:r>
              <a:rPr lang="fr-FR" i="1" dirty="0"/>
              <a:t> </a:t>
            </a:r>
            <a:r>
              <a:rPr lang="fr-FR" b="1" i="1" dirty="0"/>
              <a:t>vous intéresse </a:t>
            </a:r>
            <a:r>
              <a:rPr lang="fr-FR" i="1" dirty="0"/>
              <a:t>sur l’idée ?</a:t>
            </a:r>
            <a:r>
              <a:rPr lang="fr-FR" dirty="0"/>
              <a:t> </a:t>
            </a:r>
          </a:p>
        </p:txBody>
      </p:sp>
    </p:spTree>
    <p:extLst>
      <p:ext uri="{BB962C8B-B14F-4D97-AF65-F5344CB8AC3E}">
        <p14:creationId xmlns:p14="http://schemas.microsoft.com/office/powerpoint/2010/main" val="1719630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37358" y="1614567"/>
            <a:ext cx="4987292" cy="4800600"/>
          </a:xfrm>
        </p:spPr>
        <p:txBody>
          <a:bodyPr>
            <a:normAutofit fontScale="85000" lnSpcReduction="10000"/>
          </a:bodyPr>
          <a:lstStyle/>
          <a:p>
            <a:pPr marL="0" indent="0" algn="just">
              <a:spcAft>
                <a:spcPts val="1800"/>
              </a:spcAft>
              <a:buNone/>
            </a:pPr>
            <a:r>
              <a:rPr lang="fr-FR" dirty="0"/>
              <a:t>Nous sommes arrivé(e)s à la fin de cette importante initiative de recherche. Nous vous sommes profondément reconnaissant(e)s - vous avez offert vos compétences, votre temps, votre détermination et votre cœur dans ce travail.</a:t>
            </a:r>
          </a:p>
          <a:p>
            <a:pPr marL="0" indent="0" algn="just">
              <a:spcAft>
                <a:spcPts val="1800"/>
              </a:spcAft>
              <a:buNone/>
            </a:pPr>
            <a:r>
              <a:rPr lang="fr-FR" dirty="0"/>
              <a:t>Avant que vous ne partiez, partageons ce qui suit : </a:t>
            </a:r>
          </a:p>
          <a:p>
            <a:pPr algn="just" fontAlgn="base"/>
            <a:r>
              <a:rPr lang="fr-FR" i="1" dirty="0"/>
              <a:t>1 chose, personne ou technique  pour laquelle vous êtes particulièrement reconnaissant(e). </a:t>
            </a:r>
          </a:p>
        </p:txBody>
      </p:sp>
      <p:pic>
        <p:nvPicPr>
          <p:cNvPr id="5" name="Content Placeholder 4"/>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34505" t="-227" r="86" b="795"/>
          <a:stretch/>
        </p:blipFill>
        <p:spPr>
          <a:xfrm>
            <a:off x="6915150" y="1743740"/>
            <a:ext cx="4362450" cy="4646427"/>
          </a:xfrm>
        </p:spPr>
      </p:pic>
      <p:sp>
        <p:nvSpPr>
          <p:cNvPr id="4" name="Title 3"/>
          <p:cNvSpPr>
            <a:spLocks noGrp="1"/>
          </p:cNvSpPr>
          <p:nvPr>
            <p:ph type="title"/>
          </p:nvPr>
        </p:nvSpPr>
        <p:spPr/>
        <p:txBody>
          <a:bodyPr>
            <a:normAutofit/>
          </a:bodyPr>
          <a:lstStyle/>
          <a:p>
            <a:r>
              <a:rPr lang="fr-FR" dirty="0"/>
              <a:t>Clôture – </a:t>
            </a:r>
            <a:r>
              <a:rPr lang="fr-FR" i="1" dirty="0"/>
              <a:t>A</a:t>
            </a:r>
            <a:r>
              <a:rPr lang="fr-FR" i="1" dirty="0" smtClean="0"/>
              <a:t>ccompagnée </a:t>
            </a:r>
            <a:r>
              <a:rPr lang="fr-FR" i="1" dirty="0"/>
              <a:t>de </a:t>
            </a:r>
            <a:r>
              <a:rPr lang="fr-FR" i="1" dirty="0" smtClean="0"/>
              <a:t>remerciements</a:t>
            </a:r>
            <a:endParaRPr lang="fr-FR" dirty="0"/>
          </a:p>
        </p:txBody>
      </p:sp>
      <p:sp>
        <p:nvSpPr>
          <p:cNvPr id="6" name="TextBox 5"/>
          <p:cNvSpPr txBox="1"/>
          <p:nvPr/>
        </p:nvSpPr>
        <p:spPr>
          <a:xfrm>
            <a:off x="6587962" y="6390167"/>
            <a:ext cx="4584700" cy="307777"/>
          </a:xfrm>
          <a:prstGeom prst="rect">
            <a:avLst/>
          </a:prstGeom>
          <a:noFill/>
        </p:spPr>
        <p:txBody>
          <a:bodyPr wrap="square" rtlCol="0">
            <a:spAutoFit/>
          </a:bodyPr>
          <a:lstStyle/>
          <a:p>
            <a:r>
              <a:rPr lang="fr-FR" sz="1400" i="1" dirty="0" smtClean="0"/>
              <a:t>     Tom </a:t>
            </a:r>
            <a:r>
              <a:rPr lang="fr-FR" sz="1400" i="1" dirty="0" err="1"/>
              <a:t>Maguire</a:t>
            </a:r>
            <a:r>
              <a:rPr lang="fr-FR" sz="1400" i="1" dirty="0"/>
              <a:t> / Save the </a:t>
            </a:r>
            <a:r>
              <a:rPr lang="fr-FR" sz="1400" i="1" dirty="0" err="1"/>
              <a:t>Children</a:t>
            </a:r>
            <a:endParaRPr lang="fr-FR" sz="1400" i="1" dirty="0"/>
          </a:p>
        </p:txBody>
      </p:sp>
    </p:spTree>
    <p:extLst>
      <p:ext uri="{BB962C8B-B14F-4D97-AF65-F5344CB8AC3E}">
        <p14:creationId xmlns:p14="http://schemas.microsoft.com/office/powerpoint/2010/main" val="132440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Données qualitatives vs Données </a:t>
            </a:r>
            <a:r>
              <a:rPr lang="fr-FR" dirty="0" smtClean="0"/>
              <a:t>quantitatives</a:t>
            </a:r>
            <a:br>
              <a:rPr lang="fr-FR" dirty="0" smtClean="0"/>
            </a:br>
            <a:r>
              <a:rPr lang="fr-FR" dirty="0" smtClean="0"/>
              <a:t>– </a:t>
            </a:r>
            <a:r>
              <a:rPr lang="fr-FR" i="1" dirty="0"/>
              <a:t>I</a:t>
            </a:r>
            <a:r>
              <a:rPr lang="fr-FR" i="1" dirty="0" smtClean="0"/>
              <a:t>mplications</a:t>
            </a:r>
            <a:r>
              <a:rPr lang="fr-FR" i="1" dirty="0"/>
              <a:t>.  </a:t>
            </a:r>
          </a:p>
        </p:txBody>
      </p:sp>
      <p:sp>
        <p:nvSpPr>
          <p:cNvPr id="3" name="Content Placeholder 2"/>
          <p:cNvSpPr>
            <a:spLocks noGrp="1"/>
          </p:cNvSpPr>
          <p:nvPr>
            <p:ph sz="quarter" idx="13"/>
          </p:nvPr>
        </p:nvSpPr>
        <p:spPr>
          <a:xfrm>
            <a:off x="1736732" y="1614567"/>
            <a:ext cx="9959082" cy="4800600"/>
          </a:xfrm>
        </p:spPr>
        <p:txBody>
          <a:bodyPr>
            <a:normAutofit fontScale="70000" lnSpcReduction="20000"/>
          </a:bodyPr>
          <a:lstStyle/>
          <a:p>
            <a:pPr marL="0" indent="0" algn="just">
              <a:spcAft>
                <a:spcPts val="1200"/>
              </a:spcAft>
              <a:buNone/>
            </a:pPr>
            <a:r>
              <a:rPr lang="fr-FR" dirty="0"/>
              <a:t>À vos tables, élaborez deux questions : Une qui pourrait être répondue par des données</a:t>
            </a:r>
            <a:r>
              <a:rPr lang="fr-FR" b="1" dirty="0"/>
              <a:t> quantitatives</a:t>
            </a:r>
            <a:r>
              <a:rPr lang="fr-FR" dirty="0"/>
              <a:t>, et une qui nécessite des données</a:t>
            </a:r>
            <a:r>
              <a:rPr lang="fr-FR" b="1" dirty="0"/>
              <a:t> qualitatives</a:t>
            </a:r>
            <a:r>
              <a:rPr lang="fr-FR" dirty="0"/>
              <a:t>.</a:t>
            </a:r>
          </a:p>
          <a:p>
            <a:pPr marL="0" indent="0" algn="just">
              <a:spcAft>
                <a:spcPts val="1200"/>
              </a:spcAft>
              <a:buNone/>
            </a:pPr>
            <a:r>
              <a:rPr lang="fr-FR" dirty="0"/>
              <a:t>Par exemple : </a:t>
            </a:r>
          </a:p>
          <a:p>
            <a:pPr marL="0" indent="0" algn="just" fontAlgn="base">
              <a:spcAft>
                <a:spcPts val="1200"/>
              </a:spcAft>
              <a:buNone/>
            </a:pPr>
            <a:r>
              <a:rPr lang="fr-FR" b="1" dirty="0"/>
              <a:t>Donnée quantitative </a:t>
            </a:r>
            <a:r>
              <a:rPr lang="fr-FR" b="1" dirty="0" smtClean="0"/>
              <a:t>-</a:t>
            </a:r>
            <a:r>
              <a:rPr lang="fr-FR" dirty="0" smtClean="0"/>
              <a:t> </a:t>
            </a:r>
            <a:r>
              <a:rPr lang="fr-FR" u="sng" dirty="0"/>
              <a:t>Quel pourcentage</a:t>
            </a:r>
            <a:r>
              <a:rPr lang="fr-FR" dirty="0"/>
              <a:t> de pasteurs appartenant à ce groupe déstocke lorsqu’ils sont informés qu’une grave sécheresse s’annonce ? </a:t>
            </a:r>
          </a:p>
          <a:p>
            <a:pPr marL="0" indent="0" algn="just" fontAlgn="base">
              <a:spcAft>
                <a:spcPts val="1200"/>
              </a:spcAft>
              <a:buNone/>
            </a:pPr>
            <a:r>
              <a:rPr lang="fr-FR" b="1" dirty="0"/>
              <a:t>Données qualitatives </a:t>
            </a:r>
            <a:r>
              <a:rPr lang="fr-FR" b="1" dirty="0" smtClean="0"/>
              <a:t>-</a:t>
            </a:r>
            <a:r>
              <a:rPr lang="fr-FR" dirty="0" smtClean="0"/>
              <a:t> </a:t>
            </a:r>
            <a:r>
              <a:rPr lang="fr-FR" u="sng" dirty="0"/>
              <a:t>Pourquoi</a:t>
            </a:r>
            <a:r>
              <a:rPr lang="fr-FR" dirty="0"/>
              <a:t> certains ménages disposant des mêmes ressources que d’autres traversent-ils mieux les sécheresses que d’autres ? </a:t>
            </a:r>
            <a:r>
              <a:rPr lang="fr-FR" u="sng" dirty="0"/>
              <a:t>Que font-ils</a:t>
            </a:r>
            <a:r>
              <a:rPr lang="fr-FR" dirty="0"/>
              <a:t> de différent par rapport à leurs voisins ? </a:t>
            </a:r>
          </a:p>
          <a:p>
            <a:pPr marL="0" indent="0" algn="just">
              <a:spcAft>
                <a:spcPts val="1200"/>
              </a:spcAft>
              <a:buNone/>
            </a:pPr>
            <a:r>
              <a:rPr lang="fr-FR" dirty="0"/>
              <a:t>La collecte de données à la fois Qualitatives et Quantitatives peut garantir une compréhension meilleure par le fait d’intégrer </a:t>
            </a:r>
            <a:r>
              <a:rPr lang="fr-FR" b="1" i="1" dirty="0"/>
              <a:t>différentes façons de savoir</a:t>
            </a:r>
            <a:r>
              <a:rPr lang="fr-FR" dirty="0"/>
              <a:t>. Cela nous aide à creuser plus profondément dans ce qui se trouve sous la surface. </a:t>
            </a:r>
          </a:p>
          <a:p>
            <a:pPr marL="0" indent="0" algn="just">
              <a:spcAft>
                <a:spcPts val="1200"/>
              </a:spcAft>
              <a:buNone/>
            </a:pPr>
            <a:r>
              <a:rPr lang="fr-FR" dirty="0"/>
              <a:t>Écoutons quelques-unes des questions que vous avez rédigées.</a:t>
            </a:r>
          </a:p>
        </p:txBody>
      </p:sp>
    </p:spTree>
    <p:extLst>
      <p:ext uri="{BB962C8B-B14F-4D97-AF65-F5344CB8AC3E}">
        <p14:creationId xmlns:p14="http://schemas.microsoft.com/office/powerpoint/2010/main" val="369770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0" indent="0" algn="just">
              <a:buNone/>
            </a:pPr>
            <a:r>
              <a:rPr lang="fr-FR" dirty="0"/>
              <a:t>Nos objectifs pour la semaine prochaine sont :</a:t>
            </a:r>
          </a:p>
          <a:p>
            <a:pPr marL="457200" indent="-457200" algn="just" fontAlgn="base">
              <a:buFont typeface="+mj-lt"/>
              <a:buAutoNum type="arabicPeriod"/>
            </a:pPr>
            <a:r>
              <a:rPr lang="fr-FR" dirty="0"/>
              <a:t>Partager tout ce que nous avons entendu, vu et ressenti dans la communauté. </a:t>
            </a:r>
          </a:p>
          <a:p>
            <a:pPr marL="457200" indent="-457200" algn="just" fontAlgn="base">
              <a:buFont typeface="+mj-lt"/>
              <a:buAutoNum type="arabicPeriod"/>
            </a:pPr>
            <a:r>
              <a:rPr lang="fr-FR" dirty="0"/>
              <a:t>Garder nos préjugés et nos hypothèses hors de la salle. </a:t>
            </a:r>
          </a:p>
          <a:p>
            <a:pPr marL="457200" indent="-457200" algn="just" fontAlgn="base">
              <a:buFont typeface="+mj-lt"/>
              <a:buAutoNum type="arabicPeriod"/>
            </a:pPr>
            <a:r>
              <a:rPr lang="fr-FR" dirty="0"/>
              <a:t>Écouter profondément les un(e)s les autres, et ce que nous voyons, entendons et ressentons sur la base des données. </a:t>
            </a:r>
          </a:p>
          <a:p>
            <a:pPr marL="457200" indent="-457200" algn="just" fontAlgn="base">
              <a:buFont typeface="+mj-lt"/>
              <a:buAutoNum type="arabicPeriod"/>
            </a:pPr>
            <a:r>
              <a:rPr lang="fr-FR" dirty="0"/>
              <a:t>Laisser les données parler. </a:t>
            </a:r>
          </a:p>
          <a:p>
            <a:pPr marL="457200" indent="-457200" algn="just" fontAlgn="base">
              <a:buFont typeface="+mj-lt"/>
              <a:buAutoNum type="arabicPeriod"/>
            </a:pPr>
            <a:r>
              <a:rPr lang="fr-FR" dirty="0"/>
              <a:t>Être honnêtes et ouvert(e)s.</a:t>
            </a:r>
          </a:p>
          <a:p>
            <a:pPr marL="457200" indent="-457200" algn="just" fontAlgn="base">
              <a:buFont typeface="+mj-lt"/>
              <a:buAutoNum type="arabicPeriod"/>
            </a:pPr>
            <a:r>
              <a:rPr lang="fr-FR" dirty="0"/>
              <a:t>Être patient(e)s les un(e)s envers les autres et face à l’analyse - cela demande du temps.</a:t>
            </a:r>
          </a:p>
          <a:p>
            <a:pPr marL="457200" indent="-457200" algn="just" fontAlgn="base">
              <a:buFont typeface="+mj-lt"/>
              <a:buAutoNum type="arabicPeriod"/>
            </a:pPr>
            <a:r>
              <a:rPr lang="fr-FR" dirty="0"/>
              <a:t>Assurer que tous les documents du rapport final sont bien organisés, étiquetés et complets. </a:t>
            </a:r>
          </a:p>
          <a:p>
            <a:pPr marL="0" indent="0" algn="just">
              <a:buNone/>
            </a:pPr>
            <a:r>
              <a:rPr lang="fr-FR" dirty="0"/>
              <a:t>En groupe de deux, partager lequel de ces points </a:t>
            </a:r>
            <a:r>
              <a:rPr lang="fr-FR" u="sng" dirty="0"/>
              <a:t>vous voulez vous engager</a:t>
            </a:r>
            <a:r>
              <a:rPr lang="fr-FR" dirty="0"/>
              <a:t> parce que vous savez que cela peut être difficile pour vous mais précieux pour la réussite de ce travail.</a:t>
            </a:r>
          </a:p>
        </p:txBody>
      </p:sp>
      <p:sp>
        <p:nvSpPr>
          <p:cNvPr id="4" name="Title 3"/>
          <p:cNvSpPr>
            <a:spLocks noGrp="1"/>
          </p:cNvSpPr>
          <p:nvPr>
            <p:ph type="title"/>
          </p:nvPr>
        </p:nvSpPr>
        <p:spPr/>
        <p:txBody>
          <a:bodyPr/>
          <a:lstStyle/>
          <a:p>
            <a:r>
              <a:rPr lang="fr-FR" dirty="0"/>
              <a:t>Semaine prochaine </a:t>
            </a:r>
            <a:r>
              <a:rPr lang="en-US" dirty="0"/>
              <a:t>–</a:t>
            </a:r>
            <a:r>
              <a:rPr lang="fr-FR" i="1" dirty="0" smtClean="0"/>
              <a:t> Nos buts</a:t>
            </a:r>
            <a:endParaRPr lang="en-US" dirty="0"/>
          </a:p>
        </p:txBody>
      </p:sp>
    </p:spTree>
    <p:extLst>
      <p:ext uri="{BB962C8B-B14F-4D97-AF65-F5344CB8AC3E}">
        <p14:creationId xmlns:p14="http://schemas.microsoft.com/office/powerpoint/2010/main" val="3297958813"/>
      </p:ext>
    </p:extLst>
  </p:cSld>
  <p:clrMapOvr>
    <a:masterClrMapping/>
  </p:clrMapOvr>
</p:sld>
</file>

<file path=ppt/theme/theme1.xml><?xml version="1.0" encoding="utf-8"?>
<a:theme xmlns:a="http://schemas.openxmlformats.org/drawingml/2006/main" name="Droplet">
  <a:themeElements>
    <a:clrScheme name="REAL">
      <a:dk1>
        <a:srgbClr val="1F3479"/>
      </a:dk1>
      <a:lt1>
        <a:srgbClr val="FFFFFF"/>
      </a:lt1>
      <a:dk2>
        <a:srgbClr val="1F3479"/>
      </a:dk2>
      <a:lt2>
        <a:srgbClr val="FFFFFF"/>
      </a:lt2>
      <a:accent1>
        <a:srgbClr val="FEDC55"/>
      </a:accent1>
      <a:accent2>
        <a:srgbClr val="006BA3"/>
      </a:accent2>
      <a:accent3>
        <a:srgbClr val="F26722"/>
      </a:accent3>
      <a:accent4>
        <a:srgbClr val="651D32"/>
      </a:accent4>
      <a:accent5>
        <a:srgbClr val="CD163F"/>
      </a:accent5>
      <a:accent6>
        <a:srgbClr val="A7C6ED"/>
      </a:accent6>
      <a:hlink>
        <a:srgbClr val="006BA3"/>
      </a:hlink>
      <a:folHlink>
        <a:srgbClr val="A7C6E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F380CAD-082E-AE4F-98E9-5EAB76100676}" vid="{B453A0FB-3843-CA49-85F1-DD2DE52360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C1CAEA0FEE4947BA8FBC14CA76E8FA" ma:contentTypeVersion="13" ma:contentTypeDescription="Create a new document." ma:contentTypeScope="" ma:versionID="7195fb1a73391c28b0687a1d5d3f7b5a">
  <xsd:schema xmlns:xsd="http://www.w3.org/2001/XMLSchema" xmlns:xs="http://www.w3.org/2001/XMLSchema" xmlns:p="http://schemas.microsoft.com/office/2006/metadata/properties" xmlns:ns3="2edb0d7d-f719-4c5e-b6ec-23796ac97740" xmlns:ns4="46f1454e-7aa5-475b-a199-62346aba908a" targetNamespace="http://schemas.microsoft.com/office/2006/metadata/properties" ma:root="true" ma:fieldsID="acec41bce575c7b5ad3821fbb776b06d" ns3:_="" ns4:_="">
    <xsd:import namespace="2edb0d7d-f719-4c5e-b6ec-23796ac97740"/>
    <xsd:import namespace="46f1454e-7aa5-475b-a199-62346aba90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b0d7d-f719-4c5e-b6ec-23796ac977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f1454e-7aa5-475b-a199-62346aba90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09C2A2-4607-4CF4-A325-D61EB21E8D8B}">
  <ds:schemaRefs>
    <ds:schemaRef ds:uri="http://purl.org/dc/terms/"/>
    <ds:schemaRef ds:uri="http://purl.org/dc/dcmitype/"/>
    <ds:schemaRef ds:uri="http://schemas.microsoft.com/office/infopath/2007/PartnerControls"/>
    <ds:schemaRef ds:uri="http://www.w3.org/XML/1998/namespace"/>
    <ds:schemaRef ds:uri="46f1454e-7aa5-475b-a199-62346aba908a"/>
    <ds:schemaRef ds:uri="http://purl.org/dc/elements/1.1/"/>
    <ds:schemaRef ds:uri="http://schemas.microsoft.com/office/2006/documentManagement/types"/>
    <ds:schemaRef ds:uri="http://schemas.openxmlformats.org/package/2006/metadata/core-properties"/>
    <ds:schemaRef ds:uri="2edb0d7d-f719-4c5e-b6ec-23796ac97740"/>
    <ds:schemaRef ds:uri="http://schemas.microsoft.com/office/2006/metadata/properties"/>
  </ds:schemaRefs>
</ds:datastoreItem>
</file>

<file path=customXml/itemProps2.xml><?xml version="1.0" encoding="utf-8"?>
<ds:datastoreItem xmlns:ds="http://schemas.openxmlformats.org/officeDocument/2006/customXml" ds:itemID="{F124F66C-F017-4E5B-B5F0-840E5348A8AE}">
  <ds:schemaRefs>
    <ds:schemaRef ds:uri="http://schemas.microsoft.com/sharepoint/v3/contenttype/forms"/>
  </ds:schemaRefs>
</ds:datastoreItem>
</file>

<file path=customXml/itemProps3.xml><?xml version="1.0" encoding="utf-8"?>
<ds:datastoreItem xmlns:ds="http://schemas.openxmlformats.org/officeDocument/2006/customXml" ds:itemID="{EF3EF88E-2210-4C52-97C7-B270A3AF3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b0d7d-f719-4c5e-b6ec-23796ac97740"/>
    <ds:schemaRef ds:uri="46f1454e-7aa5-475b-a199-62346aba9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Droplet</Template>
  <TotalTime>5719</TotalTime>
  <Words>6795</Words>
  <Application>Microsoft Office PowerPoint</Application>
  <PresentationFormat>Widescreen</PresentationFormat>
  <Paragraphs>637</Paragraphs>
  <Slides>72</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Gill Sans Infant Std</vt:lpstr>
      <vt:lpstr>Segoe Script</vt:lpstr>
      <vt:lpstr>Tw Cen MT</vt:lpstr>
      <vt:lpstr>Droplet</vt:lpstr>
      <vt:lpstr>PowerPoint Presentation</vt:lpstr>
      <vt:lpstr>PowerPoint Presentation</vt:lpstr>
      <vt:lpstr>JOUR 1  Vendredi 26 mars 2021</vt:lpstr>
      <vt:lpstr>Notre plan</vt:lpstr>
      <vt:lpstr>Réflexions générales – Ce qui s’est bien passé </vt:lpstr>
      <vt:lpstr>Réflexions générales – Quelques exemples</vt:lpstr>
      <vt:lpstr>Données qualitatives vs Données quantitatives – C’est quoi la différence </vt:lpstr>
      <vt:lpstr>Données qualitatives vs Données quantitatives – Implications.  </vt:lpstr>
      <vt:lpstr>Semaine prochaine – Nos buts</vt:lpstr>
      <vt:lpstr>Semaine prochaine – Ce dont on a besoin.</vt:lpstr>
      <vt:lpstr>Semaine prochaine – Le plan</vt:lpstr>
      <vt:lpstr>Réduction de données – Qu’est-ce que c’est</vt:lpstr>
      <vt:lpstr>Réduction de données – Qu’est-ce que c’est</vt:lpstr>
      <vt:lpstr>Réduction de données – Étapes générales</vt:lpstr>
      <vt:lpstr>Réduction des données </vt:lpstr>
      <vt:lpstr>PowerPoint Presentation</vt:lpstr>
      <vt:lpstr>Affichage des données</vt:lpstr>
      <vt:lpstr>Affichage des données – Les étapes à suivre</vt:lpstr>
      <vt:lpstr>Clôture</vt:lpstr>
      <vt:lpstr>Plan du lundi matin – Ce dont on a besoin</vt:lpstr>
      <vt:lpstr>PowerPoint Presentation</vt:lpstr>
      <vt:lpstr>JOUR 2  Lundi 29 mars 2021</vt:lpstr>
      <vt:lpstr>Notre plan – Pour aujourd’hui</vt:lpstr>
      <vt:lpstr>Notre plan – Pour la semaine</vt:lpstr>
      <vt:lpstr>Quel outil de l’AAP avez-vous particulièrement appréciez l’utilisation ? Pourquoi ?</vt:lpstr>
      <vt:lpstr>Notre métaphore – Dénicher la sagesse collective</vt:lpstr>
      <vt:lpstr>Affichage des données</vt:lpstr>
      <vt:lpstr>Affichage des données – Le processus</vt:lpstr>
      <vt:lpstr>Affichage des données – Le processus</vt:lpstr>
      <vt:lpstr>Notre analyse – Réduction des données</vt:lpstr>
      <vt:lpstr>Notre analyse – Clarté</vt:lpstr>
      <vt:lpstr>Notre analyse – Questions</vt:lpstr>
      <vt:lpstr>Notre analyse – Réduction des données</vt:lpstr>
      <vt:lpstr>Clôture – Proverbe</vt:lpstr>
      <vt:lpstr>JOUR 3  Mardi 30 mars 2021</vt:lpstr>
      <vt:lpstr>Notre plan</vt:lpstr>
      <vt:lpstr>S’enraciner avant de commencer – Mise en train</vt:lpstr>
      <vt:lpstr>S’enraciner avant de commencer – espace d’interrogations</vt:lpstr>
      <vt:lpstr>Affichage des données</vt:lpstr>
      <vt:lpstr>Notre analyse – Réduction des données</vt:lpstr>
      <vt:lpstr>Nos questions de recherche – Revisite</vt:lpstr>
      <vt:lpstr>Nos questions de recherche – Revisite</vt:lpstr>
      <vt:lpstr>Résultats – Quelques exemples</vt:lpstr>
      <vt:lpstr>Résultats – Diagramme des affinités</vt:lpstr>
      <vt:lpstr>Résultats – Les étapes à suivre</vt:lpstr>
      <vt:lpstr>Résultats – Questions</vt:lpstr>
      <vt:lpstr>Clôture – avec couleur</vt:lpstr>
      <vt:lpstr>JOUR 4  Mercredi 31 mars 2021</vt:lpstr>
      <vt:lpstr>Notre plan</vt:lpstr>
      <vt:lpstr>Notre plan – Qu’avons-nous accompli ?</vt:lpstr>
      <vt:lpstr>La parole des autres</vt:lpstr>
      <vt:lpstr>La parole des autres – Mise en train</vt:lpstr>
      <vt:lpstr>Nos résultats – Le processus</vt:lpstr>
      <vt:lpstr>Nos résultats – Ajout d’un peu plus</vt:lpstr>
      <vt:lpstr>Nos résultats – Partage des faits saillants</vt:lpstr>
      <vt:lpstr>Nos questions de recherche – Revisite</vt:lpstr>
      <vt:lpstr>Nos questions de recherche – revisite.</vt:lpstr>
      <vt:lpstr>Recommandations – Quelques exemples</vt:lpstr>
      <vt:lpstr>Recommandations – Ce quelles sont</vt:lpstr>
      <vt:lpstr>Clôture</vt:lpstr>
      <vt:lpstr>JOUR 5  Jeudi 1 avril 2021</vt:lpstr>
      <vt:lpstr>Notre plan</vt:lpstr>
      <vt:lpstr>Notre plan – Pour la semaine.</vt:lpstr>
      <vt:lpstr>Votez avec vos pieds – Mise en train</vt:lpstr>
      <vt:lpstr>Nos recommandations – Le processus</vt:lpstr>
      <vt:lpstr>Nos recommandations – Partage des faits saillants</vt:lpstr>
      <vt:lpstr>Nos recommandations – Réflexions finales</vt:lpstr>
      <vt:lpstr>Notre rapport – Les éléments</vt:lpstr>
      <vt:lpstr>Dessinez votre Parcours – Tâche de synthèse</vt:lpstr>
      <vt:lpstr>Étapes suivantes – Ensemble pour célébrer ça !</vt:lpstr>
      <vt:lpstr>Étapes suivantes – Partager avec la communauté</vt:lpstr>
      <vt:lpstr>Clôture – Accompagnée de 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Cardosi</dc:creator>
  <cp:lastModifiedBy>Akbar, Zubaida</cp:lastModifiedBy>
  <cp:revision>135</cp:revision>
  <dcterms:created xsi:type="dcterms:W3CDTF">2020-11-20T15:47:33Z</dcterms:created>
  <dcterms:modified xsi:type="dcterms:W3CDTF">2021-10-13T14:32:39Z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0x010100F6C1CAEA0FEE4947BA8FBC14CA76E8FA</vt:lpwstr>
  </property>
</Properties>
</file>