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76" r:id="rId2"/>
    <p:sldId id="348" r:id="rId3"/>
    <p:sldId id="324" r:id="rId4"/>
    <p:sldId id="325" r:id="rId5"/>
    <p:sldId id="326" r:id="rId6"/>
    <p:sldId id="330" r:id="rId7"/>
    <p:sldId id="327" r:id="rId8"/>
    <p:sldId id="328" r:id="rId9"/>
    <p:sldId id="329" r:id="rId10"/>
    <p:sldId id="340" r:id="rId11"/>
    <p:sldId id="331" r:id="rId12"/>
    <p:sldId id="332" r:id="rId13"/>
    <p:sldId id="335" r:id="rId14"/>
    <p:sldId id="338" r:id="rId15"/>
    <p:sldId id="339" r:id="rId16"/>
    <p:sldId id="310" r:id="rId17"/>
    <p:sldId id="312" r:id="rId18"/>
    <p:sldId id="344" r:id="rId19"/>
    <p:sldId id="273" r:id="rId20"/>
    <p:sldId id="345" r:id="rId21"/>
    <p:sldId id="346" r:id="rId22"/>
    <p:sldId id="341" r:id="rId23"/>
    <p:sldId id="274" r:id="rId24"/>
    <p:sldId id="280" r:id="rId25"/>
    <p:sldId id="316" r:id="rId26"/>
    <p:sldId id="282" r:id="rId27"/>
    <p:sldId id="283" r:id="rId28"/>
    <p:sldId id="281" r:id="rId29"/>
    <p:sldId id="322" r:id="rId30"/>
    <p:sldId id="352" r:id="rId31"/>
    <p:sldId id="349" r:id="rId32"/>
    <p:sldId id="351" r:id="rId33"/>
    <p:sldId id="287" r:id="rId34"/>
    <p:sldId id="288" r:id="rId35"/>
    <p:sldId id="350" r:id="rId36"/>
    <p:sldId id="289" r:id="rId37"/>
    <p:sldId id="342" r:id="rId38"/>
    <p:sldId id="347" r:id="rId39"/>
    <p:sldId id="323"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55490" autoAdjust="0"/>
  </p:normalViewPr>
  <p:slideViewPr>
    <p:cSldViewPr snapToGrid="0" snapToObjects="1">
      <p:cViewPr>
        <p:scale>
          <a:sx n="48" d="100"/>
          <a:sy n="48" d="100"/>
        </p:scale>
        <p:origin x="-1788"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libbetloughnan:Desktop:files:WSP:work:spec%20work%20topics:CFD:for%20country-spec%20brochures:bangladesh:final%20source%20files%20for%20Bangladesh%20cfd%20flyer%20Nov%2013,%202013:Bangladesh:hopefully%20final%20notes%20on%20part%201:Bangladesh%20source%20fil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libbetloughnan:Desktop:files:WSP:work:spec%20work%20topics:CFD:for%20country-spec%20brochures:bangladesh:final%20source%20files%20for%20Bangladesh%20cfd%20flyer%20Nov%2013,%202013:Bangladesh:hopefully%20final%20notes%20on%20part%201:Bangladesh%20source%20file.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acintosh%20HD:Users:libbetloughnan:Desktop:files:WSP:work:spec%20work%20topics:CFD:for%20country-spec%20brochures:bangladesh:final%20source%20files%20for%20Bangladesh%20cfd%20flyer%20Nov%2013,%202013:Bangladesh:hopefully%20final%20notes%20on%20part%201:Bangladesh%20source%20file.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Macintosh%20HD:Users:libbetloughnan:Desktop:files:WSP:work:spec%20work%20topics:CFD:for%20country-spec%20brochures:bangladesh:final%20source%20files%20for%20Bangladesh%20cfd%20flyer%20Nov%2013,%202013:Bangladesh:hopefully%20final%20notes%20on%20part%201:Bangladesh%20source%20file.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libbetloughnan:Desktop:files:WSP:work:spec%20work%20topics:CFD:for%20country-spec%20brochures:bangladesh:final%20source%20files%20for%20Bangladesh%20cfd%20flyer%20Nov%2013,%202013:Bangladesh:hopefully%20final%20notes%20on%20part%201:Bangladesh%20source%20file.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MacintoshHD:Users:elizabethloughnan:Desktop:WSP:offline%20work%20LL&amp;ER:final%20source%20files%20for%20Bangladesh%20flyer%20Nov%2013,%202013:Bangladesh%20source%20file.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4614017718236E-3"/>
          <c:y val="0"/>
          <c:w val="0.47069198060935902"/>
          <c:h val="0.99982832901174701"/>
        </c:manualLayout>
      </c:layout>
      <c:pieChart>
        <c:varyColors val="1"/>
        <c:ser>
          <c:idx val="0"/>
          <c:order val="0"/>
          <c:dPt>
            <c:idx val="0"/>
            <c:bubble3D val="0"/>
            <c:explosion val="10"/>
            <c:spPr>
              <a:solidFill>
                <a:srgbClr val="008000"/>
              </a:solidFill>
            </c:spPr>
          </c:dPt>
          <c:dPt>
            <c:idx val="1"/>
            <c:bubble3D val="0"/>
            <c:explosion val="10"/>
            <c:spPr>
              <a:solidFill>
                <a:srgbClr val="9BBB59"/>
              </a:solidFill>
            </c:spPr>
          </c:dPt>
          <c:dPt>
            <c:idx val="2"/>
            <c:bubble3D val="0"/>
            <c:explosion val="10"/>
            <c:spPr>
              <a:pattFill prst="dkHorz">
                <a:fgClr>
                  <a:srgbClr val="008000"/>
                </a:fgClr>
                <a:bgClr>
                  <a:prstClr val="white"/>
                </a:bgClr>
              </a:pattFill>
            </c:spPr>
          </c:dPt>
          <c:dPt>
            <c:idx val="3"/>
            <c:bubble3D val="0"/>
            <c:explosion val="10"/>
            <c:spPr>
              <a:pattFill prst="dkVert">
                <a:fgClr>
                  <a:schemeClr val="accent3"/>
                </a:fgClr>
                <a:bgClr>
                  <a:prstClr val="white"/>
                </a:bgClr>
              </a:pattFill>
            </c:spPr>
          </c:dPt>
          <c:dPt>
            <c:idx val="4"/>
            <c:bubble3D val="0"/>
            <c:spPr>
              <a:solidFill>
                <a:schemeClr val="bg2">
                  <a:lumMod val="75000"/>
                </a:schemeClr>
              </a:solidFill>
            </c:spPr>
          </c:dPt>
          <c:dPt>
            <c:idx val="5"/>
            <c:bubble3D val="0"/>
            <c:spPr>
              <a:solidFill>
                <a:schemeClr val="bg2">
                  <a:lumMod val="50000"/>
                </a:schemeClr>
              </a:solidFill>
            </c:spPr>
          </c:dPt>
          <c:dPt>
            <c:idx val="6"/>
            <c:bubble3D val="0"/>
            <c:spPr>
              <a:solidFill>
                <a:schemeClr val="bg2">
                  <a:lumMod val="25000"/>
                </a:schemeClr>
              </a:solidFill>
            </c:spPr>
          </c:dPt>
          <c:dPt>
            <c:idx val="7"/>
            <c:bubble3D val="0"/>
            <c:spPr>
              <a:solidFill>
                <a:schemeClr val="bg1">
                  <a:lumMod val="65000"/>
                </a:schemeClr>
              </a:solidFill>
            </c:spPr>
          </c:dPt>
          <c:dLbls>
            <c:dLbl>
              <c:idx val="0"/>
              <c:layout>
                <c:manualLayout>
                  <c:x val="5.0457463960789997E-2"/>
                  <c:y val="-5.3042850844161299E-2"/>
                </c:manualLayout>
              </c:layout>
              <c:tx>
                <c:rich>
                  <a:bodyPr/>
                  <a:lstStyle/>
                  <a:p>
                    <a:r>
                      <a:rPr lang="en-US" sz="1400"/>
                      <a:t>Child used toilet/latrine &amp; household (HH) uses improved sanitation, 1%</a:t>
                    </a:r>
                    <a:endParaRPr lang="en-US"/>
                  </a:p>
                </c:rich>
              </c:tx>
              <c:showLegendKey val="0"/>
              <c:showVal val="1"/>
              <c:showCatName val="1"/>
              <c:showSerName val="0"/>
              <c:showPercent val="0"/>
              <c:showBubbleSize val="0"/>
            </c:dLbl>
            <c:dLbl>
              <c:idx val="1"/>
              <c:layout>
                <c:manualLayout>
                  <c:x val="1.85458244253963E-2"/>
                  <c:y val="2.9440064524132201E-2"/>
                </c:manualLayout>
              </c:layout>
              <c:tx>
                <c:rich>
                  <a:bodyPr/>
                  <a:lstStyle/>
                  <a:p>
                    <a:r>
                      <a:rPr lang="en-US" sz="1400" dirty="0"/>
                      <a:t>Child feces put/rinsed into toilet/latrine &amp; HH used improved sanitation, 10%</a:t>
                    </a:r>
                    <a:endParaRPr lang="en-US" dirty="0"/>
                  </a:p>
                </c:rich>
              </c:tx>
              <c:showLegendKey val="0"/>
              <c:showVal val="1"/>
              <c:showCatName val="1"/>
              <c:showSerName val="0"/>
              <c:showPercent val="0"/>
              <c:showBubbleSize val="0"/>
            </c:dLbl>
            <c:dLbl>
              <c:idx val="2"/>
              <c:layout>
                <c:manualLayout>
                  <c:x val="1.58652685766917E-2"/>
                  <c:y val="7.0109130712938603E-2"/>
                </c:manualLayout>
              </c:layout>
              <c:tx>
                <c:rich>
                  <a:bodyPr/>
                  <a:lstStyle/>
                  <a:p>
                    <a:r>
                      <a:rPr lang="en-US" sz="1400"/>
                      <a:t>Child used toilet/latrine but HH used unimproved sanitation, 1%</a:t>
                    </a:r>
                    <a:endParaRPr lang="en-US"/>
                  </a:p>
                </c:rich>
              </c:tx>
              <c:showLegendKey val="0"/>
              <c:showVal val="1"/>
              <c:showCatName val="1"/>
              <c:showSerName val="0"/>
              <c:showPercent val="0"/>
              <c:showBubbleSize val="0"/>
            </c:dLbl>
            <c:dLbl>
              <c:idx val="3"/>
              <c:layout>
                <c:manualLayout>
                  <c:x val="4.0576557368389797E-2"/>
                  <c:y val="0.104742300707173"/>
                </c:manualLayout>
              </c:layout>
              <c:tx>
                <c:rich>
                  <a:bodyPr/>
                  <a:lstStyle/>
                  <a:p>
                    <a:r>
                      <a:rPr lang="en-US" sz="1400"/>
                      <a:t>Child feces put/rinsed into toilet/latrine but HH used unimproved sanitation, 12%</a:t>
                    </a:r>
                    <a:endParaRPr lang="en-US"/>
                  </a:p>
                </c:rich>
              </c:tx>
              <c:showLegendKey val="0"/>
              <c:showVal val="1"/>
              <c:showCatName val="1"/>
              <c:showSerName val="0"/>
              <c:showPercent val="0"/>
              <c:showBubbleSize val="0"/>
            </c:dLbl>
            <c:dLbl>
              <c:idx val="4"/>
              <c:layout>
                <c:manualLayout>
                  <c:x val="-8.6581346031708306E-2"/>
                  <c:y val="-6.22415871826816E-2"/>
                </c:manualLayout>
              </c:layout>
              <c:tx>
                <c:rich>
                  <a:bodyPr/>
                  <a:lstStyle/>
                  <a:p>
                    <a:pPr>
                      <a:defRPr sz="1400" b="0">
                        <a:solidFill>
                          <a:schemeClr val="tx1"/>
                        </a:solidFill>
                      </a:defRPr>
                    </a:pPr>
                    <a:r>
                      <a:rPr lang="en-US" sz="1400"/>
                      <a:t>Thrown into garbage (solid waste), 11%</a:t>
                    </a:r>
                    <a:endParaRPr lang="en-US"/>
                  </a:p>
                </c:rich>
              </c:tx>
              <c:spPr/>
              <c:showLegendKey val="0"/>
              <c:showVal val="1"/>
              <c:showCatName val="1"/>
              <c:showSerName val="0"/>
              <c:showPercent val="0"/>
              <c:showBubbleSize val="0"/>
            </c:dLbl>
            <c:dLbl>
              <c:idx val="5"/>
              <c:layout/>
              <c:tx>
                <c:rich>
                  <a:bodyPr/>
                  <a:lstStyle/>
                  <a:p>
                    <a:r>
                      <a:rPr lang="en-US" sz="1400"/>
                      <a:t>Put/rinsed into drain or ditch, 22%</a:t>
                    </a:r>
                    <a:endParaRPr lang="en-US"/>
                  </a:p>
                </c:rich>
              </c:tx>
              <c:showLegendKey val="0"/>
              <c:showVal val="1"/>
              <c:showCatName val="1"/>
              <c:showSerName val="0"/>
              <c:showPercent val="0"/>
              <c:showBubbleSize val="0"/>
            </c:dLbl>
            <c:dLbl>
              <c:idx val="6"/>
              <c:layout/>
              <c:tx>
                <c:rich>
                  <a:bodyPr/>
                  <a:lstStyle/>
                  <a:p>
                    <a:pPr>
                      <a:defRPr sz="1400" b="0">
                        <a:solidFill>
                          <a:schemeClr val="bg1"/>
                        </a:solidFill>
                      </a:defRPr>
                    </a:pPr>
                    <a:r>
                      <a:rPr lang="en-US" sz="1400"/>
                      <a:t>Left in the open, 36%</a:t>
                    </a:r>
                    <a:endParaRPr lang="en-US"/>
                  </a:p>
                </c:rich>
              </c:tx>
              <c:spPr/>
              <c:showLegendKey val="0"/>
              <c:showVal val="1"/>
              <c:showCatName val="1"/>
              <c:showSerName val="0"/>
              <c:showPercent val="0"/>
              <c:showBubbleSize val="0"/>
            </c:dLbl>
            <c:dLbl>
              <c:idx val="7"/>
              <c:layout/>
              <c:tx>
                <c:rich>
                  <a:bodyPr/>
                  <a:lstStyle/>
                  <a:p>
                    <a:r>
                      <a:rPr lang="en-US" sz="1400"/>
                      <a:t>Other, 8%</a:t>
                    </a:r>
                    <a:endParaRPr lang="en-US"/>
                  </a:p>
                </c:rich>
              </c:tx>
              <c:showLegendKey val="0"/>
              <c:showVal val="1"/>
              <c:showCatName val="1"/>
              <c:showSerName val="0"/>
              <c:showPercent val="0"/>
              <c:showBubbleSize val="0"/>
            </c:dLbl>
            <c:txPr>
              <a:bodyPr/>
              <a:lstStyle/>
              <a:p>
                <a:pPr>
                  <a:defRPr sz="1400" b="0"/>
                </a:pPr>
                <a:endParaRPr lang="en-US"/>
              </a:p>
            </c:txPr>
            <c:showLegendKey val="0"/>
            <c:showVal val="1"/>
            <c:showCatName val="1"/>
            <c:showSerName val="0"/>
            <c:showPercent val="0"/>
            <c:showBubbleSize val="0"/>
            <c:showLeaderLines val="1"/>
          </c:dLbls>
          <c:cat>
            <c:strRef>
              <c:f>wq!$B$8:$I$8</c:f>
              <c:strCache>
                <c:ptCount val="8"/>
                <c:pt idx="0">
                  <c:v>Child used toilet/latrine &amp; household (HH) uses improved sanitation</c:v>
                </c:pt>
                <c:pt idx="1">
                  <c:v>Child feces put/rinsed into toilet/latrine &amp; HH used improved sanitation</c:v>
                </c:pt>
                <c:pt idx="2">
                  <c:v>Child used toilet/latrine but HH used unimproved sanitation</c:v>
                </c:pt>
                <c:pt idx="3">
                  <c:v>Child feces put/rinsed into toilet/latrine but HH used unimproved sanitation</c:v>
                </c:pt>
                <c:pt idx="4">
                  <c:v>Thrown into garbage (solid waste)</c:v>
                </c:pt>
                <c:pt idx="5">
                  <c:v>Put/rinsed into drain or ditch</c:v>
                </c:pt>
                <c:pt idx="6">
                  <c:v>Left in the open</c:v>
                </c:pt>
                <c:pt idx="7">
                  <c:v>Other</c:v>
                </c:pt>
              </c:strCache>
            </c:strRef>
          </c:cat>
          <c:val>
            <c:numRef>
              <c:f>wq!$B$9:$I$9</c:f>
              <c:numCache>
                <c:formatCode>0</c:formatCode>
                <c:ptCount val="8"/>
                <c:pt idx="0">
                  <c:v>0.75674320910383597</c:v>
                </c:pt>
                <c:pt idx="1">
                  <c:v>9.622374670609025</c:v>
                </c:pt>
                <c:pt idx="2">
                  <c:v>0.57325678266073399</c:v>
                </c:pt>
                <c:pt idx="3">
                  <c:v>11.52762368154108</c:v>
                </c:pt>
                <c:pt idx="4">
                  <c:v>11.2</c:v>
                </c:pt>
                <c:pt idx="5">
                  <c:v>22.1</c:v>
                </c:pt>
                <c:pt idx="6">
                  <c:v>36.200000000000003</c:v>
                </c:pt>
                <c:pt idx="7">
                  <c:v>8</c:v>
                </c:pt>
              </c:numCache>
            </c:numRef>
          </c:val>
        </c:ser>
        <c:dLbls>
          <c:showLegendKey val="0"/>
          <c:showVal val="0"/>
          <c:showCatName val="0"/>
          <c:showSerName val="0"/>
          <c:showPercent val="0"/>
          <c:showBubbleSize val="0"/>
          <c:showLeaderLines val="1"/>
        </c:dLbls>
        <c:firstSliceAng val="55"/>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4614017718236E-3"/>
          <c:y val="0"/>
          <c:w val="0.47069198060935902"/>
          <c:h val="0.99982832901174701"/>
        </c:manualLayout>
      </c:layout>
      <c:pieChart>
        <c:varyColors val="1"/>
        <c:ser>
          <c:idx val="0"/>
          <c:order val="0"/>
          <c:dPt>
            <c:idx val="0"/>
            <c:bubble3D val="0"/>
            <c:explosion val="10"/>
            <c:spPr>
              <a:solidFill>
                <a:srgbClr val="008000"/>
              </a:solidFill>
            </c:spPr>
          </c:dPt>
          <c:dPt>
            <c:idx val="1"/>
            <c:bubble3D val="0"/>
            <c:explosion val="10"/>
            <c:spPr>
              <a:solidFill>
                <a:srgbClr val="9BBB59"/>
              </a:solidFill>
            </c:spPr>
          </c:dPt>
          <c:dPt>
            <c:idx val="2"/>
            <c:bubble3D val="0"/>
            <c:explosion val="10"/>
            <c:spPr>
              <a:pattFill prst="dkHorz">
                <a:fgClr>
                  <a:srgbClr val="008000"/>
                </a:fgClr>
                <a:bgClr>
                  <a:prstClr val="white"/>
                </a:bgClr>
              </a:pattFill>
            </c:spPr>
          </c:dPt>
          <c:dPt>
            <c:idx val="3"/>
            <c:bubble3D val="0"/>
            <c:explosion val="10"/>
            <c:spPr>
              <a:pattFill prst="dkVert">
                <a:fgClr>
                  <a:schemeClr val="accent3"/>
                </a:fgClr>
                <a:bgClr>
                  <a:prstClr val="white"/>
                </a:bgClr>
              </a:pattFill>
            </c:spPr>
          </c:dPt>
          <c:dPt>
            <c:idx val="4"/>
            <c:bubble3D val="0"/>
            <c:spPr>
              <a:solidFill>
                <a:schemeClr val="bg2">
                  <a:lumMod val="75000"/>
                </a:schemeClr>
              </a:solidFill>
            </c:spPr>
          </c:dPt>
          <c:dPt>
            <c:idx val="5"/>
            <c:bubble3D val="0"/>
            <c:spPr>
              <a:solidFill>
                <a:schemeClr val="bg2">
                  <a:lumMod val="50000"/>
                </a:schemeClr>
              </a:solidFill>
            </c:spPr>
          </c:dPt>
          <c:dPt>
            <c:idx val="6"/>
            <c:bubble3D val="0"/>
            <c:spPr>
              <a:solidFill>
                <a:schemeClr val="bg2">
                  <a:lumMod val="25000"/>
                </a:schemeClr>
              </a:solidFill>
            </c:spPr>
          </c:dPt>
          <c:dPt>
            <c:idx val="7"/>
            <c:bubble3D val="0"/>
            <c:spPr>
              <a:solidFill>
                <a:schemeClr val="bg1">
                  <a:lumMod val="65000"/>
                </a:schemeClr>
              </a:solidFill>
            </c:spPr>
          </c:dPt>
          <c:dLbls>
            <c:dLbl>
              <c:idx val="0"/>
              <c:layout>
                <c:manualLayout>
                  <c:x val="5.0457463960789997E-2"/>
                  <c:y val="-5.3042850844161299E-2"/>
                </c:manualLayout>
              </c:layout>
              <c:tx>
                <c:rich>
                  <a:bodyPr/>
                  <a:lstStyle/>
                  <a:p>
                    <a:r>
                      <a:rPr lang="en-US" sz="1400"/>
                      <a:t>Child used toilet/latrine &amp; household (HH) uses improved sanitation, 1%</a:t>
                    </a:r>
                    <a:endParaRPr lang="en-US"/>
                  </a:p>
                </c:rich>
              </c:tx>
              <c:showLegendKey val="0"/>
              <c:showVal val="1"/>
              <c:showCatName val="1"/>
              <c:showSerName val="0"/>
              <c:showPercent val="0"/>
              <c:showBubbleSize val="0"/>
            </c:dLbl>
            <c:dLbl>
              <c:idx val="1"/>
              <c:layout>
                <c:manualLayout>
                  <c:x val="1.85458244253963E-2"/>
                  <c:y val="2.9440064524132201E-2"/>
                </c:manualLayout>
              </c:layout>
              <c:tx>
                <c:rich>
                  <a:bodyPr/>
                  <a:lstStyle/>
                  <a:p>
                    <a:r>
                      <a:rPr lang="en-US" sz="1400" dirty="0"/>
                      <a:t>Child feces put/rinsed into toilet/latrine &amp; HH used improved sanitation, 10%</a:t>
                    </a:r>
                    <a:endParaRPr lang="en-US" dirty="0"/>
                  </a:p>
                </c:rich>
              </c:tx>
              <c:showLegendKey val="0"/>
              <c:showVal val="1"/>
              <c:showCatName val="1"/>
              <c:showSerName val="0"/>
              <c:showPercent val="0"/>
              <c:showBubbleSize val="0"/>
            </c:dLbl>
            <c:dLbl>
              <c:idx val="2"/>
              <c:layout>
                <c:manualLayout>
                  <c:x val="1.58652685766917E-2"/>
                  <c:y val="7.0109130712938603E-2"/>
                </c:manualLayout>
              </c:layout>
              <c:tx>
                <c:rich>
                  <a:bodyPr/>
                  <a:lstStyle/>
                  <a:p>
                    <a:r>
                      <a:rPr lang="en-US" sz="1400"/>
                      <a:t>Child used toilet/latrine but HH used unimproved sanitation, 1%</a:t>
                    </a:r>
                    <a:endParaRPr lang="en-US"/>
                  </a:p>
                </c:rich>
              </c:tx>
              <c:showLegendKey val="0"/>
              <c:showVal val="1"/>
              <c:showCatName val="1"/>
              <c:showSerName val="0"/>
              <c:showPercent val="0"/>
              <c:showBubbleSize val="0"/>
            </c:dLbl>
            <c:dLbl>
              <c:idx val="3"/>
              <c:layout>
                <c:manualLayout>
                  <c:x val="4.0576557368389797E-2"/>
                  <c:y val="0.104742300707173"/>
                </c:manualLayout>
              </c:layout>
              <c:tx>
                <c:rich>
                  <a:bodyPr/>
                  <a:lstStyle/>
                  <a:p>
                    <a:r>
                      <a:rPr lang="en-US" sz="1400"/>
                      <a:t>Child feces put/rinsed into toilet/latrine but HH used unimproved sanitation, 12%</a:t>
                    </a:r>
                    <a:endParaRPr lang="en-US"/>
                  </a:p>
                </c:rich>
              </c:tx>
              <c:showLegendKey val="0"/>
              <c:showVal val="1"/>
              <c:showCatName val="1"/>
              <c:showSerName val="0"/>
              <c:showPercent val="0"/>
              <c:showBubbleSize val="0"/>
            </c:dLbl>
            <c:dLbl>
              <c:idx val="4"/>
              <c:layout>
                <c:manualLayout>
                  <c:x val="-8.6581346031708306E-2"/>
                  <c:y val="-6.22415871826816E-2"/>
                </c:manualLayout>
              </c:layout>
              <c:tx>
                <c:rich>
                  <a:bodyPr/>
                  <a:lstStyle/>
                  <a:p>
                    <a:pPr>
                      <a:defRPr sz="1400" b="0">
                        <a:solidFill>
                          <a:schemeClr val="tx1"/>
                        </a:solidFill>
                      </a:defRPr>
                    </a:pPr>
                    <a:r>
                      <a:rPr lang="en-US" sz="1400"/>
                      <a:t>Thrown into garbage (solid waste), 11%</a:t>
                    </a:r>
                    <a:endParaRPr lang="en-US"/>
                  </a:p>
                </c:rich>
              </c:tx>
              <c:spPr/>
              <c:showLegendKey val="0"/>
              <c:showVal val="1"/>
              <c:showCatName val="1"/>
              <c:showSerName val="0"/>
              <c:showPercent val="0"/>
              <c:showBubbleSize val="0"/>
            </c:dLbl>
            <c:dLbl>
              <c:idx val="5"/>
              <c:layout/>
              <c:tx>
                <c:rich>
                  <a:bodyPr/>
                  <a:lstStyle/>
                  <a:p>
                    <a:r>
                      <a:rPr lang="en-US" sz="1400"/>
                      <a:t>Put/rinsed into drain or ditch, 22%</a:t>
                    </a:r>
                    <a:endParaRPr lang="en-US"/>
                  </a:p>
                </c:rich>
              </c:tx>
              <c:showLegendKey val="0"/>
              <c:showVal val="1"/>
              <c:showCatName val="1"/>
              <c:showSerName val="0"/>
              <c:showPercent val="0"/>
              <c:showBubbleSize val="0"/>
            </c:dLbl>
            <c:dLbl>
              <c:idx val="6"/>
              <c:layout/>
              <c:tx>
                <c:rich>
                  <a:bodyPr/>
                  <a:lstStyle/>
                  <a:p>
                    <a:pPr>
                      <a:defRPr sz="1400" b="0">
                        <a:solidFill>
                          <a:schemeClr val="bg1"/>
                        </a:solidFill>
                      </a:defRPr>
                    </a:pPr>
                    <a:r>
                      <a:rPr lang="en-US" sz="1400"/>
                      <a:t>Left in the open, 36%</a:t>
                    </a:r>
                    <a:endParaRPr lang="en-US"/>
                  </a:p>
                </c:rich>
              </c:tx>
              <c:spPr/>
              <c:showLegendKey val="0"/>
              <c:showVal val="1"/>
              <c:showCatName val="1"/>
              <c:showSerName val="0"/>
              <c:showPercent val="0"/>
              <c:showBubbleSize val="0"/>
            </c:dLbl>
            <c:dLbl>
              <c:idx val="7"/>
              <c:layout/>
              <c:tx>
                <c:rich>
                  <a:bodyPr/>
                  <a:lstStyle/>
                  <a:p>
                    <a:r>
                      <a:rPr lang="en-US" sz="1400"/>
                      <a:t>Other, 8%</a:t>
                    </a:r>
                    <a:endParaRPr lang="en-US"/>
                  </a:p>
                </c:rich>
              </c:tx>
              <c:showLegendKey val="0"/>
              <c:showVal val="1"/>
              <c:showCatName val="1"/>
              <c:showSerName val="0"/>
              <c:showPercent val="0"/>
              <c:showBubbleSize val="0"/>
            </c:dLbl>
            <c:txPr>
              <a:bodyPr/>
              <a:lstStyle/>
              <a:p>
                <a:pPr>
                  <a:defRPr sz="1400" b="0"/>
                </a:pPr>
                <a:endParaRPr lang="en-US"/>
              </a:p>
            </c:txPr>
            <c:showLegendKey val="0"/>
            <c:showVal val="1"/>
            <c:showCatName val="1"/>
            <c:showSerName val="0"/>
            <c:showPercent val="0"/>
            <c:showBubbleSize val="0"/>
            <c:showLeaderLines val="1"/>
          </c:dLbls>
          <c:cat>
            <c:strRef>
              <c:f>wq!$B$8:$I$8</c:f>
              <c:strCache>
                <c:ptCount val="8"/>
                <c:pt idx="0">
                  <c:v>Child used toilet/latrine &amp; household (HH) uses improved sanitation</c:v>
                </c:pt>
                <c:pt idx="1">
                  <c:v>Child feces put/rinsed into toilet/latrine &amp; HH used improved sanitation</c:v>
                </c:pt>
                <c:pt idx="2">
                  <c:v>Child used toilet/latrine but HH used unimproved sanitation</c:v>
                </c:pt>
                <c:pt idx="3">
                  <c:v>Child feces put/rinsed into toilet/latrine but HH used unimproved sanitation</c:v>
                </c:pt>
                <c:pt idx="4">
                  <c:v>Thrown into garbage (solid waste)</c:v>
                </c:pt>
                <c:pt idx="5">
                  <c:v>Put/rinsed into drain or ditch</c:v>
                </c:pt>
                <c:pt idx="6">
                  <c:v>Left in the open</c:v>
                </c:pt>
                <c:pt idx="7">
                  <c:v>Other</c:v>
                </c:pt>
              </c:strCache>
            </c:strRef>
          </c:cat>
          <c:val>
            <c:numRef>
              <c:f>wq!$B$9:$I$9</c:f>
              <c:numCache>
                <c:formatCode>0</c:formatCode>
                <c:ptCount val="8"/>
                <c:pt idx="0">
                  <c:v>0.75674320910383597</c:v>
                </c:pt>
                <c:pt idx="1">
                  <c:v>9.622374670609025</c:v>
                </c:pt>
                <c:pt idx="2">
                  <c:v>0.57325678266073399</c:v>
                </c:pt>
                <c:pt idx="3">
                  <c:v>11.52762368154108</c:v>
                </c:pt>
                <c:pt idx="4">
                  <c:v>11.2</c:v>
                </c:pt>
                <c:pt idx="5">
                  <c:v>22.1</c:v>
                </c:pt>
                <c:pt idx="6">
                  <c:v>36.200000000000003</c:v>
                </c:pt>
                <c:pt idx="7">
                  <c:v>8</c:v>
                </c:pt>
              </c:numCache>
            </c:numRef>
          </c:val>
        </c:ser>
        <c:dLbls>
          <c:showLegendKey val="0"/>
          <c:showVal val="0"/>
          <c:showCatName val="0"/>
          <c:showSerName val="0"/>
          <c:showPercent val="0"/>
          <c:showBubbleSize val="0"/>
          <c:showLeaderLines val="1"/>
        </c:dLbls>
        <c:firstSliceAng val="55"/>
      </c:pie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33727034121"/>
          <c:y val="2.0067675427326199E-2"/>
          <c:w val="0.56351760717410304"/>
          <c:h val="0.73246008906760396"/>
        </c:manualLayout>
      </c:layout>
      <c:barChart>
        <c:barDir val="col"/>
        <c:grouping val="percentStacked"/>
        <c:varyColors val="0"/>
        <c:ser>
          <c:idx val="0"/>
          <c:order val="0"/>
          <c:tx>
            <c:strRef>
              <c:f>JMP!$R$3</c:f>
              <c:strCache>
                <c:ptCount val="1"/>
                <c:pt idx="0">
                  <c:v>Child used toilet/latrine</c:v>
                </c:pt>
              </c:strCache>
            </c:strRef>
          </c:tx>
          <c:spPr>
            <a:solidFill>
              <a:srgbClr val="008000"/>
            </a:solidFill>
          </c:spPr>
          <c:invertIfNegative val="0"/>
          <c:dLbls>
            <c:dLbl>
              <c:idx val="1"/>
              <c:layout>
                <c:manualLayout>
                  <c:x val="0"/>
                  <c:y val="-1.4114326040931499E-2"/>
                </c:manualLayout>
              </c:layout>
              <c:showLegendKey val="0"/>
              <c:showVal val="1"/>
              <c:showCatName val="0"/>
              <c:showSerName val="0"/>
              <c:showPercent val="0"/>
              <c:showBubbleSize val="0"/>
            </c:dLbl>
            <c:dLbl>
              <c:idx val="2"/>
              <c:layout>
                <c:manualLayout>
                  <c:x val="-6.19362214444236E-17"/>
                  <c:y val="-1.1291460832745299E-2"/>
                </c:manualLayout>
              </c:layout>
              <c:showLegendKey val="0"/>
              <c:showVal val="1"/>
              <c:showCatName val="0"/>
              <c:showSerName val="0"/>
              <c:showPercent val="0"/>
              <c:showBubbleSize val="0"/>
            </c:dLbl>
            <c:txPr>
              <a:bodyPr/>
              <a:lstStyle/>
              <a:p>
                <a:pPr>
                  <a:defRPr sz="1400">
                    <a:solidFill>
                      <a:srgbClr val="FFFFFF"/>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JMP!$S$3:$V$3</c:f>
              <c:numCache>
                <c:formatCode>0</c:formatCode>
                <c:ptCount val="4"/>
                <c:pt idx="0">
                  <c:v>0.1</c:v>
                </c:pt>
                <c:pt idx="1">
                  <c:v>0.6</c:v>
                </c:pt>
                <c:pt idx="2">
                  <c:v>1.73</c:v>
                </c:pt>
                <c:pt idx="3">
                  <c:v>3.37</c:v>
                </c:pt>
              </c:numCache>
            </c:numRef>
          </c:val>
        </c:ser>
        <c:ser>
          <c:idx val="1"/>
          <c:order val="1"/>
          <c:tx>
            <c:strRef>
              <c:f>JMP!$R$4</c:f>
              <c:strCache>
                <c:ptCount val="1"/>
                <c:pt idx="0">
                  <c:v>Put/rinsed into toilet or latrine</c:v>
                </c:pt>
              </c:strCache>
            </c:strRef>
          </c:tx>
          <c:spPr>
            <a:solidFill>
              <a:srgbClr val="9BBB59"/>
            </a:solidFill>
          </c:spPr>
          <c:invertIfNegative val="0"/>
          <c:dLbls>
            <c:dLbl>
              <c:idx val="0"/>
              <c:layout>
                <c:manualLayout>
                  <c:x val="-3.0968110722210801E-17"/>
                  <c:y val="-1.41143260409316E-2"/>
                </c:manualLayout>
              </c:layout>
              <c:spPr/>
              <c:txPr>
                <a:bodyPr/>
                <a:lstStyle/>
                <a:p>
                  <a:pPr>
                    <a:defRPr sz="1400">
                      <a:solidFill>
                        <a:srgbClr val="FFFFFF"/>
                      </a:solidFill>
                    </a:defRPr>
                  </a:pPr>
                  <a:endParaRPr lang="en-US"/>
                </a:p>
              </c:txPr>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JMP!$S$4:$V$4</c:f>
              <c:numCache>
                <c:formatCode>0</c:formatCode>
                <c:ptCount val="4"/>
                <c:pt idx="0">
                  <c:v>0.9</c:v>
                </c:pt>
                <c:pt idx="1">
                  <c:v>13.8</c:v>
                </c:pt>
                <c:pt idx="2">
                  <c:v>28.47</c:v>
                </c:pt>
                <c:pt idx="3">
                  <c:v>42.9</c:v>
                </c:pt>
              </c:numCache>
            </c:numRef>
          </c:val>
        </c:ser>
        <c:ser>
          <c:idx val="6"/>
          <c:order val="2"/>
          <c:tx>
            <c:strRef>
              <c:f>JMP!$R$5</c:f>
              <c:strCache>
                <c:ptCount val="1"/>
                <c:pt idx="0">
                  <c:v>Put/rinsed into drain or ditch</c:v>
                </c:pt>
              </c:strCache>
            </c:strRef>
          </c:tx>
          <c:spPr>
            <a:solidFill>
              <a:srgbClr val="EEECE1">
                <a:lumMod val="50000"/>
              </a:srgbClr>
            </a:solidFill>
          </c:spPr>
          <c:invertIfNegative val="0"/>
          <c:dLbls>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JMP!$S$5:$V$5</c:f>
              <c:numCache>
                <c:formatCode>0</c:formatCode>
                <c:ptCount val="4"/>
                <c:pt idx="0">
                  <c:v>17.28</c:v>
                </c:pt>
                <c:pt idx="1">
                  <c:v>24.77</c:v>
                </c:pt>
                <c:pt idx="2">
                  <c:v>22.88</c:v>
                </c:pt>
                <c:pt idx="3">
                  <c:v>16.87</c:v>
                </c:pt>
              </c:numCache>
            </c:numRef>
          </c:val>
        </c:ser>
        <c:ser>
          <c:idx val="7"/>
          <c:order val="3"/>
          <c:tx>
            <c:strRef>
              <c:f>JMP!$R$6</c:f>
              <c:strCache>
                <c:ptCount val="1"/>
                <c:pt idx="0">
                  <c:v>Thrown into garbage (solid waste)</c:v>
                </c:pt>
              </c:strCache>
            </c:strRef>
          </c:tx>
          <c:spPr>
            <a:solidFill>
              <a:srgbClr val="EEECE1">
                <a:lumMod val="90000"/>
              </a:srgbClr>
            </a:solidFill>
          </c:spPr>
          <c:invertIfNegative val="0"/>
          <c:dLbls>
            <c:spPr>
              <a:noFill/>
            </c:spPr>
            <c:txPr>
              <a:bodyPr/>
              <a:lstStyle/>
              <a:p>
                <a:pPr>
                  <a:defRPr sz="1400">
                    <a:solidFill>
                      <a:srgbClr val="000000"/>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JMP!$S$6:$V$6</c:f>
              <c:numCache>
                <c:formatCode>0</c:formatCode>
                <c:ptCount val="4"/>
                <c:pt idx="0">
                  <c:v>14.3</c:v>
                </c:pt>
                <c:pt idx="1">
                  <c:v>11.93</c:v>
                </c:pt>
                <c:pt idx="2">
                  <c:v>11.7</c:v>
                </c:pt>
                <c:pt idx="3">
                  <c:v>8</c:v>
                </c:pt>
              </c:numCache>
            </c:numRef>
          </c:val>
        </c:ser>
        <c:ser>
          <c:idx val="4"/>
          <c:order val="4"/>
          <c:tx>
            <c:strRef>
              <c:f>JMP!$R$7</c:f>
              <c:strCache>
                <c:ptCount val="1"/>
                <c:pt idx="0">
                  <c:v>Left in the open</c:v>
                </c:pt>
              </c:strCache>
            </c:strRef>
          </c:tx>
          <c:spPr>
            <a:solidFill>
              <a:srgbClr val="EEECE1">
                <a:lumMod val="25000"/>
              </a:srgbClr>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JMP!$S$7:$V$7</c:f>
              <c:numCache>
                <c:formatCode>0</c:formatCode>
                <c:ptCount val="4"/>
                <c:pt idx="0">
                  <c:v>60.2</c:v>
                </c:pt>
                <c:pt idx="1">
                  <c:v>40.14</c:v>
                </c:pt>
                <c:pt idx="2">
                  <c:v>27.41</c:v>
                </c:pt>
                <c:pt idx="3">
                  <c:v>22.38</c:v>
                </c:pt>
              </c:numCache>
            </c:numRef>
          </c:val>
        </c:ser>
        <c:ser>
          <c:idx val="2"/>
          <c:order val="5"/>
          <c:tx>
            <c:strRef>
              <c:f>JMP!$R$8</c:f>
              <c:strCache>
                <c:ptCount val="1"/>
                <c:pt idx="0">
                  <c:v>Other</c:v>
                </c:pt>
              </c:strCache>
            </c:strRef>
          </c:tx>
          <c:spPr>
            <a:solidFill>
              <a:sysClr val="window" lastClr="FFFFFF">
                <a:lumMod val="65000"/>
              </a:sysClr>
            </a:solidFill>
          </c:spPr>
          <c:invertIfNegative val="0"/>
          <c:dLbls>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JMP!$S$8:$V$8</c:f>
              <c:numCache>
                <c:formatCode>0</c:formatCode>
                <c:ptCount val="4"/>
                <c:pt idx="0">
                  <c:v>6.06</c:v>
                </c:pt>
                <c:pt idx="1">
                  <c:v>6.8599999999999977</c:v>
                </c:pt>
                <c:pt idx="2">
                  <c:v>6.7600000000000007</c:v>
                </c:pt>
                <c:pt idx="3">
                  <c:v>5.41</c:v>
                </c:pt>
              </c:numCache>
            </c:numRef>
          </c:val>
        </c:ser>
        <c:ser>
          <c:idx val="3"/>
          <c:order val="6"/>
          <c:tx>
            <c:strRef>
              <c:f>JMP!$R$9</c:f>
              <c:strCache>
                <c:ptCount val="1"/>
                <c:pt idx="0">
                  <c:v>Don't know/missing</c:v>
                </c:pt>
              </c:strCache>
            </c:strRef>
          </c:tx>
          <c:spPr>
            <a:solidFill>
              <a:sysClr val="window" lastClr="FFFFFF">
                <a:lumMod val="75000"/>
              </a:sysClr>
            </a:solidFill>
          </c:spPr>
          <c:invertIfNegative val="0"/>
          <c:dLbls>
            <c:txPr>
              <a:bodyPr/>
              <a:lstStyle/>
              <a:p>
                <a:pPr>
                  <a:defRPr sz="500">
                    <a:solidFill>
                      <a:srgbClr val="000000"/>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JMP!$S$9:$V$9</c:f>
              <c:numCache>
                <c:formatCode>0</c:formatCode>
                <c:ptCount val="4"/>
                <c:pt idx="0">
                  <c:v>1.1599999999999999</c:v>
                </c:pt>
                <c:pt idx="1">
                  <c:v>1.9</c:v>
                </c:pt>
                <c:pt idx="2">
                  <c:v>1.04</c:v>
                </c:pt>
                <c:pt idx="3">
                  <c:v>1.07</c:v>
                </c:pt>
              </c:numCache>
            </c:numRef>
          </c:val>
        </c:ser>
        <c:dLbls>
          <c:showLegendKey val="0"/>
          <c:showVal val="0"/>
          <c:showCatName val="0"/>
          <c:showSerName val="0"/>
          <c:showPercent val="0"/>
          <c:showBubbleSize val="0"/>
        </c:dLbls>
        <c:gapWidth val="150"/>
        <c:overlap val="100"/>
        <c:axId val="165041664"/>
        <c:axId val="165043200"/>
      </c:barChart>
      <c:catAx>
        <c:axId val="165041664"/>
        <c:scaling>
          <c:orientation val="minMax"/>
        </c:scaling>
        <c:delete val="0"/>
        <c:axPos val="b"/>
        <c:numFmt formatCode="General" sourceLinked="1"/>
        <c:majorTickMark val="out"/>
        <c:minorTickMark val="none"/>
        <c:tickLblPos val="nextTo"/>
        <c:txPr>
          <a:bodyPr/>
          <a:lstStyle/>
          <a:p>
            <a:pPr>
              <a:defRPr sz="1400"/>
            </a:pPr>
            <a:endParaRPr lang="en-US"/>
          </a:p>
        </c:txPr>
        <c:crossAx val="165043200"/>
        <c:crosses val="autoZero"/>
        <c:auto val="1"/>
        <c:lblAlgn val="ctr"/>
        <c:lblOffset val="100"/>
        <c:noMultiLvlLbl val="0"/>
      </c:catAx>
      <c:valAx>
        <c:axId val="165043200"/>
        <c:scaling>
          <c:orientation val="minMax"/>
        </c:scaling>
        <c:delete val="0"/>
        <c:axPos val="l"/>
        <c:majorGridlines/>
        <c:title>
          <c:tx>
            <c:rich>
              <a:bodyPr rot="-5400000" vert="horz"/>
              <a:lstStyle/>
              <a:p>
                <a:pPr>
                  <a:defRPr sz="1400"/>
                </a:pPr>
                <a:r>
                  <a:rPr lang="en-US" sz="1400"/>
                  <a:t>% of</a:t>
                </a:r>
                <a:r>
                  <a:rPr lang="en-US" sz="1400" baseline="0"/>
                  <a:t> children by feces disposal method</a:t>
                </a:r>
                <a:endParaRPr lang="en-US" sz="1400"/>
              </a:p>
            </c:rich>
          </c:tx>
          <c:layout>
            <c:manualLayout>
              <c:xMode val="edge"/>
              <c:yMode val="edge"/>
              <c:x val="1.5155074365704299E-2"/>
              <c:y val="0.119711164225779"/>
            </c:manualLayout>
          </c:layout>
          <c:overlay val="0"/>
        </c:title>
        <c:numFmt formatCode="0%" sourceLinked="1"/>
        <c:majorTickMark val="out"/>
        <c:minorTickMark val="none"/>
        <c:tickLblPos val="nextTo"/>
        <c:txPr>
          <a:bodyPr/>
          <a:lstStyle/>
          <a:p>
            <a:pPr>
              <a:defRPr sz="1400"/>
            </a:pPr>
            <a:endParaRPr lang="en-US"/>
          </a:p>
        </c:txPr>
        <c:crossAx val="165041664"/>
        <c:crosses val="autoZero"/>
        <c:crossBetween val="between"/>
        <c:majorUnit val="0.2"/>
      </c:valAx>
    </c:plotArea>
    <c:legend>
      <c:legendPos val="r"/>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33727034121"/>
          <c:y val="2.0067675427326199E-2"/>
          <c:w val="0.56351760717410304"/>
          <c:h val="0.73246008906760396"/>
        </c:manualLayout>
      </c:layout>
      <c:barChart>
        <c:barDir val="col"/>
        <c:grouping val="percentStacked"/>
        <c:varyColors val="0"/>
        <c:ser>
          <c:idx val="0"/>
          <c:order val="0"/>
          <c:tx>
            <c:strRef>
              <c:f>JMP!$R$3</c:f>
              <c:strCache>
                <c:ptCount val="1"/>
                <c:pt idx="0">
                  <c:v>Child used toilet/latrine</c:v>
                </c:pt>
              </c:strCache>
            </c:strRef>
          </c:tx>
          <c:spPr>
            <a:solidFill>
              <a:srgbClr val="008000"/>
            </a:solidFill>
          </c:spPr>
          <c:invertIfNegative val="0"/>
          <c:dLbls>
            <c:dLbl>
              <c:idx val="1"/>
              <c:layout>
                <c:manualLayout>
                  <c:x val="0"/>
                  <c:y val="-1.4114326040931499E-2"/>
                </c:manualLayout>
              </c:layout>
              <c:showLegendKey val="0"/>
              <c:showVal val="1"/>
              <c:showCatName val="0"/>
              <c:showSerName val="0"/>
              <c:showPercent val="0"/>
              <c:showBubbleSize val="0"/>
            </c:dLbl>
            <c:dLbl>
              <c:idx val="2"/>
              <c:layout>
                <c:manualLayout>
                  <c:x val="-6.19362214444236E-17"/>
                  <c:y val="-1.1291460832745299E-2"/>
                </c:manualLayout>
              </c:layout>
              <c:showLegendKey val="0"/>
              <c:showVal val="1"/>
              <c:showCatName val="0"/>
              <c:showSerName val="0"/>
              <c:showPercent val="0"/>
              <c:showBubbleSize val="0"/>
            </c:dLbl>
            <c:txPr>
              <a:bodyPr/>
              <a:lstStyle/>
              <a:p>
                <a:pPr>
                  <a:defRPr sz="1400">
                    <a:solidFill>
                      <a:srgbClr val="FFFFFF"/>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JMP!$S$3:$V$3</c:f>
              <c:numCache>
                <c:formatCode>0</c:formatCode>
                <c:ptCount val="4"/>
                <c:pt idx="0">
                  <c:v>0.1</c:v>
                </c:pt>
                <c:pt idx="1">
                  <c:v>0.6</c:v>
                </c:pt>
                <c:pt idx="2">
                  <c:v>1.73</c:v>
                </c:pt>
                <c:pt idx="3">
                  <c:v>3.37</c:v>
                </c:pt>
              </c:numCache>
            </c:numRef>
          </c:val>
        </c:ser>
        <c:ser>
          <c:idx val="1"/>
          <c:order val="1"/>
          <c:tx>
            <c:strRef>
              <c:f>JMP!$R$4</c:f>
              <c:strCache>
                <c:ptCount val="1"/>
                <c:pt idx="0">
                  <c:v>Put/rinsed into toilet or latrine</c:v>
                </c:pt>
              </c:strCache>
            </c:strRef>
          </c:tx>
          <c:spPr>
            <a:solidFill>
              <a:srgbClr val="9BBB59"/>
            </a:solidFill>
          </c:spPr>
          <c:invertIfNegative val="0"/>
          <c:dLbls>
            <c:dLbl>
              <c:idx val="0"/>
              <c:layout>
                <c:manualLayout>
                  <c:x val="-3.0968110722210801E-17"/>
                  <c:y val="-1.41143260409316E-2"/>
                </c:manualLayout>
              </c:layout>
              <c:spPr/>
              <c:txPr>
                <a:bodyPr/>
                <a:lstStyle/>
                <a:p>
                  <a:pPr>
                    <a:defRPr sz="1400">
                      <a:solidFill>
                        <a:srgbClr val="FFFFFF"/>
                      </a:solidFill>
                    </a:defRPr>
                  </a:pPr>
                  <a:endParaRPr lang="en-US"/>
                </a:p>
              </c:txPr>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JMP!$S$4:$V$4</c:f>
              <c:numCache>
                <c:formatCode>0</c:formatCode>
                <c:ptCount val="4"/>
                <c:pt idx="0">
                  <c:v>0.9</c:v>
                </c:pt>
                <c:pt idx="1">
                  <c:v>13.8</c:v>
                </c:pt>
                <c:pt idx="2">
                  <c:v>28.47</c:v>
                </c:pt>
                <c:pt idx="3">
                  <c:v>42.9</c:v>
                </c:pt>
              </c:numCache>
            </c:numRef>
          </c:val>
        </c:ser>
        <c:ser>
          <c:idx val="6"/>
          <c:order val="2"/>
          <c:tx>
            <c:strRef>
              <c:f>JMP!$R$5</c:f>
              <c:strCache>
                <c:ptCount val="1"/>
                <c:pt idx="0">
                  <c:v>Put/rinsed into drain or ditch</c:v>
                </c:pt>
              </c:strCache>
            </c:strRef>
          </c:tx>
          <c:spPr>
            <a:solidFill>
              <a:srgbClr val="EEECE1">
                <a:lumMod val="50000"/>
              </a:srgbClr>
            </a:solidFill>
          </c:spPr>
          <c:invertIfNegative val="0"/>
          <c:dLbls>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JMP!$S$5:$V$5</c:f>
              <c:numCache>
                <c:formatCode>0</c:formatCode>
                <c:ptCount val="4"/>
                <c:pt idx="0">
                  <c:v>17.28</c:v>
                </c:pt>
                <c:pt idx="1">
                  <c:v>24.77</c:v>
                </c:pt>
                <c:pt idx="2">
                  <c:v>22.88</c:v>
                </c:pt>
                <c:pt idx="3">
                  <c:v>16.87</c:v>
                </c:pt>
              </c:numCache>
            </c:numRef>
          </c:val>
        </c:ser>
        <c:ser>
          <c:idx val="7"/>
          <c:order val="3"/>
          <c:tx>
            <c:strRef>
              <c:f>JMP!$R$6</c:f>
              <c:strCache>
                <c:ptCount val="1"/>
                <c:pt idx="0">
                  <c:v>Thrown into garbage (solid waste)</c:v>
                </c:pt>
              </c:strCache>
            </c:strRef>
          </c:tx>
          <c:spPr>
            <a:solidFill>
              <a:srgbClr val="EEECE1">
                <a:lumMod val="90000"/>
              </a:srgbClr>
            </a:solidFill>
          </c:spPr>
          <c:invertIfNegative val="0"/>
          <c:dLbls>
            <c:spPr>
              <a:noFill/>
            </c:spPr>
            <c:txPr>
              <a:bodyPr/>
              <a:lstStyle/>
              <a:p>
                <a:pPr>
                  <a:defRPr sz="1400">
                    <a:solidFill>
                      <a:srgbClr val="000000"/>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JMP!$S$6:$V$6</c:f>
              <c:numCache>
                <c:formatCode>0</c:formatCode>
                <c:ptCount val="4"/>
                <c:pt idx="0">
                  <c:v>14.3</c:v>
                </c:pt>
                <c:pt idx="1">
                  <c:v>11.93</c:v>
                </c:pt>
                <c:pt idx="2">
                  <c:v>11.7</c:v>
                </c:pt>
                <c:pt idx="3">
                  <c:v>8</c:v>
                </c:pt>
              </c:numCache>
            </c:numRef>
          </c:val>
        </c:ser>
        <c:ser>
          <c:idx val="4"/>
          <c:order val="4"/>
          <c:tx>
            <c:strRef>
              <c:f>JMP!$R$7</c:f>
              <c:strCache>
                <c:ptCount val="1"/>
                <c:pt idx="0">
                  <c:v>Left in the open</c:v>
                </c:pt>
              </c:strCache>
            </c:strRef>
          </c:tx>
          <c:spPr>
            <a:solidFill>
              <a:srgbClr val="EEECE1">
                <a:lumMod val="25000"/>
              </a:srgbClr>
            </a:solidFill>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JMP!$S$7:$V$7</c:f>
              <c:numCache>
                <c:formatCode>0</c:formatCode>
                <c:ptCount val="4"/>
                <c:pt idx="0">
                  <c:v>60.2</c:v>
                </c:pt>
                <c:pt idx="1">
                  <c:v>40.14</c:v>
                </c:pt>
                <c:pt idx="2">
                  <c:v>27.41</c:v>
                </c:pt>
                <c:pt idx="3">
                  <c:v>22.38</c:v>
                </c:pt>
              </c:numCache>
            </c:numRef>
          </c:val>
        </c:ser>
        <c:ser>
          <c:idx val="2"/>
          <c:order val="5"/>
          <c:tx>
            <c:strRef>
              <c:f>JMP!$R$8</c:f>
              <c:strCache>
                <c:ptCount val="1"/>
                <c:pt idx="0">
                  <c:v>Other</c:v>
                </c:pt>
              </c:strCache>
            </c:strRef>
          </c:tx>
          <c:spPr>
            <a:solidFill>
              <a:sysClr val="window" lastClr="FFFFFF">
                <a:lumMod val="65000"/>
              </a:sysClr>
            </a:solidFill>
          </c:spPr>
          <c:invertIfNegative val="0"/>
          <c:dLbls>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JMP!$S$8:$V$8</c:f>
              <c:numCache>
                <c:formatCode>0</c:formatCode>
                <c:ptCount val="4"/>
                <c:pt idx="0">
                  <c:v>6.06</c:v>
                </c:pt>
                <c:pt idx="1">
                  <c:v>6.8599999999999977</c:v>
                </c:pt>
                <c:pt idx="2">
                  <c:v>6.7600000000000007</c:v>
                </c:pt>
                <c:pt idx="3">
                  <c:v>5.41</c:v>
                </c:pt>
              </c:numCache>
            </c:numRef>
          </c:val>
        </c:ser>
        <c:ser>
          <c:idx val="3"/>
          <c:order val="6"/>
          <c:tx>
            <c:strRef>
              <c:f>JMP!$R$9</c:f>
              <c:strCache>
                <c:ptCount val="1"/>
                <c:pt idx="0">
                  <c:v>Don't know/missing</c:v>
                </c:pt>
              </c:strCache>
            </c:strRef>
          </c:tx>
          <c:spPr>
            <a:solidFill>
              <a:sysClr val="window" lastClr="FFFFFF">
                <a:lumMod val="75000"/>
              </a:sysClr>
            </a:solidFill>
          </c:spPr>
          <c:invertIfNegative val="0"/>
          <c:dLbls>
            <c:txPr>
              <a:bodyPr/>
              <a:lstStyle/>
              <a:p>
                <a:pPr>
                  <a:defRPr sz="500">
                    <a:solidFill>
                      <a:srgbClr val="000000"/>
                    </a:solidFill>
                  </a:defRPr>
                </a:pPr>
                <a:endParaRPr lang="en-US"/>
              </a:p>
            </c:txPr>
            <c:showLegendKey val="0"/>
            <c:showVal val="1"/>
            <c:showCatName val="0"/>
            <c:showSerName val="0"/>
            <c:showPercent val="0"/>
            <c:showBubbleSize val="0"/>
            <c:showLeaderLines val="0"/>
          </c:dLbls>
          <c:cat>
            <c:strRef>
              <c:f>JMP!$S$2:$V$2</c:f>
              <c:strCache>
                <c:ptCount val="4"/>
                <c:pt idx="0">
                  <c:v>Open defecation</c:v>
                </c:pt>
                <c:pt idx="1">
                  <c:v>Unimproved</c:v>
                </c:pt>
                <c:pt idx="2">
                  <c:v>Shared</c:v>
                </c:pt>
                <c:pt idx="3">
                  <c:v>Improved</c:v>
                </c:pt>
              </c:strCache>
            </c:strRef>
          </c:cat>
          <c:val>
            <c:numRef>
              <c:f>JMP!$S$9:$V$9</c:f>
              <c:numCache>
                <c:formatCode>0</c:formatCode>
                <c:ptCount val="4"/>
                <c:pt idx="0">
                  <c:v>1.1599999999999999</c:v>
                </c:pt>
                <c:pt idx="1">
                  <c:v>1.9</c:v>
                </c:pt>
                <c:pt idx="2">
                  <c:v>1.04</c:v>
                </c:pt>
                <c:pt idx="3">
                  <c:v>1.07</c:v>
                </c:pt>
              </c:numCache>
            </c:numRef>
          </c:val>
        </c:ser>
        <c:dLbls>
          <c:showLegendKey val="0"/>
          <c:showVal val="0"/>
          <c:showCatName val="0"/>
          <c:showSerName val="0"/>
          <c:showPercent val="0"/>
          <c:showBubbleSize val="0"/>
        </c:dLbls>
        <c:gapWidth val="150"/>
        <c:overlap val="100"/>
        <c:axId val="167328768"/>
        <c:axId val="167338752"/>
      </c:barChart>
      <c:catAx>
        <c:axId val="167328768"/>
        <c:scaling>
          <c:orientation val="minMax"/>
        </c:scaling>
        <c:delete val="0"/>
        <c:axPos val="b"/>
        <c:numFmt formatCode="General" sourceLinked="1"/>
        <c:majorTickMark val="out"/>
        <c:minorTickMark val="none"/>
        <c:tickLblPos val="nextTo"/>
        <c:txPr>
          <a:bodyPr/>
          <a:lstStyle/>
          <a:p>
            <a:pPr>
              <a:defRPr sz="1400"/>
            </a:pPr>
            <a:endParaRPr lang="en-US"/>
          </a:p>
        </c:txPr>
        <c:crossAx val="167338752"/>
        <c:crosses val="autoZero"/>
        <c:auto val="1"/>
        <c:lblAlgn val="ctr"/>
        <c:lblOffset val="100"/>
        <c:noMultiLvlLbl val="0"/>
      </c:catAx>
      <c:valAx>
        <c:axId val="167338752"/>
        <c:scaling>
          <c:orientation val="minMax"/>
        </c:scaling>
        <c:delete val="0"/>
        <c:axPos val="l"/>
        <c:majorGridlines/>
        <c:title>
          <c:tx>
            <c:rich>
              <a:bodyPr rot="-5400000" vert="horz"/>
              <a:lstStyle/>
              <a:p>
                <a:pPr>
                  <a:defRPr sz="1400"/>
                </a:pPr>
                <a:r>
                  <a:rPr lang="en-US" sz="1400"/>
                  <a:t>% of</a:t>
                </a:r>
                <a:r>
                  <a:rPr lang="en-US" sz="1400" baseline="0"/>
                  <a:t> children by feces disposal method</a:t>
                </a:r>
                <a:endParaRPr lang="en-US" sz="1400"/>
              </a:p>
            </c:rich>
          </c:tx>
          <c:layout>
            <c:manualLayout>
              <c:xMode val="edge"/>
              <c:yMode val="edge"/>
              <c:x val="1.5155074365704299E-2"/>
              <c:y val="0.119711164225779"/>
            </c:manualLayout>
          </c:layout>
          <c:overlay val="0"/>
        </c:title>
        <c:numFmt formatCode="0%" sourceLinked="1"/>
        <c:majorTickMark val="out"/>
        <c:minorTickMark val="none"/>
        <c:tickLblPos val="nextTo"/>
        <c:txPr>
          <a:bodyPr/>
          <a:lstStyle/>
          <a:p>
            <a:pPr>
              <a:defRPr sz="1400"/>
            </a:pPr>
            <a:endParaRPr lang="en-US"/>
          </a:p>
        </c:txPr>
        <c:crossAx val="167328768"/>
        <c:crosses val="autoZero"/>
        <c:crossBetween val="between"/>
        <c:majorUnit val="0.2"/>
      </c:valAx>
    </c:plotArea>
    <c:legend>
      <c:legendPos val="r"/>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205592531108"/>
          <c:y val="4.3844856661045498E-2"/>
          <c:w val="0.51685286075532999"/>
          <c:h val="0.75493154730255296"/>
        </c:manualLayout>
      </c:layout>
      <c:barChart>
        <c:barDir val="col"/>
        <c:grouping val="percentStacked"/>
        <c:varyColors val="0"/>
        <c:ser>
          <c:idx val="0"/>
          <c:order val="0"/>
          <c:tx>
            <c:strRef>
              <c:f>age!$A$22</c:f>
              <c:strCache>
                <c:ptCount val="1"/>
                <c:pt idx="0">
                  <c:v>Child used toilet/latrine</c:v>
                </c:pt>
              </c:strCache>
            </c:strRef>
          </c:tx>
          <c:spPr>
            <a:solidFill>
              <a:srgbClr val="008000"/>
            </a:solidFill>
          </c:spPr>
          <c:invertIfNegative val="0"/>
          <c:dLbls>
            <c:dLbl>
              <c:idx val="0"/>
              <c:layout>
                <c:manualLayout>
                  <c:x val="2.6190173639355401E-17"/>
                  <c:y val="-1.0854816824966199E-2"/>
                </c:manualLayout>
              </c:layout>
              <c:showLegendKey val="0"/>
              <c:showVal val="1"/>
              <c:showCatName val="0"/>
              <c:showSerName val="0"/>
              <c:showPercent val="0"/>
              <c:showBubbleSize val="0"/>
            </c:dLbl>
            <c:dLbl>
              <c:idx val="1"/>
              <c:layout>
                <c:manualLayout>
                  <c:x val="0"/>
                  <c:y val="-8.1411126187245601E-3"/>
                </c:manualLayout>
              </c:layout>
              <c:showLegendKey val="0"/>
              <c:showVal val="1"/>
              <c:showCatName val="0"/>
              <c:showSerName val="0"/>
              <c:showPercent val="0"/>
              <c:showBubbleSize val="0"/>
            </c:dLbl>
            <c:dLbl>
              <c:idx val="2"/>
              <c:layout>
                <c:manualLayout>
                  <c:x val="0"/>
                  <c:y val="-1.0854816824966199E-2"/>
                </c:manualLayout>
              </c:layout>
              <c:showLegendKey val="0"/>
              <c:showVal val="1"/>
              <c:showCatName val="0"/>
              <c:showSerName val="0"/>
              <c:showPercent val="0"/>
              <c:showBubbleSize val="0"/>
            </c:dLbl>
            <c:txPr>
              <a:bodyPr/>
              <a:lstStyle/>
              <a:p>
                <a:pPr>
                  <a:defRPr sz="1400">
                    <a:solidFill>
                      <a:srgbClr val="FFFFFF"/>
                    </a:solidFill>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age!$B$22:$D$22</c:f>
              <c:numCache>
                <c:formatCode>0</c:formatCode>
                <c:ptCount val="3"/>
                <c:pt idx="0">
                  <c:v>0.62</c:v>
                </c:pt>
                <c:pt idx="1">
                  <c:v>1</c:v>
                </c:pt>
                <c:pt idx="2">
                  <c:v>2.29</c:v>
                </c:pt>
              </c:numCache>
            </c:numRef>
          </c:val>
        </c:ser>
        <c:ser>
          <c:idx val="1"/>
          <c:order val="1"/>
          <c:tx>
            <c:strRef>
              <c:f>age!$A$23</c:f>
              <c:strCache>
                <c:ptCount val="1"/>
                <c:pt idx="0">
                  <c:v>Put/rinsed into toilet or latrine</c:v>
                </c:pt>
              </c:strCache>
            </c:strRef>
          </c:tx>
          <c:spPr>
            <a:solidFill>
              <a:srgbClr val="9BBB59"/>
            </a:solidFill>
          </c:spPr>
          <c:invertIfNegative val="0"/>
          <c:dLbls>
            <c:txPr>
              <a:bodyPr/>
              <a:lstStyle/>
              <a:p>
                <a:pPr>
                  <a:defRPr sz="1400">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age!$B$23:$D$23</c:f>
              <c:numCache>
                <c:formatCode>0</c:formatCode>
                <c:ptCount val="3"/>
                <c:pt idx="0">
                  <c:v>15.58</c:v>
                </c:pt>
                <c:pt idx="1">
                  <c:v>21.49</c:v>
                </c:pt>
                <c:pt idx="2">
                  <c:v>25.98</c:v>
                </c:pt>
              </c:numCache>
            </c:numRef>
          </c:val>
        </c:ser>
        <c:ser>
          <c:idx val="2"/>
          <c:order val="2"/>
          <c:tx>
            <c:strRef>
              <c:f>age!$A$24</c:f>
              <c:strCache>
                <c:ptCount val="1"/>
                <c:pt idx="0">
                  <c:v>Thrown into garbage (solid waste)</c:v>
                </c:pt>
              </c:strCache>
            </c:strRef>
          </c:tx>
          <c:spPr>
            <a:solidFill>
              <a:srgbClr val="EEECE1">
                <a:lumMod val="90000"/>
              </a:srgbClr>
            </a:solidFill>
          </c:spPr>
          <c:invertIfNegative val="0"/>
          <c:dLbls>
            <c:txPr>
              <a:bodyPr/>
              <a:lstStyle/>
              <a:p>
                <a:pPr>
                  <a:defRPr sz="1400">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age!$B$24:$D$24</c:f>
              <c:numCache>
                <c:formatCode>0</c:formatCode>
                <c:ptCount val="3"/>
                <c:pt idx="0">
                  <c:v>9.57</c:v>
                </c:pt>
                <c:pt idx="1">
                  <c:v>12.03</c:v>
                </c:pt>
                <c:pt idx="2">
                  <c:v>11.96</c:v>
                </c:pt>
              </c:numCache>
            </c:numRef>
          </c:val>
        </c:ser>
        <c:ser>
          <c:idx val="3"/>
          <c:order val="3"/>
          <c:tx>
            <c:strRef>
              <c:f>age!$A$25</c:f>
              <c:strCache>
                <c:ptCount val="1"/>
                <c:pt idx="0">
                  <c:v>Put/rinsed into drain or ditch</c:v>
                </c:pt>
              </c:strCache>
            </c:strRef>
          </c:tx>
          <c:spPr>
            <a:solidFill>
              <a:srgbClr val="EEECE1">
                <a:lumMod val="50000"/>
              </a:srgbClr>
            </a:solidFill>
          </c:spPr>
          <c:invertIfNegative val="0"/>
          <c:dLbls>
            <c:dLbl>
              <c:idx val="3"/>
              <c:layout>
                <c:manualLayout>
                  <c:x val="0"/>
                  <c:y val="-1.01394169835234E-2"/>
                </c:manualLayout>
              </c:layout>
              <c:showLegendKey val="0"/>
              <c:showVal val="1"/>
              <c:showCatName val="0"/>
              <c:showSerName val="0"/>
              <c:showPercent val="0"/>
              <c:showBubbleSize val="0"/>
            </c:dLbl>
            <c:dLbl>
              <c:idx val="4"/>
              <c:layout>
                <c:manualLayout>
                  <c:x val="0"/>
                  <c:y val="-5.0697084917617199E-3"/>
                </c:manualLayout>
              </c:layout>
              <c:showLegendKey val="0"/>
              <c:showVal val="1"/>
              <c:showCatName val="0"/>
              <c:showSerName val="0"/>
              <c:showPercent val="0"/>
              <c:showBubbleSize val="0"/>
            </c:dLbl>
            <c:txPr>
              <a:bodyPr/>
              <a:lstStyle/>
              <a:p>
                <a:pPr>
                  <a:defRPr sz="1400">
                    <a:solidFill>
                      <a:srgbClr val="000000"/>
                    </a:solidFill>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age!$B$25:$D$25</c:f>
              <c:numCache>
                <c:formatCode>0</c:formatCode>
                <c:ptCount val="3"/>
                <c:pt idx="0">
                  <c:v>25.56</c:v>
                </c:pt>
                <c:pt idx="1">
                  <c:v>21.5</c:v>
                </c:pt>
                <c:pt idx="2">
                  <c:v>19.53</c:v>
                </c:pt>
              </c:numCache>
            </c:numRef>
          </c:val>
        </c:ser>
        <c:ser>
          <c:idx val="6"/>
          <c:order val="4"/>
          <c:tx>
            <c:strRef>
              <c:f>age!$A$26</c:f>
              <c:strCache>
                <c:ptCount val="1"/>
                <c:pt idx="0">
                  <c:v>Left in the open</c:v>
                </c:pt>
              </c:strCache>
            </c:strRef>
          </c:tx>
          <c:spPr>
            <a:solidFill>
              <a:srgbClr val="EEECE1">
                <a:lumMod val="25000"/>
              </a:srgbClr>
            </a:solidFill>
          </c:spPr>
          <c:invertIfNegative val="0"/>
          <c:dLbls>
            <c:txPr>
              <a:bodyPr/>
              <a:lstStyle/>
              <a:p>
                <a:pPr>
                  <a:defRPr sz="1400">
                    <a:solidFill>
                      <a:schemeClr val="bg1"/>
                    </a:solidFill>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age!$B$26:$D$26</c:f>
              <c:numCache>
                <c:formatCode>0</c:formatCode>
                <c:ptCount val="3"/>
                <c:pt idx="0">
                  <c:v>35.26</c:v>
                </c:pt>
                <c:pt idx="1">
                  <c:v>39.869999999999997</c:v>
                </c:pt>
                <c:pt idx="2">
                  <c:v>33.619999999999997</c:v>
                </c:pt>
              </c:numCache>
            </c:numRef>
          </c:val>
        </c:ser>
        <c:ser>
          <c:idx val="7"/>
          <c:order val="5"/>
          <c:tx>
            <c:strRef>
              <c:f>age!$A$27</c:f>
              <c:strCache>
                <c:ptCount val="1"/>
                <c:pt idx="0">
                  <c:v>Other</c:v>
                </c:pt>
              </c:strCache>
            </c:strRef>
          </c:tx>
          <c:spPr>
            <a:solidFill>
              <a:sysClr val="window" lastClr="FFFFFF">
                <a:lumMod val="65000"/>
              </a:sysClr>
            </a:solidFill>
          </c:spPr>
          <c:invertIfNegative val="0"/>
          <c:dLbls>
            <c:txPr>
              <a:bodyPr/>
              <a:lstStyle/>
              <a:p>
                <a:pPr>
                  <a:defRPr sz="1400">
                    <a:solidFill>
                      <a:schemeClr val="bg1"/>
                    </a:solidFill>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age!$B$27:$D$27</c:f>
              <c:numCache>
                <c:formatCode>0</c:formatCode>
                <c:ptCount val="3"/>
                <c:pt idx="0">
                  <c:v>11.35</c:v>
                </c:pt>
                <c:pt idx="1">
                  <c:v>2.75</c:v>
                </c:pt>
                <c:pt idx="2">
                  <c:v>3.26</c:v>
                </c:pt>
              </c:numCache>
            </c:numRef>
          </c:val>
        </c:ser>
        <c:ser>
          <c:idx val="4"/>
          <c:order val="6"/>
          <c:tx>
            <c:strRef>
              <c:f>age!$A$28</c:f>
              <c:strCache>
                <c:ptCount val="1"/>
                <c:pt idx="0">
                  <c:v>Don't know/missing</c:v>
                </c:pt>
              </c:strCache>
            </c:strRef>
          </c:tx>
          <c:spPr>
            <a:solidFill>
              <a:sysClr val="window" lastClr="FFFFFF">
                <a:lumMod val="85000"/>
              </a:sysClr>
            </a:solidFill>
          </c:spPr>
          <c:invertIfNegative val="0"/>
          <c:dLbls>
            <c:dLbl>
              <c:idx val="1"/>
              <c:layout>
                <c:manualLayout>
                  <c:x val="5.7142857142856596E-3"/>
                  <c:y val="2.7137042062415199E-3"/>
                </c:manualLayout>
              </c:layout>
              <c:showLegendKey val="0"/>
              <c:showVal val="1"/>
              <c:showCatName val="0"/>
              <c:showSerName val="0"/>
              <c:showPercent val="0"/>
              <c:showBubbleSize val="0"/>
            </c:dLbl>
            <c:txPr>
              <a:bodyPr/>
              <a:lstStyle/>
              <a:p>
                <a:pPr>
                  <a:defRPr sz="1400">
                    <a:solidFill>
                      <a:schemeClr val="tx1"/>
                    </a:solidFill>
                    <a:latin typeface="Arial"/>
                    <a:cs typeface="Arial"/>
                  </a:defRPr>
                </a:pPr>
                <a:endParaRPr lang="en-US"/>
              </a:p>
            </c:txPr>
            <c:showLegendKey val="0"/>
            <c:showVal val="1"/>
            <c:showCatName val="0"/>
            <c:showSerName val="0"/>
            <c:showPercent val="0"/>
            <c:showBubbleSize val="0"/>
            <c:showLeaderLines val="0"/>
          </c:dLbls>
          <c:cat>
            <c:strRef>
              <c:f>age!$B$21:$D$21</c:f>
              <c:strCache>
                <c:ptCount val="3"/>
                <c:pt idx="0">
                  <c:v>0-11 months</c:v>
                </c:pt>
                <c:pt idx="1">
                  <c:v>12-23 months</c:v>
                </c:pt>
                <c:pt idx="2">
                  <c:v>24-35 months</c:v>
                </c:pt>
              </c:strCache>
            </c:strRef>
          </c:cat>
          <c:val>
            <c:numRef>
              <c:f>age!$B$28:$D$28</c:f>
              <c:numCache>
                <c:formatCode>0</c:formatCode>
                <c:ptCount val="3"/>
                <c:pt idx="0">
                  <c:v>1.31</c:v>
                </c:pt>
                <c:pt idx="1">
                  <c:v>0.47</c:v>
                </c:pt>
                <c:pt idx="2">
                  <c:v>2.75</c:v>
                </c:pt>
              </c:numCache>
            </c:numRef>
          </c:val>
        </c:ser>
        <c:dLbls>
          <c:showLegendKey val="0"/>
          <c:showVal val="0"/>
          <c:showCatName val="0"/>
          <c:showSerName val="0"/>
          <c:showPercent val="0"/>
          <c:showBubbleSize val="0"/>
        </c:dLbls>
        <c:gapWidth val="150"/>
        <c:overlap val="100"/>
        <c:axId val="167397248"/>
        <c:axId val="167419904"/>
      </c:barChart>
      <c:catAx>
        <c:axId val="167397248"/>
        <c:scaling>
          <c:orientation val="minMax"/>
        </c:scaling>
        <c:delete val="0"/>
        <c:axPos val="b"/>
        <c:title>
          <c:tx>
            <c:rich>
              <a:bodyPr/>
              <a:lstStyle/>
              <a:p>
                <a:pPr>
                  <a:defRPr sz="1400">
                    <a:latin typeface="Arial"/>
                    <a:cs typeface="Arial"/>
                  </a:defRPr>
                </a:pPr>
                <a:r>
                  <a:rPr lang="en-US" sz="1400">
                    <a:latin typeface="Arial"/>
                    <a:cs typeface="Arial"/>
                  </a:rPr>
                  <a:t>Child age (years)</a:t>
                </a:r>
              </a:p>
            </c:rich>
          </c:tx>
          <c:layout>
            <c:manualLayout>
              <c:xMode val="edge"/>
              <c:yMode val="edge"/>
              <c:x val="0.29855238407698997"/>
              <c:y val="0.894326749771714"/>
            </c:manualLayout>
          </c:layout>
          <c:overlay val="0"/>
        </c:title>
        <c:numFmt formatCode="0" sourceLinked="1"/>
        <c:majorTickMark val="out"/>
        <c:minorTickMark val="none"/>
        <c:tickLblPos val="nextTo"/>
        <c:txPr>
          <a:bodyPr/>
          <a:lstStyle/>
          <a:p>
            <a:pPr>
              <a:defRPr sz="1400">
                <a:latin typeface="Arial"/>
                <a:cs typeface="Arial"/>
              </a:defRPr>
            </a:pPr>
            <a:endParaRPr lang="en-US"/>
          </a:p>
        </c:txPr>
        <c:crossAx val="167419904"/>
        <c:crosses val="autoZero"/>
        <c:auto val="1"/>
        <c:lblAlgn val="ctr"/>
        <c:lblOffset val="100"/>
        <c:noMultiLvlLbl val="0"/>
      </c:catAx>
      <c:valAx>
        <c:axId val="167419904"/>
        <c:scaling>
          <c:orientation val="minMax"/>
        </c:scaling>
        <c:delete val="0"/>
        <c:axPos val="l"/>
        <c:majorGridlines/>
        <c:title>
          <c:tx>
            <c:rich>
              <a:bodyPr rot="-5400000" vert="horz"/>
              <a:lstStyle/>
              <a:p>
                <a:pPr>
                  <a:defRPr sz="1400">
                    <a:latin typeface="Arial"/>
                    <a:cs typeface="Arial"/>
                  </a:defRPr>
                </a:pPr>
                <a:r>
                  <a:rPr lang="en-US" sz="1400">
                    <a:latin typeface="Arial"/>
                    <a:cs typeface="Arial"/>
                  </a:rPr>
                  <a:t>% of</a:t>
                </a:r>
                <a:r>
                  <a:rPr lang="en-US" sz="1400" baseline="0">
                    <a:latin typeface="Arial"/>
                    <a:cs typeface="Arial"/>
                  </a:rPr>
                  <a:t> children by feces disposal </a:t>
                </a:r>
                <a:endParaRPr lang="en-US" sz="1400">
                  <a:latin typeface="Arial"/>
                  <a:cs typeface="Arial"/>
                </a:endParaRPr>
              </a:p>
            </c:rich>
          </c:tx>
          <c:layout/>
          <c:overlay val="0"/>
        </c:title>
        <c:numFmt formatCode="0%" sourceLinked="1"/>
        <c:majorTickMark val="out"/>
        <c:minorTickMark val="none"/>
        <c:tickLblPos val="nextTo"/>
        <c:txPr>
          <a:bodyPr/>
          <a:lstStyle/>
          <a:p>
            <a:pPr>
              <a:defRPr sz="1400">
                <a:latin typeface="Arial"/>
                <a:cs typeface="Arial"/>
              </a:defRPr>
            </a:pPr>
            <a:endParaRPr lang="en-US"/>
          </a:p>
        </c:txPr>
        <c:crossAx val="167397248"/>
        <c:crosses val="autoZero"/>
        <c:crossBetween val="between"/>
        <c:majorUnit val="0.2"/>
      </c:valAx>
    </c:plotArea>
    <c:legend>
      <c:legendPos val="r"/>
      <c:layout>
        <c:manualLayout>
          <c:xMode val="edge"/>
          <c:yMode val="edge"/>
          <c:x val="0.64408318085565697"/>
          <c:y val="0.229066935772995"/>
          <c:w val="0.35011410127258902"/>
          <c:h val="0.54186612845401105"/>
        </c:manualLayout>
      </c:layout>
      <c:overlay val="0"/>
      <c:txPr>
        <a:bodyPr/>
        <a:lstStyle/>
        <a:p>
          <a:pPr>
            <a:defRPr sz="1400">
              <a:latin typeface="Arial"/>
              <a:cs typeface="Arial"/>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25882945019"/>
          <c:y val="0.105228503043724"/>
          <c:w val="0.53748508520163496"/>
          <c:h val="0.73050743657042905"/>
        </c:manualLayout>
      </c:layout>
      <c:barChart>
        <c:barDir val="col"/>
        <c:grouping val="percentStacked"/>
        <c:varyColors val="0"/>
        <c:ser>
          <c:idx val="0"/>
          <c:order val="0"/>
          <c:tx>
            <c:strRef>
              <c:f>wq!$C$1</c:f>
              <c:strCache>
                <c:ptCount val="1"/>
                <c:pt idx="0">
                  <c:v>Child used toilet/ latrine</c:v>
                </c:pt>
              </c:strCache>
            </c:strRef>
          </c:tx>
          <c:spPr>
            <a:solidFill>
              <a:srgbClr val="008000"/>
            </a:solidFill>
            <a:ln>
              <a:solidFill>
                <a:srgbClr val="008000"/>
              </a:solidFill>
            </a:ln>
          </c:spPr>
          <c:invertIfNegative val="0"/>
          <c:dLbls>
            <c:dLbl>
              <c:idx val="0"/>
              <c:layout>
                <c:manualLayout>
                  <c:x val="0"/>
                  <c:y val="-9.6774181258041502E-3"/>
                </c:manualLayout>
              </c:layout>
              <c:showLegendKey val="0"/>
              <c:showVal val="1"/>
              <c:showCatName val="0"/>
              <c:showSerName val="0"/>
              <c:showPercent val="0"/>
              <c:showBubbleSize val="0"/>
            </c:dLbl>
            <c:dLbl>
              <c:idx val="1"/>
              <c:layout>
                <c:manualLayout>
                  <c:x val="-6.1589428659669803E-17"/>
                  <c:y val="-9.6774181258041502E-3"/>
                </c:manualLayout>
              </c:layout>
              <c:showLegendKey val="0"/>
              <c:showVal val="1"/>
              <c:showCatName val="0"/>
              <c:showSerName val="0"/>
              <c:showPercent val="0"/>
              <c:showBubbleSize val="0"/>
            </c:dLbl>
            <c:dLbl>
              <c:idx val="2"/>
              <c:layout>
                <c:manualLayout>
                  <c:x val="-6.1589428659669803E-17"/>
                  <c:y val="-1.45161271887064E-2"/>
                </c:manualLayout>
              </c:layout>
              <c:showLegendKey val="0"/>
              <c:showVal val="1"/>
              <c:showCatName val="0"/>
              <c:showSerName val="0"/>
              <c:showPercent val="0"/>
              <c:showBubbleSize val="0"/>
            </c:dLbl>
            <c:dLbl>
              <c:idx val="3"/>
              <c:layout>
                <c:manualLayout>
                  <c:x val="-6.1589428659669803E-17"/>
                  <c:y val="-1.45161271887062E-2"/>
                </c:manualLayout>
              </c:layout>
              <c:showLegendKey val="0"/>
              <c:showVal val="1"/>
              <c:showCatName val="0"/>
              <c:showSerName val="0"/>
              <c:showPercent val="0"/>
              <c:showBubbleSize val="0"/>
            </c:dLbl>
            <c:spPr>
              <a:noFill/>
            </c:spPr>
            <c:txPr>
              <a:bodyPr/>
              <a:lstStyle/>
              <a:p>
                <a:pPr>
                  <a:defRPr sz="1400">
                    <a:solidFill>
                      <a:srgbClr val="FFFFFF"/>
                    </a:solidFill>
                    <a:latin typeface="Arial"/>
                    <a:cs typeface="Arial"/>
                  </a:defRPr>
                </a:pPr>
                <a:endParaRPr lang="en-US"/>
              </a:p>
            </c:txPr>
            <c:showLegendKey val="0"/>
            <c:showVal val="1"/>
            <c:showCatName val="0"/>
            <c:showSerName val="0"/>
            <c:showPercent val="0"/>
            <c:showBubbleSize val="0"/>
            <c:showLeaderLines val="0"/>
          </c:dLbls>
          <c:cat>
            <c:strRef>
              <c:f>wq!$B$2:$B$6</c:f>
              <c:strCache>
                <c:ptCount val="5"/>
                <c:pt idx="0">
                  <c:v>Poorest</c:v>
                </c:pt>
                <c:pt idx="1">
                  <c:v>Second</c:v>
                </c:pt>
                <c:pt idx="2">
                  <c:v>Middle</c:v>
                </c:pt>
                <c:pt idx="3">
                  <c:v>Fourth</c:v>
                </c:pt>
                <c:pt idx="4">
                  <c:v>Richest</c:v>
                </c:pt>
              </c:strCache>
            </c:strRef>
          </c:cat>
          <c:val>
            <c:numRef>
              <c:f>wq!$C$2:$C$6</c:f>
              <c:numCache>
                <c:formatCode>0</c:formatCode>
                <c:ptCount val="5"/>
                <c:pt idx="0">
                  <c:v>0.5</c:v>
                </c:pt>
                <c:pt idx="1">
                  <c:v>0.6</c:v>
                </c:pt>
                <c:pt idx="2">
                  <c:v>1.1000000000000001</c:v>
                </c:pt>
                <c:pt idx="3">
                  <c:v>1.2</c:v>
                </c:pt>
                <c:pt idx="4">
                  <c:v>3.9</c:v>
                </c:pt>
              </c:numCache>
            </c:numRef>
          </c:val>
        </c:ser>
        <c:ser>
          <c:idx val="1"/>
          <c:order val="1"/>
          <c:tx>
            <c:strRef>
              <c:f>wq!$D$1</c:f>
              <c:strCache>
                <c:ptCount val="1"/>
                <c:pt idx="0">
                  <c:v>Put/rinsed into toilet or latrine</c:v>
                </c:pt>
              </c:strCache>
            </c:strRef>
          </c:tx>
          <c:spPr>
            <a:solidFill>
              <a:srgbClr val="9BBB59"/>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wq!$B$2:$B$6</c:f>
              <c:strCache>
                <c:ptCount val="5"/>
                <c:pt idx="0">
                  <c:v>Poorest</c:v>
                </c:pt>
                <c:pt idx="1">
                  <c:v>Second</c:v>
                </c:pt>
                <c:pt idx="2">
                  <c:v>Middle</c:v>
                </c:pt>
                <c:pt idx="3">
                  <c:v>Fourth</c:v>
                </c:pt>
                <c:pt idx="4">
                  <c:v>Richest</c:v>
                </c:pt>
              </c:strCache>
            </c:strRef>
          </c:cat>
          <c:val>
            <c:numRef>
              <c:f>wq!$D$2:$D$6</c:f>
              <c:numCache>
                <c:formatCode>0</c:formatCode>
                <c:ptCount val="5"/>
                <c:pt idx="0">
                  <c:v>6.2</c:v>
                </c:pt>
                <c:pt idx="1">
                  <c:v>9.9</c:v>
                </c:pt>
                <c:pt idx="2">
                  <c:v>16.2</c:v>
                </c:pt>
                <c:pt idx="3">
                  <c:v>24.6</c:v>
                </c:pt>
                <c:pt idx="4">
                  <c:v>58.8</c:v>
                </c:pt>
              </c:numCache>
            </c:numRef>
          </c:val>
        </c:ser>
        <c:ser>
          <c:idx val="2"/>
          <c:order val="2"/>
          <c:tx>
            <c:strRef>
              <c:f>wq!$E$1</c:f>
              <c:strCache>
                <c:ptCount val="1"/>
                <c:pt idx="0">
                  <c:v>Thrown into garbage (solid waste)</c:v>
                </c:pt>
              </c:strCache>
            </c:strRef>
          </c:tx>
          <c:spPr>
            <a:solidFill>
              <a:srgbClr val="EEECE1">
                <a:lumMod val="75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wq!$B$2:$B$6</c:f>
              <c:strCache>
                <c:ptCount val="5"/>
                <c:pt idx="0">
                  <c:v>Poorest</c:v>
                </c:pt>
                <c:pt idx="1">
                  <c:v>Second</c:v>
                </c:pt>
                <c:pt idx="2">
                  <c:v>Middle</c:v>
                </c:pt>
                <c:pt idx="3">
                  <c:v>Fourth</c:v>
                </c:pt>
                <c:pt idx="4">
                  <c:v>Richest</c:v>
                </c:pt>
              </c:strCache>
            </c:strRef>
          </c:cat>
          <c:val>
            <c:numRef>
              <c:f>wq!$E$2:$E$6</c:f>
              <c:numCache>
                <c:formatCode>0</c:formatCode>
                <c:ptCount val="5"/>
                <c:pt idx="0">
                  <c:v>13.6</c:v>
                </c:pt>
                <c:pt idx="1">
                  <c:v>11.8</c:v>
                </c:pt>
                <c:pt idx="2">
                  <c:v>11.9</c:v>
                </c:pt>
                <c:pt idx="3">
                  <c:v>12.3</c:v>
                </c:pt>
                <c:pt idx="4">
                  <c:v>5.0999999999999996</c:v>
                </c:pt>
              </c:numCache>
            </c:numRef>
          </c:val>
        </c:ser>
        <c:ser>
          <c:idx val="3"/>
          <c:order val="3"/>
          <c:tx>
            <c:strRef>
              <c:f>wq!$F$1</c:f>
              <c:strCache>
                <c:ptCount val="1"/>
                <c:pt idx="0">
                  <c:v>Put/rinsed into drain or ditch</c:v>
                </c:pt>
              </c:strCache>
            </c:strRef>
          </c:tx>
          <c:spPr>
            <a:solidFill>
              <a:srgbClr val="EEECE1">
                <a:lumMod val="5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wq!$B$2:$B$6</c:f>
              <c:strCache>
                <c:ptCount val="5"/>
                <c:pt idx="0">
                  <c:v>Poorest</c:v>
                </c:pt>
                <c:pt idx="1">
                  <c:v>Second</c:v>
                </c:pt>
                <c:pt idx="2">
                  <c:v>Middle</c:v>
                </c:pt>
                <c:pt idx="3">
                  <c:v>Fourth</c:v>
                </c:pt>
                <c:pt idx="4">
                  <c:v>Richest</c:v>
                </c:pt>
              </c:strCache>
            </c:strRef>
          </c:cat>
          <c:val>
            <c:numRef>
              <c:f>wq!$F$2:$F$6</c:f>
              <c:numCache>
                <c:formatCode>0</c:formatCode>
                <c:ptCount val="5"/>
                <c:pt idx="0">
                  <c:v>21.3</c:v>
                </c:pt>
                <c:pt idx="1">
                  <c:v>23.7</c:v>
                </c:pt>
                <c:pt idx="2">
                  <c:v>24.3</c:v>
                </c:pt>
                <c:pt idx="3">
                  <c:v>24.4</c:v>
                </c:pt>
                <c:pt idx="4">
                  <c:v>16.5</c:v>
                </c:pt>
              </c:numCache>
            </c:numRef>
          </c:val>
        </c:ser>
        <c:ser>
          <c:idx val="6"/>
          <c:order val="4"/>
          <c:tx>
            <c:strRef>
              <c:f>wq!$G$1</c:f>
              <c:strCache>
                <c:ptCount val="1"/>
                <c:pt idx="0">
                  <c:v>Left in the open</c:v>
                </c:pt>
              </c:strCache>
            </c:strRef>
          </c:tx>
          <c:spPr>
            <a:solidFill>
              <a:srgbClr val="EEECE1">
                <a:lumMod val="25000"/>
              </a:srgbClr>
            </a:solidFill>
          </c:spPr>
          <c:invertIfNegative val="0"/>
          <c:dLbls>
            <c:txPr>
              <a:bodyPr/>
              <a:lstStyle/>
              <a:p>
                <a:pPr>
                  <a:defRPr sz="1400">
                    <a:solidFill>
                      <a:schemeClr val="bg1"/>
                    </a:solidFill>
                    <a:latin typeface="Arial"/>
                    <a:cs typeface="Arial"/>
                  </a:defRPr>
                </a:pPr>
                <a:endParaRPr lang="en-US"/>
              </a:p>
            </c:txPr>
            <c:showLegendKey val="0"/>
            <c:showVal val="1"/>
            <c:showCatName val="0"/>
            <c:showSerName val="0"/>
            <c:showPercent val="0"/>
            <c:showBubbleSize val="0"/>
            <c:showLeaderLines val="0"/>
          </c:dLbls>
          <c:cat>
            <c:strRef>
              <c:f>wq!$B$2:$B$6</c:f>
              <c:strCache>
                <c:ptCount val="5"/>
                <c:pt idx="0">
                  <c:v>Poorest</c:v>
                </c:pt>
                <c:pt idx="1">
                  <c:v>Second</c:v>
                </c:pt>
                <c:pt idx="2">
                  <c:v>Middle</c:v>
                </c:pt>
                <c:pt idx="3">
                  <c:v>Fourth</c:v>
                </c:pt>
                <c:pt idx="4">
                  <c:v>Richest</c:v>
                </c:pt>
              </c:strCache>
            </c:strRef>
          </c:cat>
          <c:val>
            <c:numRef>
              <c:f>wq!$G$2:$G$6</c:f>
              <c:numCache>
                <c:formatCode>0</c:formatCode>
                <c:ptCount val="5"/>
                <c:pt idx="0">
                  <c:v>49.8</c:v>
                </c:pt>
                <c:pt idx="1">
                  <c:v>45</c:v>
                </c:pt>
                <c:pt idx="2">
                  <c:v>37.700000000000003</c:v>
                </c:pt>
                <c:pt idx="3">
                  <c:v>30</c:v>
                </c:pt>
                <c:pt idx="4">
                  <c:v>10.5</c:v>
                </c:pt>
              </c:numCache>
            </c:numRef>
          </c:val>
        </c:ser>
        <c:ser>
          <c:idx val="7"/>
          <c:order val="5"/>
          <c:tx>
            <c:strRef>
              <c:f>wq!$H$1</c:f>
              <c:strCache>
                <c:ptCount val="1"/>
                <c:pt idx="0">
                  <c:v>Other</c:v>
                </c:pt>
              </c:strCache>
            </c:strRef>
          </c:tx>
          <c:spPr>
            <a:solidFill>
              <a:sysClr val="window" lastClr="FFFFFF">
                <a:lumMod val="65000"/>
              </a:sysClr>
            </a:solidFill>
          </c:spPr>
          <c:invertIfNegative val="0"/>
          <c:dLbls>
            <c:spPr>
              <a:noFill/>
            </c:spPr>
            <c:txPr>
              <a:bodyPr/>
              <a:lstStyle/>
              <a:p>
                <a:pPr>
                  <a:defRPr sz="1400">
                    <a:solidFill>
                      <a:schemeClr val="tx1"/>
                    </a:solidFill>
                    <a:latin typeface="Arial"/>
                    <a:cs typeface="Arial"/>
                  </a:defRPr>
                </a:pPr>
                <a:endParaRPr lang="en-US"/>
              </a:p>
            </c:txPr>
            <c:showLegendKey val="0"/>
            <c:showVal val="1"/>
            <c:showCatName val="0"/>
            <c:showSerName val="0"/>
            <c:showPercent val="0"/>
            <c:showBubbleSize val="0"/>
            <c:showLeaderLines val="0"/>
          </c:dLbls>
          <c:cat>
            <c:strRef>
              <c:f>wq!$B$2:$B$6</c:f>
              <c:strCache>
                <c:ptCount val="5"/>
                <c:pt idx="0">
                  <c:v>Poorest</c:v>
                </c:pt>
                <c:pt idx="1">
                  <c:v>Second</c:v>
                </c:pt>
                <c:pt idx="2">
                  <c:v>Middle</c:v>
                </c:pt>
                <c:pt idx="3">
                  <c:v>Fourth</c:v>
                </c:pt>
                <c:pt idx="4">
                  <c:v>Richest</c:v>
                </c:pt>
              </c:strCache>
            </c:strRef>
          </c:cat>
          <c:val>
            <c:numRef>
              <c:f>wq!$H$2:$H$6</c:f>
              <c:numCache>
                <c:formatCode>0</c:formatCode>
                <c:ptCount val="5"/>
                <c:pt idx="0">
                  <c:v>8.6</c:v>
                </c:pt>
                <c:pt idx="1">
                  <c:v>9</c:v>
                </c:pt>
                <c:pt idx="2">
                  <c:v>8.8000000000000007</c:v>
                </c:pt>
                <c:pt idx="3">
                  <c:v>7.6</c:v>
                </c:pt>
                <c:pt idx="4">
                  <c:v>5.3</c:v>
                </c:pt>
              </c:numCache>
            </c:numRef>
          </c:val>
        </c:ser>
        <c:dLbls>
          <c:showLegendKey val="0"/>
          <c:showVal val="0"/>
          <c:showCatName val="0"/>
          <c:showSerName val="0"/>
          <c:showPercent val="0"/>
          <c:showBubbleSize val="0"/>
        </c:dLbls>
        <c:gapWidth val="150"/>
        <c:overlap val="100"/>
        <c:axId val="168884096"/>
        <c:axId val="168885632"/>
      </c:barChart>
      <c:catAx>
        <c:axId val="168884096"/>
        <c:scaling>
          <c:orientation val="minMax"/>
        </c:scaling>
        <c:delete val="0"/>
        <c:axPos val="b"/>
        <c:numFmt formatCode="General" sourceLinked="1"/>
        <c:majorTickMark val="out"/>
        <c:minorTickMark val="none"/>
        <c:tickLblPos val="nextTo"/>
        <c:txPr>
          <a:bodyPr/>
          <a:lstStyle/>
          <a:p>
            <a:pPr>
              <a:defRPr sz="1400">
                <a:latin typeface="Arial"/>
                <a:cs typeface="Arial"/>
              </a:defRPr>
            </a:pPr>
            <a:endParaRPr lang="en-US"/>
          </a:p>
        </c:txPr>
        <c:crossAx val="168885632"/>
        <c:crosses val="autoZero"/>
        <c:auto val="1"/>
        <c:lblAlgn val="ctr"/>
        <c:lblOffset val="100"/>
        <c:noMultiLvlLbl val="0"/>
      </c:catAx>
      <c:valAx>
        <c:axId val="168885632"/>
        <c:scaling>
          <c:orientation val="minMax"/>
        </c:scaling>
        <c:delete val="0"/>
        <c:axPos val="l"/>
        <c:majorGridlines/>
        <c:title>
          <c:tx>
            <c:rich>
              <a:bodyPr rot="-5400000" vert="horz"/>
              <a:lstStyle/>
              <a:p>
                <a:pPr>
                  <a:defRPr sz="1400">
                    <a:latin typeface="Arial"/>
                    <a:cs typeface="Arial"/>
                  </a:defRPr>
                </a:pPr>
                <a:r>
                  <a:rPr lang="en-US" sz="1400" dirty="0">
                    <a:latin typeface="Arial"/>
                    <a:cs typeface="Arial"/>
                  </a:rPr>
                  <a:t>% of</a:t>
                </a:r>
                <a:r>
                  <a:rPr lang="en-US" sz="1400" baseline="0" dirty="0">
                    <a:latin typeface="Arial"/>
                    <a:cs typeface="Arial"/>
                  </a:rPr>
                  <a:t> </a:t>
                </a:r>
                <a:r>
                  <a:rPr lang="en-US" sz="1400" baseline="0" dirty="0" smtClean="0">
                    <a:latin typeface="Arial"/>
                    <a:cs typeface="Arial"/>
                  </a:rPr>
                  <a:t>children</a:t>
                </a:r>
                <a:endParaRPr lang="en-US" sz="1400" dirty="0">
                  <a:latin typeface="Arial"/>
                  <a:cs typeface="Arial"/>
                </a:endParaRPr>
              </a:p>
            </c:rich>
          </c:tx>
          <c:layout>
            <c:manualLayout>
              <c:xMode val="edge"/>
              <c:yMode val="edge"/>
              <c:x val="0"/>
              <c:y val="0.303373603656309"/>
            </c:manualLayout>
          </c:layout>
          <c:overlay val="0"/>
        </c:title>
        <c:numFmt formatCode="0%" sourceLinked="0"/>
        <c:majorTickMark val="out"/>
        <c:minorTickMark val="none"/>
        <c:tickLblPos val="nextTo"/>
        <c:txPr>
          <a:bodyPr/>
          <a:lstStyle/>
          <a:p>
            <a:pPr>
              <a:defRPr sz="1400">
                <a:latin typeface="Arial"/>
                <a:cs typeface="Arial"/>
              </a:defRPr>
            </a:pPr>
            <a:endParaRPr lang="en-US"/>
          </a:p>
        </c:txPr>
        <c:crossAx val="168884096"/>
        <c:crosses val="autoZero"/>
        <c:crossBetween val="between"/>
        <c:majorUnit val="0.2"/>
      </c:valAx>
    </c:plotArea>
    <c:legend>
      <c:legendPos val="r"/>
      <c:layout>
        <c:manualLayout>
          <c:xMode val="edge"/>
          <c:yMode val="edge"/>
          <c:x val="0.65220118681115302"/>
          <c:y val="0.23809786758419499"/>
          <c:w val="0.34618087595366898"/>
          <c:h val="0.36493214694418502"/>
        </c:manualLayout>
      </c:layout>
      <c:overlay val="0"/>
      <c:txPr>
        <a:bodyPr/>
        <a:lstStyle/>
        <a:p>
          <a:pPr>
            <a:defRPr sz="1400">
              <a:latin typeface="Arial"/>
              <a:cs typeface="Arial"/>
            </a:defRPr>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0.78851</cdr:x>
      <cdr:y>0.45861</cdr:y>
    </cdr:from>
    <cdr:to>
      <cdr:x>0.96469</cdr:x>
      <cdr:y>0.53011</cdr:y>
    </cdr:to>
    <cdr:sp macro="" textlink="">
      <cdr:nvSpPr>
        <cdr:cNvPr id="2" name="TextBox 1"/>
        <cdr:cNvSpPr txBox="1"/>
      </cdr:nvSpPr>
      <cdr:spPr>
        <a:xfrm xmlns:a="http://schemas.openxmlformats.org/drawingml/2006/main">
          <a:off x="7210117" y="1974198"/>
          <a:ext cx="1610963"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t>Safe disposal = 22%</a:t>
          </a:r>
        </a:p>
      </cdr:txBody>
    </cdr:sp>
  </cdr:relSizeAnchor>
  <cdr:relSizeAnchor xmlns:cdr="http://schemas.openxmlformats.org/drawingml/2006/chartDrawing">
    <cdr:from>
      <cdr:x>0.73423</cdr:x>
      <cdr:y>0</cdr:y>
    </cdr:from>
    <cdr:to>
      <cdr:x>0.78634</cdr:x>
      <cdr:y>1</cdr:y>
    </cdr:to>
    <cdr:sp macro="" textlink="">
      <cdr:nvSpPr>
        <cdr:cNvPr id="3" name="Right Brace 2"/>
        <cdr:cNvSpPr/>
      </cdr:nvSpPr>
      <cdr:spPr>
        <a:xfrm xmlns:a="http://schemas.openxmlformats.org/drawingml/2006/main">
          <a:off x="6713833" y="0"/>
          <a:ext cx="476504" cy="4304746"/>
        </a:xfrm>
        <a:prstGeom xmlns:a="http://schemas.openxmlformats.org/drawingml/2006/main" prst="rightBrace">
          <a:avLst/>
        </a:prstGeom>
        <a:ln xmlns:a="http://schemas.openxmlformats.org/drawingml/2006/main" w="9525"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t"/>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0.71336</cdr:x>
      <cdr:y>0</cdr:y>
    </cdr:from>
    <cdr:to>
      <cdr:x>0.77222</cdr:x>
      <cdr:y>0.465</cdr:y>
    </cdr:to>
    <cdr:sp macro="" textlink="">
      <cdr:nvSpPr>
        <cdr:cNvPr id="4" name="Right Brace 3"/>
        <cdr:cNvSpPr/>
      </cdr:nvSpPr>
      <cdr:spPr>
        <a:xfrm xmlns:a="http://schemas.openxmlformats.org/drawingml/2006/main">
          <a:off x="6522970" y="0"/>
          <a:ext cx="538199" cy="2001706"/>
        </a:xfrm>
        <a:prstGeom xmlns:a="http://schemas.openxmlformats.org/drawingml/2006/main" prst="rightBrace">
          <a:avLst/>
        </a:prstGeom>
        <a:ln xmlns:a="http://schemas.openxmlformats.org/drawingml/2006/main" w="9525"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t"/>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0.78164</cdr:x>
      <cdr:y>0.1918</cdr:y>
    </cdr:from>
    <cdr:to>
      <cdr:x>1</cdr:x>
      <cdr:y>0.2633</cdr:y>
    </cdr:to>
    <cdr:sp macro="" textlink="">
      <cdr:nvSpPr>
        <cdr:cNvPr id="5" name="TextBox 4"/>
        <cdr:cNvSpPr txBox="1"/>
      </cdr:nvSpPr>
      <cdr:spPr>
        <a:xfrm xmlns:a="http://schemas.openxmlformats.org/drawingml/2006/main">
          <a:off x="7147282" y="825655"/>
          <a:ext cx="1996717"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t>Improved disposal = 11%</a:t>
          </a:r>
        </a:p>
      </cdr:txBody>
    </cdr:sp>
  </cdr:relSizeAnchor>
</c:userShapes>
</file>

<file path=ppt/drawings/drawing2.xml><?xml version="1.0" encoding="utf-8"?>
<c:userShapes xmlns:c="http://schemas.openxmlformats.org/drawingml/2006/chart">
  <cdr:relSizeAnchor xmlns:cdr="http://schemas.openxmlformats.org/drawingml/2006/chartDrawing">
    <cdr:from>
      <cdr:x>0.78851</cdr:x>
      <cdr:y>0.45861</cdr:y>
    </cdr:from>
    <cdr:to>
      <cdr:x>0.96469</cdr:x>
      <cdr:y>0.53011</cdr:y>
    </cdr:to>
    <cdr:sp macro="" textlink="">
      <cdr:nvSpPr>
        <cdr:cNvPr id="2" name="TextBox 1"/>
        <cdr:cNvSpPr txBox="1"/>
      </cdr:nvSpPr>
      <cdr:spPr>
        <a:xfrm xmlns:a="http://schemas.openxmlformats.org/drawingml/2006/main">
          <a:off x="7210117" y="1974198"/>
          <a:ext cx="1610963"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t>Safe disposal = 22%</a:t>
          </a:r>
        </a:p>
      </cdr:txBody>
    </cdr:sp>
  </cdr:relSizeAnchor>
  <cdr:relSizeAnchor xmlns:cdr="http://schemas.openxmlformats.org/drawingml/2006/chartDrawing">
    <cdr:from>
      <cdr:x>0.73423</cdr:x>
      <cdr:y>0</cdr:y>
    </cdr:from>
    <cdr:to>
      <cdr:x>0.78634</cdr:x>
      <cdr:y>1</cdr:y>
    </cdr:to>
    <cdr:sp macro="" textlink="">
      <cdr:nvSpPr>
        <cdr:cNvPr id="3" name="Right Brace 2"/>
        <cdr:cNvSpPr/>
      </cdr:nvSpPr>
      <cdr:spPr>
        <a:xfrm xmlns:a="http://schemas.openxmlformats.org/drawingml/2006/main">
          <a:off x="6713833" y="0"/>
          <a:ext cx="476504" cy="4304746"/>
        </a:xfrm>
        <a:prstGeom xmlns:a="http://schemas.openxmlformats.org/drawingml/2006/main" prst="rightBrace">
          <a:avLst/>
        </a:prstGeom>
        <a:ln xmlns:a="http://schemas.openxmlformats.org/drawingml/2006/main" w="9525"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t"/>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0.71336</cdr:x>
      <cdr:y>0</cdr:y>
    </cdr:from>
    <cdr:to>
      <cdr:x>0.77222</cdr:x>
      <cdr:y>0.465</cdr:y>
    </cdr:to>
    <cdr:sp macro="" textlink="">
      <cdr:nvSpPr>
        <cdr:cNvPr id="4" name="Right Brace 3"/>
        <cdr:cNvSpPr/>
      </cdr:nvSpPr>
      <cdr:spPr>
        <a:xfrm xmlns:a="http://schemas.openxmlformats.org/drawingml/2006/main">
          <a:off x="6522970" y="0"/>
          <a:ext cx="538199" cy="2001706"/>
        </a:xfrm>
        <a:prstGeom xmlns:a="http://schemas.openxmlformats.org/drawingml/2006/main" prst="rightBrace">
          <a:avLst/>
        </a:prstGeom>
        <a:ln xmlns:a="http://schemas.openxmlformats.org/drawingml/2006/main" w="9525"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t"/>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n-US" sz="1100"/>
        </a:p>
      </cdr:txBody>
    </cdr:sp>
  </cdr:relSizeAnchor>
  <cdr:relSizeAnchor xmlns:cdr="http://schemas.openxmlformats.org/drawingml/2006/chartDrawing">
    <cdr:from>
      <cdr:x>0.78164</cdr:x>
      <cdr:y>0.1918</cdr:y>
    </cdr:from>
    <cdr:to>
      <cdr:x>1</cdr:x>
      <cdr:y>0.2633</cdr:y>
    </cdr:to>
    <cdr:sp macro="" textlink="">
      <cdr:nvSpPr>
        <cdr:cNvPr id="5" name="TextBox 4"/>
        <cdr:cNvSpPr txBox="1"/>
      </cdr:nvSpPr>
      <cdr:spPr>
        <a:xfrm xmlns:a="http://schemas.openxmlformats.org/drawingml/2006/main">
          <a:off x="7147282" y="825655"/>
          <a:ext cx="1996717"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dirty="0"/>
            <a:t>Improved disposal = 11%</a:t>
          </a:r>
        </a:p>
      </cdr:txBody>
    </cdr:sp>
  </cdr:relSizeAnchor>
</c:userShapes>
</file>

<file path=ppt/drawings/drawing3.xml><?xml version="1.0" encoding="utf-8"?>
<c:userShapes xmlns:c="http://schemas.openxmlformats.org/drawingml/2006/chart">
  <cdr:relSizeAnchor xmlns:cdr="http://schemas.openxmlformats.org/drawingml/2006/chartDrawing">
    <cdr:from>
      <cdr:x>0.18768</cdr:x>
      <cdr:y>0.85402</cdr:y>
    </cdr:from>
    <cdr:to>
      <cdr:x>0.5718</cdr:x>
      <cdr:y>0.91192</cdr:y>
    </cdr:to>
    <cdr:sp macro="" textlink="">
      <cdr:nvSpPr>
        <cdr:cNvPr id="2" name="TextBox 1"/>
        <cdr:cNvSpPr txBox="1"/>
      </cdr:nvSpPr>
      <cdr:spPr>
        <a:xfrm xmlns:a="http://schemas.openxmlformats.org/drawingml/2006/main">
          <a:off x="1716102" y="4539963"/>
          <a:ext cx="3512400"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Type</a:t>
          </a:r>
          <a:r>
            <a:rPr lang="en-US" sz="1400" b="1" baseline="0" dirty="0"/>
            <a:t> of </a:t>
          </a:r>
          <a:r>
            <a:rPr lang="en-US" sz="1400" b="1" baseline="0" dirty="0" smtClean="0"/>
            <a:t>sanitation </a:t>
          </a:r>
          <a:r>
            <a:rPr lang="en-US" sz="1400" b="1" baseline="0" dirty="0"/>
            <a:t>facility used by household</a:t>
          </a:r>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0.18768</cdr:x>
      <cdr:y>0.85402</cdr:y>
    </cdr:from>
    <cdr:to>
      <cdr:x>0.5718</cdr:x>
      <cdr:y>0.91192</cdr:y>
    </cdr:to>
    <cdr:sp macro="" textlink="">
      <cdr:nvSpPr>
        <cdr:cNvPr id="2" name="TextBox 1"/>
        <cdr:cNvSpPr txBox="1"/>
      </cdr:nvSpPr>
      <cdr:spPr>
        <a:xfrm xmlns:a="http://schemas.openxmlformats.org/drawingml/2006/main">
          <a:off x="1716102" y="4539963"/>
          <a:ext cx="3512400"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t>Type</a:t>
          </a:r>
          <a:r>
            <a:rPr lang="en-US" sz="1400" b="1" baseline="0" dirty="0"/>
            <a:t> of </a:t>
          </a:r>
          <a:r>
            <a:rPr lang="en-US" sz="1400" b="1" baseline="0" dirty="0" smtClean="0"/>
            <a:t>sanitation </a:t>
          </a:r>
          <a:r>
            <a:rPr lang="en-US" sz="1400" b="1" baseline="0" dirty="0"/>
            <a:t>facility used by household</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0.20389</cdr:x>
      <cdr:y>0.91271</cdr:y>
    </cdr:from>
    <cdr:to>
      <cdr:x>0.51792</cdr:x>
      <cdr:y>0.97131</cdr:y>
    </cdr:to>
    <cdr:sp macro="" textlink="">
      <cdr:nvSpPr>
        <cdr:cNvPr id="2" name="TextBox 1"/>
        <cdr:cNvSpPr txBox="1"/>
      </cdr:nvSpPr>
      <cdr:spPr>
        <a:xfrm xmlns:a="http://schemas.openxmlformats.org/drawingml/2006/main">
          <a:off x="1864334" y="4793346"/>
          <a:ext cx="2871487" cy="30777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a:t>Wealth</a:t>
          </a:r>
          <a:r>
            <a:rPr lang="en-US" sz="1400" b="1" baseline="0"/>
            <a:t> quintile of child's household</a:t>
          </a:r>
          <a:endParaRPr lang="en-US" sz="14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4AFAF0-E604-3A45-A202-25EA1AF5E3D6}" type="datetimeFigureOut">
              <a:rPr lang="en-US" smtClean="0"/>
              <a:t>4/4/2014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33BD1A-7126-024C-A63E-F748BD83CFBC}" type="slidenum">
              <a:rPr lang="en-US" smtClean="0"/>
              <a:t>‹#›</a:t>
            </a:fld>
            <a:endParaRPr lang="en-US"/>
          </a:p>
        </p:txBody>
      </p:sp>
    </p:spTree>
    <p:extLst>
      <p:ext uri="{BB962C8B-B14F-4D97-AF65-F5344CB8AC3E}">
        <p14:creationId xmlns:p14="http://schemas.microsoft.com/office/powerpoint/2010/main" val="3074222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smtClean="0"/>
              <a:t>Today </a:t>
            </a:r>
            <a:r>
              <a:rPr lang="en-GB" dirty="0"/>
              <a:t>we’re going to talk about the management of child </a:t>
            </a:r>
            <a:r>
              <a:rPr lang="en-GB" dirty="0" err="1"/>
              <a:t>feces</a:t>
            </a:r>
            <a:r>
              <a:rPr lang="en-GB" dirty="0"/>
              <a:t>. </a:t>
            </a:r>
          </a:p>
          <a:p>
            <a:pPr defTabSz="465887">
              <a:defRPr/>
            </a:pPr>
            <a:endParaRPr lang="en-GB" dirty="0"/>
          </a:p>
          <a:p>
            <a:pPr defTabSz="465887">
              <a:defRPr/>
            </a:pPr>
            <a:r>
              <a:rPr lang="en-GB" dirty="0"/>
              <a:t>I’ll do </a:t>
            </a:r>
            <a:r>
              <a:rPr lang="en-GB" dirty="0" smtClean="0"/>
              <a:t>an </a:t>
            </a:r>
            <a:r>
              <a:rPr lang="en-GB" dirty="0"/>
              <a:t>introduction, then Libbet will go over current </a:t>
            </a:r>
            <a:r>
              <a:rPr lang="en-GB" dirty="0" smtClean="0"/>
              <a:t>Practices </a:t>
            </a:r>
            <a:r>
              <a:rPr lang="en-GB" dirty="0"/>
              <a:t>and Existing Interventions and then I’ll talk about some emerging </a:t>
            </a:r>
            <a:r>
              <a:rPr lang="en-GB" dirty="0" smtClean="0"/>
              <a:t>ideas.  </a:t>
            </a:r>
          </a:p>
          <a:p>
            <a:pPr defTabSz="465887">
              <a:defRPr/>
            </a:pPr>
            <a:endParaRPr lang="en-GB" dirty="0" smtClean="0"/>
          </a:p>
          <a:p>
            <a:pPr defTabSz="465887">
              <a:defRPr/>
            </a:pPr>
            <a:r>
              <a:rPr lang="en-GB" dirty="0" smtClean="0"/>
              <a:t>Before I start, I’d like to also acknowledge Therese Dooley and Louise Maule at UNICEF, who are likely on the phone, and with whom</a:t>
            </a:r>
            <a:r>
              <a:rPr lang="en-GB" baseline="0" dirty="0" smtClean="0"/>
              <a:t> </a:t>
            </a:r>
            <a:r>
              <a:rPr lang="en-GB" dirty="0" smtClean="0"/>
              <a:t>we’ve been collaborating</a:t>
            </a:r>
            <a:r>
              <a:rPr lang="en-GB" baseline="0" dirty="0" smtClean="0"/>
              <a:t> on the profiles we will present </a:t>
            </a:r>
            <a:r>
              <a:rPr lang="en-GB" dirty="0" smtClean="0"/>
              <a:t>today.</a:t>
            </a:r>
          </a:p>
          <a:p>
            <a:pPr defTabSz="465887">
              <a:defRPr/>
            </a:pPr>
            <a:endParaRPr lang="en-GB" dirty="0"/>
          </a:p>
          <a:p>
            <a:pPr defTabSz="465887">
              <a:defRPr/>
            </a:pPr>
            <a:endParaRPr lang="en-GB" dirty="0"/>
          </a:p>
        </p:txBody>
      </p:sp>
      <p:sp>
        <p:nvSpPr>
          <p:cNvPr id="4" name="Slide Number Placeholder 3"/>
          <p:cNvSpPr>
            <a:spLocks noGrp="1"/>
          </p:cNvSpPr>
          <p:nvPr>
            <p:ph type="sldNum" sz="quarter" idx="10"/>
          </p:nvPr>
        </p:nvSpPr>
        <p:spPr/>
        <p:txBody>
          <a:bodyPr/>
          <a:lstStyle/>
          <a:p>
            <a:fld id="{0733BD1A-7126-024C-A63E-F748BD83CFBC}" type="slidenum">
              <a:rPr lang="en-US" smtClean="0"/>
              <a:t>1</a:t>
            </a:fld>
            <a:endParaRPr lang="en-US"/>
          </a:p>
        </p:txBody>
      </p:sp>
    </p:spTree>
    <p:extLst>
      <p:ext uri="{BB962C8B-B14F-4D97-AF65-F5344CB8AC3E}">
        <p14:creationId xmlns:p14="http://schemas.microsoft.com/office/powerpoint/2010/main" val="3804214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What is lost</a:t>
            </a:r>
            <a:r>
              <a:rPr lang="en-US" baseline="0" dirty="0" smtClean="0"/>
              <a:t> in height for age cannot be reversed.  </a:t>
            </a:r>
          </a:p>
          <a:p>
            <a:pPr defTabSz="931774">
              <a:defRPr/>
            </a:pPr>
            <a:endParaRPr lang="en-US" baseline="0" dirty="0" smtClean="0"/>
          </a:p>
          <a:p>
            <a:pPr defTabSz="931774">
              <a:defRPr/>
            </a:pPr>
            <a:r>
              <a:rPr lang="en-US" baseline="0" dirty="0" smtClean="0"/>
              <a:t>While we don’t have evidence directly on the health impact of </a:t>
            </a:r>
            <a:r>
              <a:rPr lang="en-US" baseline="0" dirty="0" smtClean="0"/>
              <a:t>safe </a:t>
            </a:r>
            <a:r>
              <a:rPr lang="en-US" baseline="0" dirty="0" smtClean="0"/>
              <a:t>disposal of child feces, we do know that </a:t>
            </a:r>
            <a:r>
              <a:rPr lang="en-US" baseline="0" dirty="0" smtClean="0"/>
              <a:t>child </a:t>
            </a:r>
            <a:r>
              <a:rPr lang="en-US" baseline="0" dirty="0" smtClean="0"/>
              <a:t>feces are more pathogenic.  </a:t>
            </a:r>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10</a:t>
            </a:fld>
            <a:endParaRPr lang="en-US"/>
          </a:p>
        </p:txBody>
      </p:sp>
    </p:spTree>
    <p:extLst>
      <p:ext uri="{BB962C8B-B14F-4D97-AF65-F5344CB8AC3E}">
        <p14:creationId xmlns:p14="http://schemas.microsoft.com/office/powerpoint/2010/main" val="370581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11</a:t>
            </a:fld>
            <a:endParaRPr lang="en-US"/>
          </a:p>
        </p:txBody>
      </p:sp>
    </p:spTree>
    <p:extLst>
      <p:ext uri="{BB962C8B-B14F-4D97-AF65-F5344CB8AC3E}">
        <p14:creationId xmlns:p14="http://schemas.microsoft.com/office/powerpoint/2010/main" val="97821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260 billion figure is likely an underestimate, because it didn’t </a:t>
            </a:r>
            <a:r>
              <a:rPr lang="en-US" baseline="0" dirty="0" smtClean="0"/>
              <a:t>take into </a:t>
            </a:r>
            <a:r>
              <a:rPr lang="en-US" baseline="0" dirty="0" smtClean="0"/>
              <a:t>account the lifelong costs of stunting. </a:t>
            </a:r>
          </a:p>
          <a:p>
            <a:pPr defTabSz="931774">
              <a:defRPr/>
            </a:pPr>
            <a:endParaRPr lang="en-US" baseline="0" dirty="0" smtClean="0"/>
          </a:p>
          <a:p>
            <a:pPr defTabSz="931774">
              <a:defRPr/>
            </a:pPr>
            <a:endParaRPr lang="en-US" baseline="0"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12</a:t>
            </a:fld>
            <a:endParaRPr lang="en-US"/>
          </a:p>
        </p:txBody>
      </p:sp>
    </p:spTree>
    <p:extLst>
      <p:ext uri="{BB962C8B-B14F-4D97-AF65-F5344CB8AC3E}">
        <p14:creationId xmlns:p14="http://schemas.microsoft.com/office/powerpoint/2010/main" val="425751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post 2015 sustainable development goals </a:t>
            </a:r>
            <a:endParaRPr lang="en-US" dirty="0" smtClean="0"/>
          </a:p>
          <a:p>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13</a:t>
            </a:fld>
            <a:endParaRPr lang="en-US"/>
          </a:p>
        </p:txBody>
      </p:sp>
    </p:spTree>
    <p:extLst>
      <p:ext uri="{BB962C8B-B14F-4D97-AF65-F5344CB8AC3E}">
        <p14:creationId xmlns:p14="http://schemas.microsoft.com/office/powerpoint/2010/main" val="353716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To start to learn how many children are open defecating, WSP and UNICEF are working together to create 25 profiles that will: </a:t>
            </a:r>
          </a:p>
          <a:p>
            <a:pPr defTabSz="465887">
              <a:defRPr/>
            </a:pPr>
            <a:endParaRPr lang="en-US" dirty="0"/>
          </a:p>
          <a:p>
            <a:pPr marL="174708" indent="-174708" defTabSz="465887">
              <a:buFont typeface="Arial" panose="020B0604020202020204" pitchFamily="34" charset="0"/>
              <a:buChar char="•"/>
              <a:defRPr/>
            </a:pPr>
            <a:r>
              <a:rPr lang="en-US" dirty="0"/>
              <a:t>outline child feces disposal </a:t>
            </a:r>
            <a:r>
              <a:rPr lang="en-US" dirty="0" smtClean="0"/>
              <a:t>behavior</a:t>
            </a:r>
            <a:endParaRPr lang="en-US" dirty="0"/>
          </a:p>
          <a:p>
            <a:pPr marL="174708" indent="-174708" defTabSz="465887">
              <a:buFont typeface="Arial" panose="020B0604020202020204" pitchFamily="34" charset="0"/>
              <a:buChar char="•"/>
              <a:defRPr/>
            </a:pPr>
            <a:r>
              <a:rPr lang="en-US" dirty="0"/>
              <a:t>highlight programs that are working to improve the management of child </a:t>
            </a:r>
            <a:r>
              <a:rPr lang="en-US" dirty="0" smtClean="0"/>
              <a:t>feces</a:t>
            </a:r>
            <a:endParaRPr lang="en-US" dirty="0"/>
          </a:p>
          <a:p>
            <a:pPr marL="174708" indent="-174708" defTabSz="465887">
              <a:buFont typeface="Arial" panose="020B0604020202020204" pitchFamily="34" charset="0"/>
              <a:buChar char="•"/>
              <a:defRPr/>
            </a:pPr>
            <a:r>
              <a:rPr lang="en-US" dirty="0"/>
              <a:t>i</a:t>
            </a:r>
            <a:r>
              <a:rPr lang="en-US" dirty="0" smtClean="0"/>
              <a:t>dentify </a:t>
            </a:r>
            <a:r>
              <a:rPr lang="en-US" dirty="0"/>
              <a:t>emerging lessons </a:t>
            </a:r>
          </a:p>
          <a:p>
            <a:pPr defTabSz="465887">
              <a:defRPr/>
            </a:pPr>
            <a:endParaRPr lang="en-US" dirty="0"/>
          </a:p>
          <a:p>
            <a:pPr defTabSz="465887">
              <a:defRPr/>
            </a:pPr>
            <a:r>
              <a:rPr lang="en-US" dirty="0" smtClean="0"/>
              <a:t>The aim</a:t>
            </a:r>
            <a:r>
              <a:rPr lang="en-US" baseline="0" dirty="0" smtClean="0"/>
              <a:t> of these profiles, and our discussion today, is to</a:t>
            </a:r>
            <a:r>
              <a:rPr lang="en-US" dirty="0" smtClean="0"/>
              <a:t> </a:t>
            </a:r>
            <a:r>
              <a:rPr lang="en-US" dirty="0"/>
              <a:t>help stimulate conversation in country and also to identify best practices that can then be included in global practical policy and program guidance related to the safe collection, transport, and disposal of child feces. </a:t>
            </a:r>
          </a:p>
          <a:p>
            <a:pPr defTabSz="46588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14</a:t>
            </a:fld>
            <a:endParaRPr lang="en-US"/>
          </a:p>
        </p:txBody>
      </p:sp>
    </p:spTree>
    <p:extLst>
      <p:ext uri="{BB962C8B-B14F-4D97-AF65-F5344CB8AC3E}">
        <p14:creationId xmlns:p14="http://schemas.microsoft.com/office/powerpoint/2010/main" val="267334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15</a:t>
            </a:fld>
            <a:endParaRPr lang="en-US"/>
          </a:p>
        </p:txBody>
      </p:sp>
    </p:spTree>
    <p:extLst>
      <p:ext uri="{BB962C8B-B14F-4D97-AF65-F5344CB8AC3E}">
        <p14:creationId xmlns:p14="http://schemas.microsoft.com/office/powerpoint/2010/main" val="267334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16</a:t>
            </a:fld>
            <a:endParaRPr lang="en-US"/>
          </a:p>
        </p:txBody>
      </p:sp>
    </p:spTree>
    <p:extLst>
      <p:ext uri="{BB962C8B-B14F-4D97-AF65-F5344CB8AC3E}">
        <p14:creationId xmlns:p14="http://schemas.microsoft.com/office/powerpoint/2010/main" val="380421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a:t>Just as with adult sanitation, safe disposal of children’s </a:t>
            </a:r>
            <a:r>
              <a:rPr lang="en-GB" dirty="0" err="1" smtClean="0"/>
              <a:t>feces</a:t>
            </a:r>
            <a:r>
              <a:rPr lang="en-GB" dirty="0" smtClean="0"/>
              <a:t> </a:t>
            </a:r>
            <a:r>
              <a:rPr lang="en-GB" dirty="0"/>
              <a:t>should ensure separation of the stool from human contact and an uncontaminated household environment.  </a:t>
            </a:r>
          </a:p>
          <a:p>
            <a:pPr defTabSz="465887">
              <a:defRPr/>
            </a:pPr>
            <a:endParaRPr lang="en-GB" dirty="0"/>
          </a:p>
          <a:p>
            <a:pPr defTabSz="465887">
              <a:defRPr/>
            </a:pPr>
            <a:r>
              <a:rPr lang="en-GB" dirty="0"/>
              <a:t>Instances where a child uses or their </a:t>
            </a:r>
            <a:r>
              <a:rPr lang="en-GB" dirty="0" err="1" smtClean="0"/>
              <a:t>feces</a:t>
            </a:r>
            <a:r>
              <a:rPr lang="en-GB" dirty="0" smtClean="0"/>
              <a:t> </a:t>
            </a:r>
            <a:r>
              <a:rPr lang="en-GB" dirty="0"/>
              <a:t>are put or rinsed into a toilet or latrine are considered more likely than other disposal methods to break the faecal-oral transmission chain.  For the purposes of our analyses, instances where a child uses or their </a:t>
            </a:r>
            <a:r>
              <a:rPr lang="en-GB" dirty="0" err="1" smtClean="0"/>
              <a:t>feces</a:t>
            </a:r>
            <a:r>
              <a:rPr lang="en-GB" dirty="0" smtClean="0"/>
              <a:t> </a:t>
            </a:r>
            <a:r>
              <a:rPr lang="en-GB" dirty="0"/>
              <a:t>are put or rinsed into a toilet or latrine are referred to as </a:t>
            </a:r>
            <a:r>
              <a:rPr lang="en-GB" u="sng" dirty="0"/>
              <a:t>safe</a:t>
            </a:r>
            <a:r>
              <a:rPr lang="en-GB" dirty="0"/>
              <a:t> while other methods are termed </a:t>
            </a:r>
            <a:r>
              <a:rPr lang="en-GB" u="sng" dirty="0"/>
              <a:t>unsafe</a:t>
            </a:r>
            <a:r>
              <a:rPr lang="en-GB" dirty="0"/>
              <a:t>. </a:t>
            </a:r>
            <a:endParaRPr lang="en-US" dirty="0"/>
          </a:p>
          <a:p>
            <a:endParaRPr lang="en-GB" dirty="0">
              <a:cs typeface="Calibri"/>
            </a:endParaRPr>
          </a:p>
          <a:p>
            <a:r>
              <a:rPr lang="en-GB" dirty="0">
                <a:cs typeface="Calibri"/>
              </a:rPr>
              <a:t>This map is based on the latest available Multiple Indicator Cluster Survey or Demographic and Health Survey for countries in the South Central Asia region (survey years range from 2006-2011): </a:t>
            </a:r>
          </a:p>
          <a:p>
            <a:endParaRPr lang="en-GB" dirty="0">
              <a:cs typeface="Calibri"/>
            </a:endParaRPr>
          </a:p>
          <a:p>
            <a:r>
              <a:rPr lang="en-GB" dirty="0">
                <a:cs typeface="Calibri"/>
              </a:rPr>
              <a:t>Bangladesh rates worst bar India among all countries for which we have data in South Central Asia (i.e. Maldives, Iran, Nepal, Kyrgyzstan, Afghanistan, Bhutan, Kazakhstan and Tajikistan all have lower rates of unsafe child </a:t>
            </a:r>
            <a:r>
              <a:rPr lang="en-GB" dirty="0" err="1" smtClean="0">
                <a:cs typeface="Calibri"/>
              </a:rPr>
              <a:t>feces</a:t>
            </a:r>
            <a:r>
              <a:rPr lang="en-GB" dirty="0" smtClean="0">
                <a:cs typeface="Calibri"/>
              </a:rPr>
              <a:t> </a:t>
            </a:r>
            <a:r>
              <a:rPr lang="en-GB" dirty="0">
                <a:cs typeface="Calibri"/>
              </a:rPr>
              <a:t>disposal).</a:t>
            </a: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17</a:t>
            </a:fld>
            <a:endParaRPr lang="en-US"/>
          </a:p>
        </p:txBody>
      </p:sp>
    </p:spTree>
    <p:extLst>
      <p:ext uri="{BB962C8B-B14F-4D97-AF65-F5344CB8AC3E}">
        <p14:creationId xmlns:p14="http://schemas.microsoft.com/office/powerpoint/2010/main" val="157495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So let’s break it down for Bangladesh</a:t>
            </a:r>
            <a:r>
              <a:rPr lang="en-US" b="1" dirty="0" smtClean="0"/>
              <a:t>. The trends</a:t>
            </a:r>
            <a:r>
              <a:rPr lang="en-US" b="1" baseline="0" dirty="0" smtClean="0"/>
              <a:t> we see here are emblematic of trends we are seeing in all countries studied so far.</a:t>
            </a:r>
            <a:endParaRPr lang="en-US" b="1" dirty="0"/>
          </a:p>
          <a:p>
            <a:pPr defTabSz="465887">
              <a:defRPr/>
            </a:pPr>
            <a:endParaRPr lang="en-US" b="1" dirty="0"/>
          </a:p>
          <a:p>
            <a:pPr defTabSz="465887">
              <a:defRPr/>
            </a:pPr>
            <a:r>
              <a:rPr lang="en-US" dirty="0"/>
              <a:t>These next few slides are based on self-reported child </a:t>
            </a:r>
            <a:r>
              <a:rPr lang="en-US" dirty="0" smtClean="0"/>
              <a:t>feces </a:t>
            </a:r>
            <a:r>
              <a:rPr lang="en-US" dirty="0"/>
              <a:t>disposal </a:t>
            </a:r>
            <a:r>
              <a:rPr lang="en-US" dirty="0" err="1"/>
              <a:t>behaviour</a:t>
            </a:r>
            <a:r>
              <a:rPr lang="en-US" dirty="0"/>
              <a:t> collected in the Bangladesh MICS 2006, which is the latest MICS/Demographic and Health Survey (DHS) on file for Bangladesh that records child </a:t>
            </a:r>
            <a:r>
              <a:rPr lang="en-US" dirty="0" smtClean="0"/>
              <a:t>feces </a:t>
            </a:r>
            <a:r>
              <a:rPr lang="en-US" dirty="0"/>
              <a:t>disposal </a:t>
            </a:r>
            <a:r>
              <a:rPr lang="en-US" dirty="0" err="1"/>
              <a:t>behaviours</a:t>
            </a:r>
            <a:r>
              <a:rPr lang="en-US" dirty="0"/>
              <a:t>. </a:t>
            </a:r>
          </a:p>
          <a:p>
            <a:pPr defTabSz="465887">
              <a:defRPr/>
            </a:pPr>
            <a:endParaRPr lang="en-US" dirty="0"/>
          </a:p>
          <a:p>
            <a:pPr defTabSz="465887">
              <a:defRPr/>
            </a:pPr>
            <a:r>
              <a:rPr lang="en-US" dirty="0"/>
              <a:t>There is global evidence, as well as evidence from Bangladesh, that self-reports may overestimate safe disposal. Regardless of this issue, self-reports are currently regarded as the most efficient method for gauging safe disposal of children’s </a:t>
            </a:r>
            <a:r>
              <a:rPr lang="en-US" dirty="0" smtClean="0"/>
              <a:t>feces</a:t>
            </a:r>
            <a:r>
              <a:rPr lang="en-US" dirty="0"/>
              <a:t>. </a:t>
            </a:r>
            <a:endParaRPr lang="en-US" b="1" dirty="0"/>
          </a:p>
          <a:p>
            <a:pPr defTabSz="465887">
              <a:defRPr/>
            </a:pPr>
            <a:endParaRPr lang="en-US" b="1" dirty="0"/>
          </a:p>
          <a:p>
            <a:pPr defTabSz="465887">
              <a:defRPr/>
            </a:pPr>
            <a:r>
              <a:rPr lang="en-US" b="1" dirty="0" smtClean="0"/>
              <a:t>I</a:t>
            </a:r>
            <a:r>
              <a:rPr lang="en-US" b="1" baseline="0" dirty="0" smtClean="0"/>
              <a:t>n </a:t>
            </a:r>
            <a:r>
              <a:rPr lang="en-US" b="1" dirty="0" smtClean="0"/>
              <a:t>Bangladesh, </a:t>
            </a:r>
            <a:r>
              <a:rPr lang="en-US" b="1" dirty="0"/>
              <a:t>in 2006, only 22% of households reported that their children under three defecated into a latrine or defecated in the open but the feces was then disposed into a latrine – i.e. only 22% of children had safe feces disposal: basically only a fifth of children!</a:t>
            </a:r>
          </a:p>
          <a:p>
            <a:pPr defTabSz="465887">
              <a:defRPr/>
            </a:pPr>
            <a:endParaRPr lang="en-US" b="1" dirty="0"/>
          </a:p>
          <a:p>
            <a:pPr defTabSz="465887">
              <a:defRPr/>
            </a:pPr>
            <a:r>
              <a:rPr lang="en-US" i="1" dirty="0"/>
              <a:t>Segments shaded brown and gray are considered unsafe disposal methods while green colors are used to designate disposal methods that are considered more safe. </a:t>
            </a:r>
            <a:endParaRPr lang="en-US" dirty="0" smtClean="0"/>
          </a:p>
          <a:p>
            <a:pPr defTabSz="465887">
              <a:defRPr/>
            </a:pPr>
            <a:endParaRPr lang="en-US" baseline="30000" dirty="0"/>
          </a:p>
          <a:p>
            <a:pPr defTabSz="465887">
              <a:defRPr/>
            </a:pPr>
            <a:endParaRPr lang="en-US" baseline="30000" dirty="0"/>
          </a:p>
          <a:p>
            <a:pPr defTabSz="465887">
              <a:defRPr/>
            </a:pPr>
            <a:r>
              <a:rPr lang="en-US" dirty="0"/>
              <a:t>Therefore, the stools of over 7.5 million children under three were not disposed safely. </a:t>
            </a:r>
          </a:p>
          <a:p>
            <a:pPr defTabSz="465887">
              <a:defRPr/>
            </a:pPr>
            <a:endParaRPr lang="en-US" dirty="0"/>
          </a:p>
          <a:p>
            <a:pPr defTabSz="465887">
              <a:defRPr/>
            </a:pPr>
            <a:r>
              <a:rPr lang="en-US" dirty="0"/>
              <a:t>This includes over 3.5 million children whose feces were left in the open</a:t>
            </a:r>
            <a:r>
              <a:rPr lang="en-US" dirty="0" smtClean="0">
                <a:effectLst/>
              </a:rPr>
              <a:t> – literally open</a:t>
            </a:r>
            <a:r>
              <a:rPr lang="en-US" baseline="0" dirty="0" smtClean="0">
                <a:effectLst/>
              </a:rPr>
              <a:t> defecation. </a:t>
            </a:r>
            <a:endParaRPr lang="en-US" baseline="0" dirty="0" smtClean="0"/>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0733BD1A-7126-024C-A63E-F748BD83CFBC}" type="slidenum">
              <a:rPr lang="en-US" smtClean="0"/>
              <a:t>18</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smtClean="0"/>
              <a:t>Even among those 22% of households with safe child </a:t>
            </a:r>
            <a:r>
              <a:rPr lang="en-GB" dirty="0" err="1" smtClean="0"/>
              <a:t>feces</a:t>
            </a:r>
            <a:r>
              <a:rPr lang="en-GB" dirty="0" smtClean="0"/>
              <a:t> </a:t>
            </a:r>
            <a:r>
              <a:rPr lang="en-GB" dirty="0" smtClean="0"/>
              <a:t>disposal, only half (11% overall) have an improved sanitation facility into which they could easily dispose the </a:t>
            </a:r>
            <a:r>
              <a:rPr lang="en-GB" dirty="0" err="1" smtClean="0"/>
              <a:t>feces</a:t>
            </a:r>
            <a:r>
              <a:rPr lang="en-GB" dirty="0" smtClean="0"/>
              <a:t>. </a:t>
            </a:r>
            <a:r>
              <a:rPr lang="en-GB" dirty="0" smtClean="0"/>
              <a:t>This stricter definition of disposal type is called “improved disposal” in this figure.</a:t>
            </a:r>
            <a:endParaRPr lang="en-US" dirty="0" smtClean="0"/>
          </a:p>
          <a:p>
            <a:pPr defTabSz="465887">
              <a:defRPr/>
            </a:pPr>
            <a:endParaRPr lang="en-US" baseline="0" dirty="0" smtClean="0"/>
          </a:p>
          <a:p>
            <a:pPr defTabSz="465887">
              <a:defRPr/>
            </a:pPr>
            <a:r>
              <a:rPr lang="en-US" dirty="0" smtClean="0"/>
              <a:t>Although</a:t>
            </a:r>
            <a:r>
              <a:rPr lang="en-US" baseline="0" dirty="0" smtClean="0"/>
              <a:t> our profiles focus on data from the latest MICS/DHS for each countries, we did also look at all other evidence we could locate. </a:t>
            </a:r>
            <a:r>
              <a:rPr lang="en-US" dirty="0" smtClean="0"/>
              <a:t>Some evidence on feces circulating in the environment from other (non MICS/DHS) sources: </a:t>
            </a:r>
            <a:r>
              <a:rPr lang="en-US" sz="1200" kern="1200" dirty="0" smtClean="0">
                <a:solidFill>
                  <a:schemeClr val="tx1"/>
                </a:solidFill>
                <a:latin typeface="+mn-lt"/>
                <a:ea typeface="+mn-ea"/>
                <a:cs typeface="+mn-cs"/>
              </a:rPr>
              <a:t>In rural areas of Bangladesh, crawling infants come into contact with animal </a:t>
            </a:r>
            <a:r>
              <a:rPr lang="en-US" sz="1200" kern="1200" dirty="0" smtClean="0">
                <a:solidFill>
                  <a:schemeClr val="tx1"/>
                </a:solidFill>
                <a:latin typeface="+mn-lt"/>
                <a:ea typeface="+mn-ea"/>
                <a:cs typeface="+mn-cs"/>
              </a:rPr>
              <a:t>feces, </a:t>
            </a:r>
            <a:r>
              <a:rPr lang="en-US" sz="1200" kern="1200" dirty="0" smtClean="0">
                <a:solidFill>
                  <a:schemeClr val="tx1"/>
                </a:solidFill>
                <a:latin typeface="+mn-lt"/>
                <a:ea typeface="+mn-ea"/>
                <a:cs typeface="+mn-cs"/>
              </a:rPr>
              <a:t>the baby’s own </a:t>
            </a:r>
            <a:r>
              <a:rPr lang="en-US" sz="1200" kern="1200" dirty="0" smtClean="0">
                <a:solidFill>
                  <a:schemeClr val="tx1"/>
                </a:solidFill>
                <a:latin typeface="+mn-lt"/>
                <a:ea typeface="+mn-ea"/>
                <a:cs typeface="+mn-cs"/>
              </a:rPr>
              <a:t>feces </a:t>
            </a:r>
            <a:r>
              <a:rPr lang="en-US" sz="1200" kern="1200" dirty="0" smtClean="0">
                <a:solidFill>
                  <a:schemeClr val="tx1"/>
                </a:solidFill>
                <a:latin typeface="+mn-lt"/>
                <a:ea typeface="+mn-ea"/>
                <a:cs typeface="+mn-cs"/>
              </a:rPr>
              <a:t>and those of its brothers and sisters. According to one study, half of mothers in two villages near Dhaka had also seen their infants eating or touching </a:t>
            </a:r>
            <a:r>
              <a:rPr lang="en-US" sz="1200" kern="1200" dirty="0" smtClean="0">
                <a:solidFill>
                  <a:schemeClr val="tx1"/>
                </a:solidFill>
                <a:latin typeface="+mn-lt"/>
                <a:ea typeface="+mn-ea"/>
                <a:cs typeface="+mn-cs"/>
              </a:rPr>
              <a:t>feces </a:t>
            </a:r>
            <a:r>
              <a:rPr lang="en-US" sz="1200" kern="1200" dirty="0" smtClean="0">
                <a:solidFill>
                  <a:schemeClr val="tx1"/>
                </a:solidFill>
                <a:latin typeface="+mn-lt"/>
                <a:ea typeface="+mn-ea"/>
                <a:cs typeface="+mn-cs"/>
              </a:rPr>
              <a:t>during the previous two weeks.” </a:t>
            </a:r>
            <a:r>
              <a:rPr lang="en-US" dirty="0" smtClean="0"/>
              <a:t>(</a:t>
            </a:r>
            <a:r>
              <a:rPr lang="en-US" dirty="0" err="1" smtClean="0"/>
              <a:t>Zeitlin</a:t>
            </a:r>
            <a:r>
              <a:rPr lang="en-US" dirty="0" smtClean="0"/>
              <a:t> et al., 1985). </a:t>
            </a:r>
            <a:endParaRPr lang="en-US" baseline="0" dirty="0" smtClean="0"/>
          </a:p>
        </p:txBody>
      </p:sp>
      <p:sp>
        <p:nvSpPr>
          <p:cNvPr id="4" name="Slide Number Placeholder 3"/>
          <p:cNvSpPr>
            <a:spLocks noGrp="1"/>
          </p:cNvSpPr>
          <p:nvPr>
            <p:ph type="sldNum" sz="quarter" idx="10"/>
          </p:nvPr>
        </p:nvSpPr>
        <p:spPr/>
        <p:txBody>
          <a:bodyPr/>
          <a:lstStyle/>
          <a:p>
            <a:fld id="{0733BD1A-7126-024C-A63E-F748BD83CFBC}" type="slidenum">
              <a:rPr lang="en-US" smtClean="0"/>
              <a:t>19</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smtClean="0"/>
              <a:t>This slide is blank</a:t>
            </a:r>
            <a:r>
              <a:rPr lang="en-GB" baseline="0" dirty="0" smtClean="0"/>
              <a:t> on purpose.  </a:t>
            </a:r>
          </a:p>
          <a:p>
            <a:pPr defTabSz="465887">
              <a:defRPr/>
            </a:pPr>
            <a:endParaRPr lang="en-GB" baseline="0" dirty="0" smtClean="0"/>
          </a:p>
          <a:p>
            <a:pPr defTabSz="465887">
              <a:defRPr/>
            </a:pPr>
            <a:r>
              <a:rPr lang="en-GB" dirty="0" smtClean="0"/>
              <a:t>I’d like</a:t>
            </a:r>
            <a:r>
              <a:rPr lang="en-GB" baseline="0" dirty="0" smtClean="0"/>
              <a:t> to also start out by saying this is a work in progress.  This is emerging thinking, not results.  </a:t>
            </a:r>
          </a:p>
          <a:p>
            <a:pPr defTabSz="465887">
              <a:defRPr/>
            </a:pPr>
            <a:endParaRPr lang="en-GB" baseline="0" dirty="0" smtClean="0"/>
          </a:p>
          <a:p>
            <a:pPr marL="0" marR="0" indent="0" algn="l" defTabSz="465887" rtl="0" eaLnBrk="1" fontAlgn="auto" latinLnBrk="0" hangingPunct="1">
              <a:lnSpc>
                <a:spcPct val="100000"/>
              </a:lnSpc>
              <a:spcBef>
                <a:spcPts val="0"/>
              </a:spcBef>
              <a:spcAft>
                <a:spcPts val="0"/>
              </a:spcAft>
              <a:buClrTx/>
              <a:buSzTx/>
              <a:buFontTx/>
              <a:buNone/>
              <a:tabLst/>
              <a:defRPr/>
            </a:pPr>
            <a:r>
              <a:rPr lang="en-GB" baseline="0" dirty="0" smtClean="0"/>
              <a:t>We’ve started to pull together what we can find related to children’s sanitation, and it </a:t>
            </a:r>
            <a:r>
              <a:rPr lang="en-GB" baseline="0" dirty="0" err="1" smtClean="0"/>
              <a:t>ain’t</a:t>
            </a:r>
            <a:r>
              <a:rPr lang="en-GB" baseline="0" dirty="0" smtClean="0"/>
              <a:t> much.</a:t>
            </a:r>
          </a:p>
          <a:p>
            <a:pPr defTabSz="465887">
              <a:defRPr/>
            </a:pPr>
            <a:endParaRPr lang="en-GB" baseline="0" dirty="0" smtClean="0"/>
          </a:p>
          <a:p>
            <a:pPr defTabSz="465887">
              <a:defRPr/>
            </a:pPr>
            <a:r>
              <a:rPr lang="en-GB" baseline="0" dirty="0" smtClean="0"/>
              <a:t>This is an area where we see a gap of evidence and honestly, part of why </a:t>
            </a:r>
            <a:r>
              <a:rPr lang="en-GB" baseline="0" dirty="0" smtClean="0"/>
              <a:t>we’re </a:t>
            </a:r>
            <a:r>
              <a:rPr lang="en-GB" baseline="0" dirty="0" smtClean="0"/>
              <a:t>here today is to advocate for more work to be done in this area.</a:t>
            </a:r>
            <a:endParaRPr lang="en-GB" dirty="0" smtClean="0"/>
          </a:p>
          <a:p>
            <a:pPr defTabSz="465887">
              <a:defRPr/>
            </a:pPr>
            <a:endParaRPr lang="en-GB" dirty="0" smtClean="0"/>
          </a:p>
          <a:p>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2</a:t>
            </a:fld>
            <a:endParaRPr lang="en-US"/>
          </a:p>
        </p:txBody>
      </p:sp>
    </p:spTree>
    <p:extLst>
      <p:ext uri="{BB962C8B-B14F-4D97-AF65-F5344CB8AC3E}">
        <p14:creationId xmlns:p14="http://schemas.microsoft.com/office/powerpoint/2010/main" val="1476473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Marginalized households and younger children consistently report higher rates of unsafe disposal of child feces.  </a:t>
            </a:r>
          </a:p>
          <a:p>
            <a:pPr defTabSz="465887">
              <a:defRPr/>
            </a:pPr>
            <a:endParaRPr lang="en-US" b="1" dirty="0"/>
          </a:p>
          <a:p>
            <a:pPr defTabSz="465887">
              <a:defRPr/>
            </a:pPr>
            <a:r>
              <a:rPr lang="en-US" b="1" dirty="0"/>
              <a:t>What do we mean by marginalized? </a:t>
            </a:r>
          </a:p>
          <a:p>
            <a:pPr marL="174708" indent="-174708" defTabSz="465887">
              <a:buFont typeface="Arial"/>
              <a:buChar char="•"/>
              <a:defRPr/>
            </a:pPr>
            <a:r>
              <a:rPr lang="en-US" dirty="0"/>
              <a:t>Houses without improved sanitation</a:t>
            </a:r>
          </a:p>
          <a:p>
            <a:pPr marL="174708" indent="-174708" defTabSz="465887">
              <a:buFont typeface="Arial"/>
              <a:buChar char="•"/>
              <a:defRPr/>
            </a:pPr>
            <a:r>
              <a:rPr lang="en-US" dirty="0"/>
              <a:t>Rural </a:t>
            </a:r>
          </a:p>
          <a:p>
            <a:pPr marL="174708" indent="-174708" defTabSz="465887">
              <a:buFont typeface="Arial"/>
              <a:buChar char="•"/>
              <a:defRPr/>
            </a:pPr>
            <a:r>
              <a:rPr lang="en-US" dirty="0"/>
              <a:t>Poorer</a:t>
            </a:r>
          </a:p>
          <a:p>
            <a:pPr defTabSz="465887">
              <a:defRPr/>
            </a:pPr>
            <a:endParaRPr lang="en-GB" dirty="0"/>
          </a:p>
          <a:p>
            <a:pPr defTabSz="465887">
              <a:defRPr/>
            </a:pPr>
            <a:r>
              <a:rPr lang="en-GB" dirty="0"/>
              <a:t>We will see a series of slides now on this. </a:t>
            </a:r>
          </a:p>
          <a:p>
            <a:pPr defTabSz="465887">
              <a:defRPr/>
            </a:pPr>
            <a:endParaRPr lang="en-GB" dirty="0"/>
          </a:p>
          <a:p>
            <a:pPr defTabSz="465887">
              <a:defRPr/>
            </a:pPr>
            <a:r>
              <a:rPr lang="en-GB" dirty="0"/>
              <a:t>Even among households with improved sanitation: </a:t>
            </a:r>
          </a:p>
          <a:p>
            <a:pPr marL="174708" indent="-174708" defTabSz="465887">
              <a:buFont typeface="Arial"/>
              <a:buChar char="•"/>
              <a:defRPr/>
            </a:pPr>
            <a:r>
              <a:rPr lang="en-GB" dirty="0"/>
              <a:t>53% reported unsafe behaviours (all disposal types except “child used toilet/latrine” and “put/rinsed into toilet or latrine”).  </a:t>
            </a:r>
          </a:p>
          <a:p>
            <a:pPr defTabSz="465887">
              <a:defRPr/>
            </a:pPr>
            <a:r>
              <a:rPr lang="en-GB" dirty="0"/>
              <a:t>This includes:</a:t>
            </a:r>
          </a:p>
          <a:p>
            <a:pPr marL="174708" indent="-174708" defTabSz="465887">
              <a:buFont typeface="Arial"/>
              <a:buChar char="•"/>
              <a:defRPr/>
            </a:pPr>
            <a:r>
              <a:rPr lang="en-GB" dirty="0"/>
              <a:t>22% of children have their </a:t>
            </a:r>
            <a:r>
              <a:rPr lang="en-GB" dirty="0" err="1"/>
              <a:t>feces</a:t>
            </a:r>
            <a:r>
              <a:rPr lang="en-GB" dirty="0"/>
              <a:t> left in the open </a:t>
            </a:r>
          </a:p>
          <a:p>
            <a:pPr marL="174708" indent="-174708" defTabSz="465887">
              <a:buFont typeface="Arial"/>
              <a:buChar char="•"/>
              <a:defRPr/>
            </a:pPr>
            <a:r>
              <a:rPr lang="en-GB" dirty="0"/>
              <a:t>17% of children have them rinsed into drains or ditches. </a:t>
            </a:r>
            <a:endParaRPr lang="en-US" dirty="0"/>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0733BD1A-7126-024C-A63E-F748BD83CFBC}" type="slidenum">
              <a:rPr lang="en-US" smtClean="0"/>
              <a:t>20</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GB" dirty="0" smtClean="0"/>
              <a:t>Here we see that HHs practicing open defecation reported the highest level of unsafe child </a:t>
            </a:r>
            <a:r>
              <a:rPr lang="en-GB" dirty="0" err="1" smtClean="0"/>
              <a:t>feces</a:t>
            </a:r>
            <a:r>
              <a:rPr lang="en-GB" dirty="0" smtClean="0"/>
              <a:t> </a:t>
            </a:r>
            <a:r>
              <a:rPr lang="en-GB" dirty="0" smtClean="0"/>
              <a:t>disposal.  </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0733BD1A-7126-024C-A63E-F748BD83CFBC}" type="slidenum">
              <a:rPr lang="en-US" smtClean="0"/>
              <a:t>21</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FontTx/>
              <a:buNone/>
              <a:defRPr/>
            </a:pPr>
            <a:r>
              <a:rPr lang="en-US" baseline="0" dirty="0" smtClean="0"/>
              <a:t>This slide is here because everyone pays more attention if kittens are involved! And maybe it will mean you have nicer associations in your minds now with this topic than you did before. </a:t>
            </a:r>
          </a:p>
          <a:p>
            <a:pPr marL="0" indent="0" defTabSz="465887">
              <a:buFontTx/>
              <a:buNone/>
              <a:defRPr/>
            </a:pPr>
            <a:endParaRPr lang="en-US" baseline="0" dirty="0" smtClean="0"/>
          </a:p>
          <a:p>
            <a:pPr marL="0" indent="0" defTabSz="465887">
              <a:buFontTx/>
              <a:buNone/>
              <a:defRPr/>
            </a:pPr>
            <a:r>
              <a:rPr lang="en-US" baseline="0" dirty="0" smtClean="0"/>
              <a:t>No, more seriously, this is to remind me to mention that we are talking about very young ages groups – 0-2 years old. Thus, it is important to remember that the child feces disposal behavior is really about how the caregivers (usually mothers) are managing child feces, and then how children are beginning to learn behaviors from their caregivers.</a:t>
            </a:r>
          </a:p>
        </p:txBody>
      </p:sp>
      <p:sp>
        <p:nvSpPr>
          <p:cNvPr id="4" name="Slide Number Placeholder 3"/>
          <p:cNvSpPr>
            <a:spLocks noGrp="1"/>
          </p:cNvSpPr>
          <p:nvPr>
            <p:ph type="sldNum" sz="quarter" idx="10"/>
          </p:nvPr>
        </p:nvSpPr>
        <p:spPr/>
        <p:txBody>
          <a:bodyPr/>
          <a:lstStyle/>
          <a:p>
            <a:fld id="{0733BD1A-7126-024C-A63E-F748BD83CFBC}" type="slidenum">
              <a:rPr lang="en-US" smtClean="0"/>
              <a:t>22</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Here we see the tendency for HHs with younger children to have worst disposal practices.</a:t>
            </a:r>
          </a:p>
          <a:p>
            <a:pPr marL="174708" indent="-174708" defTabSz="465887">
              <a:buFontTx/>
              <a:buChar char="-"/>
              <a:defRPr/>
            </a:pPr>
            <a:endParaRPr lang="en-US" baseline="0" dirty="0" smtClean="0"/>
          </a:p>
          <a:p>
            <a:pPr marL="174708" indent="-174708" defTabSz="465887">
              <a:buFont typeface="Arial"/>
              <a:buChar char="•"/>
              <a:defRPr/>
            </a:pPr>
            <a:r>
              <a:rPr lang="en-GB" dirty="0"/>
              <a:t>Especially in the first year of life.  </a:t>
            </a:r>
          </a:p>
          <a:p>
            <a:pPr marL="174708" indent="-174708" defTabSz="465887">
              <a:buFont typeface="Arial"/>
              <a:buChar char="•"/>
              <a:defRPr/>
            </a:pPr>
            <a:endParaRPr lang="en-GB" dirty="0"/>
          </a:p>
          <a:p>
            <a:pPr marL="174708" indent="-174708" defTabSz="465887">
              <a:buFont typeface="Arial"/>
              <a:buChar char="•"/>
              <a:defRPr/>
            </a:pPr>
            <a:r>
              <a:rPr lang="en-GB" dirty="0"/>
              <a:t>There is also a peak in open defecation </a:t>
            </a:r>
            <a:r>
              <a:rPr lang="en-GB" dirty="0" smtClean="0"/>
              <a:t>(</a:t>
            </a:r>
            <a:r>
              <a:rPr lang="en-GB" dirty="0" err="1" smtClean="0"/>
              <a:t>feces</a:t>
            </a:r>
            <a:r>
              <a:rPr lang="en-GB" dirty="0" smtClean="0"/>
              <a:t> </a:t>
            </a:r>
            <a:r>
              <a:rPr lang="en-GB" dirty="0"/>
              <a:t>“left in the open”) for children aged 12-23 months, the same age when the majority of children have just started walking.  </a:t>
            </a:r>
            <a:endParaRPr lang="en-US" dirty="0"/>
          </a:p>
          <a:p>
            <a:pPr marL="174708" indent="-174708" defTabSz="465887">
              <a:buFontTx/>
              <a:buChar char="-"/>
              <a:defRPr/>
            </a:pPr>
            <a:endParaRPr lang="en-US" baseline="0" dirty="0" smtClean="0"/>
          </a:p>
        </p:txBody>
      </p:sp>
      <p:sp>
        <p:nvSpPr>
          <p:cNvPr id="4" name="Slide Number Placeholder 3"/>
          <p:cNvSpPr>
            <a:spLocks noGrp="1"/>
          </p:cNvSpPr>
          <p:nvPr>
            <p:ph type="sldNum" sz="quarter" idx="10"/>
          </p:nvPr>
        </p:nvSpPr>
        <p:spPr/>
        <p:txBody>
          <a:bodyPr/>
          <a:lstStyle/>
          <a:p>
            <a:fld id="{0733BD1A-7126-024C-A63E-F748BD83CFBC}" type="slidenum">
              <a:rPr lang="en-US" smtClean="0"/>
              <a:t>23</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 Here we see the tendency for poorer to have worst disposal practices.</a:t>
            </a:r>
          </a:p>
        </p:txBody>
      </p:sp>
      <p:sp>
        <p:nvSpPr>
          <p:cNvPr id="4" name="Slide Number Placeholder 3"/>
          <p:cNvSpPr>
            <a:spLocks noGrp="1"/>
          </p:cNvSpPr>
          <p:nvPr>
            <p:ph type="sldNum" sz="quarter" idx="10"/>
          </p:nvPr>
        </p:nvSpPr>
        <p:spPr/>
        <p:txBody>
          <a:bodyPr/>
          <a:lstStyle/>
          <a:p>
            <a:fld id="{0733BD1A-7126-024C-A63E-F748BD83CFBC}" type="slidenum">
              <a:rPr lang="en-US" smtClean="0"/>
              <a:t>24</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range of efforts to increase demand, improve supply, and create an enabling environment for the safe disposal of child </a:t>
            </a:r>
            <a:r>
              <a:rPr lang="en-GB" b="1" dirty="0" err="1" smtClean="0"/>
              <a:t>feces</a:t>
            </a:r>
            <a:r>
              <a:rPr lang="en-GB" b="1" dirty="0" smtClean="0"/>
              <a:t> </a:t>
            </a:r>
            <a:r>
              <a:rPr lang="en-GB" b="1" dirty="0"/>
              <a:t>during the first years of life are underway by various organizations in Bangladesh.  </a:t>
            </a:r>
          </a:p>
          <a:p>
            <a:endParaRPr lang="en-US" dirty="0"/>
          </a:p>
          <a:p>
            <a:r>
              <a:rPr lang="en-GB" dirty="0"/>
              <a:t>There seem to be three main ones – but you make know of more! - and they address different aspects of the collection, transport, and disposal of child </a:t>
            </a:r>
            <a:r>
              <a:rPr lang="en-GB" dirty="0" err="1" smtClean="0"/>
              <a:t>feces</a:t>
            </a:r>
            <a:r>
              <a:rPr lang="en-GB" dirty="0" smtClean="0"/>
              <a:t> </a:t>
            </a:r>
            <a:r>
              <a:rPr lang="en-GB" dirty="0"/>
              <a:t>and toilet training.  </a:t>
            </a:r>
            <a:endParaRPr lang="en-US" dirty="0"/>
          </a:p>
          <a:p>
            <a:pPr defTabSz="465887">
              <a:defRPr/>
            </a:pP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25</a:t>
            </a:fld>
            <a:endParaRPr lang="en-US"/>
          </a:p>
        </p:txBody>
      </p:sp>
    </p:spTree>
    <p:extLst>
      <p:ext uri="{BB962C8B-B14F-4D97-AF65-F5344CB8AC3E}">
        <p14:creationId xmlns:p14="http://schemas.microsoft.com/office/powerpoint/2010/main" val="380421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WASH Benefits and the International Centre for Diarrheal Disease Research, Bangladesh (</a:t>
            </a:r>
            <a:r>
              <a:rPr lang="en-GB" dirty="0" err="1" smtClean="0"/>
              <a:t>icddr,b</a:t>
            </a:r>
            <a:r>
              <a:rPr lang="en-GB" dirty="0" smtClean="0"/>
              <a:t>) is trialling an intervention emphasizing safe removal</a:t>
            </a:r>
            <a:r>
              <a:rPr lang="en-GB" baseline="0" dirty="0" smtClean="0"/>
              <a:t> </a:t>
            </a:r>
            <a:r>
              <a:rPr lang="en-GB" dirty="0" smtClean="0"/>
              <a:t>of </a:t>
            </a:r>
            <a:r>
              <a:rPr lang="en-GB" dirty="0" err="1" smtClean="0"/>
              <a:t>feces</a:t>
            </a:r>
            <a:r>
              <a:rPr lang="en-GB" dirty="0" smtClean="0"/>
              <a:t> </a:t>
            </a:r>
            <a:r>
              <a:rPr lang="en-GB" dirty="0" smtClean="0"/>
              <a:t>from the compound</a:t>
            </a:r>
            <a:r>
              <a:rPr lang="en-GB" dirty="0"/>
              <a:t>: </a:t>
            </a:r>
          </a:p>
          <a:p>
            <a:pPr marL="232943" indent="-232943">
              <a:buAutoNum type="arabicParenR"/>
            </a:pPr>
            <a:r>
              <a:rPr lang="en-GB" dirty="0"/>
              <a:t>a </a:t>
            </a:r>
            <a:r>
              <a:rPr lang="en-GB" dirty="0" err="1"/>
              <a:t>sani</a:t>
            </a:r>
            <a:r>
              <a:rPr lang="en-GB" dirty="0"/>
              <a:t>-scoop hoe for picking up </a:t>
            </a:r>
            <a:r>
              <a:rPr lang="en-GB" dirty="0" err="1" smtClean="0"/>
              <a:t>feces</a:t>
            </a:r>
            <a:r>
              <a:rPr lang="en-GB" dirty="0" smtClean="0"/>
              <a:t>, </a:t>
            </a:r>
            <a:endParaRPr lang="en-GB" dirty="0"/>
          </a:p>
          <a:p>
            <a:pPr marL="232943" indent="-232943">
              <a:buAutoNum type="arabicParenR"/>
            </a:pPr>
            <a:r>
              <a:rPr lang="en-GB" dirty="0"/>
              <a:t>plastic child potties with a removable tray</a:t>
            </a:r>
          </a:p>
          <a:p>
            <a:pPr marL="232943" indent="-232943">
              <a:buAutoNum type="arabicParenR"/>
            </a:pPr>
            <a:r>
              <a:rPr lang="en-GB" dirty="0"/>
              <a:t>a new or upgraded dual pit latrine for each household in its compound. </a:t>
            </a:r>
          </a:p>
          <a:p>
            <a:endParaRPr lang="en-GB" dirty="0"/>
          </a:p>
          <a:p>
            <a:r>
              <a:rPr lang="en-GB" b="1" dirty="0"/>
              <a:t>What is its impact? </a:t>
            </a:r>
          </a:p>
          <a:p>
            <a:pPr marL="174708" indent="-174708">
              <a:buFont typeface="Arial"/>
              <a:buChar char="•"/>
            </a:pPr>
            <a:r>
              <a:rPr lang="en-US" dirty="0"/>
              <a:t>A randomized controlled trial (RCT) is being carried out to measure impacts. </a:t>
            </a:r>
          </a:p>
          <a:p>
            <a:pPr marL="174708" indent="-174708">
              <a:buFont typeface="Arial"/>
              <a:buChar char="•"/>
            </a:pPr>
            <a:r>
              <a:rPr lang="en-US" dirty="0"/>
              <a:t>Self-reported data about the respondent’s use of the interventions indicated improvement. </a:t>
            </a:r>
          </a:p>
          <a:p>
            <a:pPr marL="174708" indent="-174708">
              <a:buFont typeface="Arial"/>
              <a:buChar char="•"/>
            </a:pPr>
            <a:r>
              <a:rPr lang="en-US" dirty="0"/>
              <a:t>However, observations of </a:t>
            </a:r>
            <a:r>
              <a:rPr lang="en-US" dirty="0" smtClean="0"/>
              <a:t>feces </a:t>
            </a:r>
            <a:r>
              <a:rPr lang="en-US" dirty="0"/>
              <a:t>in the household environment found only a statistically insignificant difference (</a:t>
            </a:r>
            <a:r>
              <a:rPr lang="en-US" dirty="0" err="1"/>
              <a:t>Luby</a:t>
            </a:r>
            <a:r>
              <a:rPr lang="en-US" dirty="0"/>
              <a:t>, et al. 2013).</a:t>
            </a:r>
            <a:r>
              <a:rPr lang="en-US" dirty="0" smtClean="0">
                <a:effectLst/>
              </a:rPr>
              <a:t> </a:t>
            </a:r>
            <a:endParaRPr lang="en-GB" dirty="0"/>
          </a:p>
        </p:txBody>
      </p:sp>
      <p:sp>
        <p:nvSpPr>
          <p:cNvPr id="4" name="Slide Number Placeholder 3"/>
          <p:cNvSpPr>
            <a:spLocks noGrp="1"/>
          </p:cNvSpPr>
          <p:nvPr>
            <p:ph type="sldNum" sz="quarter" idx="10"/>
          </p:nvPr>
        </p:nvSpPr>
        <p:spPr/>
        <p:txBody>
          <a:bodyPr/>
          <a:lstStyle/>
          <a:p>
            <a:fld id="{0733BD1A-7126-024C-A63E-F748BD83CFBC}" type="slidenum">
              <a:rPr lang="en-US" smtClean="0"/>
              <a:t>26</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project: UNICEF’s Sanitation, Hygiene Education and Water Supply in Bangladesh (SHEWA-B) </a:t>
            </a:r>
          </a:p>
          <a:p>
            <a:endParaRPr lang="en-GB" dirty="0"/>
          </a:p>
          <a:p>
            <a:pPr defTabSz="465887">
              <a:defRPr/>
            </a:pPr>
            <a:r>
              <a:rPr lang="en-GB" dirty="0"/>
              <a:t>This project trained 10,000 local community workers provide hygiene instruction to their neighbours, primarily focusing on the mothers of children under five (UNICEF, 2013). Total target population is </a:t>
            </a:r>
            <a:r>
              <a:rPr lang="en-US" dirty="0"/>
              <a:t>20 million people.</a:t>
            </a:r>
            <a:endParaRPr lang="en-GB" dirty="0"/>
          </a:p>
          <a:p>
            <a:endParaRPr lang="en-GB" dirty="0"/>
          </a:p>
          <a:p>
            <a:r>
              <a:rPr lang="en-GB" b="1" dirty="0"/>
              <a:t>What’s its impact?</a:t>
            </a:r>
          </a:p>
          <a:p>
            <a:endParaRPr lang="en-GB" dirty="0"/>
          </a:p>
          <a:p>
            <a:r>
              <a:rPr lang="en-GB" dirty="0"/>
              <a:t>According to a study conducted in 2012, structured observations did not record statistically significant increases in the proportion of child </a:t>
            </a:r>
            <a:r>
              <a:rPr lang="en-GB" dirty="0" err="1" smtClean="0"/>
              <a:t>feces</a:t>
            </a:r>
            <a:r>
              <a:rPr lang="en-GB" dirty="0" smtClean="0"/>
              <a:t> </a:t>
            </a:r>
            <a:r>
              <a:rPr lang="en-GB" dirty="0"/>
              <a:t>disposed in a latrine or pit (</a:t>
            </a:r>
            <a:r>
              <a:rPr lang="en-GB" dirty="0" err="1"/>
              <a:t>Luby</a:t>
            </a:r>
            <a:r>
              <a:rPr lang="en-GB" dirty="0"/>
              <a:t>, </a:t>
            </a:r>
            <a:r>
              <a:rPr lang="en-US" dirty="0"/>
              <a:t>et al. 2013</a:t>
            </a:r>
            <a:r>
              <a:rPr lang="en-GB" dirty="0"/>
              <a:t>)</a:t>
            </a: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27</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BRAC was formerly Bangladesh Rural Advancement Committee.</a:t>
            </a:r>
          </a:p>
          <a:p>
            <a:endParaRPr lang="en-US" dirty="0"/>
          </a:p>
          <a:p>
            <a:r>
              <a:rPr lang="en-US" dirty="0"/>
              <a:t>The project’s 2006-7 baseline survey found that adults placed less importance in the contamination potential of children’s than adults’ stool and only 11% of respondents regarded “after cleaning children’s stool” to be an appropriate time for </a:t>
            </a:r>
            <a:r>
              <a:rPr lang="en-US" dirty="0" err="1"/>
              <a:t>handwashing</a:t>
            </a:r>
            <a:r>
              <a:rPr lang="en-US" dirty="0"/>
              <a:t> (BRAC, 2008). </a:t>
            </a:r>
          </a:p>
          <a:p>
            <a:endParaRPr lang="en-US" dirty="0"/>
          </a:p>
          <a:p>
            <a:r>
              <a:rPr lang="en-US" dirty="0"/>
              <a:t>In response to these findings, the </a:t>
            </a:r>
            <a:r>
              <a:rPr lang="en-US" dirty="0" err="1"/>
              <a:t>organisation</a:t>
            </a:r>
            <a:r>
              <a:rPr lang="en-US" dirty="0"/>
              <a:t> is targeting over 17 million people in Bangladesh with safe </a:t>
            </a:r>
            <a:r>
              <a:rPr lang="en-US" dirty="0" smtClean="0"/>
              <a:t>feces </a:t>
            </a:r>
            <a:r>
              <a:rPr lang="en-US" dirty="0"/>
              <a:t>disposal interventions. </a:t>
            </a:r>
          </a:p>
          <a:p>
            <a:endParaRPr lang="en-US" dirty="0"/>
          </a:p>
          <a:p>
            <a:r>
              <a:rPr lang="en-US" dirty="0"/>
              <a:t>The program educates children under five and their mothers about proper hygiene practices, through the use of flipcharts and brochures that include messages such as: </a:t>
            </a:r>
          </a:p>
          <a:p>
            <a:pPr marL="174708" indent="-174708">
              <a:buFont typeface="Arial"/>
              <a:buChar char="•"/>
            </a:pPr>
            <a:r>
              <a:rPr lang="en-US" dirty="0"/>
              <a:t>Did you know that the feces of small children can be dangerous? Try to throw the children feces into the latrine.</a:t>
            </a:r>
          </a:p>
          <a:p>
            <a:pPr marL="174708" indent="-174708">
              <a:buFont typeface="Arial"/>
              <a:buChar char="•"/>
            </a:pPr>
            <a:r>
              <a:rPr lang="en-US" dirty="0"/>
              <a:t>Your children need a hygienic latrine and need to use it. </a:t>
            </a:r>
          </a:p>
          <a:p>
            <a:pPr marL="174708" indent="-174708">
              <a:buFont typeface="Arial"/>
              <a:buChar char="•"/>
            </a:pPr>
            <a:r>
              <a:rPr lang="en-US" dirty="0"/>
              <a:t>After cleaning the child’s bottom throw the child feces into the latrine; it is important to wash both hands with soap (BRAC 2013).</a:t>
            </a:r>
          </a:p>
          <a:p>
            <a:endParaRPr lang="en-US" dirty="0"/>
          </a:p>
          <a:p>
            <a:r>
              <a:rPr lang="en-US" b="1" dirty="0"/>
              <a:t>What is it’s impact?</a:t>
            </a:r>
          </a:p>
          <a:p>
            <a:endParaRPr lang="en-US" dirty="0"/>
          </a:p>
          <a:p>
            <a:r>
              <a:rPr lang="en-US" dirty="0"/>
              <a:t>The authors could not locate an evaluation of these efforts. </a:t>
            </a:r>
          </a:p>
        </p:txBody>
      </p:sp>
      <p:sp>
        <p:nvSpPr>
          <p:cNvPr id="4" name="Slide Number Placeholder 3"/>
          <p:cNvSpPr>
            <a:spLocks noGrp="1"/>
          </p:cNvSpPr>
          <p:nvPr>
            <p:ph type="sldNum" sz="quarter" idx="10"/>
          </p:nvPr>
        </p:nvSpPr>
        <p:spPr/>
        <p:txBody>
          <a:bodyPr/>
          <a:lstStyle/>
          <a:p>
            <a:fld id="{0733BD1A-7126-024C-A63E-F748BD83CFBC}" type="slidenum">
              <a:rPr lang="en-US" smtClean="0"/>
              <a:t>28</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GB" dirty="0"/>
              <a:t>Given the relatively few programmes focusing on children’s sanitation in Bangladesh and also globally, there is not a strong evidence base on what works best for effectively increasing the safe disposal of child </a:t>
            </a:r>
            <a:r>
              <a:rPr lang="en-GB" dirty="0" err="1"/>
              <a:t>feces</a:t>
            </a:r>
            <a:r>
              <a:rPr lang="en-GB" dirty="0"/>
              <a:t>. </a:t>
            </a:r>
          </a:p>
          <a:p>
            <a:pPr defTabSz="465887">
              <a:defRPr/>
            </a:pPr>
            <a:endParaRPr lang="en-GB" dirty="0"/>
          </a:p>
          <a:p>
            <a:pPr defTabSz="465887">
              <a:defRPr/>
            </a:pPr>
            <a:r>
              <a:rPr lang="en-GB" dirty="0"/>
              <a:t>Significant knowledge gaps must be filled before comprehensive practical evidence-based policy and program guidance will be available. </a:t>
            </a:r>
          </a:p>
          <a:p>
            <a:pPr defTabSz="465887">
              <a:defRPr/>
            </a:pPr>
            <a:endParaRPr lang="en-GB" dirty="0"/>
          </a:p>
          <a:p>
            <a:pPr defTabSz="465887">
              <a:defRPr/>
            </a:pPr>
            <a:r>
              <a:rPr lang="en-GB" dirty="0"/>
              <a:t>Nevertheless, the organizations mentioned previously plus other experts working in or researching children’s sanitation globally have published a number of recommendations and possible methods for incorporating child </a:t>
            </a:r>
            <a:r>
              <a:rPr lang="en-GB" dirty="0" err="1"/>
              <a:t>feces</a:t>
            </a:r>
            <a:r>
              <a:rPr lang="en-GB" dirty="0"/>
              <a:t> management into existing programs. </a:t>
            </a:r>
            <a:endParaRPr lang="en-US" dirty="0"/>
          </a:p>
          <a:p>
            <a:pPr defTabSz="465887">
              <a:defRPr/>
            </a:pPr>
            <a:endParaRPr lang="en-US" dirty="0" smtClean="0"/>
          </a:p>
          <a:p>
            <a:pPr defTabSz="465887">
              <a:defRPr/>
            </a:pP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29</a:t>
            </a:fld>
            <a:endParaRPr lang="en-US"/>
          </a:p>
        </p:txBody>
      </p:sp>
    </p:spTree>
    <p:extLst>
      <p:ext uri="{BB962C8B-B14F-4D97-AF65-F5344CB8AC3E}">
        <p14:creationId xmlns:p14="http://schemas.microsoft.com/office/powerpoint/2010/main" val="3804214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smtClean="0"/>
          </a:p>
        </p:txBody>
      </p:sp>
      <p:sp>
        <p:nvSpPr>
          <p:cNvPr id="4" name="Slide Number Placeholder 3"/>
          <p:cNvSpPr>
            <a:spLocks noGrp="1"/>
          </p:cNvSpPr>
          <p:nvPr>
            <p:ph type="sldNum" sz="quarter" idx="10"/>
          </p:nvPr>
        </p:nvSpPr>
        <p:spPr/>
        <p:txBody>
          <a:bodyPr/>
          <a:lstStyle/>
          <a:p>
            <a:fld id="{5B3BCDB5-EDBD-4D3A-ACFA-EF365B0BB108}" type="slidenum">
              <a:rPr lang="en-US" smtClean="0"/>
              <a:pPr/>
              <a:t>3</a:t>
            </a:fld>
            <a:endParaRPr lang="en-US"/>
          </a:p>
        </p:txBody>
      </p:sp>
    </p:spTree>
    <p:extLst>
      <p:ext uri="{BB962C8B-B14F-4D97-AF65-F5344CB8AC3E}">
        <p14:creationId xmlns:p14="http://schemas.microsoft.com/office/powerpoint/2010/main" val="4016843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a:buChar char="•"/>
            </a:pPr>
            <a:r>
              <a:rPr lang="en-GB" dirty="0" smtClean="0"/>
              <a:t>As </a:t>
            </a:r>
            <a:r>
              <a:rPr lang="en-GB" dirty="0" err="1" smtClean="0"/>
              <a:t>Libbet</a:t>
            </a:r>
            <a:r>
              <a:rPr lang="en-GB" baseline="0" dirty="0" smtClean="0"/>
              <a:t> pointed out, many people </a:t>
            </a:r>
            <a:r>
              <a:rPr lang="en-GB" dirty="0" smtClean="0"/>
              <a:t>consider children’s </a:t>
            </a:r>
            <a:r>
              <a:rPr lang="en-GB" dirty="0" err="1" smtClean="0"/>
              <a:t>feces</a:t>
            </a:r>
            <a:r>
              <a:rPr lang="en-GB" dirty="0" smtClean="0"/>
              <a:t> </a:t>
            </a:r>
            <a:r>
              <a:rPr lang="en-GB" dirty="0" smtClean="0"/>
              <a:t>as relatively inoffensive</a:t>
            </a:r>
            <a:r>
              <a:rPr lang="en-GB" baseline="0" dirty="0" smtClean="0"/>
              <a:t> and so real work needs to be done to create demand for sanitation for children </a:t>
            </a:r>
          </a:p>
          <a:p>
            <a:pPr marL="291179" indent="-291179">
              <a:buFont typeface="Arial"/>
              <a:buChar char="•"/>
            </a:pPr>
            <a:r>
              <a:rPr lang="en-GB" baseline="0" dirty="0" smtClean="0"/>
              <a:t>We have quite a bit to do in order to create a social norm where people dispose of infant </a:t>
            </a:r>
            <a:r>
              <a:rPr lang="en-GB" baseline="0" dirty="0" err="1" smtClean="0"/>
              <a:t>feces</a:t>
            </a:r>
            <a:r>
              <a:rPr lang="en-GB" baseline="0" dirty="0" smtClean="0"/>
              <a:t> </a:t>
            </a:r>
            <a:r>
              <a:rPr lang="en-GB" baseline="0" dirty="0" smtClean="0"/>
              <a:t>into a toilet/latrine and safely dispose of water used to clean soiled clothing</a:t>
            </a:r>
            <a:endParaRPr lang="en-GB" dirty="0" smtClean="0"/>
          </a:p>
          <a:p>
            <a:pPr marL="291179" indent="-291179">
              <a:buFont typeface="Arial"/>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733BD1A-7126-024C-A63E-F748BD83CFBC}" type="slidenum">
              <a:rPr lang="en-US" smtClean="0"/>
              <a:t>31</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0733BD1A-7126-024C-A63E-F748BD83CFBC}" type="slidenum">
              <a:rPr lang="en-US" smtClean="0"/>
              <a:t>33</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smtClean="0"/>
              <a:t>We also need to strengthen</a:t>
            </a:r>
            <a:r>
              <a:rPr lang="en-GB" baseline="0" dirty="0" smtClean="0"/>
              <a:t> the supply of sanitation products targeted at children and investigate what that means.   There are sometimes local tools already available in the market, such as child potties, or other products, such as the hoe that can be re-purposed for sanitation.</a:t>
            </a:r>
            <a:endParaRPr lang="en-GB" dirty="0" smtClean="0"/>
          </a:p>
          <a:p>
            <a:pPr marL="0" indent="0">
              <a:buFont typeface="Arial"/>
              <a:buNone/>
            </a:pPr>
            <a:endParaRPr lang="en-GB" dirty="0" smtClean="0"/>
          </a:p>
        </p:txBody>
      </p:sp>
      <p:sp>
        <p:nvSpPr>
          <p:cNvPr id="4" name="Slide Number Placeholder 3"/>
          <p:cNvSpPr>
            <a:spLocks noGrp="1"/>
          </p:cNvSpPr>
          <p:nvPr>
            <p:ph type="sldNum" sz="quarter" idx="10"/>
          </p:nvPr>
        </p:nvSpPr>
        <p:spPr/>
        <p:txBody>
          <a:bodyPr/>
          <a:lstStyle/>
          <a:p>
            <a:fld id="{0733BD1A-7126-024C-A63E-F748BD83CFBC}" type="slidenum">
              <a:rPr lang="en-US" smtClean="0"/>
              <a:t>34</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need to have a real conversation about what products</a:t>
            </a:r>
            <a:r>
              <a:rPr lang="en-US" baseline="0" dirty="0" smtClean="0"/>
              <a:t> work at each age.</a:t>
            </a: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35</a:t>
            </a:fld>
            <a:endParaRPr lang="en-US"/>
          </a:p>
        </p:txBody>
      </p:sp>
    </p:spTree>
    <p:extLst>
      <p:ext uri="{BB962C8B-B14F-4D97-AF65-F5344CB8AC3E}">
        <p14:creationId xmlns:p14="http://schemas.microsoft.com/office/powerpoint/2010/main" val="3043363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GB" dirty="0" smtClean="0"/>
              <a:t>We need to create</a:t>
            </a:r>
            <a:r>
              <a:rPr lang="en-GB" baseline="0" dirty="0" smtClean="0"/>
              <a:t> an enabling environment by working</a:t>
            </a:r>
            <a:r>
              <a:rPr lang="en-GB" dirty="0" smtClean="0"/>
              <a:t> with governments to incorporate safe disposal of child </a:t>
            </a:r>
            <a:r>
              <a:rPr lang="en-GB" dirty="0" err="1" smtClean="0"/>
              <a:t>feces</a:t>
            </a:r>
            <a:r>
              <a:rPr lang="en-GB" dirty="0" smtClean="0"/>
              <a:t> </a:t>
            </a:r>
            <a:r>
              <a:rPr lang="en-GB" dirty="0" smtClean="0"/>
              <a:t>into existing interventions.  For example, in locations using community-led total sanitation, some</a:t>
            </a:r>
            <a:r>
              <a:rPr lang="en-GB" baseline="0" dirty="0" smtClean="0"/>
              <a:t> countries are including the </a:t>
            </a:r>
            <a:r>
              <a:rPr lang="en-GB" dirty="0" smtClean="0"/>
              <a:t>idea that a community cannot be certified as open defecation free unless everyone’s </a:t>
            </a:r>
            <a:r>
              <a:rPr lang="en-GB" dirty="0" err="1" smtClean="0"/>
              <a:t>feces</a:t>
            </a:r>
            <a:r>
              <a:rPr lang="en-GB" dirty="0" smtClean="0"/>
              <a:t> </a:t>
            </a:r>
            <a:r>
              <a:rPr lang="en-GB" dirty="0" smtClean="0"/>
              <a:t>are safely disposed of.  In other</a:t>
            </a:r>
            <a:r>
              <a:rPr lang="en-GB" baseline="0" dirty="0" smtClean="0"/>
              <a:t> words, </a:t>
            </a:r>
            <a:r>
              <a:rPr lang="en-GB" dirty="0" smtClean="0"/>
              <a:t>child </a:t>
            </a:r>
            <a:r>
              <a:rPr lang="en-GB" dirty="0" err="1" smtClean="0"/>
              <a:t>feces</a:t>
            </a:r>
            <a:r>
              <a:rPr lang="en-GB" dirty="0" smtClean="0"/>
              <a:t> disposal is required during</a:t>
            </a:r>
            <a:r>
              <a:rPr lang="en-GB" baseline="0" dirty="0" smtClean="0"/>
              <a:t> verification of ODF</a:t>
            </a:r>
            <a:r>
              <a:rPr lang="en-GB" dirty="0" smtClean="0"/>
              <a: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733BD1A-7126-024C-A63E-F748BD83CFBC}" type="slidenum">
              <a:rPr lang="en-US" smtClean="0"/>
              <a:t>36</a:t>
            </a:fld>
            <a:endParaRPr lang="en-US"/>
          </a:p>
        </p:txBody>
      </p:sp>
    </p:spTree>
    <p:extLst>
      <p:ext uri="{BB962C8B-B14F-4D97-AF65-F5344CB8AC3E}">
        <p14:creationId xmlns:p14="http://schemas.microsoft.com/office/powerpoint/2010/main" val="1863622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37</a:t>
            </a:fld>
            <a:endParaRPr lang="en-US"/>
          </a:p>
        </p:txBody>
      </p:sp>
    </p:spTree>
    <p:extLst>
      <p:ext uri="{BB962C8B-B14F-4D97-AF65-F5344CB8AC3E}">
        <p14:creationId xmlns:p14="http://schemas.microsoft.com/office/powerpoint/2010/main" val="2673349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38</a:t>
            </a:fld>
            <a:endParaRPr lang="en-US"/>
          </a:p>
        </p:txBody>
      </p:sp>
    </p:spTree>
    <p:extLst>
      <p:ext uri="{BB962C8B-B14F-4D97-AF65-F5344CB8AC3E}">
        <p14:creationId xmlns:p14="http://schemas.microsoft.com/office/powerpoint/2010/main" val="421615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defTabSz="465887">
              <a:buFont typeface="Arial"/>
              <a:buChar char="•"/>
              <a:defRPr/>
            </a:pPr>
            <a:endParaRPr lang="en-US" baseline="0" dirty="0" smtClean="0"/>
          </a:p>
          <a:p>
            <a:endParaRPr lang="en-US" dirty="0" smtClean="0"/>
          </a:p>
          <a:p>
            <a:pPr defTabSz="465887">
              <a:defRPr/>
            </a:pPr>
            <a:endParaRPr lang="en-US" dirty="0" smtClean="0"/>
          </a:p>
          <a:p>
            <a:pPr defTabSz="465887">
              <a:defRPr/>
            </a:pPr>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39</a:t>
            </a:fld>
            <a:endParaRPr lang="en-US"/>
          </a:p>
        </p:txBody>
      </p:sp>
    </p:spTree>
    <p:extLst>
      <p:ext uri="{BB962C8B-B14F-4D97-AF65-F5344CB8AC3E}">
        <p14:creationId xmlns:p14="http://schemas.microsoft.com/office/powerpoint/2010/main" val="380421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usually talking about increasing the access to household sanitation.  As you will see in </a:t>
            </a:r>
            <a:r>
              <a:rPr lang="en-US" baseline="0" dirty="0" err="1" smtClean="0"/>
              <a:t>Libbet’s</a:t>
            </a:r>
            <a:r>
              <a:rPr lang="en-US" baseline="0" dirty="0" smtClean="0"/>
              <a:t> presentation, a household having sanitation does not mean  that a child has sanitation.  While we measure the impact on children, sanitation interventions almost always target adults.</a:t>
            </a:r>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4</a:t>
            </a:fld>
            <a:endParaRPr lang="en-US"/>
          </a:p>
        </p:txBody>
      </p:sp>
    </p:spTree>
    <p:extLst>
      <p:ext uri="{BB962C8B-B14F-4D97-AF65-F5344CB8AC3E}">
        <p14:creationId xmlns:p14="http://schemas.microsoft.com/office/powerpoint/2010/main" val="89400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5</a:t>
            </a:fld>
            <a:endParaRPr lang="en-US"/>
          </a:p>
        </p:txBody>
      </p:sp>
    </p:spTree>
    <p:extLst>
      <p:ext uri="{BB962C8B-B14F-4D97-AF65-F5344CB8AC3E}">
        <p14:creationId xmlns:p14="http://schemas.microsoft.com/office/powerpoint/2010/main" val="39829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Intake interventions can only reduce stunting by 36% and mortality by 25%.  So what can</a:t>
            </a:r>
            <a:r>
              <a:rPr lang="en-US" baseline="0" dirty="0" smtClean="0"/>
              <a:t> make up the rest of the difference?</a:t>
            </a:r>
            <a:endParaRPr lang="en-US" dirty="0"/>
          </a:p>
          <a:p>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6</a:t>
            </a:fld>
            <a:endParaRPr lang="en-US"/>
          </a:p>
        </p:txBody>
      </p:sp>
    </p:spTree>
    <p:extLst>
      <p:ext uri="{BB962C8B-B14F-4D97-AF65-F5344CB8AC3E}">
        <p14:creationId xmlns:p14="http://schemas.microsoft.com/office/powerpoint/2010/main" val="66841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6355" indent="-186355">
              <a:defRPr/>
            </a:pPr>
            <a:r>
              <a:rPr lang="en-US" baseline="0" dirty="0" smtClean="0">
                <a:solidFill>
                  <a:schemeClr val="bg2">
                    <a:lumMod val="10000"/>
                  </a:schemeClr>
                </a:solidFill>
              </a:rPr>
              <a:t>Emerging research shows that Sanitation </a:t>
            </a:r>
            <a:r>
              <a:rPr lang="en-US" dirty="0" smtClean="0">
                <a:solidFill>
                  <a:schemeClr val="bg2">
                    <a:lumMod val="10000"/>
                  </a:schemeClr>
                </a:solidFill>
              </a:rPr>
              <a:t>alone explains 54% of international variation in child height.  Just</a:t>
            </a:r>
            <a:r>
              <a:rPr lang="en-US" baseline="0" dirty="0" smtClean="0">
                <a:solidFill>
                  <a:schemeClr val="bg2">
                    <a:lumMod val="10000"/>
                  </a:schemeClr>
                </a:solidFill>
              </a:rPr>
              <a:t> in case you wondered, </a:t>
            </a:r>
            <a:r>
              <a:rPr lang="en-US" dirty="0" smtClean="0">
                <a:solidFill>
                  <a:schemeClr val="bg2">
                    <a:lumMod val="10000"/>
                  </a:schemeClr>
                </a:solidFill>
              </a:rPr>
              <a:t>GDP only explains 29% of international variation in child height.</a:t>
            </a:r>
            <a:br>
              <a:rPr lang="en-US" dirty="0" smtClean="0">
                <a:solidFill>
                  <a:schemeClr val="bg2">
                    <a:lumMod val="10000"/>
                  </a:schemeClr>
                </a:solidFill>
              </a:rPr>
            </a:br>
            <a:endParaRPr lang="en-US" dirty="0" smtClean="0">
              <a:solidFill>
                <a:schemeClr val="bg2">
                  <a:lumMod val="10000"/>
                </a:schemeClr>
              </a:solidFill>
            </a:endParaRPr>
          </a:p>
          <a:p>
            <a:pPr marL="186355" indent="-186355">
              <a:defRPr/>
            </a:pPr>
            <a:endParaRPr lang="en-US" dirty="0" smtClean="0">
              <a:solidFill>
                <a:schemeClr val="bg2">
                  <a:lumMod val="10000"/>
                </a:schemeClr>
              </a:solidFill>
            </a:endParaRP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5B3BCDB5-EDBD-4D3A-ACFA-EF365B0BB108}" type="slidenum">
              <a:rPr lang="en-US" smtClean="0"/>
              <a:pPr/>
              <a:t>7</a:t>
            </a:fld>
            <a:endParaRPr lang="en-US"/>
          </a:p>
        </p:txBody>
      </p:sp>
    </p:spTree>
    <p:extLst>
      <p:ext uri="{BB962C8B-B14F-4D97-AF65-F5344CB8AC3E}">
        <p14:creationId xmlns:p14="http://schemas.microsoft.com/office/powerpoint/2010/main" val="120835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The real problem might be below the surface in the intestines with Environmental </a:t>
            </a:r>
            <a:r>
              <a:rPr lang="en-US" baseline="0" dirty="0" err="1" smtClean="0"/>
              <a:t>Enteropathy</a:t>
            </a:r>
            <a:r>
              <a:rPr lang="en-US" baseline="0" dirty="0" smtClean="0"/>
              <a:t>.</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5B3BCDB5-EDBD-4D3A-ACFA-EF365B0BB108}" type="slidenum">
              <a:rPr lang="en-US" smtClean="0"/>
              <a:pPr/>
              <a:t>8</a:t>
            </a:fld>
            <a:endParaRPr lang="en-US"/>
          </a:p>
        </p:txBody>
      </p:sp>
    </p:spTree>
    <p:extLst>
      <p:ext uri="{BB962C8B-B14F-4D97-AF65-F5344CB8AC3E}">
        <p14:creationId xmlns:p14="http://schemas.microsoft.com/office/powerpoint/2010/main" val="321458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Stay</a:t>
            </a:r>
            <a:r>
              <a:rPr lang="en-US" baseline="0" dirty="0" smtClean="0"/>
              <a:t> tuned to the results of SHINES work to see if we can stop having to use the word “hypothesis” whenever we talk about this work.  </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0733BD1A-7126-024C-A63E-F748BD83CFBC}" type="slidenum">
              <a:rPr lang="en-US" smtClean="0"/>
              <a:t>9</a:t>
            </a:fld>
            <a:endParaRPr lang="en-US"/>
          </a:p>
        </p:txBody>
      </p:sp>
    </p:spTree>
    <p:extLst>
      <p:ext uri="{BB962C8B-B14F-4D97-AF65-F5344CB8AC3E}">
        <p14:creationId xmlns:p14="http://schemas.microsoft.com/office/powerpoint/2010/main" val="302692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FC092-C767-CA46-8FDF-76FAF0A8723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2D1D-E611-2541-89D6-7F2D61E1D24A}" type="slidenum">
              <a:rPr lang="en-US" smtClean="0"/>
              <a:t>‹#›</a:t>
            </a:fld>
            <a:endParaRPr lang="en-US"/>
          </a:p>
        </p:txBody>
      </p:sp>
      <p:sp>
        <p:nvSpPr>
          <p:cNvPr id="7" name="Rectangle 2"/>
          <p:cNvSpPr/>
          <p:nvPr userDrawn="1"/>
        </p:nvSpPr>
        <p:spPr bwMode="auto">
          <a:xfrm>
            <a:off x="-16934" y="6375400"/>
            <a:ext cx="9169401" cy="482600"/>
          </a:xfrm>
          <a:custGeom>
            <a:avLst/>
            <a:gdLst>
              <a:gd name="connsiteX0" fmla="*/ 0 w 9144000"/>
              <a:gd name="connsiteY0" fmla="*/ 0 h 609600"/>
              <a:gd name="connsiteX1" fmla="*/ 9144000 w 9144000"/>
              <a:gd name="connsiteY1" fmla="*/ 0 h 609600"/>
              <a:gd name="connsiteX2" fmla="*/ 9144000 w 9144000"/>
              <a:gd name="connsiteY2" fmla="*/ 609600 h 609600"/>
              <a:gd name="connsiteX3" fmla="*/ 0 w 9144000"/>
              <a:gd name="connsiteY3" fmla="*/ 609600 h 609600"/>
              <a:gd name="connsiteX4" fmla="*/ 0 w 9144000"/>
              <a:gd name="connsiteY4" fmla="*/ 0 h 609600"/>
              <a:gd name="connsiteX0" fmla="*/ 0 w 9144000"/>
              <a:gd name="connsiteY0" fmla="*/ 8467 h 618067"/>
              <a:gd name="connsiteX1" fmla="*/ 2243667 w 9144000"/>
              <a:gd name="connsiteY1" fmla="*/ 0 h 618067"/>
              <a:gd name="connsiteX2" fmla="*/ 9144000 w 9144000"/>
              <a:gd name="connsiteY2" fmla="*/ 8467 h 618067"/>
              <a:gd name="connsiteX3" fmla="*/ 9144000 w 9144000"/>
              <a:gd name="connsiteY3" fmla="*/ 618067 h 618067"/>
              <a:gd name="connsiteX4" fmla="*/ 0 w 9144000"/>
              <a:gd name="connsiteY4" fmla="*/ 618067 h 618067"/>
              <a:gd name="connsiteX5" fmla="*/ 0 w 9144000"/>
              <a:gd name="connsiteY5" fmla="*/ 8467 h 618067"/>
              <a:gd name="connsiteX0" fmla="*/ 0 w 9144000"/>
              <a:gd name="connsiteY0" fmla="*/ 0 h 609600"/>
              <a:gd name="connsiteX1" fmla="*/ 2370667 w 9144000"/>
              <a:gd name="connsiteY1" fmla="*/ 389467 h 609600"/>
              <a:gd name="connsiteX2" fmla="*/ 9144000 w 9144000"/>
              <a:gd name="connsiteY2" fmla="*/ 0 h 609600"/>
              <a:gd name="connsiteX3" fmla="*/ 9144000 w 9144000"/>
              <a:gd name="connsiteY3" fmla="*/ 609600 h 609600"/>
              <a:gd name="connsiteX4" fmla="*/ 0 w 9144000"/>
              <a:gd name="connsiteY4" fmla="*/ 609600 h 609600"/>
              <a:gd name="connsiteX5" fmla="*/ 0 w 9144000"/>
              <a:gd name="connsiteY5" fmla="*/ 0 h 609600"/>
              <a:gd name="connsiteX0" fmla="*/ 0 w 9144000"/>
              <a:gd name="connsiteY0" fmla="*/ 0 h 609600"/>
              <a:gd name="connsiteX1" fmla="*/ 2370667 w 9144000"/>
              <a:gd name="connsiteY1" fmla="*/ 389467 h 609600"/>
              <a:gd name="connsiteX2" fmla="*/ 7509933 w 9144000"/>
              <a:gd name="connsiteY2" fmla="*/ 76200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705599 w 9144000"/>
              <a:gd name="connsiteY2" fmla="*/ 118534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637866 w 9144000"/>
              <a:gd name="connsiteY2" fmla="*/ 355601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324600 w 9144000"/>
              <a:gd name="connsiteY2" fmla="*/ 177801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265333 w 9144000"/>
              <a:gd name="connsiteY2" fmla="*/ 143935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265333 w 9144000"/>
              <a:gd name="connsiteY2" fmla="*/ 143935 h 609600"/>
              <a:gd name="connsiteX3" fmla="*/ 9135534 w 9144000"/>
              <a:gd name="connsiteY3" fmla="*/ 448734 h 609600"/>
              <a:gd name="connsiteX4" fmla="*/ 9144000 w 9144000"/>
              <a:gd name="connsiteY4" fmla="*/ 609600 h 609600"/>
              <a:gd name="connsiteX5" fmla="*/ 0 w 9144000"/>
              <a:gd name="connsiteY5" fmla="*/ 609600 h 609600"/>
              <a:gd name="connsiteX6" fmla="*/ 0 w 9144000"/>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929467 w 9152467"/>
              <a:gd name="connsiteY1" fmla="*/ 516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700867 w 9152467"/>
              <a:gd name="connsiteY1" fmla="*/ 584201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556933 w 9152467"/>
              <a:gd name="connsiteY1" fmla="*/ 4656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556933 w 9152467"/>
              <a:gd name="connsiteY1" fmla="*/ 4656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25400 w 9152467"/>
              <a:gd name="connsiteY0" fmla="*/ 90947 h 471947"/>
              <a:gd name="connsiteX1" fmla="*/ 2556933 w 9152467"/>
              <a:gd name="connsiteY1" fmla="*/ 328014 h 471947"/>
              <a:gd name="connsiteX2" fmla="*/ 6265333 w 9152467"/>
              <a:gd name="connsiteY2" fmla="*/ 6282 h 471947"/>
              <a:gd name="connsiteX3" fmla="*/ 9152467 w 9152467"/>
              <a:gd name="connsiteY3" fmla="*/ 192547 h 471947"/>
              <a:gd name="connsiteX4" fmla="*/ 9144000 w 9152467"/>
              <a:gd name="connsiteY4" fmla="*/ 471947 h 471947"/>
              <a:gd name="connsiteX5" fmla="*/ 0 w 9152467"/>
              <a:gd name="connsiteY5" fmla="*/ 471947 h 471947"/>
              <a:gd name="connsiteX6" fmla="*/ 25400 w 9152467"/>
              <a:gd name="connsiteY6" fmla="*/ 90947 h 471947"/>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401" h="482600">
                <a:moveTo>
                  <a:pt x="0" y="0"/>
                </a:moveTo>
                <a:cubicBezTo>
                  <a:pt x="911578" y="231422"/>
                  <a:pt x="1365956" y="327379"/>
                  <a:pt x="2573867" y="338667"/>
                </a:cubicBezTo>
                <a:cubicBezTo>
                  <a:pt x="5133623" y="265289"/>
                  <a:pt x="4459111" y="56445"/>
                  <a:pt x="6282267" y="16935"/>
                </a:cubicBezTo>
                <a:cubicBezTo>
                  <a:pt x="7202312" y="-14111"/>
                  <a:pt x="8207023" y="73378"/>
                  <a:pt x="9169401" y="203200"/>
                </a:cubicBezTo>
                <a:lnTo>
                  <a:pt x="9160934" y="482600"/>
                </a:lnTo>
                <a:lnTo>
                  <a:pt x="16934" y="482600"/>
                </a:lnTo>
                <a:lnTo>
                  <a:pt x="0" y="0"/>
                </a:lnTo>
                <a:close/>
              </a:path>
            </a:pathLst>
          </a:custGeom>
          <a:gradFill flip="none" rotWithShape="1">
            <a:gsLst>
              <a:gs pos="100000">
                <a:srgbClr val="005495"/>
              </a:gs>
              <a:gs pos="0">
                <a:srgbClr val="0087C0"/>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Title 1"/>
          <p:cNvSpPr txBox="1">
            <a:spLocks/>
          </p:cNvSpPr>
          <p:nvPr userDrawn="1"/>
        </p:nvSpPr>
        <p:spPr>
          <a:xfrm>
            <a:off x="457200" y="0"/>
            <a:ext cx="6934200" cy="990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1" kern="1200">
                <a:solidFill>
                  <a:schemeClr val="accent3">
                    <a:lumMod val="75000"/>
                  </a:schemeClr>
                </a:solidFill>
                <a:latin typeface="Arial" pitchFamily="34" charset="0"/>
                <a:ea typeface="+mj-ea"/>
                <a:cs typeface="Arial" pitchFamily="34" charset="0"/>
              </a:defRPr>
            </a:lvl1pPr>
          </a:lstStyle>
          <a:p>
            <a:endParaRPr lang="en-US" dirty="0"/>
          </a:p>
        </p:txBody>
      </p:sp>
      <p:sp>
        <p:nvSpPr>
          <p:cNvPr id="9" name="Content Placeholder 2"/>
          <p:cNvSpPr>
            <a:spLocks noGrp="1"/>
          </p:cNvSpPr>
          <p:nvPr>
            <p:ph idx="13"/>
          </p:nvPr>
        </p:nvSpPr>
        <p:spPr>
          <a:xfrm>
            <a:off x="457200" y="1219200"/>
            <a:ext cx="8229600" cy="4906963"/>
          </a:xfrm>
        </p:spPr>
        <p:txBody>
          <a:bodyPr/>
          <a:lstStyle>
            <a:lvl1pPr>
              <a:defRPr sz="2400">
                <a:solidFill>
                  <a:schemeClr val="accent3">
                    <a:lumMod val="75000"/>
                  </a:schemeClr>
                </a:solidFill>
                <a:latin typeface="Arial" pitchFamily="34" charset="0"/>
                <a:cs typeface="Arial" pitchFamily="34" charset="0"/>
              </a:defRPr>
            </a:lvl1pPr>
            <a:lvl2pPr>
              <a:defRPr sz="2000">
                <a:solidFill>
                  <a:schemeClr val="accent3">
                    <a:lumMod val="75000"/>
                  </a:schemeClr>
                </a:solidFill>
                <a:latin typeface="Arial" pitchFamily="34" charset="0"/>
                <a:cs typeface="Arial" pitchFamily="34" charset="0"/>
              </a:defRPr>
            </a:lvl2pPr>
            <a:lvl3pPr>
              <a:defRPr sz="1800">
                <a:solidFill>
                  <a:schemeClr val="accent3">
                    <a:lumMod val="75000"/>
                  </a:schemeClr>
                </a:solidFill>
                <a:latin typeface="Arial" pitchFamily="34" charset="0"/>
                <a:cs typeface="Arial" pitchFamily="34" charset="0"/>
              </a:defRPr>
            </a:lvl3pPr>
            <a:lvl4pPr>
              <a:defRPr sz="1600">
                <a:solidFill>
                  <a:schemeClr val="accent3">
                    <a:lumMod val="75000"/>
                  </a:schemeClr>
                </a:solidFill>
                <a:latin typeface="Arial" pitchFamily="34" charset="0"/>
                <a:cs typeface="Arial" pitchFamily="34" charset="0"/>
              </a:defRPr>
            </a:lvl4pPr>
            <a:lvl5pPr>
              <a:defRPr sz="1600">
                <a:solidFill>
                  <a:schemeClr val="accent3">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7944781" y="6519446"/>
            <a:ext cx="947695"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Slide </a:t>
            </a:r>
            <a:fld id="{BC5444F4-80D1-4415-8D5C-C4AD62DFC135}" type="slidenum">
              <a:rPr lang="en-US" sz="1600" smtClean="0">
                <a:solidFill>
                  <a:schemeClr val="bg1"/>
                </a:solidFill>
                <a:latin typeface="Arial" pitchFamily="34" charset="0"/>
                <a:cs typeface="Arial" pitchFamily="34" charset="0"/>
              </a:rPr>
              <a:pPr algn="r"/>
              <a:t>‹#›</a:t>
            </a:fld>
            <a:endParaRPr lang="en-US" sz="1600" dirty="0">
              <a:solidFill>
                <a:schemeClr val="bg1"/>
              </a:solidFill>
              <a:latin typeface="Arial" pitchFamily="34" charset="0"/>
              <a:cs typeface="Arial" pitchFamily="34" charset="0"/>
            </a:endParaRPr>
          </a:p>
        </p:txBody>
      </p:sp>
      <p:pic>
        <p:nvPicPr>
          <p:cNvPr id="11" name="Picture 2" descr="C:\Users\Samhir\Documents\World Bank\WSP Design\WSP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304800"/>
            <a:ext cx="1675050" cy="5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7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FC092-C767-CA46-8FDF-76FAF0A8723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388905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FC092-C767-CA46-8FDF-76FAF0A8723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75087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30" name="Group 29"/>
          <p:cNvGrpSpPr/>
          <p:nvPr userDrawn="1"/>
        </p:nvGrpSpPr>
        <p:grpSpPr>
          <a:xfrm>
            <a:off x="-8546" y="-6293"/>
            <a:ext cx="9177257" cy="5270947"/>
            <a:chOff x="-8546" y="-6293"/>
            <a:chExt cx="9177257" cy="5270947"/>
          </a:xfrm>
        </p:grpSpPr>
        <p:sp>
          <p:nvSpPr>
            <p:cNvPr id="31" name="Rectangle 2"/>
            <p:cNvSpPr/>
            <p:nvPr/>
          </p:nvSpPr>
          <p:spPr bwMode="auto">
            <a:xfrm>
              <a:off x="-8546" y="-6293"/>
              <a:ext cx="9155086" cy="2667796"/>
            </a:xfrm>
            <a:custGeom>
              <a:avLst/>
              <a:gdLst>
                <a:gd name="connsiteX0" fmla="*/ 0 w 9144000"/>
                <a:gd name="connsiteY0" fmla="*/ 0 h 2971800"/>
                <a:gd name="connsiteX1" fmla="*/ 9144000 w 9144000"/>
                <a:gd name="connsiteY1" fmla="*/ 0 h 2971800"/>
                <a:gd name="connsiteX2" fmla="*/ 9144000 w 9144000"/>
                <a:gd name="connsiteY2" fmla="*/ 2971800 h 2971800"/>
                <a:gd name="connsiteX3" fmla="*/ 0 w 9144000"/>
                <a:gd name="connsiteY3" fmla="*/ 2971800 h 2971800"/>
                <a:gd name="connsiteX4" fmla="*/ 0 w 9144000"/>
                <a:gd name="connsiteY4" fmla="*/ 0 h 2971800"/>
                <a:gd name="connsiteX0" fmla="*/ 16933 w 9160933"/>
                <a:gd name="connsiteY0" fmla="*/ 0 h 2971800"/>
                <a:gd name="connsiteX1" fmla="*/ 9160933 w 9160933"/>
                <a:gd name="connsiteY1" fmla="*/ 0 h 2971800"/>
                <a:gd name="connsiteX2" fmla="*/ 9160933 w 9160933"/>
                <a:gd name="connsiteY2" fmla="*/ 2971800 h 2971800"/>
                <a:gd name="connsiteX3" fmla="*/ 0 w 9160933"/>
                <a:gd name="connsiteY3" fmla="*/ 1515533 h 2971800"/>
                <a:gd name="connsiteX4" fmla="*/ 16933 w 9160933"/>
                <a:gd name="connsiteY4" fmla="*/ 0 h 2971800"/>
                <a:gd name="connsiteX0" fmla="*/ 0 w 9144000"/>
                <a:gd name="connsiteY0" fmla="*/ 0 h 2971800"/>
                <a:gd name="connsiteX1" fmla="*/ 9144000 w 9144000"/>
                <a:gd name="connsiteY1" fmla="*/ 0 h 2971800"/>
                <a:gd name="connsiteX2" fmla="*/ 9144000 w 9144000"/>
                <a:gd name="connsiteY2" fmla="*/ 2971800 h 2971800"/>
                <a:gd name="connsiteX3" fmla="*/ 1 w 9144000"/>
                <a:gd name="connsiteY3" fmla="*/ 1828800 h 2971800"/>
                <a:gd name="connsiteX4" fmla="*/ 0 w 9144000"/>
                <a:gd name="connsiteY4" fmla="*/ 0 h 2971800"/>
                <a:gd name="connsiteX0" fmla="*/ 0 w 9144000"/>
                <a:gd name="connsiteY0" fmla="*/ 0 h 2971800"/>
                <a:gd name="connsiteX1" fmla="*/ 9144000 w 9144000"/>
                <a:gd name="connsiteY1" fmla="*/ 0 h 2971800"/>
                <a:gd name="connsiteX2" fmla="*/ 9144000 w 9144000"/>
                <a:gd name="connsiteY2" fmla="*/ 2971800 h 2971800"/>
                <a:gd name="connsiteX3" fmla="*/ 1 w 9144000"/>
                <a:gd name="connsiteY3" fmla="*/ 1828800 h 2971800"/>
                <a:gd name="connsiteX4" fmla="*/ 0 w 9144000"/>
                <a:gd name="connsiteY4" fmla="*/ 0 h 2971800"/>
                <a:gd name="connsiteX0" fmla="*/ 0 w 9144000"/>
                <a:gd name="connsiteY0" fmla="*/ 0 h 3075318"/>
                <a:gd name="connsiteX1" fmla="*/ 9144000 w 9144000"/>
                <a:gd name="connsiteY1" fmla="*/ 0 h 3075318"/>
                <a:gd name="connsiteX2" fmla="*/ 9144000 w 9144000"/>
                <a:gd name="connsiteY2" fmla="*/ 2971800 h 3075318"/>
                <a:gd name="connsiteX3" fmla="*/ 1 w 9144000"/>
                <a:gd name="connsiteY3" fmla="*/ 1828800 h 3075318"/>
                <a:gd name="connsiteX4" fmla="*/ 0 w 9144000"/>
                <a:gd name="connsiteY4" fmla="*/ 0 h 3075318"/>
                <a:gd name="connsiteX0" fmla="*/ 0 w 9144000"/>
                <a:gd name="connsiteY0" fmla="*/ 0 h 3093393"/>
                <a:gd name="connsiteX1" fmla="*/ 9144000 w 9144000"/>
                <a:gd name="connsiteY1" fmla="*/ 0 h 3093393"/>
                <a:gd name="connsiteX2" fmla="*/ 9144000 w 9144000"/>
                <a:gd name="connsiteY2" fmla="*/ 2971800 h 3093393"/>
                <a:gd name="connsiteX3" fmla="*/ 1 w 9144000"/>
                <a:gd name="connsiteY3" fmla="*/ 1828800 h 3093393"/>
                <a:gd name="connsiteX4" fmla="*/ 0 w 9144000"/>
                <a:gd name="connsiteY4" fmla="*/ 0 h 3093393"/>
                <a:gd name="connsiteX0" fmla="*/ 0 w 9144000"/>
                <a:gd name="connsiteY0" fmla="*/ 0 h 3064177"/>
                <a:gd name="connsiteX1" fmla="*/ 9144000 w 9144000"/>
                <a:gd name="connsiteY1" fmla="*/ 0 h 3064177"/>
                <a:gd name="connsiteX2" fmla="*/ 9144000 w 9144000"/>
                <a:gd name="connsiteY2" fmla="*/ 2971800 h 3064177"/>
                <a:gd name="connsiteX3" fmla="*/ 1 w 9144000"/>
                <a:gd name="connsiteY3" fmla="*/ 1828800 h 3064177"/>
                <a:gd name="connsiteX4" fmla="*/ 0 w 9144000"/>
                <a:gd name="connsiteY4" fmla="*/ 0 h 3064177"/>
                <a:gd name="connsiteX0" fmla="*/ 0 w 9144000"/>
                <a:gd name="connsiteY0" fmla="*/ 0 h 3054616"/>
                <a:gd name="connsiteX1" fmla="*/ 9144000 w 9144000"/>
                <a:gd name="connsiteY1" fmla="*/ 0 h 3054616"/>
                <a:gd name="connsiteX2" fmla="*/ 9144000 w 9144000"/>
                <a:gd name="connsiteY2" fmla="*/ 2971800 h 3054616"/>
                <a:gd name="connsiteX3" fmla="*/ 1 w 9144000"/>
                <a:gd name="connsiteY3" fmla="*/ 1828800 h 3054616"/>
                <a:gd name="connsiteX4" fmla="*/ 0 w 9144000"/>
                <a:gd name="connsiteY4" fmla="*/ 0 h 3054616"/>
                <a:gd name="connsiteX0" fmla="*/ 0 w 9144000"/>
                <a:gd name="connsiteY0" fmla="*/ 0 h 3056819"/>
                <a:gd name="connsiteX1" fmla="*/ 9144000 w 9144000"/>
                <a:gd name="connsiteY1" fmla="*/ 0 h 3056819"/>
                <a:gd name="connsiteX2" fmla="*/ 9144000 w 9144000"/>
                <a:gd name="connsiteY2" fmla="*/ 2971800 h 3056819"/>
                <a:gd name="connsiteX3" fmla="*/ 1 w 9144000"/>
                <a:gd name="connsiteY3" fmla="*/ 1828800 h 3056819"/>
                <a:gd name="connsiteX4" fmla="*/ 0 w 9144000"/>
                <a:gd name="connsiteY4" fmla="*/ 0 h 3056819"/>
                <a:gd name="connsiteX0" fmla="*/ 0 w 9152467"/>
                <a:gd name="connsiteY0" fmla="*/ 0 h 3081639"/>
                <a:gd name="connsiteX1" fmla="*/ 9144000 w 9152467"/>
                <a:gd name="connsiteY1" fmla="*/ 0 h 3081639"/>
                <a:gd name="connsiteX2" fmla="*/ 9152467 w 9152467"/>
                <a:gd name="connsiteY2" fmla="*/ 2997200 h 3081639"/>
                <a:gd name="connsiteX3" fmla="*/ 1 w 9152467"/>
                <a:gd name="connsiteY3" fmla="*/ 1828800 h 3081639"/>
                <a:gd name="connsiteX4" fmla="*/ 0 w 9152467"/>
                <a:gd name="connsiteY4" fmla="*/ 0 h 3081639"/>
                <a:gd name="connsiteX0" fmla="*/ 0 w 9152467"/>
                <a:gd name="connsiteY0" fmla="*/ 0 h 3025950"/>
                <a:gd name="connsiteX1" fmla="*/ 9144000 w 9152467"/>
                <a:gd name="connsiteY1" fmla="*/ 0 h 3025950"/>
                <a:gd name="connsiteX2" fmla="*/ 9152467 w 9152467"/>
                <a:gd name="connsiteY2" fmla="*/ 2997200 h 3025950"/>
                <a:gd name="connsiteX3" fmla="*/ 1 w 9152467"/>
                <a:gd name="connsiteY3" fmla="*/ 1828800 h 3025950"/>
                <a:gd name="connsiteX4" fmla="*/ 0 w 9152467"/>
                <a:gd name="connsiteY4" fmla="*/ 0 h 3025950"/>
                <a:gd name="connsiteX0" fmla="*/ 0 w 9152467"/>
                <a:gd name="connsiteY0" fmla="*/ 0 h 3066140"/>
                <a:gd name="connsiteX1" fmla="*/ 9144000 w 9152467"/>
                <a:gd name="connsiteY1" fmla="*/ 0 h 3066140"/>
                <a:gd name="connsiteX2" fmla="*/ 9152467 w 9152467"/>
                <a:gd name="connsiteY2" fmla="*/ 2997200 h 3066140"/>
                <a:gd name="connsiteX3" fmla="*/ 5511800 w 9152467"/>
                <a:gd name="connsiteY3" fmla="*/ 2082800 h 3066140"/>
                <a:gd name="connsiteX4" fmla="*/ 1 w 9152467"/>
                <a:gd name="connsiteY4" fmla="*/ 1828800 h 3066140"/>
                <a:gd name="connsiteX5" fmla="*/ 0 w 9152467"/>
                <a:gd name="connsiteY5" fmla="*/ 0 h 3066140"/>
                <a:gd name="connsiteX0" fmla="*/ 0 w 9152467"/>
                <a:gd name="connsiteY0" fmla="*/ 0 h 3071856"/>
                <a:gd name="connsiteX1" fmla="*/ 9144000 w 9152467"/>
                <a:gd name="connsiteY1" fmla="*/ 0 h 3071856"/>
                <a:gd name="connsiteX2" fmla="*/ 9152467 w 9152467"/>
                <a:gd name="connsiteY2" fmla="*/ 2997200 h 3071856"/>
                <a:gd name="connsiteX3" fmla="*/ 4885266 w 9152467"/>
                <a:gd name="connsiteY3" fmla="*/ 2184400 h 3071856"/>
                <a:gd name="connsiteX4" fmla="*/ 1 w 9152467"/>
                <a:gd name="connsiteY4" fmla="*/ 1828800 h 3071856"/>
                <a:gd name="connsiteX5" fmla="*/ 0 w 9152467"/>
                <a:gd name="connsiteY5" fmla="*/ 0 h 3071856"/>
                <a:gd name="connsiteX0" fmla="*/ 0 w 9152467"/>
                <a:gd name="connsiteY0" fmla="*/ 0 h 3120334"/>
                <a:gd name="connsiteX1" fmla="*/ 9144000 w 9152467"/>
                <a:gd name="connsiteY1" fmla="*/ 0 h 3120334"/>
                <a:gd name="connsiteX2" fmla="*/ 9152467 w 9152467"/>
                <a:gd name="connsiteY2" fmla="*/ 2997200 h 3120334"/>
                <a:gd name="connsiteX3" fmla="*/ 4885266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85266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85266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85266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85266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85266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68332 w 9152467"/>
                <a:gd name="connsiteY3" fmla="*/ 2184400 h 3120334"/>
                <a:gd name="connsiteX4" fmla="*/ 1 w 9152467"/>
                <a:gd name="connsiteY4" fmla="*/ 1828800 h 3120334"/>
                <a:gd name="connsiteX5" fmla="*/ 0 w 9152467"/>
                <a:gd name="connsiteY5" fmla="*/ 0 h 3120334"/>
                <a:gd name="connsiteX0" fmla="*/ 0 w 9152467"/>
                <a:gd name="connsiteY0" fmla="*/ 0 h 3120334"/>
                <a:gd name="connsiteX1" fmla="*/ 9144000 w 9152467"/>
                <a:gd name="connsiteY1" fmla="*/ 0 h 3120334"/>
                <a:gd name="connsiteX2" fmla="*/ 9152467 w 9152467"/>
                <a:gd name="connsiteY2" fmla="*/ 2997200 h 3120334"/>
                <a:gd name="connsiteX3" fmla="*/ 4868332 w 9152467"/>
                <a:gd name="connsiteY3" fmla="*/ 2184400 h 3120334"/>
                <a:gd name="connsiteX4" fmla="*/ 1 w 9152467"/>
                <a:gd name="connsiteY4" fmla="*/ 1828800 h 3120334"/>
                <a:gd name="connsiteX5" fmla="*/ 0 w 9152467"/>
                <a:gd name="connsiteY5" fmla="*/ 0 h 3120334"/>
                <a:gd name="connsiteX0" fmla="*/ 0 w 9162627"/>
                <a:gd name="connsiteY0" fmla="*/ 447040 h 3120334"/>
                <a:gd name="connsiteX1" fmla="*/ 9154160 w 9162627"/>
                <a:gd name="connsiteY1" fmla="*/ 0 h 3120334"/>
                <a:gd name="connsiteX2" fmla="*/ 9162627 w 9162627"/>
                <a:gd name="connsiteY2" fmla="*/ 2997200 h 3120334"/>
                <a:gd name="connsiteX3" fmla="*/ 4878492 w 9162627"/>
                <a:gd name="connsiteY3" fmla="*/ 2184400 h 3120334"/>
                <a:gd name="connsiteX4" fmla="*/ 10161 w 9162627"/>
                <a:gd name="connsiteY4" fmla="*/ 1828800 h 3120334"/>
                <a:gd name="connsiteX5" fmla="*/ 0 w 9162627"/>
                <a:gd name="connsiteY5" fmla="*/ 447040 h 3120334"/>
                <a:gd name="connsiteX0" fmla="*/ 0 w 9162627"/>
                <a:gd name="connsiteY0" fmla="*/ 0 h 2673294"/>
                <a:gd name="connsiteX1" fmla="*/ 9154160 w 9162627"/>
                <a:gd name="connsiteY1" fmla="*/ 10160 h 2673294"/>
                <a:gd name="connsiteX2" fmla="*/ 9162627 w 9162627"/>
                <a:gd name="connsiteY2" fmla="*/ 2550160 h 2673294"/>
                <a:gd name="connsiteX3" fmla="*/ 4878492 w 9162627"/>
                <a:gd name="connsiteY3" fmla="*/ 1737360 h 2673294"/>
                <a:gd name="connsiteX4" fmla="*/ 10161 w 9162627"/>
                <a:gd name="connsiteY4" fmla="*/ 1381760 h 2673294"/>
                <a:gd name="connsiteX5" fmla="*/ 0 w 9162627"/>
                <a:gd name="connsiteY5" fmla="*/ 0 h 2673294"/>
                <a:gd name="connsiteX0" fmla="*/ 0 w 9162627"/>
                <a:gd name="connsiteY0" fmla="*/ 0 h 2673294"/>
                <a:gd name="connsiteX1" fmla="*/ 9154160 w 9162627"/>
                <a:gd name="connsiteY1" fmla="*/ 10160 h 2673294"/>
                <a:gd name="connsiteX2" fmla="*/ 9162627 w 9162627"/>
                <a:gd name="connsiteY2" fmla="*/ 2550160 h 2673294"/>
                <a:gd name="connsiteX3" fmla="*/ 4878492 w 9162627"/>
                <a:gd name="connsiteY3" fmla="*/ 1737360 h 2673294"/>
                <a:gd name="connsiteX4" fmla="*/ 10161 w 9162627"/>
                <a:gd name="connsiteY4" fmla="*/ 1381760 h 2673294"/>
                <a:gd name="connsiteX5" fmla="*/ 0 w 9162627"/>
                <a:gd name="connsiteY5" fmla="*/ 0 h 2673294"/>
                <a:gd name="connsiteX0" fmla="*/ 0 w 9162627"/>
                <a:gd name="connsiteY0" fmla="*/ 0 h 2686480"/>
                <a:gd name="connsiteX1" fmla="*/ 9154160 w 9162627"/>
                <a:gd name="connsiteY1" fmla="*/ 10160 h 2686480"/>
                <a:gd name="connsiteX2" fmla="*/ 9162627 w 9162627"/>
                <a:gd name="connsiteY2" fmla="*/ 2550160 h 2686480"/>
                <a:gd name="connsiteX3" fmla="*/ 4878492 w 9162627"/>
                <a:gd name="connsiteY3" fmla="*/ 1737360 h 2686480"/>
                <a:gd name="connsiteX4" fmla="*/ 10161 w 9162627"/>
                <a:gd name="connsiteY4" fmla="*/ 1381760 h 2686480"/>
                <a:gd name="connsiteX5" fmla="*/ 0 w 9162627"/>
                <a:gd name="connsiteY5" fmla="*/ 0 h 2686480"/>
                <a:gd name="connsiteX0" fmla="*/ 0 w 9155086"/>
                <a:gd name="connsiteY0" fmla="*/ 0 h 2789685"/>
                <a:gd name="connsiteX1" fmla="*/ 9154160 w 9155086"/>
                <a:gd name="connsiteY1" fmla="*/ 10160 h 2789685"/>
                <a:gd name="connsiteX2" fmla="*/ 9155007 w 9155086"/>
                <a:gd name="connsiteY2" fmla="*/ 2672080 h 2789685"/>
                <a:gd name="connsiteX3" fmla="*/ 4878492 w 9155086"/>
                <a:gd name="connsiteY3" fmla="*/ 1737360 h 2789685"/>
                <a:gd name="connsiteX4" fmla="*/ 10161 w 9155086"/>
                <a:gd name="connsiteY4" fmla="*/ 1381760 h 2789685"/>
                <a:gd name="connsiteX5" fmla="*/ 0 w 9155086"/>
                <a:gd name="connsiteY5" fmla="*/ 0 h 2789685"/>
                <a:gd name="connsiteX0" fmla="*/ 0 w 9155086"/>
                <a:gd name="connsiteY0" fmla="*/ 0 h 2732073"/>
                <a:gd name="connsiteX1" fmla="*/ 9154160 w 9155086"/>
                <a:gd name="connsiteY1" fmla="*/ 10160 h 2732073"/>
                <a:gd name="connsiteX2" fmla="*/ 9155007 w 9155086"/>
                <a:gd name="connsiteY2" fmla="*/ 2672080 h 2732073"/>
                <a:gd name="connsiteX3" fmla="*/ 4878492 w 9155086"/>
                <a:gd name="connsiteY3" fmla="*/ 1737360 h 2732073"/>
                <a:gd name="connsiteX4" fmla="*/ 10161 w 9155086"/>
                <a:gd name="connsiteY4" fmla="*/ 1381760 h 2732073"/>
                <a:gd name="connsiteX5" fmla="*/ 0 w 9155086"/>
                <a:gd name="connsiteY5" fmla="*/ 0 h 2732073"/>
                <a:gd name="connsiteX0" fmla="*/ 0 w 9162627"/>
                <a:gd name="connsiteY0" fmla="*/ 0 h 2567659"/>
                <a:gd name="connsiteX1" fmla="*/ 9154160 w 9162627"/>
                <a:gd name="connsiteY1" fmla="*/ 10160 h 2567659"/>
                <a:gd name="connsiteX2" fmla="*/ 9162627 w 9162627"/>
                <a:gd name="connsiteY2" fmla="*/ 2481580 h 2567659"/>
                <a:gd name="connsiteX3" fmla="*/ 4878492 w 9162627"/>
                <a:gd name="connsiteY3" fmla="*/ 1737360 h 2567659"/>
                <a:gd name="connsiteX4" fmla="*/ 10161 w 9162627"/>
                <a:gd name="connsiteY4" fmla="*/ 1381760 h 2567659"/>
                <a:gd name="connsiteX5" fmla="*/ 0 w 9162627"/>
                <a:gd name="connsiteY5" fmla="*/ 0 h 2567659"/>
                <a:gd name="connsiteX0" fmla="*/ 0 w 9162627"/>
                <a:gd name="connsiteY0" fmla="*/ 0 h 2647394"/>
                <a:gd name="connsiteX1" fmla="*/ 9154160 w 9162627"/>
                <a:gd name="connsiteY1" fmla="*/ 10160 h 2647394"/>
                <a:gd name="connsiteX2" fmla="*/ 9162627 w 9162627"/>
                <a:gd name="connsiteY2" fmla="*/ 2481580 h 2647394"/>
                <a:gd name="connsiteX3" fmla="*/ 4878492 w 9162627"/>
                <a:gd name="connsiteY3" fmla="*/ 1737360 h 2647394"/>
                <a:gd name="connsiteX4" fmla="*/ 10161 w 9162627"/>
                <a:gd name="connsiteY4" fmla="*/ 1381760 h 2647394"/>
                <a:gd name="connsiteX5" fmla="*/ 0 w 9162627"/>
                <a:gd name="connsiteY5" fmla="*/ 0 h 2647394"/>
                <a:gd name="connsiteX0" fmla="*/ 0 w 9154580"/>
                <a:gd name="connsiteY0" fmla="*/ 0 h 2721748"/>
                <a:gd name="connsiteX1" fmla="*/ 9154160 w 9154580"/>
                <a:gd name="connsiteY1" fmla="*/ 10160 h 2721748"/>
                <a:gd name="connsiteX2" fmla="*/ 9147387 w 9154580"/>
                <a:gd name="connsiteY2" fmla="*/ 2573020 h 2721748"/>
                <a:gd name="connsiteX3" fmla="*/ 4878492 w 9154580"/>
                <a:gd name="connsiteY3" fmla="*/ 1737360 h 2721748"/>
                <a:gd name="connsiteX4" fmla="*/ 10161 w 9154580"/>
                <a:gd name="connsiteY4" fmla="*/ 1381760 h 2721748"/>
                <a:gd name="connsiteX5" fmla="*/ 0 w 9154580"/>
                <a:gd name="connsiteY5" fmla="*/ 0 h 2721748"/>
                <a:gd name="connsiteX0" fmla="*/ 0 w 9155086"/>
                <a:gd name="connsiteY0" fmla="*/ 0 h 2721748"/>
                <a:gd name="connsiteX1" fmla="*/ 9154160 w 9155086"/>
                <a:gd name="connsiteY1" fmla="*/ 10160 h 2721748"/>
                <a:gd name="connsiteX2" fmla="*/ 9155007 w 9155086"/>
                <a:gd name="connsiteY2" fmla="*/ 2573020 h 2721748"/>
                <a:gd name="connsiteX3" fmla="*/ 4878492 w 9155086"/>
                <a:gd name="connsiteY3" fmla="*/ 1737360 h 2721748"/>
                <a:gd name="connsiteX4" fmla="*/ 10161 w 9155086"/>
                <a:gd name="connsiteY4" fmla="*/ 1381760 h 2721748"/>
                <a:gd name="connsiteX5" fmla="*/ 0 w 9155086"/>
                <a:gd name="connsiteY5" fmla="*/ 0 h 2721748"/>
                <a:gd name="connsiteX0" fmla="*/ 0 w 9155086"/>
                <a:gd name="connsiteY0" fmla="*/ 0 h 2614095"/>
                <a:gd name="connsiteX1" fmla="*/ 9154160 w 9155086"/>
                <a:gd name="connsiteY1" fmla="*/ 10160 h 2614095"/>
                <a:gd name="connsiteX2" fmla="*/ 9155007 w 9155086"/>
                <a:gd name="connsiteY2" fmla="*/ 2573020 h 2614095"/>
                <a:gd name="connsiteX3" fmla="*/ 4878492 w 9155086"/>
                <a:gd name="connsiteY3" fmla="*/ 1737360 h 2614095"/>
                <a:gd name="connsiteX4" fmla="*/ 10161 w 9155086"/>
                <a:gd name="connsiteY4" fmla="*/ 1381760 h 2614095"/>
                <a:gd name="connsiteX5" fmla="*/ 0 w 9155086"/>
                <a:gd name="connsiteY5" fmla="*/ 0 h 2614095"/>
                <a:gd name="connsiteX0" fmla="*/ 0 w 9155086"/>
                <a:gd name="connsiteY0" fmla="*/ 0 h 2667796"/>
                <a:gd name="connsiteX1" fmla="*/ 9154160 w 9155086"/>
                <a:gd name="connsiteY1" fmla="*/ 10160 h 2667796"/>
                <a:gd name="connsiteX2" fmla="*/ 9155007 w 9155086"/>
                <a:gd name="connsiteY2" fmla="*/ 2573020 h 2667796"/>
                <a:gd name="connsiteX3" fmla="*/ 4878492 w 9155086"/>
                <a:gd name="connsiteY3" fmla="*/ 1737360 h 2667796"/>
                <a:gd name="connsiteX4" fmla="*/ 10161 w 9155086"/>
                <a:gd name="connsiteY4" fmla="*/ 1381760 h 2667796"/>
                <a:gd name="connsiteX5" fmla="*/ 0 w 9155086"/>
                <a:gd name="connsiteY5" fmla="*/ 0 h 2667796"/>
                <a:gd name="connsiteX0" fmla="*/ 0 w 9155086"/>
                <a:gd name="connsiteY0" fmla="*/ 0 h 2667796"/>
                <a:gd name="connsiteX1" fmla="*/ 9154160 w 9155086"/>
                <a:gd name="connsiteY1" fmla="*/ 10160 h 2667796"/>
                <a:gd name="connsiteX2" fmla="*/ 9155007 w 9155086"/>
                <a:gd name="connsiteY2" fmla="*/ 2573020 h 2667796"/>
                <a:gd name="connsiteX3" fmla="*/ 4878492 w 9155086"/>
                <a:gd name="connsiteY3" fmla="*/ 1737360 h 2667796"/>
                <a:gd name="connsiteX4" fmla="*/ 1108 w 9155086"/>
                <a:gd name="connsiteY4" fmla="*/ 1390814 h 2667796"/>
                <a:gd name="connsiteX5" fmla="*/ 0 w 9155086"/>
                <a:gd name="connsiteY5" fmla="*/ 0 h 26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5086" h="2667796">
                  <a:moveTo>
                    <a:pt x="0" y="0"/>
                  </a:moveTo>
                  <a:lnTo>
                    <a:pt x="9154160" y="10160"/>
                  </a:lnTo>
                  <a:cubicBezTo>
                    <a:pt x="9156982" y="1009227"/>
                    <a:pt x="9152185" y="1573953"/>
                    <a:pt x="9155007" y="2573020"/>
                  </a:cubicBezTo>
                  <a:cubicBezTo>
                    <a:pt x="7833360" y="2699173"/>
                    <a:pt x="7157436" y="2885440"/>
                    <a:pt x="4878492" y="1737360"/>
                  </a:cubicBezTo>
                  <a:cubicBezTo>
                    <a:pt x="2552135" y="535095"/>
                    <a:pt x="962075" y="1077546"/>
                    <a:pt x="1108" y="1390814"/>
                  </a:cubicBezTo>
                  <a:cubicBezTo>
                    <a:pt x="1108" y="781214"/>
                    <a:pt x="0" y="609600"/>
                    <a:pt x="0" y="0"/>
                  </a:cubicBezTo>
                  <a:close/>
                </a:path>
              </a:pathLst>
            </a:custGeom>
            <a:gradFill flip="none" rotWithShape="1">
              <a:gsLst>
                <a:gs pos="100000">
                  <a:srgbClr val="005495"/>
                </a:gs>
                <a:gs pos="0">
                  <a:srgbClr val="0087C0"/>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32" name="Rectangle 4"/>
            <p:cNvSpPr/>
            <p:nvPr/>
          </p:nvSpPr>
          <p:spPr bwMode="auto">
            <a:xfrm>
              <a:off x="0" y="1075183"/>
              <a:ext cx="9168711" cy="4189471"/>
            </a:xfrm>
            <a:custGeom>
              <a:avLst/>
              <a:gdLst>
                <a:gd name="connsiteX0" fmla="*/ 0 w 9144000"/>
                <a:gd name="connsiteY0" fmla="*/ 0 h 4800600"/>
                <a:gd name="connsiteX1" fmla="*/ 9144000 w 9144000"/>
                <a:gd name="connsiteY1" fmla="*/ 0 h 4800600"/>
                <a:gd name="connsiteX2" fmla="*/ 9144000 w 9144000"/>
                <a:gd name="connsiteY2" fmla="*/ 4800600 h 4800600"/>
                <a:gd name="connsiteX3" fmla="*/ 0 w 9144000"/>
                <a:gd name="connsiteY3" fmla="*/ 4800600 h 4800600"/>
                <a:gd name="connsiteX4" fmla="*/ 0 w 9144000"/>
                <a:gd name="connsiteY4" fmla="*/ 0 h 4800600"/>
                <a:gd name="connsiteX0" fmla="*/ 0 w 9144000"/>
                <a:gd name="connsiteY0" fmla="*/ 0 h 4800600"/>
                <a:gd name="connsiteX1" fmla="*/ 4690533 w 9144000"/>
                <a:gd name="connsiteY1" fmla="*/ 0 h 4800600"/>
                <a:gd name="connsiteX2" fmla="*/ 9144000 w 9144000"/>
                <a:gd name="connsiteY2" fmla="*/ 0 h 4800600"/>
                <a:gd name="connsiteX3" fmla="*/ 9144000 w 9144000"/>
                <a:gd name="connsiteY3" fmla="*/ 4800600 h 4800600"/>
                <a:gd name="connsiteX4" fmla="*/ 0 w 9144000"/>
                <a:gd name="connsiteY4" fmla="*/ 4800600 h 4800600"/>
                <a:gd name="connsiteX5" fmla="*/ 0 w 9144000"/>
                <a:gd name="connsiteY5" fmla="*/ 0 h 4800600"/>
                <a:gd name="connsiteX0" fmla="*/ 0 w 9144000"/>
                <a:gd name="connsiteY0" fmla="*/ 0 h 4800600"/>
                <a:gd name="connsiteX1" fmla="*/ 4453466 w 9144000"/>
                <a:gd name="connsiteY1" fmla="*/ 296333 h 4800600"/>
                <a:gd name="connsiteX2" fmla="*/ 9144000 w 9144000"/>
                <a:gd name="connsiteY2" fmla="*/ 0 h 4800600"/>
                <a:gd name="connsiteX3" fmla="*/ 9144000 w 9144000"/>
                <a:gd name="connsiteY3" fmla="*/ 4800600 h 4800600"/>
                <a:gd name="connsiteX4" fmla="*/ 0 w 9144000"/>
                <a:gd name="connsiteY4" fmla="*/ 4800600 h 4800600"/>
                <a:gd name="connsiteX5" fmla="*/ 0 w 9144000"/>
                <a:gd name="connsiteY5" fmla="*/ 0 h 4800600"/>
                <a:gd name="connsiteX0" fmla="*/ 0 w 9144000"/>
                <a:gd name="connsiteY0" fmla="*/ 173331 h 4973931"/>
                <a:gd name="connsiteX1" fmla="*/ 4453466 w 9144000"/>
                <a:gd name="connsiteY1" fmla="*/ 469664 h 4973931"/>
                <a:gd name="connsiteX2" fmla="*/ 9144000 w 9144000"/>
                <a:gd name="connsiteY2" fmla="*/ 173331 h 4973931"/>
                <a:gd name="connsiteX3" fmla="*/ 9144000 w 9144000"/>
                <a:gd name="connsiteY3" fmla="*/ 4973931 h 4973931"/>
                <a:gd name="connsiteX4" fmla="*/ 0 w 9144000"/>
                <a:gd name="connsiteY4" fmla="*/ 4973931 h 4973931"/>
                <a:gd name="connsiteX5" fmla="*/ 0 w 9144000"/>
                <a:gd name="connsiteY5" fmla="*/ 173331 h 4973931"/>
                <a:gd name="connsiteX0" fmla="*/ 0 w 9144000"/>
                <a:gd name="connsiteY0" fmla="*/ 519925 h 5320525"/>
                <a:gd name="connsiteX1" fmla="*/ 4453466 w 9144000"/>
                <a:gd name="connsiteY1" fmla="*/ 816258 h 5320525"/>
                <a:gd name="connsiteX2" fmla="*/ 9144000 w 9144000"/>
                <a:gd name="connsiteY2" fmla="*/ 519925 h 5320525"/>
                <a:gd name="connsiteX3" fmla="*/ 9144000 w 9144000"/>
                <a:gd name="connsiteY3" fmla="*/ 5320525 h 5320525"/>
                <a:gd name="connsiteX4" fmla="*/ 0 w 9144000"/>
                <a:gd name="connsiteY4" fmla="*/ 5320525 h 5320525"/>
                <a:gd name="connsiteX5" fmla="*/ 0 w 9144000"/>
                <a:gd name="connsiteY5" fmla="*/ 519925 h 5320525"/>
                <a:gd name="connsiteX0" fmla="*/ 0 w 9144000"/>
                <a:gd name="connsiteY0" fmla="*/ 543865 h 5344465"/>
                <a:gd name="connsiteX1" fmla="*/ 4461932 w 9144000"/>
                <a:gd name="connsiteY1" fmla="*/ 780932 h 5344465"/>
                <a:gd name="connsiteX2" fmla="*/ 9144000 w 9144000"/>
                <a:gd name="connsiteY2" fmla="*/ 543865 h 5344465"/>
                <a:gd name="connsiteX3" fmla="*/ 9144000 w 9144000"/>
                <a:gd name="connsiteY3" fmla="*/ 5344465 h 5344465"/>
                <a:gd name="connsiteX4" fmla="*/ 0 w 9144000"/>
                <a:gd name="connsiteY4" fmla="*/ 5344465 h 5344465"/>
                <a:gd name="connsiteX5" fmla="*/ 0 w 9144000"/>
                <a:gd name="connsiteY5" fmla="*/ 543865 h 5344465"/>
                <a:gd name="connsiteX0" fmla="*/ 0 w 9144000"/>
                <a:gd name="connsiteY0" fmla="*/ 543865 h 5344465"/>
                <a:gd name="connsiteX1" fmla="*/ 4461932 w 9144000"/>
                <a:gd name="connsiteY1" fmla="*/ 780932 h 5344465"/>
                <a:gd name="connsiteX2" fmla="*/ 9144000 w 9144000"/>
                <a:gd name="connsiteY2" fmla="*/ 543865 h 5344465"/>
                <a:gd name="connsiteX3" fmla="*/ 9144000 w 9144000"/>
                <a:gd name="connsiteY3" fmla="*/ 5344465 h 5344465"/>
                <a:gd name="connsiteX4" fmla="*/ 0 w 9144000"/>
                <a:gd name="connsiteY4" fmla="*/ 5344465 h 5344465"/>
                <a:gd name="connsiteX5" fmla="*/ 0 w 9144000"/>
                <a:gd name="connsiteY5" fmla="*/ 543865 h 5344465"/>
                <a:gd name="connsiteX0" fmla="*/ 0 w 9144000"/>
                <a:gd name="connsiteY0" fmla="*/ 543865 h 5344465"/>
                <a:gd name="connsiteX1" fmla="*/ 4461932 w 9144000"/>
                <a:gd name="connsiteY1" fmla="*/ 780932 h 5344465"/>
                <a:gd name="connsiteX2" fmla="*/ 9144000 w 9144000"/>
                <a:gd name="connsiteY2" fmla="*/ 543865 h 5344465"/>
                <a:gd name="connsiteX3" fmla="*/ 9144000 w 9144000"/>
                <a:gd name="connsiteY3" fmla="*/ 5344465 h 5344465"/>
                <a:gd name="connsiteX4" fmla="*/ 0 w 9144000"/>
                <a:gd name="connsiteY4" fmla="*/ 5344465 h 5344465"/>
                <a:gd name="connsiteX5" fmla="*/ 0 w 9144000"/>
                <a:gd name="connsiteY5" fmla="*/ 543865 h 5344465"/>
                <a:gd name="connsiteX0" fmla="*/ 0 w 9144000"/>
                <a:gd name="connsiteY0" fmla="*/ 543865 h 5344465"/>
                <a:gd name="connsiteX1" fmla="*/ 4461932 w 9144000"/>
                <a:gd name="connsiteY1" fmla="*/ 780932 h 5344465"/>
                <a:gd name="connsiteX2" fmla="*/ 9144000 w 9144000"/>
                <a:gd name="connsiteY2" fmla="*/ 543865 h 5344465"/>
                <a:gd name="connsiteX3" fmla="*/ 9144000 w 9144000"/>
                <a:gd name="connsiteY3" fmla="*/ 5344465 h 5344465"/>
                <a:gd name="connsiteX4" fmla="*/ 0 w 9144000"/>
                <a:gd name="connsiteY4" fmla="*/ 5344465 h 5344465"/>
                <a:gd name="connsiteX5" fmla="*/ 0 w 9144000"/>
                <a:gd name="connsiteY5" fmla="*/ 543865 h 5344465"/>
                <a:gd name="connsiteX0" fmla="*/ 0 w 9144000"/>
                <a:gd name="connsiteY0" fmla="*/ 543865 h 5344465"/>
                <a:gd name="connsiteX1" fmla="*/ 4461932 w 9144000"/>
                <a:gd name="connsiteY1" fmla="*/ 780932 h 5344465"/>
                <a:gd name="connsiteX2" fmla="*/ 9135533 w 9144000"/>
                <a:gd name="connsiteY2" fmla="*/ 1712265 h 5344465"/>
                <a:gd name="connsiteX3" fmla="*/ 9144000 w 9144000"/>
                <a:gd name="connsiteY3" fmla="*/ 5344465 h 5344465"/>
                <a:gd name="connsiteX4" fmla="*/ 0 w 9144000"/>
                <a:gd name="connsiteY4" fmla="*/ 5344465 h 5344465"/>
                <a:gd name="connsiteX5" fmla="*/ 0 w 9144000"/>
                <a:gd name="connsiteY5" fmla="*/ 543865 h 5344465"/>
                <a:gd name="connsiteX0" fmla="*/ 0 w 9144814"/>
                <a:gd name="connsiteY0" fmla="*/ 543865 h 5344465"/>
                <a:gd name="connsiteX1" fmla="*/ 4461932 w 9144814"/>
                <a:gd name="connsiteY1" fmla="*/ 780932 h 5344465"/>
                <a:gd name="connsiteX2" fmla="*/ 9144000 w 9144814"/>
                <a:gd name="connsiteY2" fmla="*/ 1940865 h 5344465"/>
                <a:gd name="connsiteX3" fmla="*/ 9144000 w 9144814"/>
                <a:gd name="connsiteY3" fmla="*/ 5344465 h 5344465"/>
                <a:gd name="connsiteX4" fmla="*/ 0 w 9144814"/>
                <a:gd name="connsiteY4" fmla="*/ 5344465 h 5344465"/>
                <a:gd name="connsiteX5" fmla="*/ 0 w 9144814"/>
                <a:gd name="connsiteY5" fmla="*/ 543865 h 5344465"/>
                <a:gd name="connsiteX0" fmla="*/ 0 w 9203356"/>
                <a:gd name="connsiteY0" fmla="*/ 543865 h 5344465"/>
                <a:gd name="connsiteX1" fmla="*/ 4461932 w 9203356"/>
                <a:gd name="connsiteY1" fmla="*/ 780932 h 5344465"/>
                <a:gd name="connsiteX2" fmla="*/ 9203267 w 9203356"/>
                <a:gd name="connsiteY2" fmla="*/ 2101732 h 5344465"/>
                <a:gd name="connsiteX3" fmla="*/ 9144000 w 9203356"/>
                <a:gd name="connsiteY3" fmla="*/ 5344465 h 5344465"/>
                <a:gd name="connsiteX4" fmla="*/ 0 w 9203356"/>
                <a:gd name="connsiteY4" fmla="*/ 5344465 h 5344465"/>
                <a:gd name="connsiteX5" fmla="*/ 0 w 9203356"/>
                <a:gd name="connsiteY5" fmla="*/ 543865 h 5344465"/>
                <a:gd name="connsiteX0" fmla="*/ 0 w 9161178"/>
                <a:gd name="connsiteY0" fmla="*/ 543865 h 5344465"/>
                <a:gd name="connsiteX1" fmla="*/ 4461932 w 9161178"/>
                <a:gd name="connsiteY1" fmla="*/ 780932 h 5344465"/>
                <a:gd name="connsiteX2" fmla="*/ 9160934 w 9161178"/>
                <a:gd name="connsiteY2" fmla="*/ 2084799 h 5344465"/>
                <a:gd name="connsiteX3" fmla="*/ 9144000 w 9161178"/>
                <a:gd name="connsiteY3" fmla="*/ 5344465 h 5344465"/>
                <a:gd name="connsiteX4" fmla="*/ 0 w 9161178"/>
                <a:gd name="connsiteY4" fmla="*/ 5344465 h 5344465"/>
                <a:gd name="connsiteX5" fmla="*/ 0 w 9161178"/>
                <a:gd name="connsiteY5" fmla="*/ 543865 h 5344465"/>
                <a:gd name="connsiteX0" fmla="*/ 0 w 9161178"/>
                <a:gd name="connsiteY0" fmla="*/ 543865 h 5344465"/>
                <a:gd name="connsiteX1" fmla="*/ 4461932 w 9161178"/>
                <a:gd name="connsiteY1" fmla="*/ 780932 h 5344465"/>
                <a:gd name="connsiteX2" fmla="*/ 9160934 w 9161178"/>
                <a:gd name="connsiteY2" fmla="*/ 2084799 h 5344465"/>
                <a:gd name="connsiteX3" fmla="*/ 9144000 w 9161178"/>
                <a:gd name="connsiteY3" fmla="*/ 5344465 h 5344465"/>
                <a:gd name="connsiteX4" fmla="*/ 0 w 9161178"/>
                <a:gd name="connsiteY4" fmla="*/ 5344465 h 5344465"/>
                <a:gd name="connsiteX5" fmla="*/ 0 w 9161178"/>
                <a:gd name="connsiteY5" fmla="*/ 543865 h 5344465"/>
                <a:gd name="connsiteX0" fmla="*/ 0 w 9161178"/>
                <a:gd name="connsiteY0" fmla="*/ 543865 h 5344465"/>
                <a:gd name="connsiteX1" fmla="*/ 4461932 w 9161178"/>
                <a:gd name="connsiteY1" fmla="*/ 780932 h 5344465"/>
                <a:gd name="connsiteX2" fmla="*/ 9160934 w 9161178"/>
                <a:gd name="connsiteY2" fmla="*/ 2084799 h 5344465"/>
                <a:gd name="connsiteX3" fmla="*/ 9144000 w 9161178"/>
                <a:gd name="connsiteY3" fmla="*/ 5344465 h 5344465"/>
                <a:gd name="connsiteX4" fmla="*/ 0 w 9161178"/>
                <a:gd name="connsiteY4" fmla="*/ 5344465 h 5344465"/>
                <a:gd name="connsiteX5" fmla="*/ 0 w 9161178"/>
                <a:gd name="connsiteY5" fmla="*/ 543865 h 5344465"/>
                <a:gd name="connsiteX0" fmla="*/ 0 w 9161178"/>
                <a:gd name="connsiteY0" fmla="*/ 521754 h 5322354"/>
                <a:gd name="connsiteX1" fmla="*/ 4461932 w 9161178"/>
                <a:gd name="connsiteY1" fmla="*/ 758821 h 5322354"/>
                <a:gd name="connsiteX2" fmla="*/ 9160934 w 9161178"/>
                <a:gd name="connsiteY2" fmla="*/ 2062688 h 5322354"/>
                <a:gd name="connsiteX3" fmla="*/ 9144000 w 9161178"/>
                <a:gd name="connsiteY3" fmla="*/ 5322354 h 5322354"/>
                <a:gd name="connsiteX4" fmla="*/ 0 w 9161178"/>
                <a:gd name="connsiteY4" fmla="*/ 5322354 h 5322354"/>
                <a:gd name="connsiteX5" fmla="*/ 0 w 9161178"/>
                <a:gd name="connsiteY5" fmla="*/ 521754 h 5322354"/>
                <a:gd name="connsiteX0" fmla="*/ 0 w 9178269"/>
                <a:gd name="connsiteY0" fmla="*/ 525177 h 5317231"/>
                <a:gd name="connsiteX1" fmla="*/ 4479023 w 9178269"/>
                <a:gd name="connsiteY1" fmla="*/ 753698 h 5317231"/>
                <a:gd name="connsiteX2" fmla="*/ 9178025 w 9178269"/>
                <a:gd name="connsiteY2" fmla="*/ 2057565 h 5317231"/>
                <a:gd name="connsiteX3" fmla="*/ 9161091 w 9178269"/>
                <a:gd name="connsiteY3" fmla="*/ 5317231 h 5317231"/>
                <a:gd name="connsiteX4" fmla="*/ 17091 w 9178269"/>
                <a:gd name="connsiteY4" fmla="*/ 5317231 h 5317231"/>
                <a:gd name="connsiteX5" fmla="*/ 0 w 9178269"/>
                <a:gd name="connsiteY5" fmla="*/ 525177 h 5317231"/>
                <a:gd name="connsiteX0" fmla="*/ 0 w 9178269"/>
                <a:gd name="connsiteY0" fmla="*/ 525177 h 5317231"/>
                <a:gd name="connsiteX1" fmla="*/ 4479023 w 9178269"/>
                <a:gd name="connsiteY1" fmla="*/ 753698 h 5317231"/>
                <a:gd name="connsiteX2" fmla="*/ 9178025 w 9178269"/>
                <a:gd name="connsiteY2" fmla="*/ 2057565 h 5317231"/>
                <a:gd name="connsiteX3" fmla="*/ 9161091 w 9178269"/>
                <a:gd name="connsiteY3" fmla="*/ 4616191 h 5317231"/>
                <a:gd name="connsiteX4" fmla="*/ 17091 w 9178269"/>
                <a:gd name="connsiteY4" fmla="*/ 5317231 h 5317231"/>
                <a:gd name="connsiteX5" fmla="*/ 0 w 9178269"/>
                <a:gd name="connsiteY5" fmla="*/ 525177 h 5317231"/>
                <a:gd name="connsiteX0" fmla="*/ 0 w 9178269"/>
                <a:gd name="connsiteY0" fmla="*/ 525177 h 4616191"/>
                <a:gd name="connsiteX1" fmla="*/ 4479023 w 9178269"/>
                <a:gd name="connsiteY1" fmla="*/ 753698 h 4616191"/>
                <a:gd name="connsiteX2" fmla="*/ 9178025 w 9178269"/>
                <a:gd name="connsiteY2" fmla="*/ 2057565 h 4616191"/>
                <a:gd name="connsiteX3" fmla="*/ 9161091 w 9178269"/>
                <a:gd name="connsiteY3" fmla="*/ 4616191 h 4616191"/>
                <a:gd name="connsiteX4" fmla="*/ 17091 w 9178269"/>
                <a:gd name="connsiteY4" fmla="*/ 4189471 h 4616191"/>
                <a:gd name="connsiteX5" fmla="*/ 0 w 9178269"/>
                <a:gd name="connsiteY5" fmla="*/ 525177 h 4616191"/>
                <a:gd name="connsiteX0" fmla="*/ 0 w 9178381"/>
                <a:gd name="connsiteY0" fmla="*/ 525177 h 4189471"/>
                <a:gd name="connsiteX1" fmla="*/ 4479023 w 9178381"/>
                <a:gd name="connsiteY1" fmla="*/ 753698 h 4189471"/>
                <a:gd name="connsiteX2" fmla="*/ 9178025 w 9178381"/>
                <a:gd name="connsiteY2" fmla="*/ 2057565 h 4189471"/>
                <a:gd name="connsiteX3" fmla="*/ 9168711 w 9178381"/>
                <a:gd name="connsiteY3" fmla="*/ 4181851 h 4189471"/>
                <a:gd name="connsiteX4" fmla="*/ 17091 w 9178381"/>
                <a:gd name="connsiteY4" fmla="*/ 4189471 h 4189471"/>
                <a:gd name="connsiteX5" fmla="*/ 0 w 9178381"/>
                <a:gd name="connsiteY5" fmla="*/ 525177 h 4189471"/>
                <a:gd name="connsiteX0" fmla="*/ 0 w 9168711"/>
                <a:gd name="connsiteY0" fmla="*/ 525177 h 4189471"/>
                <a:gd name="connsiteX1" fmla="*/ 4479023 w 9168711"/>
                <a:gd name="connsiteY1" fmla="*/ 753698 h 4189471"/>
                <a:gd name="connsiteX2" fmla="*/ 9147545 w 9168711"/>
                <a:gd name="connsiteY2" fmla="*/ 2057565 h 4189471"/>
                <a:gd name="connsiteX3" fmla="*/ 9168711 w 9168711"/>
                <a:gd name="connsiteY3" fmla="*/ 4181851 h 4189471"/>
                <a:gd name="connsiteX4" fmla="*/ 17091 w 9168711"/>
                <a:gd name="connsiteY4" fmla="*/ 4189471 h 4189471"/>
                <a:gd name="connsiteX5" fmla="*/ 0 w 9168711"/>
                <a:gd name="connsiteY5" fmla="*/ 525177 h 4189471"/>
                <a:gd name="connsiteX0" fmla="*/ 0 w 9168711"/>
                <a:gd name="connsiteY0" fmla="*/ 525177 h 4189471"/>
                <a:gd name="connsiteX1" fmla="*/ 4479023 w 9168711"/>
                <a:gd name="connsiteY1" fmla="*/ 753698 h 4189471"/>
                <a:gd name="connsiteX2" fmla="*/ 9162785 w 9168711"/>
                <a:gd name="connsiteY2" fmla="*/ 2057565 h 4189471"/>
                <a:gd name="connsiteX3" fmla="*/ 9168711 w 9168711"/>
                <a:gd name="connsiteY3" fmla="*/ 4181851 h 4189471"/>
                <a:gd name="connsiteX4" fmla="*/ 17091 w 9168711"/>
                <a:gd name="connsiteY4" fmla="*/ 4189471 h 4189471"/>
                <a:gd name="connsiteX5" fmla="*/ 0 w 9168711"/>
                <a:gd name="connsiteY5" fmla="*/ 525177 h 418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8711" h="4189471">
                  <a:moveTo>
                    <a:pt x="0" y="525177"/>
                  </a:moveTo>
                  <a:cubicBezTo>
                    <a:pt x="1569155" y="-307378"/>
                    <a:pt x="3407660" y="-89513"/>
                    <a:pt x="4479023" y="753698"/>
                  </a:cubicBezTo>
                  <a:cubicBezTo>
                    <a:pt x="6657778" y="2342609"/>
                    <a:pt x="7864563" y="2204320"/>
                    <a:pt x="9162785" y="2057565"/>
                  </a:cubicBezTo>
                  <a:cubicBezTo>
                    <a:pt x="9165607" y="3268298"/>
                    <a:pt x="9165889" y="2971118"/>
                    <a:pt x="9168711" y="4181851"/>
                  </a:cubicBezTo>
                  <a:lnTo>
                    <a:pt x="17091" y="4189471"/>
                  </a:lnTo>
                  <a:lnTo>
                    <a:pt x="0" y="525177"/>
                  </a:lnTo>
                  <a:close/>
                </a:path>
              </a:pathLst>
            </a:custGeom>
            <a:gradFill>
              <a:gsLst>
                <a:gs pos="100000">
                  <a:srgbClr val="FFFFFF"/>
                </a:gs>
                <a:gs pos="0">
                  <a:srgbClr val="84982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2" name="Title 1"/>
          <p:cNvSpPr>
            <a:spLocks noGrp="1"/>
          </p:cNvSpPr>
          <p:nvPr>
            <p:ph type="ctrTitle"/>
          </p:nvPr>
        </p:nvSpPr>
        <p:spPr>
          <a:xfrm>
            <a:off x="685800" y="3429000"/>
            <a:ext cx="7772400" cy="886061"/>
          </a:xfrm>
        </p:spPr>
        <p:txBody>
          <a:bodyPr anchor="b">
            <a:normAutofit/>
          </a:bodyPr>
          <a:lstStyle>
            <a:lvl1pPr>
              <a:defRPr sz="3600" b="1">
                <a:solidFill>
                  <a:schemeClr val="accent3">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572000"/>
            <a:ext cx="6400800" cy="533400"/>
          </a:xfrm>
        </p:spPr>
        <p:txBody>
          <a:bodyPr anchor="ctr">
            <a:normAutofit/>
          </a:bodyPr>
          <a:lstStyle>
            <a:lvl1pPr marL="0" indent="0" algn="ctr">
              <a:buNone/>
              <a:defRPr sz="2000">
                <a:solidFill>
                  <a:schemeClr val="accent3">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2" hasCustomPrompt="1"/>
          </p:nvPr>
        </p:nvSpPr>
        <p:spPr>
          <a:xfrm>
            <a:off x="76200" y="6324600"/>
            <a:ext cx="2209800" cy="457200"/>
          </a:xfrm>
        </p:spPr>
        <p:txBody>
          <a:bodyPr anchor="b">
            <a:noAutofit/>
          </a:bodyPr>
          <a:lstStyle>
            <a:lvl1pPr marL="0" indent="0" algn="l">
              <a:buNone/>
              <a:defRPr sz="1800">
                <a:solidFill>
                  <a:schemeClr val="accent3">
                    <a:lumMod val="75000"/>
                  </a:schemeClr>
                </a:solidFill>
                <a:latin typeface="Arial" pitchFamily="34" charset="0"/>
                <a:cs typeface="Arial" pitchFamily="34" charset="0"/>
              </a:defRPr>
            </a:lvl1pPr>
          </a:lstStyle>
          <a:p>
            <a:pPr lvl="0"/>
            <a:r>
              <a:rPr lang="en-US" dirty="0" smtClean="0"/>
              <a:t>Author</a:t>
            </a:r>
            <a:endParaRPr lang="en-US" dirty="0"/>
          </a:p>
        </p:txBody>
      </p:sp>
      <p:sp>
        <p:nvSpPr>
          <p:cNvPr id="12" name="Text Placeholder 15"/>
          <p:cNvSpPr>
            <a:spLocks noGrp="1"/>
          </p:cNvSpPr>
          <p:nvPr userDrawn="1">
            <p:ph type="body" sz="quarter" idx="13" hasCustomPrompt="1"/>
          </p:nvPr>
        </p:nvSpPr>
        <p:spPr>
          <a:xfrm>
            <a:off x="6858000" y="6324600"/>
            <a:ext cx="2209800" cy="457200"/>
          </a:xfrm>
        </p:spPr>
        <p:txBody>
          <a:bodyPr anchor="b">
            <a:noAutofit/>
          </a:bodyPr>
          <a:lstStyle>
            <a:lvl1pPr marL="0" indent="0" algn="r">
              <a:buNone/>
              <a:defRPr sz="1800">
                <a:solidFill>
                  <a:schemeClr val="accent3">
                    <a:lumMod val="75000"/>
                  </a:schemeClr>
                </a:solidFill>
                <a:latin typeface="Arial" pitchFamily="34" charset="0"/>
                <a:cs typeface="Arial" pitchFamily="34" charset="0"/>
              </a:defRPr>
            </a:lvl1pPr>
          </a:lstStyle>
          <a:p>
            <a:pPr lvl="0"/>
            <a:r>
              <a:rPr lang="en-US" dirty="0" smtClean="0"/>
              <a:t>Date</a:t>
            </a:r>
            <a:endParaRPr lang="en-US" dirty="0"/>
          </a:p>
        </p:txBody>
      </p:sp>
      <p:pic>
        <p:nvPicPr>
          <p:cNvPr id="13"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964" t="3545" r="66620" b="7072"/>
          <a:stretch/>
        </p:blipFill>
        <p:spPr bwMode="auto">
          <a:xfrm>
            <a:off x="4017645" y="1157288"/>
            <a:ext cx="906780" cy="900112"/>
          </a:xfrm>
          <a:prstGeom prst="rect">
            <a:avLst/>
          </a:prstGeom>
          <a:ln w="101600">
            <a:solidFill>
              <a:schemeClr val="bg1"/>
            </a:solidFill>
          </a:ln>
          <a:effectLst/>
          <a:extLst>
            <a:ext uri="{909E8E84-426E-40DD-AFC4-6F175D3DCCD1}">
              <a14:hiddenFill xmlns:a14="http://schemas.microsoft.com/office/drawing/2010/main">
                <a:solidFill>
                  <a:srgbClr val="FFFFFF"/>
                </a:solidFill>
              </a14:hiddenFill>
            </a:ext>
          </a:extLst>
        </p:spPr>
      </p:pic>
      <p:sp>
        <p:nvSpPr>
          <p:cNvPr id="5" name="AutoShape 4" descr="https://mail-attachment.googleusercontent.com/attachment/u/0/?ui=2&amp;ik=9d72795313&amp;view=att&amp;th=1407db865dda41ca&amp;attid=0.2&amp;disp=inline&amp;safe=1&amp;zw&amp;saduie=AG9B_P8GnsS1OLAbcfqzXSxysLGk&amp;sadet=1376498806412&amp;sads=az6q2RPBLY1RteXoJm6b7C1PdCU"/>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mail-attachment.googleusercontent.com/attachment/u/0/?ui=2&amp;ik=9d72795313&amp;view=att&amp;th=1407db865dda41ca&amp;attid=0.2&amp;disp=inline&amp;safe=1&amp;zw&amp;saduie=AG9B_P8GnsS1OLAbcfqzXSxysLGk&amp;sadet=1376498806412&amp;sads=az6q2RPBLY1RteXoJm6b7C1PdCU"/>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userDrawn="1"/>
        </p:nvGrpSpPr>
        <p:grpSpPr>
          <a:xfrm>
            <a:off x="3437001" y="6172200"/>
            <a:ext cx="2294707" cy="576375"/>
            <a:chOff x="3581400" y="6172200"/>
            <a:chExt cx="2294707" cy="576375"/>
          </a:xfrm>
        </p:grpSpPr>
        <p:pic>
          <p:nvPicPr>
            <p:cNvPr id="17" name="Picture 3" descr="C:\Users\wb391979\Pictures\Other Logos\WB Logos\wbcube-l logo.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1400" y="6175818"/>
              <a:ext cx="542107" cy="54210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2" descr="C:\Users\Samhir\Documents\World Bank\WSP Design\WSP 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01057" y="6172200"/>
              <a:ext cx="1675050" cy="5763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3794843"/>
      </p:ext>
    </p:extLst>
  </p:cSld>
  <p:clrMapOvr>
    <a:masterClrMapping/>
  </p:clrMapOvr>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2"/>
          <p:cNvSpPr/>
          <p:nvPr userDrawn="1"/>
        </p:nvSpPr>
        <p:spPr bwMode="auto">
          <a:xfrm>
            <a:off x="-16934" y="6375400"/>
            <a:ext cx="9169401" cy="482600"/>
          </a:xfrm>
          <a:custGeom>
            <a:avLst/>
            <a:gdLst>
              <a:gd name="connsiteX0" fmla="*/ 0 w 9144000"/>
              <a:gd name="connsiteY0" fmla="*/ 0 h 609600"/>
              <a:gd name="connsiteX1" fmla="*/ 9144000 w 9144000"/>
              <a:gd name="connsiteY1" fmla="*/ 0 h 609600"/>
              <a:gd name="connsiteX2" fmla="*/ 9144000 w 9144000"/>
              <a:gd name="connsiteY2" fmla="*/ 609600 h 609600"/>
              <a:gd name="connsiteX3" fmla="*/ 0 w 9144000"/>
              <a:gd name="connsiteY3" fmla="*/ 609600 h 609600"/>
              <a:gd name="connsiteX4" fmla="*/ 0 w 9144000"/>
              <a:gd name="connsiteY4" fmla="*/ 0 h 609600"/>
              <a:gd name="connsiteX0" fmla="*/ 0 w 9144000"/>
              <a:gd name="connsiteY0" fmla="*/ 8467 h 618067"/>
              <a:gd name="connsiteX1" fmla="*/ 2243667 w 9144000"/>
              <a:gd name="connsiteY1" fmla="*/ 0 h 618067"/>
              <a:gd name="connsiteX2" fmla="*/ 9144000 w 9144000"/>
              <a:gd name="connsiteY2" fmla="*/ 8467 h 618067"/>
              <a:gd name="connsiteX3" fmla="*/ 9144000 w 9144000"/>
              <a:gd name="connsiteY3" fmla="*/ 618067 h 618067"/>
              <a:gd name="connsiteX4" fmla="*/ 0 w 9144000"/>
              <a:gd name="connsiteY4" fmla="*/ 618067 h 618067"/>
              <a:gd name="connsiteX5" fmla="*/ 0 w 9144000"/>
              <a:gd name="connsiteY5" fmla="*/ 8467 h 618067"/>
              <a:gd name="connsiteX0" fmla="*/ 0 w 9144000"/>
              <a:gd name="connsiteY0" fmla="*/ 0 h 609600"/>
              <a:gd name="connsiteX1" fmla="*/ 2370667 w 9144000"/>
              <a:gd name="connsiteY1" fmla="*/ 389467 h 609600"/>
              <a:gd name="connsiteX2" fmla="*/ 9144000 w 9144000"/>
              <a:gd name="connsiteY2" fmla="*/ 0 h 609600"/>
              <a:gd name="connsiteX3" fmla="*/ 9144000 w 9144000"/>
              <a:gd name="connsiteY3" fmla="*/ 609600 h 609600"/>
              <a:gd name="connsiteX4" fmla="*/ 0 w 9144000"/>
              <a:gd name="connsiteY4" fmla="*/ 609600 h 609600"/>
              <a:gd name="connsiteX5" fmla="*/ 0 w 9144000"/>
              <a:gd name="connsiteY5" fmla="*/ 0 h 609600"/>
              <a:gd name="connsiteX0" fmla="*/ 0 w 9144000"/>
              <a:gd name="connsiteY0" fmla="*/ 0 h 609600"/>
              <a:gd name="connsiteX1" fmla="*/ 2370667 w 9144000"/>
              <a:gd name="connsiteY1" fmla="*/ 389467 h 609600"/>
              <a:gd name="connsiteX2" fmla="*/ 7509933 w 9144000"/>
              <a:gd name="connsiteY2" fmla="*/ 76200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705599 w 9144000"/>
              <a:gd name="connsiteY2" fmla="*/ 118534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637866 w 9144000"/>
              <a:gd name="connsiteY2" fmla="*/ 355601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324600 w 9144000"/>
              <a:gd name="connsiteY2" fmla="*/ 177801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265333 w 9144000"/>
              <a:gd name="connsiteY2" fmla="*/ 143935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265333 w 9144000"/>
              <a:gd name="connsiteY2" fmla="*/ 143935 h 609600"/>
              <a:gd name="connsiteX3" fmla="*/ 9135534 w 9144000"/>
              <a:gd name="connsiteY3" fmla="*/ 448734 h 609600"/>
              <a:gd name="connsiteX4" fmla="*/ 9144000 w 9144000"/>
              <a:gd name="connsiteY4" fmla="*/ 609600 h 609600"/>
              <a:gd name="connsiteX5" fmla="*/ 0 w 9144000"/>
              <a:gd name="connsiteY5" fmla="*/ 609600 h 609600"/>
              <a:gd name="connsiteX6" fmla="*/ 0 w 9144000"/>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929467 w 9152467"/>
              <a:gd name="connsiteY1" fmla="*/ 516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700867 w 9152467"/>
              <a:gd name="connsiteY1" fmla="*/ 584201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556933 w 9152467"/>
              <a:gd name="connsiteY1" fmla="*/ 4656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556933 w 9152467"/>
              <a:gd name="connsiteY1" fmla="*/ 4656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25400 w 9152467"/>
              <a:gd name="connsiteY0" fmla="*/ 90947 h 471947"/>
              <a:gd name="connsiteX1" fmla="*/ 2556933 w 9152467"/>
              <a:gd name="connsiteY1" fmla="*/ 328014 h 471947"/>
              <a:gd name="connsiteX2" fmla="*/ 6265333 w 9152467"/>
              <a:gd name="connsiteY2" fmla="*/ 6282 h 471947"/>
              <a:gd name="connsiteX3" fmla="*/ 9152467 w 9152467"/>
              <a:gd name="connsiteY3" fmla="*/ 192547 h 471947"/>
              <a:gd name="connsiteX4" fmla="*/ 9144000 w 9152467"/>
              <a:gd name="connsiteY4" fmla="*/ 471947 h 471947"/>
              <a:gd name="connsiteX5" fmla="*/ 0 w 9152467"/>
              <a:gd name="connsiteY5" fmla="*/ 471947 h 471947"/>
              <a:gd name="connsiteX6" fmla="*/ 25400 w 9152467"/>
              <a:gd name="connsiteY6" fmla="*/ 90947 h 471947"/>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401" h="482600">
                <a:moveTo>
                  <a:pt x="0" y="0"/>
                </a:moveTo>
                <a:cubicBezTo>
                  <a:pt x="911578" y="231422"/>
                  <a:pt x="1365956" y="327379"/>
                  <a:pt x="2573867" y="338667"/>
                </a:cubicBezTo>
                <a:cubicBezTo>
                  <a:pt x="5133623" y="265289"/>
                  <a:pt x="4459111" y="56445"/>
                  <a:pt x="6282267" y="16935"/>
                </a:cubicBezTo>
                <a:cubicBezTo>
                  <a:pt x="7202312" y="-14111"/>
                  <a:pt x="8207023" y="73378"/>
                  <a:pt x="9169401" y="203200"/>
                </a:cubicBezTo>
                <a:lnTo>
                  <a:pt x="9160934" y="482600"/>
                </a:lnTo>
                <a:lnTo>
                  <a:pt x="16934" y="482600"/>
                </a:lnTo>
                <a:lnTo>
                  <a:pt x="0" y="0"/>
                </a:lnTo>
                <a:close/>
              </a:path>
            </a:pathLst>
          </a:custGeom>
          <a:gradFill flip="none" rotWithShape="1">
            <a:gsLst>
              <a:gs pos="100000">
                <a:srgbClr val="005495"/>
              </a:gs>
              <a:gs pos="0">
                <a:srgbClr val="0087C0"/>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312146" y="434570"/>
            <a:ext cx="6934200" cy="990600"/>
          </a:xfrm>
        </p:spPr>
        <p:txBody>
          <a:bodyPr anchor="b">
            <a:normAutofit/>
          </a:bodyPr>
          <a:lstStyle>
            <a:lvl1pPr algn="l">
              <a:defRPr sz="2800" b="1">
                <a:solidFill>
                  <a:schemeClr val="accent3">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400">
                <a:solidFill>
                  <a:schemeClr val="accent3">
                    <a:lumMod val="75000"/>
                  </a:schemeClr>
                </a:solidFill>
                <a:latin typeface="Arial" pitchFamily="34" charset="0"/>
                <a:cs typeface="Arial" pitchFamily="34" charset="0"/>
              </a:defRPr>
            </a:lvl1pPr>
            <a:lvl2pPr>
              <a:defRPr sz="2000">
                <a:solidFill>
                  <a:schemeClr val="accent3">
                    <a:lumMod val="75000"/>
                  </a:schemeClr>
                </a:solidFill>
                <a:latin typeface="Arial" pitchFamily="34" charset="0"/>
                <a:cs typeface="Arial" pitchFamily="34" charset="0"/>
              </a:defRPr>
            </a:lvl2pPr>
            <a:lvl3pPr>
              <a:defRPr sz="1800">
                <a:solidFill>
                  <a:schemeClr val="accent3">
                    <a:lumMod val="75000"/>
                  </a:schemeClr>
                </a:solidFill>
                <a:latin typeface="Arial" pitchFamily="34" charset="0"/>
                <a:cs typeface="Arial" pitchFamily="34" charset="0"/>
              </a:defRPr>
            </a:lvl3pPr>
            <a:lvl4pPr>
              <a:defRPr sz="1600">
                <a:solidFill>
                  <a:schemeClr val="accent3">
                    <a:lumMod val="75000"/>
                  </a:schemeClr>
                </a:solidFill>
                <a:latin typeface="Arial" pitchFamily="34" charset="0"/>
                <a:cs typeface="Arial" pitchFamily="34" charset="0"/>
              </a:defRPr>
            </a:lvl4pPr>
            <a:lvl5pPr>
              <a:defRPr sz="1600">
                <a:solidFill>
                  <a:schemeClr val="accent3">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Box 18"/>
          <p:cNvSpPr txBox="1"/>
          <p:nvPr userDrawn="1"/>
        </p:nvSpPr>
        <p:spPr>
          <a:xfrm>
            <a:off x="7944781" y="6519446"/>
            <a:ext cx="947695"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Slide </a:t>
            </a:r>
            <a:fld id="{BC5444F4-80D1-4415-8D5C-C4AD62DFC135}" type="slidenum">
              <a:rPr lang="en-US" sz="1600" smtClean="0">
                <a:solidFill>
                  <a:schemeClr val="bg1"/>
                </a:solidFill>
                <a:latin typeface="Arial" pitchFamily="34" charset="0"/>
                <a:cs typeface="Arial" pitchFamily="34" charset="0"/>
              </a:rPr>
              <a:pPr algn="r"/>
              <a:t>‹#›</a:t>
            </a:fld>
            <a:endParaRPr lang="en-US" sz="1600" dirty="0">
              <a:solidFill>
                <a:schemeClr val="bg1"/>
              </a:solidFill>
              <a:latin typeface="Arial" pitchFamily="34" charset="0"/>
              <a:cs typeface="Arial" pitchFamily="34" charset="0"/>
            </a:endParaRPr>
          </a:p>
        </p:txBody>
      </p:sp>
      <p:pic>
        <p:nvPicPr>
          <p:cNvPr id="10" name="Picture 2" descr="C:\Users\Samhir\Documents\World Bank\WSP Design\WSP 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46346" y="641683"/>
            <a:ext cx="1675050" cy="5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925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ic Slide">
    <p:spTree>
      <p:nvGrpSpPr>
        <p:cNvPr id="1" name=""/>
        <p:cNvGrpSpPr/>
        <p:nvPr/>
      </p:nvGrpSpPr>
      <p:grpSpPr>
        <a:xfrm>
          <a:off x="0" y="0"/>
          <a:ext cx="0" cy="0"/>
          <a:chOff x="0" y="0"/>
          <a:chExt cx="0" cy="0"/>
        </a:xfrm>
      </p:grpSpPr>
      <p:sp>
        <p:nvSpPr>
          <p:cNvPr id="7" name="Rectangle 2"/>
          <p:cNvSpPr/>
          <p:nvPr userDrawn="1"/>
        </p:nvSpPr>
        <p:spPr bwMode="auto">
          <a:xfrm>
            <a:off x="-16934" y="6375400"/>
            <a:ext cx="9169401" cy="482600"/>
          </a:xfrm>
          <a:custGeom>
            <a:avLst/>
            <a:gdLst>
              <a:gd name="connsiteX0" fmla="*/ 0 w 9144000"/>
              <a:gd name="connsiteY0" fmla="*/ 0 h 609600"/>
              <a:gd name="connsiteX1" fmla="*/ 9144000 w 9144000"/>
              <a:gd name="connsiteY1" fmla="*/ 0 h 609600"/>
              <a:gd name="connsiteX2" fmla="*/ 9144000 w 9144000"/>
              <a:gd name="connsiteY2" fmla="*/ 609600 h 609600"/>
              <a:gd name="connsiteX3" fmla="*/ 0 w 9144000"/>
              <a:gd name="connsiteY3" fmla="*/ 609600 h 609600"/>
              <a:gd name="connsiteX4" fmla="*/ 0 w 9144000"/>
              <a:gd name="connsiteY4" fmla="*/ 0 h 609600"/>
              <a:gd name="connsiteX0" fmla="*/ 0 w 9144000"/>
              <a:gd name="connsiteY0" fmla="*/ 8467 h 618067"/>
              <a:gd name="connsiteX1" fmla="*/ 2243667 w 9144000"/>
              <a:gd name="connsiteY1" fmla="*/ 0 h 618067"/>
              <a:gd name="connsiteX2" fmla="*/ 9144000 w 9144000"/>
              <a:gd name="connsiteY2" fmla="*/ 8467 h 618067"/>
              <a:gd name="connsiteX3" fmla="*/ 9144000 w 9144000"/>
              <a:gd name="connsiteY3" fmla="*/ 618067 h 618067"/>
              <a:gd name="connsiteX4" fmla="*/ 0 w 9144000"/>
              <a:gd name="connsiteY4" fmla="*/ 618067 h 618067"/>
              <a:gd name="connsiteX5" fmla="*/ 0 w 9144000"/>
              <a:gd name="connsiteY5" fmla="*/ 8467 h 618067"/>
              <a:gd name="connsiteX0" fmla="*/ 0 w 9144000"/>
              <a:gd name="connsiteY0" fmla="*/ 0 h 609600"/>
              <a:gd name="connsiteX1" fmla="*/ 2370667 w 9144000"/>
              <a:gd name="connsiteY1" fmla="*/ 389467 h 609600"/>
              <a:gd name="connsiteX2" fmla="*/ 9144000 w 9144000"/>
              <a:gd name="connsiteY2" fmla="*/ 0 h 609600"/>
              <a:gd name="connsiteX3" fmla="*/ 9144000 w 9144000"/>
              <a:gd name="connsiteY3" fmla="*/ 609600 h 609600"/>
              <a:gd name="connsiteX4" fmla="*/ 0 w 9144000"/>
              <a:gd name="connsiteY4" fmla="*/ 609600 h 609600"/>
              <a:gd name="connsiteX5" fmla="*/ 0 w 9144000"/>
              <a:gd name="connsiteY5" fmla="*/ 0 h 609600"/>
              <a:gd name="connsiteX0" fmla="*/ 0 w 9144000"/>
              <a:gd name="connsiteY0" fmla="*/ 0 h 609600"/>
              <a:gd name="connsiteX1" fmla="*/ 2370667 w 9144000"/>
              <a:gd name="connsiteY1" fmla="*/ 389467 h 609600"/>
              <a:gd name="connsiteX2" fmla="*/ 7509933 w 9144000"/>
              <a:gd name="connsiteY2" fmla="*/ 76200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705599 w 9144000"/>
              <a:gd name="connsiteY2" fmla="*/ 118534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637866 w 9144000"/>
              <a:gd name="connsiteY2" fmla="*/ 355601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324600 w 9144000"/>
              <a:gd name="connsiteY2" fmla="*/ 177801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265333 w 9144000"/>
              <a:gd name="connsiteY2" fmla="*/ 143935 h 609600"/>
              <a:gd name="connsiteX3" fmla="*/ 9144000 w 9144000"/>
              <a:gd name="connsiteY3" fmla="*/ 0 h 609600"/>
              <a:gd name="connsiteX4" fmla="*/ 9144000 w 9144000"/>
              <a:gd name="connsiteY4" fmla="*/ 609600 h 609600"/>
              <a:gd name="connsiteX5" fmla="*/ 0 w 9144000"/>
              <a:gd name="connsiteY5" fmla="*/ 609600 h 609600"/>
              <a:gd name="connsiteX6" fmla="*/ 0 w 9144000"/>
              <a:gd name="connsiteY6" fmla="*/ 0 h 609600"/>
              <a:gd name="connsiteX0" fmla="*/ 0 w 9144000"/>
              <a:gd name="connsiteY0" fmla="*/ 0 h 609600"/>
              <a:gd name="connsiteX1" fmla="*/ 2370667 w 9144000"/>
              <a:gd name="connsiteY1" fmla="*/ 389467 h 609600"/>
              <a:gd name="connsiteX2" fmla="*/ 6265333 w 9144000"/>
              <a:gd name="connsiteY2" fmla="*/ 143935 h 609600"/>
              <a:gd name="connsiteX3" fmla="*/ 9135534 w 9144000"/>
              <a:gd name="connsiteY3" fmla="*/ 448734 h 609600"/>
              <a:gd name="connsiteX4" fmla="*/ 9144000 w 9144000"/>
              <a:gd name="connsiteY4" fmla="*/ 609600 h 609600"/>
              <a:gd name="connsiteX5" fmla="*/ 0 w 9144000"/>
              <a:gd name="connsiteY5" fmla="*/ 609600 h 609600"/>
              <a:gd name="connsiteX6" fmla="*/ 0 w 9144000"/>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370667 w 9152467"/>
              <a:gd name="connsiteY1" fmla="*/ 389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929467 w 9152467"/>
              <a:gd name="connsiteY1" fmla="*/ 5164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700867 w 9152467"/>
              <a:gd name="connsiteY1" fmla="*/ 584201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556933 w 9152467"/>
              <a:gd name="connsiteY1" fmla="*/ 4656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0 w 9152467"/>
              <a:gd name="connsiteY0" fmla="*/ 0 h 609600"/>
              <a:gd name="connsiteX1" fmla="*/ 2556933 w 9152467"/>
              <a:gd name="connsiteY1" fmla="*/ 465667 h 609600"/>
              <a:gd name="connsiteX2" fmla="*/ 6265333 w 9152467"/>
              <a:gd name="connsiteY2" fmla="*/ 143935 h 609600"/>
              <a:gd name="connsiteX3" fmla="*/ 9152467 w 9152467"/>
              <a:gd name="connsiteY3" fmla="*/ 330200 h 609600"/>
              <a:gd name="connsiteX4" fmla="*/ 9144000 w 9152467"/>
              <a:gd name="connsiteY4" fmla="*/ 609600 h 609600"/>
              <a:gd name="connsiteX5" fmla="*/ 0 w 9152467"/>
              <a:gd name="connsiteY5" fmla="*/ 609600 h 609600"/>
              <a:gd name="connsiteX6" fmla="*/ 0 w 9152467"/>
              <a:gd name="connsiteY6" fmla="*/ 0 h 609600"/>
              <a:gd name="connsiteX0" fmla="*/ 25400 w 9152467"/>
              <a:gd name="connsiteY0" fmla="*/ 90947 h 471947"/>
              <a:gd name="connsiteX1" fmla="*/ 2556933 w 9152467"/>
              <a:gd name="connsiteY1" fmla="*/ 328014 h 471947"/>
              <a:gd name="connsiteX2" fmla="*/ 6265333 w 9152467"/>
              <a:gd name="connsiteY2" fmla="*/ 6282 h 471947"/>
              <a:gd name="connsiteX3" fmla="*/ 9152467 w 9152467"/>
              <a:gd name="connsiteY3" fmla="*/ 192547 h 471947"/>
              <a:gd name="connsiteX4" fmla="*/ 9144000 w 9152467"/>
              <a:gd name="connsiteY4" fmla="*/ 471947 h 471947"/>
              <a:gd name="connsiteX5" fmla="*/ 0 w 9152467"/>
              <a:gd name="connsiteY5" fmla="*/ 471947 h 471947"/>
              <a:gd name="connsiteX6" fmla="*/ 25400 w 9152467"/>
              <a:gd name="connsiteY6" fmla="*/ 90947 h 471947"/>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 name="connsiteX0" fmla="*/ 0 w 9169401"/>
              <a:gd name="connsiteY0" fmla="*/ 0 h 482600"/>
              <a:gd name="connsiteX1" fmla="*/ 2573867 w 9169401"/>
              <a:gd name="connsiteY1" fmla="*/ 338667 h 482600"/>
              <a:gd name="connsiteX2" fmla="*/ 6282267 w 9169401"/>
              <a:gd name="connsiteY2" fmla="*/ 16935 h 482600"/>
              <a:gd name="connsiteX3" fmla="*/ 9169401 w 9169401"/>
              <a:gd name="connsiteY3" fmla="*/ 203200 h 482600"/>
              <a:gd name="connsiteX4" fmla="*/ 9160934 w 9169401"/>
              <a:gd name="connsiteY4" fmla="*/ 482600 h 482600"/>
              <a:gd name="connsiteX5" fmla="*/ 16934 w 9169401"/>
              <a:gd name="connsiteY5" fmla="*/ 482600 h 482600"/>
              <a:gd name="connsiteX6" fmla="*/ 0 w 9169401"/>
              <a:gd name="connsiteY6"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401" h="482600">
                <a:moveTo>
                  <a:pt x="0" y="0"/>
                </a:moveTo>
                <a:cubicBezTo>
                  <a:pt x="911578" y="231422"/>
                  <a:pt x="1365956" y="327379"/>
                  <a:pt x="2573867" y="338667"/>
                </a:cubicBezTo>
                <a:cubicBezTo>
                  <a:pt x="5133623" y="265289"/>
                  <a:pt x="4459111" y="56445"/>
                  <a:pt x="6282267" y="16935"/>
                </a:cubicBezTo>
                <a:cubicBezTo>
                  <a:pt x="7202312" y="-14111"/>
                  <a:pt x="8207023" y="73378"/>
                  <a:pt x="9169401" y="203200"/>
                </a:cubicBezTo>
                <a:lnTo>
                  <a:pt x="9160934" y="482600"/>
                </a:lnTo>
                <a:lnTo>
                  <a:pt x="16934" y="482600"/>
                </a:lnTo>
                <a:lnTo>
                  <a:pt x="0" y="0"/>
                </a:lnTo>
                <a:close/>
              </a:path>
            </a:pathLst>
          </a:custGeom>
          <a:gradFill flip="none" rotWithShape="1">
            <a:gsLst>
              <a:gs pos="100000">
                <a:srgbClr val="005495"/>
              </a:gs>
              <a:gs pos="0">
                <a:srgbClr val="0087C0"/>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a:xfrm>
            <a:off x="457200" y="0"/>
            <a:ext cx="7010400" cy="990600"/>
          </a:xfrm>
        </p:spPr>
        <p:txBody>
          <a:bodyPr anchor="b">
            <a:normAutofit/>
          </a:bodyPr>
          <a:lstStyle>
            <a:lvl1pPr algn="l">
              <a:defRPr sz="2800" b="1">
                <a:solidFill>
                  <a:schemeClr val="accent3">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5" name="Picture Placeholder 4"/>
          <p:cNvSpPr>
            <a:spLocks noGrp="1"/>
          </p:cNvSpPr>
          <p:nvPr>
            <p:ph type="pic" sz="quarter" idx="15" hasCustomPrompt="1"/>
          </p:nvPr>
        </p:nvSpPr>
        <p:spPr>
          <a:xfrm>
            <a:off x="533400" y="1143000"/>
            <a:ext cx="8305800" cy="5029200"/>
          </a:xfrm>
        </p:spPr>
        <p:txBody>
          <a:bodyPr>
            <a:normAutofit/>
          </a:bodyPr>
          <a:lstStyle>
            <a:lvl1pPr marL="0" indent="0">
              <a:buNone/>
              <a:defRPr sz="2000">
                <a:solidFill>
                  <a:schemeClr val="accent3">
                    <a:lumMod val="75000"/>
                  </a:schemeClr>
                </a:solidFill>
                <a:latin typeface="Arial" pitchFamily="34" charset="0"/>
                <a:cs typeface="Arial" pitchFamily="34" charset="0"/>
              </a:defRPr>
            </a:lvl1pPr>
          </a:lstStyle>
          <a:p>
            <a:r>
              <a:rPr lang="en-US" dirty="0" smtClean="0">
                <a:latin typeface="Arial" pitchFamily="34" charset="0"/>
                <a:cs typeface="Arial" pitchFamily="34" charset="0"/>
              </a:rPr>
              <a:t>Picture</a:t>
            </a:r>
            <a:endParaRPr lang="en-US" dirty="0"/>
          </a:p>
        </p:txBody>
      </p:sp>
      <p:sp>
        <p:nvSpPr>
          <p:cNvPr id="11" name="TextBox 10"/>
          <p:cNvSpPr txBox="1"/>
          <p:nvPr userDrawn="1"/>
        </p:nvSpPr>
        <p:spPr>
          <a:xfrm>
            <a:off x="7944781" y="6519446"/>
            <a:ext cx="947695" cy="338554"/>
          </a:xfrm>
          <a:prstGeom prst="rect">
            <a:avLst/>
          </a:prstGeom>
          <a:noFill/>
        </p:spPr>
        <p:txBody>
          <a:bodyPr wrap="none" rtlCol="0">
            <a:spAutoFit/>
          </a:bodyPr>
          <a:lstStyle/>
          <a:p>
            <a:pPr algn="r"/>
            <a:r>
              <a:rPr lang="en-US" sz="1600" dirty="0" smtClean="0">
                <a:solidFill>
                  <a:schemeClr val="bg1"/>
                </a:solidFill>
                <a:latin typeface="Arial" pitchFamily="34" charset="0"/>
                <a:cs typeface="Arial" pitchFamily="34" charset="0"/>
              </a:rPr>
              <a:t>Slide </a:t>
            </a:r>
            <a:fld id="{BC5444F4-80D1-4415-8D5C-C4AD62DFC135}" type="slidenum">
              <a:rPr lang="en-US" sz="1600" smtClean="0">
                <a:solidFill>
                  <a:schemeClr val="bg1"/>
                </a:solidFill>
                <a:latin typeface="Arial" pitchFamily="34" charset="0"/>
                <a:cs typeface="Arial" pitchFamily="34" charset="0"/>
              </a:rPr>
              <a:pPr algn="r"/>
              <a:t>‹#›</a:t>
            </a:fld>
            <a:endParaRPr lang="en-US" sz="1600" dirty="0">
              <a:solidFill>
                <a:schemeClr val="bg1"/>
              </a:solidFill>
              <a:latin typeface="Arial" pitchFamily="34" charset="0"/>
              <a:cs typeface="Arial" pitchFamily="34" charset="0"/>
            </a:endParaRPr>
          </a:p>
        </p:txBody>
      </p:sp>
      <p:pic>
        <p:nvPicPr>
          <p:cNvPr id="8" name="Picture 2" descr="C:\Users\Samhir\Documents\World Bank\WSP Design\WSP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304800"/>
            <a:ext cx="1675050" cy="5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46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FC092-C767-CA46-8FDF-76FAF0A8723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341511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FC092-C767-CA46-8FDF-76FAF0A8723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270676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FC092-C767-CA46-8FDF-76FAF0A87233}"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408360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FC092-C767-CA46-8FDF-76FAF0A87233}"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135550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FC092-C767-CA46-8FDF-76FAF0A87233}"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429118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FC092-C767-CA46-8FDF-76FAF0A87233}"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302704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FC092-C767-CA46-8FDF-76FAF0A87233}"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371964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FC092-C767-CA46-8FDF-76FAF0A87233}"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12D1D-E611-2541-89D6-7F2D61E1D24A}" type="slidenum">
              <a:rPr lang="en-US" smtClean="0"/>
              <a:t>‹#›</a:t>
            </a:fld>
            <a:endParaRPr lang="en-US"/>
          </a:p>
        </p:txBody>
      </p:sp>
    </p:spTree>
    <p:extLst>
      <p:ext uri="{BB962C8B-B14F-4D97-AF65-F5344CB8AC3E}">
        <p14:creationId xmlns:p14="http://schemas.microsoft.com/office/powerpoint/2010/main" val="391059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FC092-C767-CA46-8FDF-76FAF0A87233}" type="datetimeFigureOut">
              <a:rPr lang="en-US" smtClean="0"/>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12D1D-E611-2541-89D6-7F2D61E1D24A}" type="slidenum">
              <a:rPr lang="en-US" smtClean="0"/>
              <a:t>‹#›</a:t>
            </a:fld>
            <a:endParaRPr lang="en-US"/>
          </a:p>
        </p:txBody>
      </p:sp>
    </p:spTree>
    <p:extLst>
      <p:ext uri="{BB962C8B-B14F-4D97-AF65-F5344CB8AC3E}">
        <p14:creationId xmlns:p14="http://schemas.microsoft.com/office/powerpoint/2010/main" val="2480488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mailto:erand@worldbank.org"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hyperlink" Target="mailto:lloughnan@worldban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Children’s </a:t>
            </a:r>
            <a:r>
              <a:rPr lang="en-US" dirty="0" err="1" smtClean="0"/>
              <a:t>Sh</a:t>
            </a:r>
            <a:r>
              <a:rPr lang="en-US" dirty="0" smtClean="0"/>
              <a:t>*t: it’s crucial for total sanitation and development</a:t>
            </a:r>
            <a:endParaRPr lang="en-US" dirty="0"/>
          </a:p>
        </p:txBody>
      </p:sp>
      <p:sp>
        <p:nvSpPr>
          <p:cNvPr id="3" name="Subtitle 2"/>
          <p:cNvSpPr>
            <a:spLocks noGrp="1"/>
          </p:cNvSpPr>
          <p:nvPr>
            <p:ph type="subTitle" idx="1"/>
          </p:nvPr>
        </p:nvSpPr>
        <p:spPr/>
        <p:txBody>
          <a:bodyPr/>
          <a:lstStyle/>
          <a:p>
            <a:r>
              <a:rPr lang="en-US" dirty="0" smtClean="0"/>
              <a:t>Sanitation Working Group</a:t>
            </a:r>
            <a:endParaRPr lang="en-US" dirty="0"/>
          </a:p>
        </p:txBody>
      </p:sp>
      <p:sp>
        <p:nvSpPr>
          <p:cNvPr id="4" name="Text Placeholder 3"/>
          <p:cNvSpPr>
            <a:spLocks noGrp="1"/>
          </p:cNvSpPr>
          <p:nvPr>
            <p:ph type="body" sz="quarter" idx="12"/>
          </p:nvPr>
        </p:nvSpPr>
        <p:spPr/>
        <p:txBody>
          <a:bodyPr/>
          <a:lstStyle/>
          <a:p>
            <a:r>
              <a:rPr lang="en-US" dirty="0" smtClean="0"/>
              <a:t>Emily Rand and Libbet Loughnan</a:t>
            </a:r>
            <a:endParaRPr lang="en-US" dirty="0"/>
          </a:p>
        </p:txBody>
      </p:sp>
      <p:sp>
        <p:nvSpPr>
          <p:cNvPr id="5" name="Text Placeholder 4"/>
          <p:cNvSpPr>
            <a:spLocks noGrp="1"/>
          </p:cNvSpPr>
          <p:nvPr>
            <p:ph type="body" sz="quarter" idx="13"/>
          </p:nvPr>
        </p:nvSpPr>
        <p:spPr/>
        <p:txBody>
          <a:bodyPr/>
          <a:lstStyle/>
          <a:p>
            <a:r>
              <a:rPr lang="en-US" dirty="0" smtClean="0"/>
              <a:t>April 1, 2014</a:t>
            </a:r>
            <a:endParaRPr lang="en-US" dirty="0"/>
          </a:p>
        </p:txBody>
      </p:sp>
      <p:sp>
        <p:nvSpPr>
          <p:cNvPr id="6" name="TextBox 5"/>
          <p:cNvSpPr txBox="1"/>
          <p:nvPr/>
        </p:nvSpPr>
        <p:spPr>
          <a:xfrm>
            <a:off x="0" y="5245768"/>
            <a:ext cx="9144000" cy="369332"/>
          </a:xfrm>
          <a:prstGeom prst="rect">
            <a:avLst/>
          </a:prstGeom>
          <a:solidFill>
            <a:schemeClr val="accent1"/>
          </a:solidFill>
        </p:spPr>
        <p:txBody>
          <a:bodyPr wrap="square" rtlCol="0">
            <a:spAutoFit/>
          </a:bodyPr>
          <a:lstStyle/>
          <a:p>
            <a:r>
              <a:rPr lang="en-US" dirty="0" smtClean="0">
                <a:solidFill>
                  <a:schemeClr val="bg1"/>
                </a:solidFill>
              </a:rPr>
              <a:t>Introduction        Practices in Bangladesh          Programs in Bangladesh         Emerging Lessons                </a:t>
            </a:r>
            <a:endParaRPr lang="en-US" dirty="0">
              <a:solidFill>
                <a:schemeClr val="bg1"/>
              </a:solidFill>
            </a:endParaRPr>
          </a:p>
        </p:txBody>
      </p:sp>
      <p:pic>
        <p:nvPicPr>
          <p:cNvPr id="7" name="Picture 6" descr="Screen Shot 2014-03-26 at 5.18.2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2774" y="1363579"/>
            <a:ext cx="1186451" cy="1510618"/>
          </a:xfrm>
          <a:prstGeom prst="rect">
            <a:avLst/>
          </a:prstGeom>
        </p:spPr>
      </p:pic>
    </p:spTree>
    <p:extLst>
      <p:ext uri="{BB962C8B-B14F-4D97-AF65-F5344CB8AC3E}">
        <p14:creationId xmlns:p14="http://schemas.microsoft.com/office/powerpoint/2010/main" val="1189211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46" y="120679"/>
            <a:ext cx="6934200" cy="990600"/>
          </a:xfrm>
        </p:spPr>
        <p:txBody>
          <a:bodyPr>
            <a:noAutofit/>
          </a:bodyPr>
          <a:lstStyle/>
          <a:p>
            <a:r>
              <a:rPr lang="en-US" dirty="0" smtClean="0"/>
              <a:t>The </a:t>
            </a:r>
            <a:r>
              <a:rPr lang="en-US" dirty="0"/>
              <a:t>first 1,000 days of life are </a:t>
            </a:r>
            <a:r>
              <a:rPr lang="en-US" dirty="0" smtClean="0"/>
              <a:t>forever</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143000"/>
            <a:ext cx="78105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5562600" y="6248400"/>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GB" dirty="0">
              <a:solidFill>
                <a:schemeClr val="accent1">
                  <a:lumMod val="50000"/>
                </a:schemeClr>
              </a:solidFill>
            </a:endParaRPr>
          </a:p>
          <a:p>
            <a:r>
              <a:rPr lang="en-GB" sz="1400" dirty="0" err="1" smtClean="0">
                <a:solidFill>
                  <a:schemeClr val="bg1"/>
                </a:solidFill>
                <a:latin typeface="Arial" pitchFamily="34" charset="0"/>
                <a:ea typeface="+mj-ea"/>
                <a:cs typeface="Arial" pitchFamily="34" charset="0"/>
              </a:rPr>
              <a:t>Victora</a:t>
            </a:r>
            <a:r>
              <a:rPr lang="en-GB" sz="1400" dirty="0" smtClean="0">
                <a:solidFill>
                  <a:schemeClr val="bg1"/>
                </a:solidFill>
                <a:latin typeface="Arial" pitchFamily="34" charset="0"/>
                <a:ea typeface="+mj-ea"/>
                <a:cs typeface="Arial" pitchFamily="34" charset="0"/>
              </a:rPr>
              <a:t> </a:t>
            </a:r>
            <a:r>
              <a:rPr lang="en-GB" sz="1400" dirty="0">
                <a:solidFill>
                  <a:schemeClr val="bg1"/>
                </a:solidFill>
                <a:latin typeface="Arial" pitchFamily="34" charset="0"/>
                <a:ea typeface="+mj-ea"/>
                <a:cs typeface="Arial" pitchFamily="34" charset="0"/>
              </a:rPr>
              <a:t>et al. </a:t>
            </a:r>
            <a:r>
              <a:rPr lang="en-GB" sz="1400" dirty="0" smtClean="0">
                <a:solidFill>
                  <a:schemeClr val="bg1"/>
                </a:solidFill>
                <a:latin typeface="Arial" pitchFamily="34" charset="0"/>
                <a:ea typeface="+mj-ea"/>
                <a:cs typeface="Arial" pitchFamily="34" charset="0"/>
              </a:rPr>
              <a:t>(2008</a:t>
            </a:r>
            <a:r>
              <a:rPr lang="en-GB" sz="1400" dirty="0">
                <a:solidFill>
                  <a:schemeClr val="bg1"/>
                </a:solidFill>
                <a:latin typeface="Arial" pitchFamily="34" charset="0"/>
                <a:ea typeface="+mj-ea"/>
                <a:cs typeface="Arial" pitchFamily="34" charset="0"/>
              </a:rPr>
              <a:t>) </a:t>
            </a:r>
          </a:p>
        </p:txBody>
      </p:sp>
      <p:sp>
        <p:nvSpPr>
          <p:cNvPr id="6" name="Oval 5"/>
          <p:cNvSpPr>
            <a:spLocks noChangeArrowheads="1"/>
          </p:cNvSpPr>
          <p:nvPr/>
        </p:nvSpPr>
        <p:spPr bwMode="auto">
          <a:xfrm>
            <a:off x="1676400" y="2286000"/>
            <a:ext cx="2362200" cy="3505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solidFill>
                <a:srgbClr val="FF0000"/>
              </a:solidFill>
            </a:endParaRPr>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253831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Sanitation costs </a:t>
            </a:r>
            <a:r>
              <a:rPr lang="en-US" dirty="0"/>
              <a:t>the world </a:t>
            </a:r>
            <a:r>
              <a:rPr lang="en-US" dirty="0" smtClean="0"/>
              <a:t>at least 260 </a:t>
            </a:r>
            <a:r>
              <a:rPr lang="en-US" dirty="0"/>
              <a:t>billion </a:t>
            </a:r>
            <a:r>
              <a:rPr lang="en-US" dirty="0" smtClean="0"/>
              <a:t>US dollars </a:t>
            </a:r>
            <a:r>
              <a:rPr lang="en-US" dirty="0"/>
              <a:t>each year</a:t>
            </a:r>
          </a:p>
        </p:txBody>
      </p:sp>
      <p:pic>
        <p:nvPicPr>
          <p:cNvPr id="4" name="Picture 2"/>
          <p:cNvPicPr>
            <a:picLocks noGrp="1" noChangeAspect="1" noChangeArrowheads="1"/>
          </p:cNvPicPr>
          <p:nvPr>
            <p:ph idx="1"/>
          </p:nvPr>
        </p:nvPicPr>
        <p:blipFill>
          <a:blip r:embed="rId3" cstate="print"/>
          <a:stretch>
            <a:fillRect/>
          </a:stretch>
        </p:blipFill>
        <p:spPr bwMode="auto">
          <a:xfrm>
            <a:off x="1123950" y="1420019"/>
            <a:ext cx="6896100" cy="4505325"/>
          </a:xfrm>
          <a:prstGeom prst="rect">
            <a:avLst/>
          </a:prstGeom>
          <a:noFill/>
          <a:ln w="9525">
            <a:noFill/>
            <a:miter lim="800000"/>
            <a:headEnd/>
            <a:tailEnd/>
          </a:ln>
        </p:spPr>
      </p:pic>
      <p:sp>
        <p:nvSpPr>
          <p:cNvPr id="6" name="TextBox 5"/>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3377676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Stunting has lifelong implications</a:t>
            </a:r>
            <a:endParaRPr 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146" y="2057399"/>
            <a:ext cx="8720615" cy="29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6488668"/>
            <a:ext cx="4191000" cy="369332"/>
          </a:xfrm>
          <a:prstGeom prst="rect">
            <a:avLst/>
          </a:prstGeom>
          <a:noFill/>
        </p:spPr>
        <p:txBody>
          <a:bodyPr wrap="square" rtlCol="0">
            <a:spAutoFit/>
          </a:bodyPr>
          <a:lstStyle/>
          <a:p>
            <a:r>
              <a:rPr lang="en-US" dirty="0" smtClean="0">
                <a:solidFill>
                  <a:schemeClr val="bg1"/>
                </a:solidFill>
              </a:rPr>
              <a:t>UNICEF  </a:t>
            </a:r>
            <a:endParaRPr lang="en-US" dirty="0">
              <a:solidFill>
                <a:schemeClr val="bg1"/>
              </a:solidFill>
            </a:endParaRPr>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362409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69332"/>
            <a:ext cx="6934200" cy="990600"/>
          </a:xfrm>
        </p:spPr>
        <p:txBody>
          <a:bodyPr/>
          <a:lstStyle/>
          <a:p>
            <a:r>
              <a:rPr lang="en-US" dirty="0" smtClean="0"/>
              <a:t>By </a:t>
            </a:r>
            <a:r>
              <a:rPr lang="en-US" dirty="0"/>
              <a:t>2025, no one practice open Defecation</a:t>
            </a:r>
          </a:p>
        </p:txBody>
      </p:sp>
      <p:sp>
        <p:nvSpPr>
          <p:cNvPr id="6" name="TextBox 5"/>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54472" y="2401568"/>
            <a:ext cx="1655138" cy="2132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8294" y="2425285"/>
            <a:ext cx="2173706" cy="2132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081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7677" y="1862072"/>
            <a:ext cx="2325019" cy="3416320"/>
          </a:xfrm>
          <a:prstGeom prst="rect">
            <a:avLst/>
          </a:prstGeom>
          <a:noFill/>
        </p:spPr>
        <p:txBody>
          <a:bodyPr wrap="square" rtlCol="0">
            <a:spAutoFit/>
          </a:bodyPr>
          <a:lstStyle/>
          <a:p>
            <a:r>
              <a:rPr lang="en-US" dirty="0">
                <a:latin typeface="Arial"/>
                <a:cs typeface="Arial"/>
              </a:rPr>
              <a:t>Afghanistan</a:t>
            </a:r>
          </a:p>
          <a:p>
            <a:r>
              <a:rPr lang="en-US" dirty="0">
                <a:latin typeface="Arial"/>
                <a:cs typeface="Arial"/>
              </a:rPr>
              <a:t>Burkina Faso</a:t>
            </a:r>
          </a:p>
          <a:p>
            <a:r>
              <a:rPr lang="en-US" dirty="0">
                <a:latin typeface="Arial"/>
                <a:cs typeface="Arial"/>
              </a:rPr>
              <a:t>Cambodia</a:t>
            </a:r>
          </a:p>
          <a:p>
            <a:r>
              <a:rPr lang="en-US" dirty="0">
                <a:latin typeface="Arial"/>
                <a:cs typeface="Arial"/>
              </a:rPr>
              <a:t>Chad</a:t>
            </a:r>
          </a:p>
          <a:p>
            <a:r>
              <a:rPr lang="en-US" dirty="0">
                <a:latin typeface="Arial"/>
                <a:cs typeface="Arial"/>
              </a:rPr>
              <a:t>Ethiopia</a:t>
            </a:r>
          </a:p>
          <a:p>
            <a:r>
              <a:rPr lang="en-US" dirty="0">
                <a:latin typeface="Arial"/>
                <a:cs typeface="Arial"/>
              </a:rPr>
              <a:t>India</a:t>
            </a:r>
          </a:p>
          <a:p>
            <a:r>
              <a:rPr lang="en-US" dirty="0">
                <a:latin typeface="Arial"/>
                <a:cs typeface="Arial"/>
              </a:rPr>
              <a:t>Indonesia</a:t>
            </a:r>
          </a:p>
          <a:p>
            <a:r>
              <a:rPr lang="en-US" dirty="0">
                <a:latin typeface="Arial"/>
                <a:cs typeface="Arial"/>
              </a:rPr>
              <a:t>Kenya</a:t>
            </a:r>
          </a:p>
          <a:p>
            <a:r>
              <a:rPr lang="en-US" dirty="0">
                <a:latin typeface="Arial"/>
                <a:cs typeface="Arial"/>
              </a:rPr>
              <a:t>Lao PDR</a:t>
            </a:r>
          </a:p>
          <a:p>
            <a:r>
              <a:rPr lang="en-US" dirty="0">
                <a:latin typeface="Arial"/>
                <a:cs typeface="Arial"/>
              </a:rPr>
              <a:t>Madagascar</a:t>
            </a:r>
          </a:p>
          <a:p>
            <a:r>
              <a:rPr lang="en-US" dirty="0">
                <a:latin typeface="Arial"/>
                <a:cs typeface="Arial"/>
              </a:rPr>
              <a:t>Malawi</a:t>
            </a:r>
          </a:p>
          <a:p>
            <a:r>
              <a:rPr lang="en-US" dirty="0" smtClean="0">
                <a:latin typeface="Arial"/>
                <a:cs typeface="Arial"/>
              </a:rPr>
              <a:t>Mozambique</a:t>
            </a:r>
            <a:endParaRPr lang="en-US" dirty="0">
              <a:latin typeface="Arial"/>
              <a:cs typeface="Arial"/>
            </a:endParaRPr>
          </a:p>
        </p:txBody>
      </p:sp>
      <p:sp>
        <p:nvSpPr>
          <p:cNvPr id="6" name="TextBox 5"/>
          <p:cNvSpPr txBox="1"/>
          <p:nvPr/>
        </p:nvSpPr>
        <p:spPr>
          <a:xfrm>
            <a:off x="6744655" y="1732547"/>
            <a:ext cx="1518364" cy="3693319"/>
          </a:xfrm>
          <a:prstGeom prst="rect">
            <a:avLst/>
          </a:prstGeom>
          <a:noFill/>
        </p:spPr>
        <p:txBody>
          <a:bodyPr wrap="none" rtlCol="0">
            <a:spAutoFit/>
          </a:bodyPr>
          <a:lstStyle/>
          <a:p>
            <a:r>
              <a:rPr lang="en-US" dirty="0">
                <a:latin typeface="Arial"/>
                <a:cs typeface="Arial"/>
              </a:rPr>
              <a:t>Nepal</a:t>
            </a:r>
          </a:p>
          <a:p>
            <a:r>
              <a:rPr lang="en-US" dirty="0">
                <a:latin typeface="Arial"/>
                <a:cs typeface="Arial"/>
              </a:rPr>
              <a:t>Niger</a:t>
            </a:r>
          </a:p>
          <a:p>
            <a:r>
              <a:rPr lang="en-US" dirty="0">
                <a:latin typeface="Arial"/>
                <a:cs typeface="Arial"/>
              </a:rPr>
              <a:t>Nigeria</a:t>
            </a:r>
          </a:p>
          <a:p>
            <a:r>
              <a:rPr lang="en-US" dirty="0">
                <a:latin typeface="Arial"/>
                <a:cs typeface="Arial"/>
              </a:rPr>
              <a:t>Pakistan</a:t>
            </a:r>
          </a:p>
          <a:p>
            <a:r>
              <a:rPr lang="en-US" dirty="0">
                <a:latin typeface="Arial"/>
                <a:cs typeface="Arial"/>
              </a:rPr>
              <a:t>Philippines</a:t>
            </a:r>
          </a:p>
          <a:p>
            <a:r>
              <a:rPr lang="en-US" dirty="0">
                <a:latin typeface="Arial"/>
                <a:cs typeface="Arial"/>
              </a:rPr>
              <a:t>Senegal</a:t>
            </a:r>
          </a:p>
          <a:p>
            <a:r>
              <a:rPr lang="en-US" dirty="0">
                <a:latin typeface="Arial"/>
                <a:cs typeface="Arial"/>
              </a:rPr>
              <a:t>Sierra Leone</a:t>
            </a:r>
          </a:p>
          <a:p>
            <a:r>
              <a:rPr lang="en-US" dirty="0">
                <a:latin typeface="Arial"/>
                <a:cs typeface="Arial"/>
              </a:rPr>
              <a:t>South Sudan</a:t>
            </a:r>
          </a:p>
          <a:p>
            <a:r>
              <a:rPr lang="en-US" dirty="0">
                <a:latin typeface="Arial"/>
                <a:cs typeface="Arial"/>
              </a:rPr>
              <a:t>Sudan</a:t>
            </a:r>
          </a:p>
          <a:p>
            <a:r>
              <a:rPr lang="en-US" dirty="0">
                <a:latin typeface="Arial"/>
                <a:cs typeface="Arial"/>
              </a:rPr>
              <a:t>Tanzania</a:t>
            </a:r>
          </a:p>
          <a:p>
            <a:r>
              <a:rPr lang="en-US" dirty="0">
                <a:latin typeface="Arial"/>
                <a:cs typeface="Arial"/>
              </a:rPr>
              <a:t>Uganda</a:t>
            </a:r>
          </a:p>
          <a:p>
            <a:r>
              <a:rPr lang="en-US" dirty="0">
                <a:latin typeface="Arial"/>
                <a:cs typeface="Arial"/>
              </a:rPr>
              <a:t>Zambia</a:t>
            </a:r>
          </a:p>
          <a:p>
            <a:endParaRPr lang="en-US" dirty="0">
              <a:latin typeface="Arial"/>
              <a:cs typeface="Arial"/>
            </a:endParaRPr>
          </a:p>
        </p:txBody>
      </p:sp>
      <p:pic>
        <p:nvPicPr>
          <p:cNvPr id="7" name="Picture 6" descr="Screen Shot 2014-02-11 at 6.51.4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586" y="1732547"/>
            <a:ext cx="3391052" cy="4416254"/>
          </a:xfrm>
          <a:prstGeom prst="rect">
            <a:avLst/>
          </a:prstGeom>
        </p:spPr>
      </p:pic>
      <p:sp>
        <p:nvSpPr>
          <p:cNvPr id="10" name="Title 1"/>
          <p:cNvSpPr>
            <a:spLocks noGrp="1"/>
          </p:cNvSpPr>
          <p:nvPr>
            <p:ph type="title"/>
          </p:nvPr>
        </p:nvSpPr>
        <p:spPr>
          <a:xfrm>
            <a:off x="312821" y="369332"/>
            <a:ext cx="6934200" cy="990600"/>
          </a:xfrm>
        </p:spPr>
        <p:txBody>
          <a:bodyPr>
            <a:normAutofit fontScale="90000"/>
          </a:bodyPr>
          <a:lstStyle/>
          <a:p>
            <a:r>
              <a:rPr lang="en-US" dirty="0" smtClean="0"/>
              <a:t>WSP and UNICEF are working to publish data on management of child feces</a:t>
            </a:r>
            <a:endParaRPr lang="en-US" dirty="0"/>
          </a:p>
        </p:txBody>
      </p:sp>
      <p:sp>
        <p:nvSpPr>
          <p:cNvPr id="8" name="TextBox 7"/>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86749" y="1359932"/>
            <a:ext cx="37814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40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12821" y="369332"/>
            <a:ext cx="6934200" cy="990600"/>
          </a:xfrm>
        </p:spPr>
        <p:txBody>
          <a:bodyPr>
            <a:normAutofit/>
          </a:bodyPr>
          <a:lstStyle/>
          <a:p>
            <a:r>
              <a:rPr lang="en-US" dirty="0" smtClean="0"/>
              <a:t>Bangladesh has high sanitation coverage</a:t>
            </a:r>
            <a:endParaRPr lang="en-US" dirty="0"/>
          </a:p>
        </p:txBody>
      </p:sp>
      <p:sp>
        <p:nvSpPr>
          <p:cNvPr id="4" name="TextBox 3"/>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1563" y="1578113"/>
            <a:ext cx="699928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27958" y="6460413"/>
            <a:ext cx="1095034" cy="369332"/>
          </a:xfrm>
          <a:prstGeom prst="rect">
            <a:avLst/>
          </a:prstGeom>
        </p:spPr>
        <p:txBody>
          <a:bodyPr wrap="none">
            <a:spAutoFit/>
          </a:bodyPr>
          <a:lstStyle/>
          <a:p>
            <a:r>
              <a:rPr lang="en-US" dirty="0" smtClean="0">
                <a:solidFill>
                  <a:schemeClr val="bg1"/>
                </a:solidFill>
                <a:cs typeface="Calibri"/>
              </a:rPr>
              <a:t>JMP 2013</a:t>
            </a:r>
            <a:endParaRPr lang="en-US" dirty="0">
              <a:solidFill>
                <a:schemeClr val="bg1"/>
              </a:solidFill>
              <a:cs typeface="Calibri"/>
            </a:endParaRPr>
          </a:p>
        </p:txBody>
      </p:sp>
    </p:spTree>
    <p:extLst>
      <p:ext uri="{BB962C8B-B14F-4D97-AF65-F5344CB8AC3E}">
        <p14:creationId xmlns:p14="http://schemas.microsoft.com/office/powerpoint/2010/main" val="2291959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Current CFD Practices in Bangladesh</a:t>
            </a:r>
            <a:endParaRPr lang="en-US" dirty="0"/>
          </a:p>
        </p:txBody>
      </p:sp>
    </p:spTree>
    <p:extLst>
      <p:ext uri="{BB962C8B-B14F-4D97-AF65-F5344CB8AC3E}">
        <p14:creationId xmlns:p14="http://schemas.microsoft.com/office/powerpoint/2010/main" val="3037540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3-26 at 12.20.2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8141" y="1637207"/>
            <a:ext cx="4728512" cy="4316760"/>
          </a:xfrm>
          <a:prstGeom prst="rect">
            <a:avLst/>
          </a:prstGeom>
        </p:spPr>
      </p:pic>
      <p:sp>
        <p:nvSpPr>
          <p:cNvPr id="4" name="TextBox 3"/>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6" name="Title 5"/>
          <p:cNvSpPr>
            <a:spLocks noGrp="1"/>
          </p:cNvSpPr>
          <p:nvPr>
            <p:ph type="title"/>
          </p:nvPr>
        </p:nvSpPr>
        <p:spPr/>
        <p:txBody>
          <a:bodyPr>
            <a:normAutofit/>
          </a:bodyPr>
          <a:lstStyle/>
          <a:p>
            <a:r>
              <a:rPr lang="en-US" dirty="0" smtClean="0"/>
              <a:t>Bangladesh has the second lowest safe disposal rates in the region </a:t>
            </a:r>
            <a:endParaRPr lang="en-US" dirty="0"/>
          </a:p>
        </p:txBody>
      </p:sp>
      <p:sp>
        <p:nvSpPr>
          <p:cNvPr id="7" name="Rectangle 6"/>
          <p:cNvSpPr/>
          <p:nvPr/>
        </p:nvSpPr>
        <p:spPr>
          <a:xfrm>
            <a:off x="4742397" y="6460413"/>
            <a:ext cx="2916183" cy="369332"/>
          </a:xfrm>
          <a:prstGeom prst="rect">
            <a:avLst/>
          </a:prstGeom>
        </p:spPr>
        <p:txBody>
          <a:bodyPr wrap="none">
            <a:spAutoFit/>
          </a:bodyPr>
          <a:lstStyle/>
          <a:p>
            <a:r>
              <a:rPr lang="en-US" dirty="0" smtClean="0">
                <a:solidFill>
                  <a:schemeClr val="bg1"/>
                </a:solidFill>
                <a:cs typeface="Calibri"/>
              </a:rPr>
              <a:t>Latest MICS/DHS per country</a:t>
            </a:r>
            <a:endParaRPr lang="en-US" dirty="0">
              <a:solidFill>
                <a:schemeClr val="bg1"/>
              </a:solidFill>
              <a:cs typeface="Calibri"/>
            </a:endParaRPr>
          </a:p>
        </p:txBody>
      </p:sp>
    </p:spTree>
    <p:extLst>
      <p:ext uri="{BB962C8B-B14F-4D97-AF65-F5344CB8AC3E}">
        <p14:creationId xmlns:p14="http://schemas.microsoft.com/office/powerpoint/2010/main" val="520883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30492591"/>
              </p:ext>
            </p:extLst>
          </p:nvPr>
        </p:nvGraphicFramePr>
        <p:xfrm>
          <a:off x="1" y="1347673"/>
          <a:ext cx="9143999" cy="43047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8" y="5745463"/>
            <a:ext cx="9144407" cy="369332"/>
          </a:xfrm>
          <a:prstGeom prst="rect">
            <a:avLst/>
          </a:prstGeom>
          <a:noFill/>
        </p:spPr>
        <p:txBody>
          <a:bodyPr wrap="square" rtlCol="0">
            <a:spAutoFit/>
          </a:bodyPr>
          <a:lstStyle/>
          <a:p>
            <a:r>
              <a:rPr lang="en-US" b="1" dirty="0">
                <a:latin typeface="Calibri"/>
                <a:cs typeface="Calibri"/>
              </a:rPr>
              <a:t>Percentage of children aged under </a:t>
            </a:r>
            <a:r>
              <a:rPr lang="en-US" b="1" dirty="0" smtClean="0">
                <a:latin typeface="Calibri"/>
                <a:cs typeface="Calibri"/>
              </a:rPr>
              <a:t>3 by  household’s </a:t>
            </a:r>
            <a:r>
              <a:rPr lang="en-US" b="1" dirty="0">
                <a:latin typeface="Calibri"/>
                <a:cs typeface="Calibri"/>
              </a:rPr>
              <a:t>type of </a:t>
            </a:r>
            <a:r>
              <a:rPr lang="en-US" b="1" dirty="0" smtClean="0">
                <a:latin typeface="Calibri"/>
                <a:cs typeface="Calibri"/>
              </a:rPr>
              <a:t>sanitation Facility, Bangladesh</a:t>
            </a:r>
            <a:endParaRPr lang="en-US" b="1" dirty="0">
              <a:latin typeface="Calibri"/>
              <a:cs typeface="Calibri"/>
            </a:endParaRPr>
          </a:p>
        </p:txBody>
      </p:sp>
      <p:sp>
        <p:nvSpPr>
          <p:cNvPr id="6" name="TextBox 5"/>
          <p:cNvSpPr txBox="1"/>
          <p:nvPr/>
        </p:nvSpPr>
        <p:spPr>
          <a:xfrm>
            <a:off x="-408" y="6092852"/>
            <a:ext cx="9143999"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latin typeface="Calibri"/>
                <a:cs typeface="Calibri"/>
              </a:rPr>
              <a:t>Note:</a:t>
            </a:r>
            <a:r>
              <a:rPr lang="en-US" sz="1400" baseline="0" dirty="0">
                <a:latin typeface="Calibri"/>
                <a:cs typeface="Calibri"/>
              </a:rPr>
              <a:t> Although it looks like the large bracket should add to 24%, this is due to </a:t>
            </a:r>
            <a:r>
              <a:rPr lang="en-US" sz="1400" baseline="0" dirty="0" smtClean="0">
                <a:latin typeface="Calibri"/>
                <a:cs typeface="Calibri"/>
              </a:rPr>
              <a:t>rounding</a:t>
            </a:r>
          </a:p>
        </p:txBody>
      </p:sp>
      <p:sp>
        <p:nvSpPr>
          <p:cNvPr id="2" name="Title 1"/>
          <p:cNvSpPr>
            <a:spLocks noGrp="1"/>
          </p:cNvSpPr>
          <p:nvPr>
            <p:ph type="title"/>
          </p:nvPr>
        </p:nvSpPr>
        <p:spPr/>
        <p:txBody>
          <a:bodyPr/>
          <a:lstStyle/>
          <a:p>
            <a:r>
              <a:rPr lang="en-US" dirty="0" smtClean="0"/>
              <a:t>Only 22% of child feces is disposed of “safely”</a:t>
            </a:r>
            <a:endParaRPr lang="en-US" dirty="0"/>
          </a:p>
        </p:txBody>
      </p:sp>
      <p:sp>
        <p:nvSpPr>
          <p:cNvPr id="9" name="TextBox 8"/>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10" name="Rectangle 9"/>
          <p:cNvSpPr/>
          <p:nvPr/>
        </p:nvSpPr>
        <p:spPr>
          <a:xfrm>
            <a:off x="4742397" y="6460413"/>
            <a:ext cx="1189486" cy="369332"/>
          </a:xfrm>
          <a:prstGeom prst="rect">
            <a:avLst/>
          </a:prstGeom>
        </p:spPr>
        <p:txBody>
          <a:bodyPr wrap="none">
            <a:spAutoFit/>
          </a:bodyPr>
          <a:lstStyle/>
          <a:p>
            <a:r>
              <a:rPr lang="en-US" dirty="0" smtClean="0">
                <a:solidFill>
                  <a:schemeClr val="bg1"/>
                </a:solidFill>
                <a:cs typeface="Calibri"/>
              </a:rPr>
              <a:t>MICS 2006</a:t>
            </a:r>
            <a:endParaRPr lang="en-US" dirty="0">
              <a:solidFill>
                <a:schemeClr val="bg1"/>
              </a:solidFill>
              <a:cs typeface="Calibri"/>
            </a:endParaRPr>
          </a:p>
        </p:txBody>
      </p:sp>
      <p:sp>
        <p:nvSpPr>
          <p:cNvPr id="3" name="Oval 2"/>
          <p:cNvSpPr/>
          <p:nvPr/>
        </p:nvSpPr>
        <p:spPr>
          <a:xfrm>
            <a:off x="6917635" y="3001617"/>
            <a:ext cx="2225956" cy="107342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355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638302287"/>
              </p:ext>
            </p:extLst>
          </p:nvPr>
        </p:nvGraphicFramePr>
        <p:xfrm>
          <a:off x="1" y="1347673"/>
          <a:ext cx="9143999" cy="43047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8" y="5745463"/>
            <a:ext cx="9144407" cy="369332"/>
          </a:xfrm>
          <a:prstGeom prst="rect">
            <a:avLst/>
          </a:prstGeom>
          <a:noFill/>
        </p:spPr>
        <p:txBody>
          <a:bodyPr wrap="square" rtlCol="0">
            <a:spAutoFit/>
          </a:bodyPr>
          <a:lstStyle/>
          <a:p>
            <a:r>
              <a:rPr lang="en-US" b="1" dirty="0">
                <a:latin typeface="Calibri"/>
                <a:cs typeface="Calibri"/>
              </a:rPr>
              <a:t>Percentage of children aged under </a:t>
            </a:r>
            <a:r>
              <a:rPr lang="en-US" b="1" dirty="0" smtClean="0">
                <a:latin typeface="Calibri"/>
                <a:cs typeface="Calibri"/>
              </a:rPr>
              <a:t>3 by  household’s </a:t>
            </a:r>
            <a:r>
              <a:rPr lang="en-US" b="1" dirty="0">
                <a:latin typeface="Calibri"/>
                <a:cs typeface="Calibri"/>
              </a:rPr>
              <a:t>type of </a:t>
            </a:r>
            <a:r>
              <a:rPr lang="en-US" b="1" dirty="0" smtClean="0">
                <a:latin typeface="Calibri"/>
                <a:cs typeface="Calibri"/>
              </a:rPr>
              <a:t>sanitation Facility, Bangladesh</a:t>
            </a:r>
            <a:endParaRPr lang="en-US" b="1" dirty="0">
              <a:latin typeface="Calibri"/>
              <a:cs typeface="Calibri"/>
            </a:endParaRPr>
          </a:p>
        </p:txBody>
      </p:sp>
      <p:sp>
        <p:nvSpPr>
          <p:cNvPr id="6" name="TextBox 5"/>
          <p:cNvSpPr txBox="1"/>
          <p:nvPr/>
        </p:nvSpPr>
        <p:spPr>
          <a:xfrm>
            <a:off x="-408" y="6092852"/>
            <a:ext cx="9143999"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latin typeface="Calibri"/>
                <a:cs typeface="Calibri"/>
              </a:rPr>
              <a:t>Note:</a:t>
            </a:r>
            <a:r>
              <a:rPr lang="en-US" sz="1400" baseline="0" dirty="0">
                <a:latin typeface="Calibri"/>
                <a:cs typeface="Calibri"/>
              </a:rPr>
              <a:t> Although it looks like the large bracket should add to 24%, this is due to </a:t>
            </a:r>
            <a:r>
              <a:rPr lang="en-US" sz="1400" baseline="0" dirty="0" smtClean="0">
                <a:latin typeface="Calibri"/>
                <a:cs typeface="Calibri"/>
              </a:rPr>
              <a:t>rounding</a:t>
            </a:r>
          </a:p>
        </p:txBody>
      </p:sp>
      <p:sp>
        <p:nvSpPr>
          <p:cNvPr id="2" name="Title 1"/>
          <p:cNvSpPr>
            <a:spLocks noGrp="1"/>
          </p:cNvSpPr>
          <p:nvPr>
            <p:ph type="title"/>
          </p:nvPr>
        </p:nvSpPr>
        <p:spPr/>
        <p:txBody>
          <a:bodyPr/>
          <a:lstStyle/>
          <a:p>
            <a:r>
              <a:rPr lang="en-US" dirty="0" smtClean="0"/>
              <a:t>Only 11% of child feces is disposed of into an improved sanitation facility</a:t>
            </a:r>
            <a:endParaRPr lang="en-US" dirty="0"/>
          </a:p>
        </p:txBody>
      </p:sp>
      <p:sp>
        <p:nvSpPr>
          <p:cNvPr id="9" name="TextBox 8"/>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10" name="Rectangle 9"/>
          <p:cNvSpPr/>
          <p:nvPr/>
        </p:nvSpPr>
        <p:spPr>
          <a:xfrm>
            <a:off x="4742397" y="6460413"/>
            <a:ext cx="1189486" cy="369332"/>
          </a:xfrm>
          <a:prstGeom prst="rect">
            <a:avLst/>
          </a:prstGeom>
        </p:spPr>
        <p:txBody>
          <a:bodyPr wrap="none">
            <a:spAutoFit/>
          </a:bodyPr>
          <a:lstStyle/>
          <a:p>
            <a:r>
              <a:rPr lang="en-US" dirty="0" smtClean="0">
                <a:solidFill>
                  <a:schemeClr val="bg1"/>
                </a:solidFill>
                <a:cs typeface="Calibri"/>
              </a:rPr>
              <a:t>MICS 2006</a:t>
            </a:r>
            <a:endParaRPr lang="en-US" dirty="0">
              <a:solidFill>
                <a:schemeClr val="bg1"/>
              </a:solidFill>
              <a:cs typeface="Calibri"/>
            </a:endParaRPr>
          </a:p>
        </p:txBody>
      </p:sp>
      <p:sp>
        <p:nvSpPr>
          <p:cNvPr id="11" name="Oval 10"/>
          <p:cNvSpPr/>
          <p:nvPr/>
        </p:nvSpPr>
        <p:spPr>
          <a:xfrm>
            <a:off x="6918044" y="1848678"/>
            <a:ext cx="2225956" cy="107342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351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8" name="TextBox 7"/>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333920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786161"/>
              </p:ext>
            </p:extLst>
          </p:nvPr>
        </p:nvGraphicFramePr>
        <p:xfrm>
          <a:off x="-112295" y="1619334"/>
          <a:ext cx="9144000" cy="45579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5814083"/>
            <a:ext cx="9144407" cy="646331"/>
          </a:xfrm>
          <a:prstGeom prst="rect">
            <a:avLst/>
          </a:prstGeom>
          <a:noFill/>
        </p:spPr>
        <p:txBody>
          <a:bodyPr wrap="square" rtlCol="0">
            <a:spAutoFit/>
          </a:bodyPr>
          <a:lstStyle/>
          <a:p>
            <a:r>
              <a:rPr lang="en-US" b="1" dirty="0" smtClean="0"/>
              <a:t>Percentage </a:t>
            </a:r>
            <a:r>
              <a:rPr lang="en-US" b="1" dirty="0"/>
              <a:t>of children aged under </a:t>
            </a:r>
            <a:r>
              <a:rPr lang="en-US" b="1" dirty="0" smtClean="0"/>
              <a:t>3 by household’s </a:t>
            </a:r>
            <a:r>
              <a:rPr lang="en-US" b="1" dirty="0"/>
              <a:t>type of sanitation </a:t>
            </a:r>
            <a:r>
              <a:rPr lang="en-US" b="1" dirty="0" smtClean="0"/>
              <a:t>facility </a:t>
            </a:r>
            <a:r>
              <a:rPr lang="en-US" b="1" dirty="0"/>
              <a:t>and type of child feces </a:t>
            </a:r>
            <a:r>
              <a:rPr lang="en-US" b="1" dirty="0" smtClean="0"/>
              <a:t>disposal, Bangladesh </a:t>
            </a:r>
            <a:endParaRPr lang="en-US" b="1" dirty="0"/>
          </a:p>
        </p:txBody>
      </p:sp>
      <p:sp>
        <p:nvSpPr>
          <p:cNvPr id="2" name="Title 1"/>
          <p:cNvSpPr>
            <a:spLocks noGrp="1"/>
          </p:cNvSpPr>
          <p:nvPr>
            <p:ph type="title"/>
          </p:nvPr>
        </p:nvSpPr>
        <p:spPr>
          <a:xfrm>
            <a:off x="0" y="628734"/>
            <a:ext cx="7246346" cy="990600"/>
          </a:xfrm>
        </p:spPr>
        <p:txBody>
          <a:bodyPr>
            <a:normAutofit fontScale="90000"/>
          </a:bodyPr>
          <a:lstStyle/>
          <a:p>
            <a:r>
              <a:rPr lang="en-US" dirty="0"/>
              <a:t>Even among households with improved sanitation, </a:t>
            </a:r>
            <a:r>
              <a:rPr lang="en-US" dirty="0" smtClean="0"/>
              <a:t>the feces of 54</a:t>
            </a:r>
            <a:r>
              <a:rPr lang="en-US" dirty="0"/>
              <a:t>% of children </a:t>
            </a:r>
            <a:r>
              <a:rPr lang="en-US" dirty="0" smtClean="0"/>
              <a:t>is not safely disposed of</a:t>
            </a:r>
            <a:endParaRPr lang="en-US" dirty="0"/>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9" name="Rectangle 8"/>
          <p:cNvSpPr/>
          <p:nvPr/>
        </p:nvSpPr>
        <p:spPr>
          <a:xfrm>
            <a:off x="5208903" y="6460413"/>
            <a:ext cx="1628972" cy="369332"/>
          </a:xfrm>
          <a:prstGeom prst="rect">
            <a:avLst/>
          </a:prstGeom>
        </p:spPr>
        <p:txBody>
          <a:bodyPr wrap="none">
            <a:spAutoFit/>
          </a:bodyPr>
          <a:lstStyle/>
          <a:p>
            <a:r>
              <a:rPr lang="en-US" dirty="0" smtClean="0">
                <a:solidFill>
                  <a:schemeClr val="bg1"/>
                </a:solidFill>
                <a:cs typeface="Calibri"/>
              </a:rPr>
              <a:t>India </a:t>
            </a:r>
            <a:r>
              <a:rPr lang="en-US" dirty="0">
                <a:solidFill>
                  <a:schemeClr val="bg1"/>
                </a:solidFill>
                <a:cs typeface="Calibri"/>
              </a:rPr>
              <a:t>NFHS05-6</a:t>
            </a:r>
          </a:p>
        </p:txBody>
      </p:sp>
      <p:sp>
        <p:nvSpPr>
          <p:cNvPr id="10" name="Oval 9"/>
          <p:cNvSpPr/>
          <p:nvPr/>
        </p:nvSpPr>
        <p:spPr>
          <a:xfrm>
            <a:off x="4890052" y="1619334"/>
            <a:ext cx="1331844" cy="1899118"/>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50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786161"/>
              </p:ext>
            </p:extLst>
          </p:nvPr>
        </p:nvGraphicFramePr>
        <p:xfrm>
          <a:off x="-112295" y="1619334"/>
          <a:ext cx="9144000" cy="45579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5814083"/>
            <a:ext cx="9144407" cy="646331"/>
          </a:xfrm>
          <a:prstGeom prst="rect">
            <a:avLst/>
          </a:prstGeom>
          <a:noFill/>
        </p:spPr>
        <p:txBody>
          <a:bodyPr wrap="square" rtlCol="0">
            <a:spAutoFit/>
          </a:bodyPr>
          <a:lstStyle/>
          <a:p>
            <a:r>
              <a:rPr lang="en-US" b="1" dirty="0" smtClean="0"/>
              <a:t>Percentage </a:t>
            </a:r>
            <a:r>
              <a:rPr lang="en-US" b="1" dirty="0"/>
              <a:t>of children aged under </a:t>
            </a:r>
            <a:r>
              <a:rPr lang="en-US" b="1" dirty="0" smtClean="0"/>
              <a:t>3 by household’s </a:t>
            </a:r>
            <a:r>
              <a:rPr lang="en-US" b="1" dirty="0"/>
              <a:t>type of sanitation </a:t>
            </a:r>
            <a:r>
              <a:rPr lang="en-US" b="1" dirty="0" smtClean="0"/>
              <a:t>facility </a:t>
            </a:r>
            <a:r>
              <a:rPr lang="en-US" b="1" dirty="0"/>
              <a:t>and type of child feces </a:t>
            </a:r>
            <a:r>
              <a:rPr lang="en-US" b="1" dirty="0" smtClean="0"/>
              <a:t>disposal, Bangladesh </a:t>
            </a:r>
            <a:endParaRPr lang="en-US" b="1" dirty="0"/>
          </a:p>
        </p:txBody>
      </p:sp>
      <p:sp>
        <p:nvSpPr>
          <p:cNvPr id="2" name="Title 1"/>
          <p:cNvSpPr>
            <a:spLocks noGrp="1"/>
          </p:cNvSpPr>
          <p:nvPr>
            <p:ph type="title"/>
          </p:nvPr>
        </p:nvSpPr>
        <p:spPr>
          <a:xfrm>
            <a:off x="0" y="596348"/>
            <a:ext cx="7246346" cy="1011318"/>
          </a:xfrm>
        </p:spPr>
        <p:txBody>
          <a:bodyPr>
            <a:normAutofit fontScale="90000"/>
          </a:bodyPr>
          <a:lstStyle/>
          <a:p>
            <a:r>
              <a:rPr lang="en-US" dirty="0" smtClean="0"/>
              <a:t>Meanwhile almost all children living in households practicing open defecation have unsafe </a:t>
            </a:r>
            <a:r>
              <a:rPr lang="en-US" smtClean="0"/>
              <a:t>feces disposal</a:t>
            </a:r>
            <a:endParaRPr lang="en-US" dirty="0"/>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9" name="Rectangle 8"/>
          <p:cNvSpPr/>
          <p:nvPr/>
        </p:nvSpPr>
        <p:spPr>
          <a:xfrm>
            <a:off x="5208903" y="6460413"/>
            <a:ext cx="1628972" cy="369332"/>
          </a:xfrm>
          <a:prstGeom prst="rect">
            <a:avLst/>
          </a:prstGeom>
        </p:spPr>
        <p:txBody>
          <a:bodyPr wrap="none">
            <a:spAutoFit/>
          </a:bodyPr>
          <a:lstStyle/>
          <a:p>
            <a:r>
              <a:rPr lang="en-US" dirty="0" smtClean="0">
                <a:solidFill>
                  <a:schemeClr val="bg1"/>
                </a:solidFill>
                <a:cs typeface="Calibri"/>
              </a:rPr>
              <a:t>India </a:t>
            </a:r>
            <a:r>
              <a:rPr lang="en-US" dirty="0">
                <a:solidFill>
                  <a:schemeClr val="bg1"/>
                </a:solidFill>
                <a:cs typeface="Calibri"/>
              </a:rPr>
              <a:t>NFHS05-6</a:t>
            </a:r>
          </a:p>
        </p:txBody>
      </p:sp>
      <p:sp>
        <p:nvSpPr>
          <p:cNvPr id="10" name="Oval 9"/>
          <p:cNvSpPr/>
          <p:nvPr/>
        </p:nvSpPr>
        <p:spPr>
          <a:xfrm>
            <a:off x="934278" y="1648407"/>
            <a:ext cx="1331844" cy="330128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5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pic>
        <p:nvPicPr>
          <p:cNvPr id="4" name="Picture 3" descr="Screen Shot 2014-03-31 at 9.25.2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6971" y="978927"/>
            <a:ext cx="3987800" cy="4800600"/>
          </a:xfrm>
          <a:prstGeom prst="rect">
            <a:avLst/>
          </a:prstGeom>
        </p:spPr>
      </p:pic>
    </p:spTree>
    <p:extLst>
      <p:ext uri="{BB962C8B-B14F-4D97-AF65-F5344CB8AC3E}">
        <p14:creationId xmlns:p14="http://schemas.microsoft.com/office/powerpoint/2010/main" val="3000391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814082"/>
            <a:ext cx="9144407" cy="646331"/>
          </a:xfrm>
          <a:prstGeom prst="rect">
            <a:avLst/>
          </a:prstGeom>
          <a:noFill/>
        </p:spPr>
        <p:txBody>
          <a:bodyPr wrap="square" rtlCol="0">
            <a:spAutoFit/>
          </a:bodyPr>
          <a:lstStyle/>
          <a:p>
            <a:r>
              <a:rPr lang="en-US" b="1" dirty="0"/>
              <a:t>Percentage of children aged under three by type of feces disposal and </a:t>
            </a:r>
            <a:endParaRPr lang="en-US" b="1" dirty="0" smtClean="0"/>
          </a:p>
          <a:p>
            <a:r>
              <a:rPr lang="en-US" b="1" dirty="0" smtClean="0"/>
              <a:t>type </a:t>
            </a:r>
            <a:r>
              <a:rPr lang="en-US" b="1" dirty="0"/>
              <a:t>of child feces disposal, </a:t>
            </a:r>
            <a:r>
              <a:rPr lang="en-US" b="1" dirty="0" smtClean="0"/>
              <a:t>Bangladesh </a:t>
            </a:r>
            <a:endParaRPr lang="en-US" b="1" dirty="0"/>
          </a:p>
        </p:txBody>
      </p:sp>
      <p:graphicFrame>
        <p:nvGraphicFramePr>
          <p:cNvPr id="6" name="Chart 5"/>
          <p:cNvGraphicFramePr>
            <a:graphicFrameLocks/>
          </p:cNvGraphicFramePr>
          <p:nvPr>
            <p:extLst>
              <p:ext uri="{D42A27DB-BD31-4B8C-83A1-F6EECF244321}">
                <p14:modId xmlns:p14="http://schemas.microsoft.com/office/powerpoint/2010/main" val="462921579"/>
              </p:ext>
            </p:extLst>
          </p:nvPr>
        </p:nvGraphicFramePr>
        <p:xfrm>
          <a:off x="0" y="1501309"/>
          <a:ext cx="9144000" cy="448228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Younger children’s feces are more likely to be left in the open</a:t>
            </a:r>
            <a:endParaRPr lang="en-US" dirty="0"/>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10" name="Rectangle 9"/>
          <p:cNvSpPr/>
          <p:nvPr/>
        </p:nvSpPr>
        <p:spPr>
          <a:xfrm>
            <a:off x="4742397" y="6460413"/>
            <a:ext cx="1189486" cy="369332"/>
          </a:xfrm>
          <a:prstGeom prst="rect">
            <a:avLst/>
          </a:prstGeom>
        </p:spPr>
        <p:txBody>
          <a:bodyPr wrap="none">
            <a:spAutoFit/>
          </a:bodyPr>
          <a:lstStyle/>
          <a:p>
            <a:r>
              <a:rPr lang="en-US" dirty="0" smtClean="0">
                <a:solidFill>
                  <a:schemeClr val="bg1"/>
                </a:solidFill>
                <a:cs typeface="Calibri"/>
              </a:rPr>
              <a:t>MICS 2006</a:t>
            </a:r>
            <a:endParaRPr lang="en-US" dirty="0">
              <a:solidFill>
                <a:schemeClr val="bg1"/>
              </a:solidFill>
              <a:cs typeface="Calibri"/>
            </a:endParaRPr>
          </a:p>
        </p:txBody>
      </p:sp>
    </p:spTree>
    <p:extLst>
      <p:ext uri="{BB962C8B-B14F-4D97-AF65-F5344CB8AC3E}">
        <p14:creationId xmlns:p14="http://schemas.microsoft.com/office/powerpoint/2010/main" val="2814500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5836153"/>
            <a:ext cx="9144407" cy="646331"/>
          </a:xfrm>
          <a:prstGeom prst="rect">
            <a:avLst/>
          </a:prstGeom>
          <a:noFill/>
        </p:spPr>
        <p:txBody>
          <a:bodyPr wrap="square" rtlCol="0">
            <a:spAutoFit/>
          </a:bodyPr>
          <a:lstStyle/>
          <a:p>
            <a:r>
              <a:rPr lang="en-US" b="1" dirty="0"/>
              <a:t>Percentage of children aged under three by type of feces disposal and </a:t>
            </a:r>
            <a:r>
              <a:rPr lang="en-US" b="1" dirty="0" smtClean="0"/>
              <a:t>type </a:t>
            </a:r>
            <a:r>
              <a:rPr lang="en-US" b="1" dirty="0"/>
              <a:t>of child feces disposal, </a:t>
            </a:r>
            <a:r>
              <a:rPr lang="en-US" b="1" dirty="0" smtClean="0"/>
              <a:t>Bangladesh </a:t>
            </a:r>
            <a:endParaRPr lang="en-US" b="1" dirty="0"/>
          </a:p>
        </p:txBody>
      </p:sp>
      <p:graphicFrame>
        <p:nvGraphicFramePr>
          <p:cNvPr id="4" name="Chart 3"/>
          <p:cNvGraphicFramePr/>
          <p:nvPr>
            <p:extLst>
              <p:ext uri="{D42A27DB-BD31-4B8C-83A1-F6EECF244321}">
                <p14:modId xmlns:p14="http://schemas.microsoft.com/office/powerpoint/2010/main" val="2356008322"/>
              </p:ext>
            </p:extLst>
          </p:nvPr>
        </p:nvGraphicFramePr>
        <p:xfrm>
          <a:off x="1" y="1095755"/>
          <a:ext cx="9143999" cy="49093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Poorer children’s feces are even more likely to be left in the open</a:t>
            </a:r>
            <a:endParaRPr lang="en-US" dirty="0"/>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a:t>
            </a:r>
            <a:r>
              <a:rPr lang="en-US" b="1" dirty="0" smtClean="0">
                <a:solidFill>
                  <a:schemeClr val="tx2">
                    <a:lumMod val="40000"/>
                    <a:lumOff val="60000"/>
                  </a:schemeClr>
                </a:solidFill>
              </a:rPr>
              <a:t> </a:t>
            </a:r>
            <a:r>
              <a:rPr lang="en-US" b="1" dirty="0" smtClean="0">
                <a:solidFill>
                  <a:schemeClr val="bg1"/>
                </a:solidFill>
              </a:rPr>
              <a:t> </a:t>
            </a:r>
            <a:r>
              <a:rPr lang="en-US" dirty="0" smtClean="0">
                <a:solidFill>
                  <a:schemeClr val="bg1"/>
                </a:solidFill>
              </a:rPr>
              <a:t>      </a:t>
            </a:r>
            <a:r>
              <a:rPr lang="en-US" b="1" dirty="0" smtClean="0">
                <a:solidFill>
                  <a:schemeClr val="bg1"/>
                </a:solidFill>
              </a:rPr>
              <a:t>Practices in Bangladesh          </a:t>
            </a:r>
            <a:r>
              <a:rPr lang="en-US" dirty="0" smtClean="0">
                <a:solidFill>
                  <a:schemeClr val="tx2">
                    <a:lumMod val="40000"/>
                    <a:lumOff val="60000"/>
                  </a:schemeClr>
                </a:solidFill>
              </a:rPr>
              <a:t>Programs in Bangladesh         Emerging Lessons                </a:t>
            </a:r>
            <a:endParaRPr lang="en-US" dirty="0">
              <a:solidFill>
                <a:schemeClr val="tx2">
                  <a:lumMod val="40000"/>
                  <a:lumOff val="60000"/>
                </a:schemeClr>
              </a:solidFill>
            </a:endParaRPr>
          </a:p>
        </p:txBody>
      </p:sp>
      <p:sp>
        <p:nvSpPr>
          <p:cNvPr id="10" name="Rectangle 9"/>
          <p:cNvSpPr/>
          <p:nvPr/>
        </p:nvSpPr>
        <p:spPr>
          <a:xfrm>
            <a:off x="4742397" y="6460413"/>
            <a:ext cx="1189486" cy="369332"/>
          </a:xfrm>
          <a:prstGeom prst="rect">
            <a:avLst/>
          </a:prstGeom>
        </p:spPr>
        <p:txBody>
          <a:bodyPr wrap="none">
            <a:spAutoFit/>
          </a:bodyPr>
          <a:lstStyle/>
          <a:p>
            <a:r>
              <a:rPr lang="en-US" dirty="0" smtClean="0">
                <a:solidFill>
                  <a:schemeClr val="bg1"/>
                </a:solidFill>
                <a:cs typeface="Calibri"/>
              </a:rPr>
              <a:t>MICS 2006</a:t>
            </a:r>
            <a:endParaRPr lang="en-US" dirty="0">
              <a:solidFill>
                <a:schemeClr val="bg1"/>
              </a:solidFill>
              <a:cs typeface="Calibri"/>
            </a:endParaRPr>
          </a:p>
        </p:txBody>
      </p:sp>
    </p:spTree>
    <p:extLst>
      <p:ext uri="{BB962C8B-B14F-4D97-AF65-F5344CB8AC3E}">
        <p14:creationId xmlns:p14="http://schemas.microsoft.com/office/powerpoint/2010/main" val="2698749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Current Interventions in Bangladesh</a:t>
            </a:r>
            <a:endParaRPr lang="en-US" dirty="0"/>
          </a:p>
        </p:txBody>
      </p:sp>
    </p:spTree>
    <p:extLst>
      <p:ext uri="{BB962C8B-B14F-4D97-AF65-F5344CB8AC3E}">
        <p14:creationId xmlns:p14="http://schemas.microsoft.com/office/powerpoint/2010/main" val="190706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dvs-mahfuzur_\sanitation\SANITATION TEAM\under construction_Sanitation team_updates\All pictures relating to Sanitation\Total TIPS Images\Hardware images\Local Scopper\picture _Sani\Sani-scoo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894" y="2120594"/>
            <a:ext cx="2554031" cy="341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WASH Benefits and </a:t>
            </a:r>
            <a:r>
              <a:rPr lang="en-US" dirty="0" err="1" smtClean="0"/>
              <a:t>icddr,b</a:t>
            </a:r>
            <a:r>
              <a:rPr lang="en-US" dirty="0" smtClean="0"/>
              <a:t> examined and re-purposed current products</a:t>
            </a:r>
            <a:endParaRPr lang="en-US" dirty="0"/>
          </a:p>
        </p:txBody>
      </p:sp>
      <p:sp>
        <p:nvSpPr>
          <p:cNvPr id="9" name="Rectangle 8"/>
          <p:cNvSpPr/>
          <p:nvPr/>
        </p:nvSpPr>
        <p:spPr>
          <a:xfrm>
            <a:off x="5208903" y="6460413"/>
            <a:ext cx="2208395" cy="369332"/>
          </a:xfrm>
          <a:prstGeom prst="rect">
            <a:avLst/>
          </a:prstGeom>
        </p:spPr>
        <p:txBody>
          <a:bodyPr wrap="none">
            <a:spAutoFit/>
          </a:bodyPr>
          <a:lstStyle/>
          <a:p>
            <a:r>
              <a:rPr lang="en-US" dirty="0" err="1" smtClean="0">
                <a:solidFill>
                  <a:schemeClr val="bg1"/>
                </a:solidFill>
                <a:cs typeface="Calibri"/>
              </a:rPr>
              <a:t>Icddr,b</a:t>
            </a:r>
            <a:r>
              <a:rPr lang="en-US" dirty="0" smtClean="0">
                <a:solidFill>
                  <a:schemeClr val="bg1"/>
                </a:solidFill>
                <a:cs typeface="Calibri"/>
              </a:rPr>
              <a:t> &amp; </a:t>
            </a:r>
            <a:r>
              <a:rPr lang="en-US" dirty="0" err="1" smtClean="0">
                <a:solidFill>
                  <a:schemeClr val="bg1"/>
                </a:solidFill>
                <a:cs typeface="Calibri"/>
              </a:rPr>
              <a:t>Luby</a:t>
            </a:r>
            <a:r>
              <a:rPr lang="en-US" dirty="0" smtClean="0">
                <a:solidFill>
                  <a:schemeClr val="bg1"/>
                </a:solidFill>
                <a:cs typeface="Calibri"/>
              </a:rPr>
              <a:t> (2013)</a:t>
            </a:r>
            <a:endParaRPr lang="en-US" dirty="0">
              <a:solidFill>
                <a:schemeClr val="bg1"/>
              </a:solidFill>
              <a:cs typeface="Calibri"/>
            </a:endParaRPr>
          </a:p>
        </p:txBody>
      </p:sp>
      <p:sp>
        <p:nvSpPr>
          <p:cNvPr id="11" name="TextBox 10"/>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a:t>
            </a:r>
            <a:r>
              <a:rPr lang="en-US" b="1" dirty="0" smtClean="0">
                <a:solidFill>
                  <a:schemeClr val="bg1"/>
                </a:solidFill>
              </a:rPr>
              <a:t>Programs in Bangladesh         </a:t>
            </a:r>
            <a:r>
              <a:rPr lang="en-US" dirty="0" smtClean="0">
                <a:solidFill>
                  <a:schemeClr val="tx2">
                    <a:lumMod val="40000"/>
                    <a:lumOff val="60000"/>
                  </a:schemeClr>
                </a:solidFill>
              </a:rPr>
              <a:t>Emerging Lessons                </a:t>
            </a:r>
            <a:endParaRPr lang="en-US" dirty="0">
              <a:solidFill>
                <a:schemeClr val="tx2">
                  <a:lumMod val="40000"/>
                  <a:lumOff val="60000"/>
                </a:schemeClr>
              </a:solidFill>
            </a:endParaRPr>
          </a:p>
        </p:txBody>
      </p:sp>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97580" y="2154842"/>
            <a:ext cx="4470020" cy="334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541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UNICEF’s SHEWA-B program trained 10,000 local community workers </a:t>
            </a:r>
            <a:endParaRPr lang="en-US" dirty="0"/>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a:t>
            </a:r>
            <a:r>
              <a:rPr lang="en-US" b="1" dirty="0" smtClean="0">
                <a:solidFill>
                  <a:schemeClr val="bg1"/>
                </a:solidFill>
              </a:rPr>
              <a:t>Programs in Bangladesh         </a:t>
            </a:r>
            <a:r>
              <a:rPr lang="en-US" dirty="0" smtClean="0">
                <a:solidFill>
                  <a:schemeClr val="tx2">
                    <a:lumMod val="40000"/>
                    <a:lumOff val="60000"/>
                  </a:schemeClr>
                </a:solidFill>
              </a:rPr>
              <a:t>Emerging Lessons                </a:t>
            </a:r>
            <a:endParaRPr lang="en-US" dirty="0">
              <a:solidFill>
                <a:schemeClr val="tx2">
                  <a:lumMod val="40000"/>
                  <a:lumOff val="60000"/>
                </a:schemeClr>
              </a:solidFill>
            </a:endParaRPr>
          </a:p>
        </p:txBody>
      </p:sp>
      <p:pic>
        <p:nvPicPr>
          <p:cNvPr id="6" name="Picture 6" descr="str obs before prep or cooking"/>
          <p:cNvPicPr>
            <a:picLocks noChangeAspect="1" noChangeArrowheads="1"/>
          </p:cNvPicPr>
          <p:nvPr/>
        </p:nvPicPr>
        <p:blipFill>
          <a:blip r:embed="rId3" cstate="print"/>
          <a:srcRect/>
          <a:stretch>
            <a:fillRect/>
          </a:stretch>
        </p:blipFill>
        <p:spPr bwMode="auto">
          <a:xfrm>
            <a:off x="1614596" y="1640407"/>
            <a:ext cx="6065502" cy="4549127"/>
          </a:xfrm>
          <a:prstGeom prst="rect">
            <a:avLst/>
          </a:prstGeom>
          <a:noFill/>
          <a:ln w="9525">
            <a:noFill/>
            <a:miter lim="800000"/>
            <a:headEnd/>
            <a:tailEnd/>
          </a:ln>
        </p:spPr>
      </p:pic>
      <p:sp>
        <p:nvSpPr>
          <p:cNvPr id="8" name="Text Box 5"/>
          <p:cNvSpPr txBox="1">
            <a:spLocks noChangeArrowheads="1"/>
          </p:cNvSpPr>
          <p:nvPr/>
        </p:nvSpPr>
        <p:spPr bwMode="auto">
          <a:xfrm>
            <a:off x="4563927" y="6433663"/>
            <a:ext cx="3490355" cy="369332"/>
          </a:xfrm>
          <a:prstGeom prst="rect">
            <a:avLst/>
          </a:prstGeom>
          <a:noFill/>
          <a:ln w="9525">
            <a:noFill/>
            <a:miter lim="800000"/>
            <a:headEnd/>
            <a:tailEnd/>
          </a:ln>
        </p:spPr>
        <p:txBody>
          <a:bodyPr wrap="square">
            <a:spAutoFit/>
          </a:bodyPr>
          <a:lstStyle/>
          <a:p>
            <a:pPr algn="r">
              <a:spcBef>
                <a:spcPct val="50000"/>
              </a:spcBef>
            </a:pPr>
            <a:r>
              <a:rPr lang="en-GB" dirty="0" err="1">
                <a:solidFill>
                  <a:srgbClr val="FFFFFF"/>
                </a:solidFill>
                <a:latin typeface="Calibri"/>
                <a:cs typeface="Calibri"/>
              </a:rPr>
              <a:t>icddr,</a:t>
            </a:r>
            <a:r>
              <a:rPr lang="en-GB" dirty="0" err="1" smtClean="0">
                <a:solidFill>
                  <a:srgbClr val="FFFFFF"/>
                </a:solidFill>
                <a:latin typeface="Calibri"/>
                <a:cs typeface="Calibri"/>
              </a:rPr>
              <a:t>b</a:t>
            </a:r>
            <a:r>
              <a:rPr lang="en-GB" dirty="0" smtClean="0">
                <a:solidFill>
                  <a:srgbClr val="FFFFFF"/>
                </a:solidFill>
                <a:latin typeface="Calibri"/>
                <a:cs typeface="Calibri"/>
              </a:rPr>
              <a:t> </a:t>
            </a:r>
            <a:r>
              <a:rPr lang="en-US" dirty="0" smtClean="0">
                <a:solidFill>
                  <a:srgbClr val="FFFFFF"/>
                </a:solidFill>
                <a:latin typeface="Calibri"/>
                <a:cs typeface="Calibri"/>
              </a:rPr>
              <a:t>&amp; </a:t>
            </a:r>
            <a:r>
              <a:rPr lang="en-US" dirty="0" err="1" smtClean="0">
                <a:solidFill>
                  <a:srgbClr val="FFFFFF"/>
                </a:solidFill>
                <a:latin typeface="Calibri"/>
                <a:cs typeface="Calibri"/>
              </a:rPr>
              <a:t>Amal</a:t>
            </a:r>
            <a:r>
              <a:rPr lang="en-US" dirty="0" smtClean="0">
                <a:solidFill>
                  <a:srgbClr val="FFFFFF"/>
                </a:solidFill>
                <a:latin typeface="Calibri"/>
                <a:cs typeface="Calibri"/>
              </a:rPr>
              <a:t> </a:t>
            </a:r>
            <a:r>
              <a:rPr lang="en-US" dirty="0">
                <a:solidFill>
                  <a:srgbClr val="FFFFFF"/>
                </a:solidFill>
                <a:latin typeface="Calibri"/>
                <a:cs typeface="Calibri"/>
              </a:rPr>
              <a:t>Krishna Halder</a:t>
            </a:r>
          </a:p>
        </p:txBody>
      </p:sp>
    </p:spTree>
    <p:extLst>
      <p:ext uri="{BB962C8B-B14F-4D97-AF65-F5344CB8AC3E}">
        <p14:creationId xmlns:p14="http://schemas.microsoft.com/office/powerpoint/2010/main" val="589764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332"/>
            <a:ext cx="7297978" cy="1437995"/>
          </a:xfrm>
        </p:spPr>
        <p:txBody>
          <a:bodyPr>
            <a:normAutofit/>
          </a:bodyPr>
          <a:lstStyle/>
          <a:p>
            <a:r>
              <a:rPr lang="en-US" dirty="0"/>
              <a:t>BRAC is targeting over 17 million people in Bangladesh with safe </a:t>
            </a:r>
            <a:r>
              <a:rPr lang="en-US" dirty="0" smtClean="0"/>
              <a:t>feces </a:t>
            </a:r>
            <a:r>
              <a:rPr lang="en-US" dirty="0"/>
              <a:t>disposal interventions</a:t>
            </a:r>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a:t>
            </a:r>
            <a:r>
              <a:rPr lang="en-US" b="1" dirty="0" smtClean="0">
                <a:solidFill>
                  <a:schemeClr val="bg1"/>
                </a:solidFill>
              </a:rPr>
              <a:t>Programs in Bangladesh         </a:t>
            </a:r>
            <a:r>
              <a:rPr lang="en-US" dirty="0" smtClean="0">
                <a:solidFill>
                  <a:schemeClr val="tx2">
                    <a:lumMod val="40000"/>
                    <a:lumOff val="60000"/>
                  </a:schemeClr>
                </a:solidFill>
              </a:rPr>
              <a:t>Emerging Lessons                </a:t>
            </a:r>
            <a:endParaRPr lang="en-US" dirty="0">
              <a:solidFill>
                <a:schemeClr val="tx2">
                  <a:lumMod val="40000"/>
                  <a:lumOff val="60000"/>
                </a:schemeClr>
              </a:solidFill>
            </a:endParaRPr>
          </a:p>
        </p:txBody>
      </p:sp>
      <p:pic>
        <p:nvPicPr>
          <p:cNvPr id="5" name="Picture 4" descr="Screen Shot 2014-03-29 at 7.36.2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256" y="1957993"/>
            <a:ext cx="8003018" cy="4184087"/>
          </a:xfrm>
          <a:prstGeom prst="rect">
            <a:avLst/>
          </a:prstGeom>
        </p:spPr>
      </p:pic>
      <p:sp>
        <p:nvSpPr>
          <p:cNvPr id="8" name="Rectangle 7"/>
          <p:cNvSpPr/>
          <p:nvPr/>
        </p:nvSpPr>
        <p:spPr>
          <a:xfrm>
            <a:off x="5208903" y="6460413"/>
            <a:ext cx="2048232" cy="369332"/>
          </a:xfrm>
          <a:prstGeom prst="rect">
            <a:avLst/>
          </a:prstGeom>
        </p:spPr>
        <p:txBody>
          <a:bodyPr wrap="none">
            <a:spAutoFit/>
          </a:bodyPr>
          <a:lstStyle/>
          <a:p>
            <a:r>
              <a:rPr lang="en-US" dirty="0" smtClean="0">
                <a:solidFill>
                  <a:schemeClr val="bg1"/>
                </a:solidFill>
                <a:cs typeface="Calibri"/>
              </a:rPr>
              <a:t>BRAC flipchart 2014</a:t>
            </a:r>
            <a:endParaRPr lang="en-US" dirty="0">
              <a:solidFill>
                <a:schemeClr val="bg1"/>
              </a:solidFill>
              <a:cs typeface="Calibri"/>
            </a:endParaRPr>
          </a:p>
        </p:txBody>
      </p:sp>
    </p:spTree>
    <p:extLst>
      <p:ext uri="{BB962C8B-B14F-4D97-AF65-F5344CB8AC3E}">
        <p14:creationId xmlns:p14="http://schemas.microsoft.com/office/powerpoint/2010/main" val="2528252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Emerging Ideas</a:t>
            </a:r>
            <a:endParaRPr lang="en-US" dirty="0"/>
          </a:p>
        </p:txBody>
      </p:sp>
      <p:sp>
        <p:nvSpPr>
          <p:cNvPr id="3" name="Title 1"/>
          <p:cNvSpPr txBox="1">
            <a:spLocks/>
          </p:cNvSpPr>
          <p:nvPr/>
        </p:nvSpPr>
        <p:spPr>
          <a:xfrm>
            <a:off x="2905539" y="4315061"/>
            <a:ext cx="7772400" cy="1677112"/>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3600" b="1" kern="1200">
                <a:solidFill>
                  <a:schemeClr val="accent3">
                    <a:lumMod val="75000"/>
                  </a:schemeClr>
                </a:solidFill>
                <a:latin typeface="Arial" pitchFamily="34" charset="0"/>
                <a:ea typeface="+mj-ea"/>
                <a:cs typeface="Arial" pitchFamily="34" charset="0"/>
              </a:defRPr>
            </a:lvl1pPr>
          </a:lstStyle>
          <a:p>
            <a:pPr marL="571500" indent="-571500" algn="l">
              <a:buFont typeface="Arial" panose="020B0604020202020204" pitchFamily="34" charset="0"/>
              <a:buChar char="•"/>
            </a:pPr>
            <a:r>
              <a:rPr lang="en-US" sz="2400" dirty="0" smtClean="0"/>
              <a:t>Increase Demand</a:t>
            </a:r>
          </a:p>
          <a:p>
            <a:pPr marL="571500" indent="-571500" algn="l">
              <a:buFont typeface="Arial" panose="020B0604020202020204" pitchFamily="34" charset="0"/>
              <a:buChar char="•"/>
            </a:pPr>
            <a:r>
              <a:rPr lang="en-US" sz="2400" dirty="0" smtClean="0"/>
              <a:t>Strengthen Supply</a:t>
            </a:r>
          </a:p>
          <a:p>
            <a:pPr marL="571500" indent="-571500" algn="l">
              <a:buFont typeface="Arial" panose="020B0604020202020204" pitchFamily="34" charset="0"/>
              <a:buChar char="•"/>
            </a:pPr>
            <a:r>
              <a:rPr lang="en-US" sz="2400" dirty="0" smtClean="0"/>
              <a:t>Create an Enabling Environment</a:t>
            </a:r>
          </a:p>
          <a:p>
            <a:pPr algn="l"/>
            <a:endParaRPr lang="en-US" sz="2400" dirty="0"/>
          </a:p>
        </p:txBody>
      </p:sp>
    </p:spTree>
    <p:extLst>
      <p:ext uri="{BB962C8B-B14F-4D97-AF65-F5344CB8AC3E}">
        <p14:creationId xmlns:p14="http://schemas.microsoft.com/office/powerpoint/2010/main" val="209367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10" y="369332"/>
            <a:ext cx="6934200" cy="990600"/>
          </a:xfrm>
        </p:spPr>
        <p:txBody>
          <a:bodyPr/>
          <a:lstStyle/>
          <a:p>
            <a:r>
              <a:rPr lang="en-US" dirty="0" smtClean="0"/>
              <a:t>Diarrheal disease claims the lives of 1,600 children under five each day</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37160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727753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10400" cy="990600"/>
          </a:xfrm>
        </p:spPr>
        <p:txBody>
          <a:bodyPr>
            <a:normAutofit/>
          </a:bodyPr>
          <a:lstStyle/>
          <a:p>
            <a:r>
              <a:rPr lang="en-US" dirty="0" smtClean="0">
                <a:solidFill>
                  <a:srgbClr val="0B6A6F"/>
                </a:solidFill>
              </a:rPr>
              <a:t>Changing children’s behavior requires caregivers help</a:t>
            </a:r>
            <a:endParaRPr lang="en-US" dirty="0">
              <a:solidFill>
                <a:srgbClr val="0B6A6F"/>
              </a:solidFill>
            </a:endParaRPr>
          </a:p>
        </p:txBody>
      </p:sp>
      <p:pic>
        <p:nvPicPr>
          <p:cNvPr id="4" name="Picture 4" descr="Pictures corrales diciembre 06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19502"/>
            <a:ext cx="4613564" cy="38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76200" y="1295400"/>
            <a:ext cx="4114800" cy="4267200"/>
          </a:xfrm>
          <a:prstGeom prst="rect">
            <a:avLst/>
          </a:prstGeom>
        </p:spPr>
        <p:txBody>
          <a:bodyPr rtlCol="0">
            <a:noAutofit/>
          </a:bodyPr>
          <a:lst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chemeClr val="tx1">
                  <a:lumMod val="50000"/>
                  <a:lumOff val="50000"/>
                </a:schemeClr>
              </a:buClr>
              <a:buNone/>
              <a:defRPr/>
            </a:pPr>
            <a:r>
              <a:rPr lang="en-US" sz="2600" dirty="0" smtClean="0">
                <a:solidFill>
                  <a:schemeClr val="bg2">
                    <a:lumMod val="10000"/>
                  </a:schemeClr>
                </a:solidFill>
              </a:rPr>
              <a:t>Amount of E. Coli ingested by an active one year old baby per unit weight:</a:t>
            </a:r>
          </a:p>
          <a:p>
            <a:pPr>
              <a:spcBef>
                <a:spcPts val="0"/>
              </a:spcBef>
              <a:buClr>
                <a:schemeClr val="tx1">
                  <a:lumMod val="50000"/>
                  <a:lumOff val="50000"/>
                </a:schemeClr>
              </a:buClr>
              <a:defRPr/>
            </a:pPr>
            <a:r>
              <a:rPr lang="en-US" dirty="0" smtClean="0">
                <a:solidFill>
                  <a:schemeClr val="bg2">
                    <a:lumMod val="10000"/>
                  </a:schemeClr>
                </a:solidFill>
              </a:rPr>
              <a:t>1 gram of soil from a laundry area = 69 </a:t>
            </a:r>
            <a:r>
              <a:rPr lang="en-US" i="1" dirty="0" smtClean="0">
                <a:solidFill>
                  <a:schemeClr val="bg2">
                    <a:lumMod val="10000"/>
                  </a:schemeClr>
                </a:solidFill>
              </a:rPr>
              <a:t>E. coli </a:t>
            </a:r>
            <a:r>
              <a:rPr lang="en-US" dirty="0" smtClean="0">
                <a:solidFill>
                  <a:schemeClr val="bg2">
                    <a:lumMod val="10000"/>
                  </a:schemeClr>
                </a:solidFill>
              </a:rPr>
              <a:t>counts</a:t>
            </a:r>
          </a:p>
          <a:p>
            <a:pPr>
              <a:spcBef>
                <a:spcPts val="0"/>
              </a:spcBef>
              <a:buClr>
                <a:schemeClr val="tx1">
                  <a:lumMod val="50000"/>
                  <a:lumOff val="50000"/>
                </a:schemeClr>
              </a:buClr>
              <a:defRPr/>
            </a:pPr>
            <a:endParaRPr lang="en-US" i="1" dirty="0" smtClean="0">
              <a:solidFill>
                <a:schemeClr val="bg2">
                  <a:lumMod val="10000"/>
                </a:schemeClr>
              </a:solidFill>
            </a:endParaRPr>
          </a:p>
          <a:p>
            <a:pPr>
              <a:spcBef>
                <a:spcPts val="0"/>
              </a:spcBef>
              <a:buClr>
                <a:schemeClr val="tx1">
                  <a:lumMod val="50000"/>
                  <a:lumOff val="50000"/>
                </a:schemeClr>
              </a:buClr>
              <a:defRPr/>
            </a:pPr>
            <a:r>
              <a:rPr lang="en-US" dirty="0" smtClean="0">
                <a:solidFill>
                  <a:schemeClr val="bg2">
                    <a:lumMod val="10000"/>
                  </a:schemeClr>
                </a:solidFill>
              </a:rPr>
              <a:t>1 gram of water = 2 </a:t>
            </a:r>
            <a:r>
              <a:rPr lang="en-US" i="1" dirty="0" smtClean="0">
                <a:solidFill>
                  <a:schemeClr val="bg2">
                    <a:lumMod val="10000"/>
                  </a:schemeClr>
                </a:solidFill>
              </a:rPr>
              <a:t>E. coli </a:t>
            </a:r>
            <a:r>
              <a:rPr lang="en-US" dirty="0" smtClean="0">
                <a:solidFill>
                  <a:schemeClr val="bg2">
                    <a:lumMod val="10000"/>
                  </a:schemeClr>
                </a:solidFill>
              </a:rPr>
              <a:t>counts</a:t>
            </a:r>
          </a:p>
          <a:p>
            <a:pPr>
              <a:spcBef>
                <a:spcPts val="0"/>
              </a:spcBef>
              <a:buClr>
                <a:schemeClr val="tx1">
                  <a:lumMod val="50000"/>
                  <a:lumOff val="50000"/>
                </a:schemeClr>
              </a:buClr>
              <a:defRPr/>
            </a:pPr>
            <a:endParaRPr lang="en-US" dirty="0" smtClean="0">
              <a:solidFill>
                <a:schemeClr val="bg2">
                  <a:lumMod val="10000"/>
                </a:schemeClr>
              </a:solidFill>
            </a:endParaRPr>
          </a:p>
          <a:p>
            <a:pPr>
              <a:spcBef>
                <a:spcPts val="0"/>
              </a:spcBef>
              <a:buClr>
                <a:schemeClr val="tx1">
                  <a:lumMod val="50000"/>
                  <a:lumOff val="50000"/>
                </a:schemeClr>
              </a:buClr>
              <a:defRPr/>
            </a:pPr>
            <a:r>
              <a:rPr lang="en-US" dirty="0" smtClean="0">
                <a:solidFill>
                  <a:schemeClr val="bg2">
                    <a:lumMod val="10000"/>
                  </a:schemeClr>
                </a:solidFill>
              </a:rPr>
              <a:t>1 gram of chicken feces =10 million </a:t>
            </a:r>
            <a:r>
              <a:rPr lang="en-US" i="1" dirty="0" smtClean="0">
                <a:solidFill>
                  <a:schemeClr val="bg2">
                    <a:lumMod val="10000"/>
                  </a:schemeClr>
                </a:solidFill>
              </a:rPr>
              <a:t>E. coli  </a:t>
            </a:r>
            <a:r>
              <a:rPr lang="en-US" dirty="0" smtClean="0">
                <a:solidFill>
                  <a:schemeClr val="bg2">
                    <a:lumMod val="10000"/>
                  </a:schemeClr>
                </a:solidFill>
              </a:rPr>
              <a:t>counts</a:t>
            </a:r>
          </a:p>
          <a:p>
            <a:pPr marL="182880" indent="-274320">
              <a:spcAft>
                <a:spcPts val="600"/>
              </a:spcAft>
              <a:buClr>
                <a:schemeClr val="tx1">
                  <a:lumMod val="50000"/>
                  <a:lumOff val="50000"/>
                </a:schemeClr>
              </a:buClr>
              <a:defRPr/>
            </a:pPr>
            <a:endParaRPr lang="en-US" dirty="0" smtClean="0">
              <a:solidFill>
                <a:schemeClr val="bg2">
                  <a:lumMod val="10000"/>
                </a:schemeClr>
              </a:solidFill>
              <a:latin typeface="+mj-lt"/>
            </a:endParaRPr>
          </a:p>
        </p:txBody>
      </p:sp>
      <p:sp>
        <p:nvSpPr>
          <p:cNvPr id="6" name="Content Placeholder 7"/>
          <p:cNvSpPr txBox="1">
            <a:spLocks/>
          </p:cNvSpPr>
          <p:nvPr/>
        </p:nvSpPr>
        <p:spPr bwMode="auto">
          <a:xfrm>
            <a:off x="5257800" y="6477000"/>
            <a:ext cx="3733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1400" dirty="0" err="1" smtClean="0">
                <a:solidFill>
                  <a:schemeClr val="bg1"/>
                </a:solidFill>
                <a:latin typeface="+mn-lt"/>
              </a:rPr>
              <a:t>Ngure</a:t>
            </a:r>
            <a:r>
              <a:rPr lang="en-US" sz="1400" dirty="0" smtClean="0">
                <a:solidFill>
                  <a:schemeClr val="bg1"/>
                </a:solidFill>
                <a:latin typeface="+mn-lt"/>
              </a:rPr>
              <a:t> et al. (2014)</a:t>
            </a:r>
            <a:endParaRPr lang="en-US" sz="1400" dirty="0">
              <a:solidFill>
                <a:schemeClr val="bg1"/>
              </a:solidFill>
              <a:latin typeface="+mn-lt"/>
            </a:endParaRPr>
          </a:p>
        </p:txBody>
      </p:sp>
    </p:spTree>
    <p:extLst>
      <p:ext uri="{BB962C8B-B14F-4D97-AF65-F5344CB8AC3E}">
        <p14:creationId xmlns:p14="http://schemas.microsoft.com/office/powerpoint/2010/main" val="33227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 children age, who is in charge of their defecation pattern changes</a:t>
            </a:r>
            <a:endParaRPr lang="en-US" dirty="0"/>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
        <p:nvSpPr>
          <p:cNvPr id="9" name="TextBox 8"/>
          <p:cNvSpPr txBox="1"/>
          <p:nvPr/>
        </p:nvSpPr>
        <p:spPr>
          <a:xfrm>
            <a:off x="4457444" y="6488668"/>
            <a:ext cx="4353484" cy="369332"/>
          </a:xfrm>
          <a:prstGeom prst="rect">
            <a:avLst/>
          </a:prstGeom>
          <a:noFill/>
        </p:spPr>
        <p:txBody>
          <a:bodyPr wrap="square" rtlCol="0">
            <a:spAutoFit/>
          </a:bodyPr>
          <a:lstStyle/>
          <a:p>
            <a:r>
              <a:rPr lang="en-US" dirty="0" smtClean="0">
                <a:solidFill>
                  <a:schemeClr val="bg1"/>
                </a:solidFill>
              </a:rPr>
              <a:t>Photos: </a:t>
            </a:r>
            <a:r>
              <a:rPr lang="en-US" dirty="0" err="1" smtClean="0">
                <a:solidFill>
                  <a:schemeClr val="bg1"/>
                </a:solidFill>
              </a:rPr>
              <a:t>Kov</a:t>
            </a:r>
            <a:r>
              <a:rPr lang="en-US" dirty="0" smtClean="0">
                <a:solidFill>
                  <a:schemeClr val="bg1"/>
                </a:solidFill>
              </a:rPr>
              <a:t> and  Null </a:t>
            </a:r>
            <a:endParaRPr lang="en-US" dirty="0">
              <a:solidFill>
                <a:schemeClr val="bg1"/>
              </a:solidFill>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74220"/>
            <a:ext cx="8842376" cy="244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544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a:t>
            </a:r>
            <a:r>
              <a:rPr lang="en-US" dirty="0" smtClean="0"/>
              <a:t>Demand for Safe Disposal and Training by Caregivers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7" y="2209800"/>
            <a:ext cx="8989494" cy="24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Tree>
    <p:extLst>
      <p:ext uri="{BB962C8B-B14F-4D97-AF65-F5344CB8AC3E}">
        <p14:creationId xmlns:p14="http://schemas.microsoft.com/office/powerpoint/2010/main" val="205270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Increase Demand for Sanitation from Children</a:t>
            </a:r>
            <a:endParaRPr lang="en-US" dirty="0"/>
          </a:p>
        </p:txBody>
      </p:sp>
      <p:sp>
        <p:nvSpPr>
          <p:cNvPr id="9" name="TextBox 8"/>
          <p:cNvSpPr txBox="1"/>
          <p:nvPr/>
        </p:nvSpPr>
        <p:spPr>
          <a:xfrm>
            <a:off x="7082698" y="6488668"/>
            <a:ext cx="860144" cy="369332"/>
          </a:xfrm>
          <a:prstGeom prst="rect">
            <a:avLst/>
          </a:prstGeom>
          <a:noFill/>
        </p:spPr>
        <p:txBody>
          <a:bodyPr wrap="none" rtlCol="0">
            <a:spAutoFit/>
          </a:bodyPr>
          <a:lstStyle/>
          <a:p>
            <a:r>
              <a:rPr lang="en-US" dirty="0" smtClean="0">
                <a:solidFill>
                  <a:schemeClr val="bg1"/>
                </a:solidFill>
              </a:rPr>
              <a:t>© WSP</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2378" y="1620252"/>
            <a:ext cx="5607390" cy="421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Tree>
    <p:extLst>
      <p:ext uri="{BB962C8B-B14F-4D97-AF65-F5344CB8AC3E}">
        <p14:creationId xmlns:p14="http://schemas.microsoft.com/office/powerpoint/2010/main" val="3327593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2598" y="1773844"/>
            <a:ext cx="5498804" cy="3896186"/>
          </a:xfrm>
          <a:prstGeom prst="rect">
            <a:avLst/>
          </a:prstGeom>
        </p:spPr>
      </p:pic>
      <p:sp>
        <p:nvSpPr>
          <p:cNvPr id="7" name="TextBox 6"/>
          <p:cNvSpPr txBox="1"/>
          <p:nvPr/>
        </p:nvSpPr>
        <p:spPr>
          <a:xfrm>
            <a:off x="3939616" y="6488668"/>
            <a:ext cx="4097997" cy="369332"/>
          </a:xfrm>
          <a:prstGeom prst="rect">
            <a:avLst/>
          </a:prstGeom>
          <a:noFill/>
        </p:spPr>
        <p:txBody>
          <a:bodyPr wrap="none" rtlCol="0">
            <a:spAutoFit/>
          </a:bodyPr>
          <a:lstStyle/>
          <a:p>
            <a:r>
              <a:rPr lang="en-US" dirty="0" smtClean="0">
                <a:solidFill>
                  <a:schemeClr val="bg1"/>
                </a:solidFill>
              </a:rPr>
              <a:t>© The World Bank. Artist: </a:t>
            </a:r>
            <a:r>
              <a:rPr lang="en-US" dirty="0">
                <a:solidFill>
                  <a:schemeClr val="bg1"/>
                </a:solidFill>
              </a:rPr>
              <a:t>Jesus Felix-</a:t>
            </a:r>
            <a:r>
              <a:rPr lang="en-US" dirty="0" smtClean="0">
                <a:solidFill>
                  <a:schemeClr val="bg1"/>
                </a:solidFill>
              </a:rPr>
              <a:t>Diaz</a:t>
            </a:r>
            <a:endParaRPr lang="en-US" dirty="0">
              <a:solidFill>
                <a:schemeClr val="bg1"/>
              </a:solidFill>
            </a:endParaRPr>
          </a:p>
        </p:txBody>
      </p:sp>
      <p:sp>
        <p:nvSpPr>
          <p:cNvPr id="3" name="Title 2"/>
          <p:cNvSpPr>
            <a:spLocks noGrp="1"/>
          </p:cNvSpPr>
          <p:nvPr>
            <p:ph type="title"/>
          </p:nvPr>
        </p:nvSpPr>
        <p:spPr/>
        <p:txBody>
          <a:bodyPr/>
          <a:lstStyle/>
          <a:p>
            <a:r>
              <a:rPr lang="en-US" dirty="0" smtClean="0"/>
              <a:t>Strengthen Supply of Sanitation at a location convenient for disposal</a:t>
            </a:r>
            <a:endParaRPr lang="en-US" dirty="0"/>
          </a:p>
        </p:txBody>
      </p:sp>
      <p:sp>
        <p:nvSpPr>
          <p:cNvPr id="9" name="TextBox 8"/>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Lessons                </a:t>
            </a:r>
            <a:endParaRPr lang="en-US" b="1" dirty="0">
              <a:solidFill>
                <a:schemeClr val="bg1"/>
              </a:solidFill>
            </a:endParaRPr>
          </a:p>
        </p:txBody>
      </p:sp>
    </p:spTree>
    <p:extLst>
      <p:ext uri="{BB962C8B-B14F-4D97-AF65-F5344CB8AC3E}">
        <p14:creationId xmlns:p14="http://schemas.microsoft.com/office/powerpoint/2010/main" val="3285918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 Supply of </a:t>
            </a:r>
            <a:r>
              <a:rPr lang="en-US" dirty="0" smtClean="0"/>
              <a:t>products that fit the context</a:t>
            </a:r>
            <a:endParaRPr lang="en-US" dirty="0"/>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0869" y="1683690"/>
            <a:ext cx="2050917" cy="174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3902989"/>
            <a:ext cx="3034143" cy="164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17508" y="1285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2382" y="3902989"/>
            <a:ext cx="2136661" cy="160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Tree>
    <p:extLst>
      <p:ext uri="{BB962C8B-B14F-4D97-AF65-F5344CB8AC3E}">
        <p14:creationId xmlns:p14="http://schemas.microsoft.com/office/powerpoint/2010/main" val="149116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12632" y="6488668"/>
            <a:ext cx="3113288" cy="369332"/>
          </a:xfrm>
          <a:prstGeom prst="rect">
            <a:avLst/>
          </a:prstGeom>
          <a:noFill/>
        </p:spPr>
        <p:txBody>
          <a:bodyPr wrap="none" rtlCol="0">
            <a:spAutoFit/>
          </a:bodyPr>
          <a:lstStyle/>
          <a:p>
            <a:r>
              <a:rPr lang="en-US" dirty="0" smtClean="0">
                <a:solidFill>
                  <a:schemeClr val="bg1"/>
                </a:solidFill>
              </a:rPr>
              <a:t>© The World Bank </a:t>
            </a:r>
            <a:r>
              <a:rPr lang="en-US" dirty="0" err="1" smtClean="0">
                <a:solidFill>
                  <a:schemeClr val="bg1"/>
                </a:solidFill>
              </a:rPr>
              <a:t>Wisnoe</a:t>
            </a:r>
            <a:r>
              <a:rPr lang="en-US" dirty="0" smtClean="0">
                <a:solidFill>
                  <a:schemeClr val="bg1"/>
                </a:solidFill>
              </a:rPr>
              <a:t> </a:t>
            </a:r>
            <a:r>
              <a:rPr lang="en-US" dirty="0">
                <a:solidFill>
                  <a:schemeClr val="bg1"/>
                </a:solidFill>
              </a:rPr>
              <a:t>Lee </a:t>
            </a:r>
          </a:p>
        </p:txBody>
      </p:sp>
      <p:sp>
        <p:nvSpPr>
          <p:cNvPr id="3" name="Title 2"/>
          <p:cNvSpPr>
            <a:spLocks noGrp="1"/>
          </p:cNvSpPr>
          <p:nvPr>
            <p:ph type="title"/>
          </p:nvPr>
        </p:nvSpPr>
        <p:spPr/>
        <p:txBody>
          <a:bodyPr/>
          <a:lstStyle/>
          <a:p>
            <a:r>
              <a:rPr lang="en-US" dirty="0" smtClean="0"/>
              <a:t>Create an Enabling Environment</a:t>
            </a:r>
            <a:endParaRPr lang="en-US" dirty="0"/>
          </a:p>
        </p:txBody>
      </p:sp>
      <p:pic>
        <p:nvPicPr>
          <p:cNvPr id="1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809750" y="1715294"/>
            <a:ext cx="55245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Tree>
    <p:extLst>
      <p:ext uri="{BB962C8B-B14F-4D97-AF65-F5344CB8AC3E}">
        <p14:creationId xmlns:p14="http://schemas.microsoft.com/office/powerpoint/2010/main" val="3475285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57677" y="1862072"/>
            <a:ext cx="2325019" cy="3416320"/>
          </a:xfrm>
          <a:prstGeom prst="rect">
            <a:avLst/>
          </a:prstGeom>
          <a:noFill/>
        </p:spPr>
        <p:txBody>
          <a:bodyPr wrap="square" rtlCol="0">
            <a:spAutoFit/>
          </a:bodyPr>
          <a:lstStyle/>
          <a:p>
            <a:r>
              <a:rPr lang="en-US" dirty="0">
                <a:latin typeface="Arial"/>
                <a:cs typeface="Arial"/>
              </a:rPr>
              <a:t>Afghanistan</a:t>
            </a:r>
          </a:p>
          <a:p>
            <a:r>
              <a:rPr lang="en-US" dirty="0">
                <a:latin typeface="Arial"/>
                <a:cs typeface="Arial"/>
              </a:rPr>
              <a:t>Burkina Faso</a:t>
            </a:r>
          </a:p>
          <a:p>
            <a:r>
              <a:rPr lang="en-US" dirty="0">
                <a:latin typeface="Arial"/>
                <a:cs typeface="Arial"/>
              </a:rPr>
              <a:t>Cambodia</a:t>
            </a:r>
          </a:p>
          <a:p>
            <a:r>
              <a:rPr lang="en-US" dirty="0">
                <a:latin typeface="Arial"/>
                <a:cs typeface="Arial"/>
              </a:rPr>
              <a:t>Chad</a:t>
            </a:r>
          </a:p>
          <a:p>
            <a:r>
              <a:rPr lang="en-US" dirty="0">
                <a:latin typeface="Arial"/>
                <a:cs typeface="Arial"/>
              </a:rPr>
              <a:t>Ethiopia</a:t>
            </a:r>
          </a:p>
          <a:p>
            <a:r>
              <a:rPr lang="en-US" dirty="0">
                <a:latin typeface="Arial"/>
                <a:cs typeface="Arial"/>
              </a:rPr>
              <a:t>India</a:t>
            </a:r>
          </a:p>
          <a:p>
            <a:r>
              <a:rPr lang="en-US" dirty="0">
                <a:latin typeface="Arial"/>
                <a:cs typeface="Arial"/>
              </a:rPr>
              <a:t>Indonesia</a:t>
            </a:r>
          </a:p>
          <a:p>
            <a:r>
              <a:rPr lang="en-US" dirty="0">
                <a:latin typeface="Arial"/>
                <a:cs typeface="Arial"/>
              </a:rPr>
              <a:t>Kenya</a:t>
            </a:r>
          </a:p>
          <a:p>
            <a:r>
              <a:rPr lang="en-US" dirty="0">
                <a:latin typeface="Arial"/>
                <a:cs typeface="Arial"/>
              </a:rPr>
              <a:t>Lao PDR</a:t>
            </a:r>
          </a:p>
          <a:p>
            <a:r>
              <a:rPr lang="en-US" dirty="0">
                <a:latin typeface="Arial"/>
                <a:cs typeface="Arial"/>
              </a:rPr>
              <a:t>Madagascar</a:t>
            </a:r>
          </a:p>
          <a:p>
            <a:r>
              <a:rPr lang="en-US" dirty="0">
                <a:latin typeface="Arial"/>
                <a:cs typeface="Arial"/>
              </a:rPr>
              <a:t>Malawi</a:t>
            </a:r>
          </a:p>
          <a:p>
            <a:r>
              <a:rPr lang="en-US" dirty="0" smtClean="0">
                <a:latin typeface="Arial"/>
                <a:cs typeface="Arial"/>
              </a:rPr>
              <a:t>Mozambique</a:t>
            </a:r>
            <a:endParaRPr lang="en-US" dirty="0">
              <a:latin typeface="Arial"/>
              <a:cs typeface="Arial"/>
            </a:endParaRPr>
          </a:p>
        </p:txBody>
      </p:sp>
      <p:sp>
        <p:nvSpPr>
          <p:cNvPr id="6" name="TextBox 5"/>
          <p:cNvSpPr txBox="1"/>
          <p:nvPr/>
        </p:nvSpPr>
        <p:spPr>
          <a:xfrm>
            <a:off x="6744655" y="1732547"/>
            <a:ext cx="1518364" cy="3693319"/>
          </a:xfrm>
          <a:prstGeom prst="rect">
            <a:avLst/>
          </a:prstGeom>
          <a:noFill/>
        </p:spPr>
        <p:txBody>
          <a:bodyPr wrap="none" rtlCol="0">
            <a:spAutoFit/>
          </a:bodyPr>
          <a:lstStyle/>
          <a:p>
            <a:r>
              <a:rPr lang="en-US" dirty="0">
                <a:latin typeface="Arial"/>
                <a:cs typeface="Arial"/>
              </a:rPr>
              <a:t>Nepal</a:t>
            </a:r>
          </a:p>
          <a:p>
            <a:r>
              <a:rPr lang="en-US" dirty="0">
                <a:latin typeface="Arial"/>
                <a:cs typeface="Arial"/>
              </a:rPr>
              <a:t>Niger</a:t>
            </a:r>
          </a:p>
          <a:p>
            <a:r>
              <a:rPr lang="en-US" dirty="0">
                <a:latin typeface="Arial"/>
                <a:cs typeface="Arial"/>
              </a:rPr>
              <a:t>Nigeria</a:t>
            </a:r>
          </a:p>
          <a:p>
            <a:r>
              <a:rPr lang="en-US" dirty="0">
                <a:latin typeface="Arial"/>
                <a:cs typeface="Arial"/>
              </a:rPr>
              <a:t>Pakistan</a:t>
            </a:r>
          </a:p>
          <a:p>
            <a:r>
              <a:rPr lang="en-US" dirty="0">
                <a:latin typeface="Arial"/>
                <a:cs typeface="Arial"/>
              </a:rPr>
              <a:t>Philippines</a:t>
            </a:r>
          </a:p>
          <a:p>
            <a:r>
              <a:rPr lang="en-US" dirty="0">
                <a:latin typeface="Arial"/>
                <a:cs typeface="Arial"/>
              </a:rPr>
              <a:t>Senegal</a:t>
            </a:r>
          </a:p>
          <a:p>
            <a:r>
              <a:rPr lang="en-US" dirty="0">
                <a:latin typeface="Arial"/>
                <a:cs typeface="Arial"/>
              </a:rPr>
              <a:t>Sierra Leone</a:t>
            </a:r>
          </a:p>
          <a:p>
            <a:r>
              <a:rPr lang="en-US" dirty="0">
                <a:latin typeface="Arial"/>
                <a:cs typeface="Arial"/>
              </a:rPr>
              <a:t>South Sudan</a:t>
            </a:r>
          </a:p>
          <a:p>
            <a:r>
              <a:rPr lang="en-US" dirty="0">
                <a:latin typeface="Arial"/>
                <a:cs typeface="Arial"/>
              </a:rPr>
              <a:t>Sudan</a:t>
            </a:r>
          </a:p>
          <a:p>
            <a:r>
              <a:rPr lang="en-US" dirty="0">
                <a:latin typeface="Arial"/>
                <a:cs typeface="Arial"/>
              </a:rPr>
              <a:t>Tanzania</a:t>
            </a:r>
          </a:p>
          <a:p>
            <a:r>
              <a:rPr lang="en-US" dirty="0">
                <a:latin typeface="Arial"/>
                <a:cs typeface="Arial"/>
              </a:rPr>
              <a:t>Uganda</a:t>
            </a:r>
          </a:p>
          <a:p>
            <a:r>
              <a:rPr lang="en-US" dirty="0">
                <a:latin typeface="Arial"/>
                <a:cs typeface="Arial"/>
              </a:rPr>
              <a:t>Zambia</a:t>
            </a:r>
          </a:p>
          <a:p>
            <a:endParaRPr lang="en-US" dirty="0">
              <a:latin typeface="Arial"/>
              <a:cs typeface="Arial"/>
            </a:endParaRPr>
          </a:p>
        </p:txBody>
      </p:sp>
      <p:pic>
        <p:nvPicPr>
          <p:cNvPr id="7" name="Picture 6" descr="Screen Shot 2014-02-11 at 6.51.43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586" y="1732547"/>
            <a:ext cx="3391052" cy="4416254"/>
          </a:xfrm>
          <a:prstGeom prst="rect">
            <a:avLst/>
          </a:prstGeom>
        </p:spPr>
      </p:pic>
      <p:sp>
        <p:nvSpPr>
          <p:cNvPr id="10" name="Title 1"/>
          <p:cNvSpPr>
            <a:spLocks noGrp="1"/>
          </p:cNvSpPr>
          <p:nvPr>
            <p:ph type="title"/>
          </p:nvPr>
        </p:nvSpPr>
        <p:spPr>
          <a:xfrm>
            <a:off x="312821" y="369332"/>
            <a:ext cx="6934200" cy="990600"/>
          </a:xfrm>
        </p:spPr>
        <p:txBody>
          <a:bodyPr>
            <a:normAutofit fontScale="90000"/>
          </a:bodyPr>
          <a:lstStyle/>
          <a:p>
            <a:r>
              <a:rPr lang="en-US" dirty="0" smtClean="0"/>
              <a:t>WSP and UNICEF are working to publish data on management of child feces</a:t>
            </a:r>
            <a:endParaRPr lang="en-US" dirty="0"/>
          </a:p>
        </p:txBody>
      </p:sp>
      <p:sp>
        <p:nvSpPr>
          <p:cNvPr id="9" name="TextBox 8"/>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Tree>
    <p:extLst>
      <p:ext uri="{BB962C8B-B14F-4D97-AF65-F5344CB8AC3E}">
        <p14:creationId xmlns:p14="http://schemas.microsoft.com/office/powerpoint/2010/main" val="3102621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491431"/>
            <a:ext cx="8229600" cy="4906963"/>
          </a:xfrm>
        </p:spPr>
        <p:txBody>
          <a:bodyPr>
            <a:normAutofit/>
          </a:bodyPr>
          <a:lstStyle/>
          <a:p>
            <a:pPr defTabSz="465887">
              <a:defRPr/>
            </a:pPr>
            <a:r>
              <a:rPr lang="en-US" dirty="0" smtClean="0"/>
              <a:t>What </a:t>
            </a:r>
            <a:r>
              <a:rPr lang="en-US" dirty="0"/>
              <a:t>do you think </a:t>
            </a:r>
            <a:r>
              <a:rPr lang="en-US" dirty="0" smtClean="0"/>
              <a:t>are the </a:t>
            </a:r>
            <a:r>
              <a:rPr lang="en-US" dirty="0"/>
              <a:t>ways to increase demand, supply and the enabling environment?</a:t>
            </a:r>
          </a:p>
          <a:p>
            <a:pPr defTabSz="465887">
              <a:defRPr/>
            </a:pPr>
            <a:r>
              <a:rPr lang="en-US" dirty="0" smtClean="0"/>
              <a:t>Do </a:t>
            </a:r>
            <a:r>
              <a:rPr lang="en-US" dirty="0"/>
              <a:t>you have any suggestions on how these profiles could be tailored to reach your colleagues who can use it to make a </a:t>
            </a:r>
            <a:r>
              <a:rPr lang="en-US" dirty="0" smtClean="0"/>
              <a:t>difference?</a:t>
            </a:r>
          </a:p>
          <a:p>
            <a:pPr defTabSz="465887">
              <a:defRPr/>
            </a:pPr>
            <a:r>
              <a:rPr lang="en-US" dirty="0" smtClean="0"/>
              <a:t>Do </a:t>
            </a:r>
            <a:r>
              <a:rPr lang="en-US" dirty="0"/>
              <a:t>you know of any existing efforts to increase safe child feces disposal or toilet train children?  </a:t>
            </a:r>
            <a:endParaRPr lang="en-US" dirty="0" smtClean="0"/>
          </a:p>
          <a:p>
            <a:pPr defTabSz="465887">
              <a:defRPr/>
            </a:pPr>
            <a:r>
              <a:rPr lang="en-US" dirty="0" smtClean="0"/>
              <a:t>We've </a:t>
            </a:r>
            <a:r>
              <a:rPr lang="en-US" dirty="0"/>
              <a:t>already meet with </a:t>
            </a:r>
            <a:r>
              <a:rPr lang="en-US" dirty="0" smtClean="0"/>
              <a:t>Shine</a:t>
            </a:r>
            <a:r>
              <a:rPr lang="en-US" dirty="0"/>
              <a:t>, </a:t>
            </a:r>
            <a:r>
              <a:rPr lang="en-US" dirty="0" err="1"/>
              <a:t>WASHBenefits</a:t>
            </a:r>
            <a:r>
              <a:rPr lang="en-US" dirty="0"/>
              <a:t>, </a:t>
            </a:r>
            <a:r>
              <a:rPr lang="en-US" dirty="0" err="1"/>
              <a:t>WaterAid</a:t>
            </a:r>
            <a:r>
              <a:rPr lang="en-US" dirty="0"/>
              <a:t>, </a:t>
            </a:r>
            <a:r>
              <a:rPr lang="en-US" dirty="0" smtClean="0"/>
              <a:t>and LSHTM, and as mentioned are collaborating with UNICEF on all these country profiles. Do </a:t>
            </a:r>
            <a:r>
              <a:rPr lang="en-US" dirty="0"/>
              <a:t>you know anyone we should </a:t>
            </a:r>
            <a:r>
              <a:rPr lang="en-US" dirty="0" smtClean="0"/>
              <a:t>talk </a:t>
            </a:r>
            <a:r>
              <a:rPr lang="en-US" dirty="0"/>
              <a:t>with?</a:t>
            </a:r>
          </a:p>
          <a:p>
            <a:endParaRPr lang="en-US" dirty="0"/>
          </a:p>
        </p:txBody>
      </p:sp>
      <p:sp>
        <p:nvSpPr>
          <p:cNvPr id="4" name="TextBox 3"/>
          <p:cNvSpPr txBox="1"/>
          <p:nvPr/>
        </p:nvSpPr>
        <p:spPr>
          <a:xfrm>
            <a:off x="0" y="0"/>
            <a:ext cx="9144000" cy="369332"/>
          </a:xfrm>
          <a:prstGeom prst="rect">
            <a:avLst/>
          </a:prstGeom>
          <a:solidFill>
            <a:schemeClr val="accent1"/>
          </a:solidFill>
        </p:spPr>
        <p:txBody>
          <a:bodyPr wrap="square" rtlCol="0">
            <a:spAutoFit/>
          </a:bodyPr>
          <a:lstStyle/>
          <a:p>
            <a:r>
              <a:rPr lang="en-US" dirty="0" smtClean="0">
                <a:solidFill>
                  <a:schemeClr val="tx2">
                    <a:lumMod val="40000"/>
                    <a:lumOff val="60000"/>
                  </a:schemeClr>
                </a:solidFill>
              </a:rPr>
              <a:t>Introduction        Practices in Bangladesh          Programs in Bangladesh         </a:t>
            </a:r>
            <a:r>
              <a:rPr lang="en-US" b="1" dirty="0" smtClean="0">
                <a:solidFill>
                  <a:schemeClr val="bg1"/>
                </a:solidFill>
              </a:rPr>
              <a:t>Emerging  Ideas                </a:t>
            </a:r>
            <a:endParaRPr lang="en-US" b="1" dirty="0">
              <a:solidFill>
                <a:schemeClr val="bg1"/>
              </a:solidFill>
            </a:endParaRPr>
          </a:p>
        </p:txBody>
      </p:sp>
    </p:spTree>
    <p:extLst>
      <p:ext uri="{BB962C8B-B14F-4D97-AF65-F5344CB8AC3E}">
        <p14:creationId xmlns:p14="http://schemas.microsoft.com/office/powerpoint/2010/main" val="3271946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want your ideas</a:t>
            </a:r>
            <a:endParaRPr lang="en-US" dirty="0"/>
          </a:p>
        </p:txBody>
      </p:sp>
      <p:sp>
        <p:nvSpPr>
          <p:cNvPr id="7" name="Subtitle 6"/>
          <p:cNvSpPr>
            <a:spLocks noGrp="1"/>
          </p:cNvSpPr>
          <p:nvPr>
            <p:ph type="subTitle" idx="1"/>
          </p:nvPr>
        </p:nvSpPr>
        <p:spPr>
          <a:xfrm>
            <a:off x="1371600" y="4572000"/>
            <a:ext cx="7419474" cy="1171074"/>
          </a:xfrm>
        </p:spPr>
        <p:txBody>
          <a:bodyPr>
            <a:normAutofit fontScale="92500" lnSpcReduction="10000"/>
          </a:bodyPr>
          <a:lstStyle/>
          <a:p>
            <a:r>
              <a:rPr lang="en-US" dirty="0"/>
              <a:t>Please contact  Emily Rand at </a:t>
            </a:r>
            <a:r>
              <a:rPr lang="en-US" dirty="0">
                <a:hlinkClick r:id="rId3"/>
              </a:rPr>
              <a:t>erand@worldbank.org</a:t>
            </a:r>
            <a:r>
              <a:rPr lang="en-US" dirty="0"/>
              <a:t> or </a:t>
            </a:r>
            <a:r>
              <a:rPr lang="en-US" dirty="0" err="1"/>
              <a:t>Libbet</a:t>
            </a:r>
            <a:r>
              <a:rPr lang="en-US" dirty="0"/>
              <a:t> </a:t>
            </a:r>
            <a:r>
              <a:rPr lang="en-US" dirty="0" err="1"/>
              <a:t>Loughnan</a:t>
            </a:r>
            <a:r>
              <a:rPr lang="en-US" dirty="0"/>
              <a:t> at </a:t>
            </a:r>
            <a:r>
              <a:rPr lang="en-US" dirty="0">
                <a:hlinkClick r:id="rId4"/>
              </a:rPr>
              <a:t>lloughnan@worldbank.org</a:t>
            </a:r>
            <a:r>
              <a:rPr lang="en-US" dirty="0"/>
              <a:t> </a:t>
            </a:r>
            <a:r>
              <a:rPr lang="en-US" dirty="0" smtClean="0"/>
              <a:t>to </a:t>
            </a:r>
            <a:r>
              <a:rPr lang="en-US" dirty="0"/>
              <a:t>share what your organization is doing related to infant sanitation</a:t>
            </a:r>
            <a:br>
              <a:rPr lang="en-US" dirty="0"/>
            </a:br>
            <a:endParaRPr lang="en-US" dirty="0"/>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5711" y="1507607"/>
            <a:ext cx="2883574" cy="192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07498" y="3300861"/>
            <a:ext cx="4572000" cy="338554"/>
          </a:xfrm>
          <a:prstGeom prst="rect">
            <a:avLst/>
          </a:prstGeom>
        </p:spPr>
        <p:txBody>
          <a:bodyPr>
            <a:spAutoFit/>
          </a:bodyPr>
          <a:lstStyle/>
          <a:p>
            <a:endParaRPr lang="en-US" sz="800" dirty="0"/>
          </a:p>
          <a:p>
            <a:r>
              <a:rPr lang="en-US" sz="800" dirty="0" smtClean="0"/>
              <a:t>Van </a:t>
            </a:r>
            <a:r>
              <a:rPr lang="en-US" sz="800" dirty="0" err="1" smtClean="0"/>
              <a:t>Schoyck</a:t>
            </a:r>
            <a:r>
              <a:rPr lang="en-US" sz="800" dirty="0" smtClean="0"/>
              <a:t> (2012</a:t>
            </a:r>
            <a:r>
              <a:rPr lang="en-US" sz="800" strike="sngStrike" dirty="0" smtClean="0"/>
              <a:t>)</a:t>
            </a:r>
            <a:endParaRPr lang="en-US" sz="800" strike="sngStrike" dirty="0"/>
          </a:p>
        </p:txBody>
      </p:sp>
    </p:spTree>
    <p:extLst>
      <p:ext uri="{BB962C8B-B14F-4D97-AF65-F5344CB8AC3E}">
        <p14:creationId xmlns:p14="http://schemas.microsoft.com/office/powerpoint/2010/main" val="212461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US" dirty="0" smtClean="0"/>
              <a:t>Sanitation prevents 36% of diarrheal disease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2967" y="1638540"/>
            <a:ext cx="5941595" cy="4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7839"/>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
        <p:nvSpPr>
          <p:cNvPr id="7" name="TextBox 6"/>
          <p:cNvSpPr txBox="1"/>
          <p:nvPr/>
        </p:nvSpPr>
        <p:spPr>
          <a:xfrm>
            <a:off x="5257800" y="6488668"/>
            <a:ext cx="4191000" cy="369332"/>
          </a:xfrm>
          <a:prstGeom prst="rect">
            <a:avLst/>
          </a:prstGeom>
          <a:noFill/>
        </p:spPr>
        <p:txBody>
          <a:bodyPr wrap="square" rtlCol="0">
            <a:spAutoFit/>
          </a:bodyPr>
          <a:lstStyle/>
          <a:p>
            <a:r>
              <a:rPr lang="en-US" dirty="0" smtClean="0">
                <a:solidFill>
                  <a:schemeClr val="bg1"/>
                </a:solidFill>
              </a:rPr>
              <a:t>CHERG (2010)</a:t>
            </a:r>
            <a:endParaRPr lang="en-US" dirty="0">
              <a:solidFill>
                <a:schemeClr val="bg1"/>
              </a:solidFill>
            </a:endParaRPr>
          </a:p>
        </p:txBody>
      </p:sp>
    </p:spTree>
    <p:extLst>
      <p:ext uri="{BB962C8B-B14F-4D97-AF65-F5344CB8AC3E}">
        <p14:creationId xmlns:p14="http://schemas.microsoft.com/office/powerpoint/2010/main" val="83353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162 million children, ¼ of under-five children, were stunted in 2012</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34554" y="1525607"/>
            <a:ext cx="2153652" cy="4738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1525607"/>
            <a:ext cx="2137610" cy="47027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343400" y="6363039"/>
            <a:ext cx="4100945" cy="461665"/>
          </a:xfrm>
          <a:prstGeom prst="rect">
            <a:avLst/>
          </a:prstGeom>
          <a:noFill/>
        </p:spPr>
        <p:txBody>
          <a:bodyPr wrap="square" rtlCol="0">
            <a:spAutoFit/>
          </a:bodyPr>
          <a:lstStyle/>
          <a:p>
            <a:pPr algn="ctr"/>
            <a:r>
              <a:rPr lang="en-US" sz="1200" dirty="0" smtClean="0">
                <a:solidFill>
                  <a:schemeClr val="bg1"/>
                </a:solidFill>
              </a:rPr>
              <a:t>UNICEF-WHO-World </a:t>
            </a:r>
          </a:p>
          <a:p>
            <a:pPr algn="ctr"/>
            <a:r>
              <a:rPr lang="en-US" sz="1200" dirty="0" smtClean="0">
                <a:solidFill>
                  <a:schemeClr val="bg1"/>
                </a:solidFill>
              </a:rPr>
              <a:t>Bank </a:t>
            </a:r>
            <a:r>
              <a:rPr lang="en-US" sz="1200" dirty="0">
                <a:solidFill>
                  <a:schemeClr val="bg1"/>
                </a:solidFill>
              </a:rPr>
              <a:t>Joint Child Malnutrition </a:t>
            </a:r>
            <a:r>
              <a:rPr lang="en-US" sz="1200" dirty="0" smtClean="0">
                <a:solidFill>
                  <a:schemeClr val="bg1"/>
                </a:solidFill>
              </a:rPr>
              <a:t>Estimates (2013)</a:t>
            </a:r>
            <a:endParaRPr lang="en-US" sz="1200" dirty="0">
              <a:solidFill>
                <a:schemeClr val="bg1"/>
              </a:solidFill>
            </a:endParaRPr>
          </a:p>
        </p:txBody>
      </p:sp>
      <p:sp>
        <p:nvSpPr>
          <p:cNvPr id="8" name="TextBox 7"/>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2281117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Interventions can only reduce stunting by 36% and mortality by 25%</a:t>
            </a:r>
            <a:r>
              <a:rPr lang="en-US" baseline="30000" dirty="0" smtClean="0"/>
              <a:t>1</a:t>
            </a:r>
            <a:endParaRPr lang="en-US" baseline="30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0147" y="1892428"/>
            <a:ext cx="5983705" cy="400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67200" y="6525859"/>
            <a:ext cx="4191000" cy="369332"/>
          </a:xfrm>
          <a:prstGeom prst="rect">
            <a:avLst/>
          </a:prstGeom>
          <a:noFill/>
        </p:spPr>
        <p:txBody>
          <a:bodyPr wrap="square" rtlCol="0">
            <a:spAutoFit/>
          </a:bodyPr>
          <a:lstStyle/>
          <a:p>
            <a:r>
              <a:rPr lang="en-US" dirty="0" smtClean="0">
                <a:solidFill>
                  <a:schemeClr val="bg1"/>
                </a:solidFill>
              </a:rPr>
              <a:t>Photo UNICEF  </a:t>
            </a:r>
            <a:r>
              <a:rPr lang="en-US" baseline="30000" dirty="0" smtClean="0">
                <a:solidFill>
                  <a:schemeClr val="bg1"/>
                </a:solidFill>
              </a:rPr>
              <a:t>1 </a:t>
            </a:r>
            <a:r>
              <a:rPr lang="en-US" dirty="0" err="1" smtClean="0">
                <a:solidFill>
                  <a:schemeClr val="bg1"/>
                </a:solidFill>
              </a:rPr>
              <a:t>Bhutta</a:t>
            </a:r>
            <a:r>
              <a:rPr lang="en-US" dirty="0" smtClean="0">
                <a:solidFill>
                  <a:schemeClr val="bg1"/>
                </a:solidFill>
              </a:rPr>
              <a:t> (2008)</a:t>
            </a:r>
            <a:endParaRPr lang="en-US" dirty="0">
              <a:solidFill>
                <a:schemeClr val="bg1"/>
              </a:solidFill>
            </a:endParaRPr>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327279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Sanitation explains 54% of international variation in child height</a:t>
            </a:r>
            <a:endParaRPr lang="en-US" dirty="0"/>
          </a:p>
        </p:txBody>
      </p:sp>
      <p:pic>
        <p:nvPicPr>
          <p:cNvPr id="61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5836" y="1703507"/>
            <a:ext cx="6368716" cy="450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146" y="2666993"/>
            <a:ext cx="1852863" cy="1824357"/>
          </a:xfrm>
          <a:prstGeom prst="rect">
            <a:avLst/>
          </a:prstGeom>
          <a:noFill/>
          <a:ln w="9525">
            <a:solidFill>
              <a:schemeClr val="bg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6488668"/>
            <a:ext cx="4191000" cy="369332"/>
          </a:xfrm>
          <a:prstGeom prst="rect">
            <a:avLst/>
          </a:prstGeom>
          <a:noFill/>
        </p:spPr>
        <p:txBody>
          <a:bodyPr wrap="square" rtlCol="0">
            <a:spAutoFit/>
          </a:bodyPr>
          <a:lstStyle/>
          <a:p>
            <a:r>
              <a:rPr lang="en-US" dirty="0" smtClean="0">
                <a:solidFill>
                  <a:schemeClr val="bg1"/>
                </a:solidFill>
              </a:rPr>
              <a:t>Spears, 2013</a:t>
            </a:r>
            <a:endParaRPr lang="en-US" dirty="0">
              <a:solidFill>
                <a:schemeClr val="bg1"/>
              </a:solidFill>
            </a:endParaRPr>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04017" y="1621720"/>
            <a:ext cx="5943944" cy="413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443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358"/>
            <a:ext cx="7353300" cy="990600"/>
          </a:xfrm>
        </p:spPr>
        <p:txBody>
          <a:bodyPr>
            <a:normAutofit/>
          </a:bodyPr>
          <a:lstStyle/>
          <a:p>
            <a:r>
              <a:rPr lang="en-US" dirty="0" smtClean="0"/>
              <a:t>People with Environmental </a:t>
            </a:r>
            <a:r>
              <a:rPr lang="en-US" dirty="0" err="1" smtClean="0"/>
              <a:t>Enteropathy</a:t>
            </a:r>
            <a:r>
              <a:rPr lang="en-US" dirty="0" smtClean="0"/>
              <a:t> can be asymptomatic without diarrhea</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3970" y="1892967"/>
            <a:ext cx="6196060" cy="412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6488668"/>
            <a:ext cx="4191000" cy="369332"/>
          </a:xfrm>
          <a:prstGeom prst="rect">
            <a:avLst/>
          </a:prstGeom>
          <a:noFill/>
        </p:spPr>
        <p:txBody>
          <a:bodyPr wrap="square" rtlCol="0">
            <a:spAutoFit/>
          </a:bodyPr>
          <a:lstStyle/>
          <a:p>
            <a:r>
              <a:rPr lang="en-US" dirty="0" smtClean="0">
                <a:solidFill>
                  <a:schemeClr val="bg1"/>
                </a:solidFill>
              </a:rPr>
              <a:t>SHINE</a:t>
            </a:r>
            <a:endParaRPr lang="en-US" dirty="0">
              <a:solidFill>
                <a:schemeClr val="bg1"/>
              </a:solidFill>
            </a:endParaRPr>
          </a:p>
        </p:txBody>
      </p:sp>
      <p:sp>
        <p:nvSpPr>
          <p:cNvPr id="7" name="TextBox 6"/>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239689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485"/>
            <a:ext cx="7379368" cy="990600"/>
          </a:xfrm>
        </p:spPr>
        <p:txBody>
          <a:bodyPr>
            <a:normAutofit fontScale="90000"/>
          </a:bodyPr>
          <a:lstStyle/>
          <a:p>
            <a:r>
              <a:rPr lang="en-US" dirty="0"/>
              <a:t>Environmental </a:t>
            </a:r>
            <a:r>
              <a:rPr lang="en-US" dirty="0" err="1"/>
              <a:t>Enteropathy</a:t>
            </a:r>
            <a:r>
              <a:rPr lang="en-US" dirty="0"/>
              <a:t> deranges intestinal absorptive and immunologic functions</a:t>
            </a:r>
          </a:p>
        </p:txBody>
      </p:sp>
      <p:sp>
        <p:nvSpPr>
          <p:cNvPr id="3" name="Content Placeholder 2"/>
          <p:cNvSpPr>
            <a:spLocks noGrp="1"/>
          </p:cNvSpPr>
          <p:nvPr>
            <p:ph idx="1"/>
          </p:nvPr>
        </p:nvSpPr>
        <p:spPr>
          <a:xfrm>
            <a:off x="433136" y="1219200"/>
            <a:ext cx="8253663" cy="5245768"/>
          </a:xfrm>
        </p:spPr>
        <p:txBody>
          <a:bodyPr>
            <a:normAutofit fontScale="70000" lnSpcReduction="20000"/>
          </a:bodyPr>
          <a:lstStyle/>
          <a:p>
            <a:pPr marL="0" indent="0">
              <a:buNone/>
            </a:pPr>
            <a:r>
              <a:rPr lang="en-US" dirty="0" smtClean="0"/>
              <a:t>		</a:t>
            </a:r>
          </a:p>
          <a:p>
            <a:pPr marL="0" indent="0">
              <a:buNone/>
            </a:pPr>
            <a:endParaRPr lang="en-US" sz="3400" dirty="0"/>
          </a:p>
          <a:p>
            <a:pPr marL="0" indent="0">
              <a:buNone/>
            </a:pPr>
            <a:r>
              <a:rPr lang="en-US" sz="4400" dirty="0" smtClean="0"/>
              <a:t>Duodenum</a:t>
            </a:r>
          </a:p>
          <a:p>
            <a:pPr marL="0" indent="0">
              <a:buNone/>
            </a:pPr>
            <a:endParaRPr lang="en-US" sz="4400" dirty="0"/>
          </a:p>
          <a:p>
            <a:pPr marL="0" indent="0">
              <a:buNone/>
            </a:pPr>
            <a:endParaRPr lang="en-US" sz="4400" dirty="0" smtClean="0"/>
          </a:p>
          <a:p>
            <a:pPr marL="0" indent="0">
              <a:buNone/>
            </a:pPr>
            <a:endParaRPr lang="en-US" sz="4400" dirty="0" smtClean="0"/>
          </a:p>
          <a:p>
            <a:pPr marL="0" indent="0">
              <a:buNone/>
            </a:pPr>
            <a:endParaRPr lang="en-US" sz="4400" dirty="0"/>
          </a:p>
          <a:p>
            <a:pPr marL="0" indent="0">
              <a:buNone/>
            </a:pPr>
            <a:r>
              <a:rPr lang="en-US" sz="4400" dirty="0" err="1" smtClean="0"/>
              <a:t>Muscosa</a:t>
            </a:r>
            <a:endParaRPr lang="en-US" sz="4400" dirty="0" smtClean="0"/>
          </a:p>
          <a:p>
            <a:pPr marL="0" indent="0">
              <a:buNone/>
            </a:pPr>
            <a:endParaRPr lang="en-US" sz="4400" dirty="0"/>
          </a:p>
          <a:p>
            <a:pPr marL="0" indent="0">
              <a:buNone/>
            </a:pPr>
            <a:endParaRPr lang="en-US" sz="4400" dirty="0" smtClean="0"/>
          </a:p>
          <a:p>
            <a:pPr marL="0" indent="0">
              <a:buNone/>
            </a:pPr>
            <a:r>
              <a:rPr lang="en-US" sz="4400" dirty="0" smtClean="0"/>
              <a:t>                		Healthy               Unhealthy</a:t>
            </a:r>
            <a:endParaRPr lang="en-US" sz="4400" dirty="0"/>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7226" y="1728171"/>
            <a:ext cx="2362632" cy="175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07624" y="1755879"/>
            <a:ext cx="1884845" cy="173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3824" y="3914089"/>
            <a:ext cx="20955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84173" y="3899802"/>
            <a:ext cx="1919287"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0"/>
            <a:ext cx="9144000" cy="369332"/>
          </a:xfrm>
          <a:prstGeom prst="rect">
            <a:avLst/>
          </a:prstGeom>
          <a:solidFill>
            <a:schemeClr val="accent1"/>
          </a:solidFill>
        </p:spPr>
        <p:txBody>
          <a:bodyPr wrap="square" rtlCol="0">
            <a:spAutoFit/>
          </a:bodyPr>
          <a:lstStyle/>
          <a:p>
            <a:r>
              <a:rPr lang="en-US" b="1" dirty="0" smtClean="0">
                <a:solidFill>
                  <a:schemeClr val="bg1"/>
                </a:solidFill>
              </a:rPr>
              <a:t>Introduction  </a:t>
            </a:r>
            <a:r>
              <a:rPr lang="en-US" dirty="0" smtClean="0">
                <a:solidFill>
                  <a:schemeClr val="bg1"/>
                </a:solidFill>
              </a:rPr>
              <a:t>                        </a:t>
            </a:r>
            <a:r>
              <a:rPr lang="en-US" dirty="0" smtClean="0">
                <a:solidFill>
                  <a:schemeClr val="tx2">
                    <a:lumMod val="40000"/>
                    <a:lumOff val="60000"/>
                  </a:schemeClr>
                </a:solidFill>
              </a:rPr>
              <a:t>Practices                                 Programs                     Emerging Lessons                </a:t>
            </a:r>
            <a:endParaRPr lang="en-US" dirty="0">
              <a:solidFill>
                <a:schemeClr val="tx2">
                  <a:lumMod val="40000"/>
                  <a:lumOff val="60000"/>
                </a:schemeClr>
              </a:solidFill>
            </a:endParaRPr>
          </a:p>
        </p:txBody>
      </p:sp>
    </p:spTree>
    <p:extLst>
      <p:ext uri="{BB962C8B-B14F-4D97-AF65-F5344CB8AC3E}">
        <p14:creationId xmlns:p14="http://schemas.microsoft.com/office/powerpoint/2010/main" val="3988297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2453</TotalTime>
  <Words>3395</Words>
  <Application>Microsoft Office PowerPoint</Application>
  <PresentationFormat>On-screen Show (4:3)</PresentationFormat>
  <Paragraphs>389</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Children’s Sh*t: it’s crucial for total sanitation and development</vt:lpstr>
      <vt:lpstr>PowerPoint Presentation</vt:lpstr>
      <vt:lpstr>Diarrheal disease claims the lives of 1,600 children under five each day</vt:lpstr>
      <vt:lpstr>Sanitation prevents 36% of diarrheal disease</vt:lpstr>
      <vt:lpstr>162 million children, ¼ of under-five children, were stunted in 2012</vt:lpstr>
      <vt:lpstr>Intake Interventions can only reduce stunting by 36% and mortality by 25%1</vt:lpstr>
      <vt:lpstr>Sanitation explains 54% of international variation in child height</vt:lpstr>
      <vt:lpstr>People with Environmental Enteropathy can be asymptomatic without diarrhea</vt:lpstr>
      <vt:lpstr>Environmental Enteropathy deranges intestinal absorptive and immunologic functions</vt:lpstr>
      <vt:lpstr>The first 1,000 days of life are forever</vt:lpstr>
      <vt:lpstr>Inadequate Sanitation costs the world at least 260 billion US dollars each year</vt:lpstr>
      <vt:lpstr>Stunting has lifelong implications</vt:lpstr>
      <vt:lpstr>By 2025, no one practice open Defecation</vt:lpstr>
      <vt:lpstr>WSP and UNICEF are working to publish data on management of child feces</vt:lpstr>
      <vt:lpstr>Bangladesh has high sanitation coverage</vt:lpstr>
      <vt:lpstr>Current CFD Practices in Bangladesh</vt:lpstr>
      <vt:lpstr>Bangladesh has the second lowest safe disposal rates in the region </vt:lpstr>
      <vt:lpstr>Only 22% of child feces is disposed of “safely”</vt:lpstr>
      <vt:lpstr>Only 11% of child feces is disposed of into an improved sanitation facility</vt:lpstr>
      <vt:lpstr>Even among households with improved sanitation, the feces of 54% of children is not safely disposed of</vt:lpstr>
      <vt:lpstr>Meanwhile almost all children living in households practicing open defecation have unsafe feces disposal</vt:lpstr>
      <vt:lpstr>PowerPoint Presentation</vt:lpstr>
      <vt:lpstr>Younger children’s feces are more likely to be left in the open</vt:lpstr>
      <vt:lpstr>Poorer children’s feces are even more likely to be left in the open</vt:lpstr>
      <vt:lpstr>Current Interventions in Bangladesh</vt:lpstr>
      <vt:lpstr>WASH Benefits and icddr,b examined and re-purposed current products</vt:lpstr>
      <vt:lpstr>UNICEF’s SHEWA-B program trained 10,000 local community workers </vt:lpstr>
      <vt:lpstr>BRAC is targeting over 17 million people in Bangladesh with safe feces disposal interventions</vt:lpstr>
      <vt:lpstr>Emerging Ideas</vt:lpstr>
      <vt:lpstr>Changing children’s behavior requires caregivers help</vt:lpstr>
      <vt:lpstr>As children age, who is in charge of their defecation pattern changes</vt:lpstr>
      <vt:lpstr>Increase Demand for Safe Disposal and Training by Caregivers</vt:lpstr>
      <vt:lpstr>Increase Demand for Sanitation from Children</vt:lpstr>
      <vt:lpstr>Strengthen Supply of Sanitation at a location convenient for disposal</vt:lpstr>
      <vt:lpstr>Strengthen Supply of products that fit the context</vt:lpstr>
      <vt:lpstr>Create an Enabling Environment</vt:lpstr>
      <vt:lpstr>WSP and UNICEF are working to publish data on management of child feces</vt:lpstr>
      <vt:lpstr>Discussion</vt:lpstr>
      <vt:lpstr>We want your ideas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Libbet Loughnan</dc:creator>
  <cp:lastModifiedBy>mshapiro</cp:lastModifiedBy>
  <cp:revision>442</cp:revision>
  <cp:lastPrinted>2014-03-31T18:27:17Z</cp:lastPrinted>
  <dcterms:created xsi:type="dcterms:W3CDTF">2014-01-23T18:32:11Z</dcterms:created>
  <dcterms:modified xsi:type="dcterms:W3CDTF">2014-04-04T15:57:19Z</dcterms:modified>
</cp:coreProperties>
</file>