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5" r:id="rId2"/>
    <p:sldId id="264" r:id="rId3"/>
    <p:sldId id="257" r:id="rId4"/>
    <p:sldId id="258" r:id="rId5"/>
    <p:sldId id="259" r:id="rId6"/>
    <p:sldId id="262" r:id="rId7"/>
    <p:sldId id="263" r:id="rId8"/>
    <p:sldId id="266" r:id="rId9"/>
    <p:sldId id="267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69BDC-7A53-44A0-8506-74B3AD22EC9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50B64-E82F-4FFE-8AAA-5159E110E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99D4-BDA8-44D6-BC09-8358CCED572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A424-86C0-4EBE-8F00-F6F224DC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26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Lessons from PSNP Plus and GRAD Projects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4400" b="1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Jay Banjade</a:t>
            </a:r>
          </a:p>
          <a:p>
            <a:pPr algn="ctr">
              <a:buNone/>
            </a:pPr>
            <a:r>
              <a:rPr lang="en-US" sz="2000" dirty="0" smtClean="0"/>
              <a:t>Chief of Party</a:t>
            </a:r>
          </a:p>
          <a:p>
            <a:pPr algn="ctr">
              <a:buNone/>
            </a:pPr>
            <a:r>
              <a:rPr lang="en-US" sz="2000" dirty="0" smtClean="0"/>
              <a:t>PSNP Plus and GRAD Projects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13 June, 2012</a:t>
            </a:r>
            <a:endParaRPr lang="en-US" sz="2000" dirty="0"/>
          </a:p>
        </p:txBody>
      </p:sp>
      <p:pic>
        <p:nvPicPr>
          <p:cNvPr id="30" name="Picture 29" descr="C:\Documents and Settings\Susana Moreira\Desktop\CARE\0 Ethiopia\Library\Logos\Vertical_RGB_600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17526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C:\Documents and Settings\Susana Moreira\Desktop\CARE\0 Ethiopia\Library\Logos\logo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7363" y="152400"/>
            <a:ext cx="8842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oup 19"/>
          <p:cNvGrpSpPr>
            <a:grpSpLocks/>
          </p:cNvGrpSpPr>
          <p:nvPr/>
        </p:nvGrpSpPr>
        <p:grpSpPr bwMode="auto">
          <a:xfrm>
            <a:off x="457200" y="5867400"/>
            <a:ext cx="4953000" cy="708025"/>
            <a:chOff x="288" y="3874"/>
            <a:chExt cx="3696" cy="446"/>
          </a:xfrm>
        </p:grpSpPr>
        <p:pic>
          <p:nvPicPr>
            <p:cNvPr id="33" name="Picture 10" descr="CRS logo 287 Blu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" y="3888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4" name="Object 11"/>
            <p:cNvGraphicFramePr>
              <a:graphicFrameLocks noChangeAspect="1"/>
            </p:cNvGraphicFramePr>
            <p:nvPr/>
          </p:nvGraphicFramePr>
          <p:xfrm>
            <a:off x="1336" y="3888"/>
            <a:ext cx="397" cy="432"/>
          </p:xfrm>
          <a:graphic>
            <a:graphicData uri="http://schemas.openxmlformats.org/presentationml/2006/ole">
              <p:oleObj spid="_x0000_s1028" name="Picture" r:id="rId6" imgW="827532" imgH="1152144" progId="Word.Picture.8">
                <p:embed/>
              </p:oleObj>
            </a:graphicData>
          </a:graphic>
        </p:graphicFrame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52" y="3874"/>
              <a:ext cx="4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13" descr="SNV_logo_WT(ill8)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08" y="403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" name="Picture 14" descr="Tufts+seal_Friedman-horiz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34200" y="6172200"/>
            <a:ext cx="1914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2438400" y="4572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457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b="1" dirty="0" smtClean="0"/>
              <a:t>	Linking Vulnerable Households </a:t>
            </a:r>
          </a:p>
          <a:p>
            <a:pPr algn="ctr">
              <a:buNone/>
            </a:pPr>
            <a:r>
              <a:rPr lang="en-US" sz="3600" b="1" dirty="0" smtClean="0"/>
              <a:t>With Markets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Linking Vulnerable HHs with Markets: Lessons from PSNP Plus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Farmers’ collectives (PMAs)  </a:t>
            </a:r>
            <a:r>
              <a:rPr lang="en-US" dirty="0" smtClean="0"/>
              <a:t>to create critical mass needed</a:t>
            </a:r>
          </a:p>
          <a:p>
            <a:r>
              <a:rPr lang="en-US" dirty="0" smtClean="0"/>
              <a:t>While selecting VCs consider market opportunities but also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capacity and resource base of the poor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Capacity development </a:t>
            </a:r>
            <a:r>
              <a:rPr lang="en-US" dirty="0" smtClean="0"/>
              <a:t>beyond skills of the trade (financial literacy, solidarity, governance, technical skills, extension service, etc.)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Risk diversification </a:t>
            </a:r>
            <a:r>
              <a:rPr lang="en-US" dirty="0" smtClean="0"/>
              <a:t>and multiple sources of income (multiple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VC/IGA)</a:t>
            </a:r>
          </a:p>
          <a:p>
            <a:r>
              <a:rPr lang="en-US" dirty="0" smtClean="0"/>
              <a:t>Leveraging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model farmers </a:t>
            </a:r>
            <a:r>
              <a:rPr lang="en-US" dirty="0" smtClean="0"/>
              <a:t>(though not poorest)</a:t>
            </a:r>
          </a:p>
          <a:p>
            <a:r>
              <a:rPr lang="en-US" dirty="0" smtClean="0"/>
              <a:t>Quick wins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Prepare/train producers to link</a:t>
            </a:r>
            <a:r>
              <a:rPr lang="en-US" dirty="0" smtClean="0"/>
              <a:t>: linkages through MSP, other networks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Contract production/farming</a:t>
            </a:r>
            <a:r>
              <a:rPr lang="en-US" dirty="0" smtClean="0"/>
              <a:t>. HHs developed as production units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Address more than markets and finance </a:t>
            </a:r>
            <a:r>
              <a:rPr lang="en-US" dirty="0" smtClean="0"/>
              <a:t>(food support, aspirations, climate change, gender, and enabling environment – policy, enablers/disablers, health, education, infrastructure, water)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Have a program to ‘graduate into</a:t>
            </a:r>
            <a:r>
              <a:rPr lang="en-US" dirty="0" smtClean="0"/>
              <a:t>’.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PSNP Plus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pro-poor value chain development you got to plan the program with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wider developmental perspective</a:t>
            </a:r>
            <a:r>
              <a:rPr lang="en-US" dirty="0" smtClean="0"/>
              <a:t>, not just commercial perspective.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 sector development programs </a:t>
            </a:r>
            <a:r>
              <a:rPr lang="en-US" dirty="0" smtClean="0"/>
              <a:t>look at VCD from business point of view (business viability) and assumes that development impacts will trickle down</a:t>
            </a:r>
          </a:p>
          <a:p>
            <a:r>
              <a:rPr lang="en-US" dirty="0" smtClean="0"/>
              <a:t>But we need to look at it differently – more widely,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 a development tool with more attachments/services </a:t>
            </a:r>
            <a:r>
              <a:rPr lang="en-US" dirty="0" smtClean="0"/>
              <a:t>– if VC approach is to be used to tackle poverty and food insecurity.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2600" y="1219200"/>
            <a:ext cx="7391400" cy="48518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019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" charset="0"/>
                <a:ea typeface="ＭＳ Ｐゴシック" charset="-128"/>
                <a:cs typeface="Arial" pitchFamily="34" charset="0"/>
              </a:rPr>
              <a:t>How can value chains be used to </a:t>
            </a:r>
            <a:r>
              <a:rPr lang="en-US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" charset="0"/>
                <a:ea typeface="ＭＳ Ｐゴシック" charset="-128"/>
                <a:cs typeface="Arial" pitchFamily="34" charset="0"/>
              </a:rPr>
              <a:t>benefit </a:t>
            </a:r>
            <a:r>
              <a:rPr lang="en-US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" charset="0"/>
                <a:ea typeface="ＭＳ Ｐゴシック" charset="-128"/>
                <a:cs typeface="Arial" pitchFamily="34" charset="0"/>
              </a:rPr>
              <a:t>very poor producers</a:t>
            </a:r>
            <a:r>
              <a:rPr lang="en-US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" charset="0"/>
                <a:ea typeface="ＭＳ Ｐゴシック" charset="-128"/>
                <a:cs typeface="Arial" pitchFamily="34" charset="0"/>
              </a:rPr>
              <a:t>? Graduate them out of food insecurity?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57200"/>
            <a:ext cx="2965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Value chain Map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General Perception About Pro-poor Value Chain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343400" cy="25907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	Value chain is not for the very poor because they cannot produce in</a:t>
            </a:r>
          </a:p>
          <a:p>
            <a:pPr lvl="1"/>
            <a:r>
              <a:rPr lang="en-US" sz="1600" dirty="0" smtClean="0"/>
              <a:t>Quality, </a:t>
            </a:r>
          </a:p>
          <a:p>
            <a:pPr lvl="1"/>
            <a:r>
              <a:rPr lang="en-US" sz="1600" dirty="0" smtClean="0"/>
              <a:t>Quality,</a:t>
            </a:r>
          </a:p>
          <a:p>
            <a:pPr lvl="1"/>
            <a:r>
              <a:rPr lang="en-US" sz="1600" dirty="0" smtClean="0"/>
              <a:t> In a timely manner </a:t>
            </a:r>
          </a:p>
          <a:p>
            <a:pPr lvl="1"/>
            <a:r>
              <a:rPr lang="en-US" sz="1600" dirty="0" smtClean="0"/>
              <a:t>As demanded by the market.</a:t>
            </a:r>
          </a:p>
          <a:p>
            <a:pPr lvl="1"/>
            <a:r>
              <a:rPr lang="en-US" sz="1600" dirty="0" smtClean="0"/>
              <a:t>They are usually far away from markets</a:t>
            </a:r>
          </a:p>
          <a:p>
            <a:pPr lvl="1"/>
            <a:r>
              <a:rPr lang="en-US" sz="1600" dirty="0" smtClean="0"/>
              <a:t>Infrastructural challenges</a:t>
            </a:r>
          </a:p>
          <a:p>
            <a:pPr lvl="1"/>
            <a:r>
              <a:rPr lang="en-US" sz="1600" dirty="0" smtClean="0"/>
              <a:t>Can’t take risk</a:t>
            </a:r>
          </a:p>
          <a:p>
            <a:pPr lvl="1"/>
            <a:r>
              <a:rPr lang="en-US" sz="1600" dirty="0" smtClean="0"/>
              <a:t>Are not organized</a:t>
            </a:r>
          </a:p>
          <a:p>
            <a:pPr lvl="1"/>
            <a:r>
              <a:rPr lang="en-US" sz="1600" dirty="0" smtClean="0"/>
              <a:t>Cannot be trusted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6388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>
                <a:solidFill>
                  <a:srgbClr val="FF0000"/>
                </a:solidFill>
              </a:rPr>
              <a:t>But Development organizations are trying to make VC approach work for the poorest – as a tool to achieve food security, and promote livelihoods and employment among the poorest.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5" name="Picture 133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4318" y="1066800"/>
            <a:ext cx="488968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2600" y="41910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Traditional Value Chains Only Reach Stage 5 to Stage 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very poor (Stages 1 and 2) are usually left out of Value Chains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1524000"/>
            <a:ext cx="2362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Pathway out of Poverty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41148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What do we do </a:t>
            </a:r>
            <a:br>
              <a:rPr lang="en-US" sz="2800" b="1" dirty="0" smtClean="0"/>
            </a:br>
            <a:r>
              <a:rPr lang="en-US" sz="2800" b="1" dirty="0" smtClean="0"/>
              <a:t>in VC development?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3962400" cy="56388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800" b="1" dirty="0" smtClean="0"/>
              <a:t>Service Provisions</a:t>
            </a:r>
          </a:p>
          <a:p>
            <a:pPr lvl="1"/>
            <a:r>
              <a:rPr lang="en-US" sz="1600" dirty="0" smtClean="0"/>
              <a:t>Opportunities identification</a:t>
            </a:r>
          </a:p>
          <a:p>
            <a:pPr lvl="1"/>
            <a:r>
              <a:rPr lang="en-US" sz="1600" dirty="0" smtClean="0"/>
              <a:t>Inputs</a:t>
            </a:r>
            <a:endParaRPr lang="en-US" sz="1600" dirty="0" smtClean="0"/>
          </a:p>
          <a:p>
            <a:pPr lvl="1"/>
            <a:r>
              <a:rPr lang="en-US" sz="1600" dirty="0" smtClean="0"/>
              <a:t>Information</a:t>
            </a:r>
          </a:p>
          <a:p>
            <a:pPr lvl="1"/>
            <a:r>
              <a:rPr lang="en-US" sz="1600" dirty="0" smtClean="0"/>
              <a:t>Linkages</a:t>
            </a:r>
          </a:p>
          <a:p>
            <a:pPr lvl="1"/>
            <a:r>
              <a:rPr lang="en-US" sz="1600" dirty="0" smtClean="0"/>
              <a:t>Skills </a:t>
            </a:r>
            <a:r>
              <a:rPr lang="en-US" sz="1600" dirty="0" smtClean="0"/>
              <a:t>training, extension</a:t>
            </a:r>
            <a:endParaRPr lang="en-US" sz="1600" dirty="0" smtClean="0"/>
          </a:p>
          <a:p>
            <a:pPr lvl="1"/>
            <a:r>
              <a:rPr lang="en-US" sz="1600" dirty="0" smtClean="0"/>
              <a:t>Imbedded </a:t>
            </a:r>
            <a:r>
              <a:rPr lang="en-US" sz="1600" dirty="0" smtClean="0"/>
              <a:t>services</a:t>
            </a:r>
          </a:p>
          <a:p>
            <a:r>
              <a:rPr lang="en-US" sz="1800" b="1" dirty="0" smtClean="0"/>
              <a:t>Business development</a:t>
            </a:r>
          </a:p>
          <a:p>
            <a:pPr lvl="1"/>
            <a:r>
              <a:rPr lang="en-US" sz="1600" dirty="0" smtClean="0"/>
              <a:t>Sector assessments (VCA, feasibility</a:t>
            </a:r>
            <a:r>
              <a:rPr lang="en-US" sz="1600" dirty="0" smtClean="0"/>
              <a:t>), technology development</a:t>
            </a:r>
            <a:endParaRPr lang="en-US" sz="1600" dirty="0" smtClean="0"/>
          </a:p>
          <a:p>
            <a:pPr lvl="1"/>
            <a:r>
              <a:rPr lang="en-US" sz="1600" dirty="0" smtClean="0"/>
              <a:t>Engaging the private sector</a:t>
            </a:r>
          </a:p>
          <a:p>
            <a:pPr lvl="1"/>
            <a:r>
              <a:rPr lang="en-US" sz="1600" dirty="0" smtClean="0"/>
              <a:t>Promote input/output markets</a:t>
            </a:r>
          </a:p>
          <a:p>
            <a:pPr lvl="1"/>
            <a:r>
              <a:rPr lang="en-US" sz="1600" dirty="0" smtClean="0"/>
              <a:t>Develop producer groups</a:t>
            </a:r>
          </a:p>
          <a:p>
            <a:pPr lvl="1"/>
            <a:r>
              <a:rPr lang="en-US" sz="1600" dirty="0" smtClean="0"/>
              <a:t>Approaches (contract farming)</a:t>
            </a:r>
            <a:endParaRPr lang="en-US" sz="1600" b="1" dirty="0" smtClean="0"/>
          </a:p>
          <a:p>
            <a:r>
              <a:rPr lang="en-US" sz="1800" b="1" dirty="0" smtClean="0"/>
              <a:t>Sector development:</a:t>
            </a:r>
          </a:p>
          <a:p>
            <a:pPr lvl="1"/>
            <a:r>
              <a:rPr lang="en-US" sz="1600" dirty="0" smtClean="0"/>
              <a:t>Policy issues</a:t>
            </a:r>
          </a:p>
          <a:p>
            <a:pPr lvl="1"/>
            <a:r>
              <a:rPr lang="en-US" sz="1600" dirty="0" smtClean="0"/>
              <a:t>Forums and networks (MSP)</a:t>
            </a:r>
          </a:p>
          <a:p>
            <a:pPr lvl="1"/>
            <a:r>
              <a:rPr lang="en-US" sz="1600" dirty="0" smtClean="0"/>
              <a:t>Systems</a:t>
            </a:r>
          </a:p>
          <a:p>
            <a:pPr lvl="1"/>
            <a:r>
              <a:rPr lang="en-US" sz="1600" dirty="0" smtClean="0"/>
              <a:t>Organizations</a:t>
            </a:r>
          </a:p>
          <a:p>
            <a:pPr lvl="1"/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81600" y="1600200"/>
            <a:ext cx="36576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700" dirty="0" smtClean="0"/>
              <a:t>Deliberate effort needed to engage the poorest </a:t>
            </a:r>
            <a:r>
              <a:rPr lang="en-US" sz="1700" b="1" dirty="0" smtClean="0"/>
              <a:t>(client selection)</a:t>
            </a:r>
          </a:p>
          <a:p>
            <a:pPr marL="342900" indent="-342900">
              <a:buAutoNum type="arabicPeriod"/>
            </a:pPr>
            <a:r>
              <a:rPr lang="en-US" sz="1700" dirty="0" smtClean="0"/>
              <a:t>Approaches that </a:t>
            </a:r>
            <a:r>
              <a:rPr lang="en-US" sz="1700" b="1" dirty="0" smtClean="0"/>
              <a:t>create room for the poorest in the VC</a:t>
            </a:r>
            <a:r>
              <a:rPr lang="en-US" sz="1700" dirty="0" smtClean="0"/>
              <a:t> needed (production units of lead firms, collectives and farmer organizations</a:t>
            </a:r>
          </a:p>
          <a:p>
            <a:pPr marL="342900" indent="-342900">
              <a:buAutoNum type="arabicPeriod"/>
            </a:pPr>
            <a:r>
              <a:rPr lang="en-US" sz="1700" dirty="0" smtClean="0"/>
              <a:t>Extra helping hand may be needed (</a:t>
            </a:r>
            <a:r>
              <a:rPr lang="en-US" sz="1700" b="1" dirty="0" smtClean="0"/>
              <a:t>PSNP, community assets</a:t>
            </a:r>
            <a:r>
              <a:rPr lang="en-US" sz="17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1700" b="1" dirty="0" smtClean="0"/>
              <a:t>Incentives to the private sector </a:t>
            </a:r>
            <a:r>
              <a:rPr lang="en-US" sz="1700" dirty="0" smtClean="0"/>
              <a:t>to work with the poorest  (smart subsidy, tax incentives)</a:t>
            </a:r>
          </a:p>
          <a:p>
            <a:pPr marL="342900" indent="-342900">
              <a:buAutoNum type="arabicPeriod"/>
            </a:pPr>
            <a:r>
              <a:rPr lang="en-US" sz="1700" dirty="0" smtClean="0"/>
              <a:t>Farmer to farmer skills development (</a:t>
            </a:r>
            <a:r>
              <a:rPr lang="en-US" sz="1700" b="1" dirty="0" smtClean="0"/>
              <a:t>Model farmers</a:t>
            </a:r>
            <a:r>
              <a:rPr lang="en-US" sz="1700" dirty="0" smtClean="0"/>
              <a:t>, agro-vets,)</a:t>
            </a:r>
          </a:p>
          <a:p>
            <a:pPr marL="342900" indent="-342900">
              <a:buAutoNum type="arabicPeriod"/>
            </a:pPr>
            <a:r>
              <a:rPr lang="en-US" sz="1700" dirty="0" smtClean="0"/>
              <a:t>Farmers/</a:t>
            </a:r>
            <a:r>
              <a:rPr lang="en-US" sz="1700" b="1" dirty="0" smtClean="0"/>
              <a:t>local entrepreneurs  to provide input markets </a:t>
            </a:r>
            <a:r>
              <a:rPr lang="en-US" sz="1700" dirty="0" smtClean="0"/>
              <a:t>(as the scale may not be large enough for an outsider)</a:t>
            </a:r>
            <a:endParaRPr lang="en-US" sz="17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52400"/>
            <a:ext cx="38212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Where and how can</a:t>
            </a:r>
          </a:p>
          <a:p>
            <a:r>
              <a:rPr lang="en-US" sz="2800" b="1" dirty="0" smtClean="0"/>
              <a:t>the Poorest be </a:t>
            </a:r>
          </a:p>
          <a:p>
            <a:r>
              <a:rPr lang="en-US" sz="2800" b="1" dirty="0" smtClean="0"/>
              <a:t>Accommodated in here?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USAID Tool: Pathways Out of Poverty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762000"/>
            <a:ext cx="8229600" cy="685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ill Sans" charset="0"/>
                <a:ea typeface="ＭＳ Ｐゴシック" charset="-128"/>
                <a:cs typeface="Arial" pitchFamily="34" charset="0"/>
              </a:rPr>
              <a:t>Design &amp; Implementation Principles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609600" y="1524000"/>
            <a:ext cx="39528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 dirty="0">
                <a:latin typeface="Gill Sans" charset="0"/>
              </a:rPr>
              <a:t>Program Design &amp; Analysis</a:t>
            </a:r>
          </a:p>
          <a:p>
            <a:pPr>
              <a:spcBef>
                <a:spcPct val="20000"/>
              </a:spcBef>
            </a:pPr>
            <a:endParaRPr lang="en-US" sz="1600" b="1" dirty="0">
              <a:latin typeface="Gill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609600" y="1981200"/>
            <a:ext cx="3703637" cy="4106862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Use evidence-based design </a:t>
            </a:r>
            <a:r>
              <a:rPr lang="en-US" sz="1400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-</a:t>
            </a:r>
            <a:r>
              <a:rPr lang="en-US" sz="1400" b="1" dirty="0" smtClean="0">
                <a:solidFill>
                  <a:schemeClr val="accent6"/>
                </a:solidFill>
              </a:rPr>
              <a:t> formal and informal rules and norms</a:t>
            </a:r>
            <a:r>
              <a:rPr lang="en-US" sz="1400" dirty="0" smtClean="0">
                <a:solidFill>
                  <a:schemeClr val="accent6"/>
                </a:solidFill>
                <a:latin typeface="Gill Sans" charset="0"/>
              </a:rPr>
              <a:t>; </a:t>
            </a:r>
            <a:r>
              <a:rPr lang="en-US" sz="1400" b="1" dirty="0" smtClean="0">
                <a:solidFill>
                  <a:schemeClr val="accent6"/>
                </a:solidFill>
              </a:rPr>
              <a:t>vulnerability &amp; spatial poverty analysis</a:t>
            </a:r>
            <a:endParaRPr lang="en-US" sz="1400" dirty="0" smtClean="0">
              <a:solidFill>
                <a:schemeClr val="accent6"/>
              </a:solidFill>
              <a:latin typeface="Gill Sans" charset="0"/>
              <a:ea typeface="Arial" pitchFamily="34" charset="0"/>
              <a:cs typeface="Gill Sans" charset="0"/>
            </a:endParaRPr>
          </a:p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Take a holistic, market systems perspective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6"/>
                </a:solidFill>
                <a:latin typeface="Gill Sans" charset="0"/>
              </a:rPr>
              <a:t>	</a:t>
            </a:r>
            <a:r>
              <a:rPr lang="en-US" sz="1400" dirty="0" smtClean="0">
                <a:solidFill>
                  <a:schemeClr val="accent6"/>
                </a:solidFill>
              </a:rPr>
              <a:t>high potential points of engagement in market systems; employment opportunities, informal.</a:t>
            </a:r>
            <a:endParaRPr lang="en-US" sz="1400" dirty="0" smtClean="0">
              <a:latin typeface="Gill Sans" charset="0"/>
              <a:ea typeface="Arial" pitchFamily="34" charset="0"/>
              <a:cs typeface="Gill Sans" charset="0"/>
            </a:endParaRPr>
          </a:p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Design and advance a vision for sustainability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	</a:t>
            </a:r>
            <a:r>
              <a:rPr lang="en-US" sz="1400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self-reliance, ability to adapt to change;  incentives, networks, behaviors, and skills needed in order to achieve self-reliance</a:t>
            </a:r>
            <a:endParaRPr lang="en-US" sz="1600" dirty="0" smtClean="0">
              <a:solidFill>
                <a:schemeClr val="accent6"/>
              </a:solidFill>
              <a:latin typeface="Gill Sans" charset="0"/>
              <a:ea typeface="Arial" pitchFamily="34" charset="0"/>
              <a:cs typeface="Gill Sans" charset="0"/>
            </a:endParaRPr>
          </a:p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Address underlying constraints</a:t>
            </a:r>
          </a:p>
          <a:p>
            <a:pPr lvl="1">
              <a:buNone/>
            </a:pPr>
            <a:r>
              <a:rPr lang="en-US" sz="1000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Risks, lack of confidence, networking, finance</a:t>
            </a:r>
          </a:p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Use end markets to drive transformation and upgrading while understanding risks </a:t>
            </a:r>
          </a:p>
          <a:p>
            <a:pPr>
              <a:buNone/>
            </a:pPr>
            <a:r>
              <a:rPr lang="en-US" sz="1500" b="1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	</a:t>
            </a:r>
            <a:endParaRPr lang="en-US" sz="2000" dirty="0" smtClean="0">
              <a:latin typeface="Gill Sans" charset="0"/>
              <a:ea typeface="Arial" pitchFamily="34" charset="0"/>
              <a:cs typeface="Gill Sans" charset="0"/>
            </a:endParaRPr>
          </a:p>
          <a:p>
            <a:endParaRPr lang="en-US" dirty="0" smtClean="0">
              <a:latin typeface="Gill Sans" charset="0"/>
              <a:ea typeface="Arial" pitchFamily="34" charset="0"/>
              <a:cs typeface="Gill Sans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724400" y="1524000"/>
            <a:ext cx="36576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 dirty="0">
                <a:latin typeface="Gill Sans" charset="0"/>
              </a:rPr>
              <a:t>Program Implementation </a:t>
            </a:r>
          </a:p>
          <a:p>
            <a:pPr>
              <a:spcBef>
                <a:spcPct val="20000"/>
              </a:spcBef>
            </a:pPr>
            <a:endParaRPr lang="en-US" sz="2400" b="1" dirty="0">
              <a:latin typeface="Gill Sans" charset="0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876800" y="2057400"/>
            <a:ext cx="3702050" cy="41068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Look for catalytic and system-changing interventions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	</a:t>
            </a:r>
            <a:endParaRPr lang="en-US" sz="1200" dirty="0" smtClean="0">
              <a:solidFill>
                <a:schemeClr val="accent6"/>
              </a:solidFill>
              <a:latin typeface="Gill Sans" charset="0"/>
              <a:ea typeface="Arial" pitchFamily="34" charset="0"/>
              <a:cs typeface="Gill Sans" charset="0"/>
            </a:endParaRPr>
          </a:p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Understand, create and leverage incentives to drive growth and change 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	financial and social networks</a:t>
            </a:r>
            <a:r>
              <a:rPr lang="en-US" sz="1200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, and </a:t>
            </a:r>
            <a:r>
              <a:rPr lang="en-US" sz="1200" b="1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formal and informal enabling environments</a:t>
            </a:r>
            <a:endParaRPr lang="en-US" sz="1200" dirty="0" smtClean="0">
              <a:solidFill>
                <a:schemeClr val="accent6"/>
              </a:solidFill>
              <a:latin typeface="Gill Sans" charset="0"/>
              <a:ea typeface="Arial" pitchFamily="34" charset="0"/>
              <a:cs typeface="Gill Sans" charset="0"/>
            </a:endParaRPr>
          </a:p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Foster mutually beneficial relationships</a:t>
            </a:r>
          </a:p>
          <a:p>
            <a:pPr>
              <a:buNone/>
            </a:pPr>
            <a:r>
              <a:rPr lang="en-US" sz="1300" b="1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	social</a:t>
            </a:r>
            <a:r>
              <a:rPr lang="en-US" sz="1300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 and </a:t>
            </a:r>
            <a:r>
              <a:rPr lang="en-US" sz="1300" b="1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market relationships </a:t>
            </a:r>
          </a:p>
          <a:p>
            <a:pPr>
              <a:buNone/>
            </a:pPr>
            <a:r>
              <a:rPr lang="en-US" sz="1300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	Strengthen </a:t>
            </a:r>
            <a:r>
              <a:rPr lang="en-US" sz="1300" b="1" dirty="0" smtClean="0">
                <a:solidFill>
                  <a:schemeClr val="accent6"/>
                </a:solidFill>
                <a:latin typeface="Gill Sans" charset="0"/>
                <a:ea typeface="Arial" pitchFamily="34" charset="0"/>
                <a:cs typeface="Gill Sans" charset="0"/>
              </a:rPr>
              <a:t>ability to organize and operate</a:t>
            </a:r>
            <a:endParaRPr lang="en-US" sz="1300" dirty="0" smtClean="0">
              <a:solidFill>
                <a:schemeClr val="accent6"/>
              </a:solidFill>
              <a:latin typeface="Gill Sans" charset="0"/>
              <a:ea typeface="Arial" pitchFamily="34" charset="0"/>
              <a:cs typeface="Gill Sans" charset="0"/>
            </a:endParaRPr>
          </a:p>
          <a:p>
            <a:r>
              <a:rPr lang="en-US" sz="2000" dirty="0" smtClean="0">
                <a:latin typeface="Gill Sans" charset="0"/>
                <a:ea typeface="Arial" pitchFamily="34" charset="0"/>
                <a:cs typeface="Gill Sans" charset="0"/>
              </a:rPr>
              <a:t>Design and use subsidies strategically </a:t>
            </a:r>
          </a:p>
          <a:p>
            <a:endParaRPr lang="en-US" dirty="0" smtClean="0">
              <a:latin typeface="Gill Sans" charset="0"/>
              <a:ea typeface="Arial" pitchFamily="34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9436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tool also suggests illustrative intervention options: Enterprise development, employment development, financial services, enabling environment and complementary social assistance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Vision: Integrating Very Poor into Value Chains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Understanding the </a:t>
            </a:r>
            <a:r>
              <a:rPr lang="en-US" dirty="0" smtClean="0">
                <a:solidFill>
                  <a:srgbClr val="C00000"/>
                </a:solidFill>
              </a:rPr>
              <a:t>context of the very poor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Concepts of </a:t>
            </a:r>
            <a:r>
              <a:rPr lang="en-US" dirty="0" smtClean="0">
                <a:solidFill>
                  <a:srgbClr val="C00000"/>
                </a:solidFill>
              </a:rPr>
              <a:t>linkages</a:t>
            </a:r>
            <a:r>
              <a:rPr lang="en-US" dirty="0" smtClean="0"/>
              <a:t>, building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Information</a:t>
            </a:r>
            <a:r>
              <a:rPr lang="en-US" dirty="0" smtClean="0"/>
              <a:t> flow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 Stakeholder Platforms </a:t>
            </a:r>
            <a:r>
              <a:rPr lang="en-US" dirty="0" smtClean="0">
                <a:solidFill>
                  <a:srgbClr val="C00000"/>
                </a:solidFill>
              </a:rPr>
              <a:t>(MSP)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Negotiation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Dealing with </a:t>
            </a:r>
            <a:r>
              <a:rPr lang="en-US" dirty="0" smtClean="0">
                <a:solidFill>
                  <a:srgbClr val="C00000"/>
                </a:solidFill>
              </a:rPr>
              <a:t>buyers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Integrating very poor </a:t>
            </a:r>
            <a:r>
              <a:rPr lang="en-US" dirty="0" smtClean="0"/>
              <a:t>into producer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Critical constraints </a:t>
            </a:r>
            <a:r>
              <a:rPr lang="en-US" dirty="0" smtClean="0"/>
              <a:t>of very poor and dealing with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Inclusion of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USAID Pathways tool </a:t>
            </a:r>
            <a:r>
              <a:rPr lang="en-US" dirty="0" smtClean="0"/>
              <a:t>and the very poor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SEEP Network: Economic Strengthening Pathways for the Bottom Billion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do practitioners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define and identify </a:t>
            </a:r>
            <a:r>
              <a:rPr lang="en-US" dirty="0" smtClean="0"/>
              <a:t>very poor? (&lt;$1.25; vulnerability)</a:t>
            </a:r>
          </a:p>
          <a:p>
            <a:r>
              <a:rPr lang="en-US" dirty="0" smtClean="0"/>
              <a:t>How do they ensure they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reach to them</a:t>
            </a:r>
            <a:r>
              <a:rPr lang="en-US" dirty="0" smtClean="0"/>
              <a:t>? (deliberate targeting; widow, refugees, etc.)</a:t>
            </a:r>
          </a:p>
          <a:p>
            <a:r>
              <a:rPr lang="en-US" dirty="0" smtClean="0"/>
              <a:t>How programs attempt </a:t>
            </a:r>
            <a:r>
              <a:rPr lang="en-US" dirty="0" smtClean="0">
                <a:solidFill>
                  <a:srgbClr val="C00000"/>
                </a:solidFill>
              </a:rPr>
              <a:t>(considerations</a:t>
            </a:r>
            <a:r>
              <a:rPr lang="en-US" dirty="0" smtClean="0"/>
              <a:t>)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move them out of poverty</a:t>
            </a:r>
            <a:r>
              <a:rPr lang="en-US" dirty="0" smtClean="0"/>
              <a:t>? (combination and sequencing; sequencing tailored to the immediate needs of the poor as they move along the graduation path; Pull/Push; direct services vs. enabling environment; incentives to graduate; </a:t>
            </a:r>
          </a:p>
          <a:p>
            <a:r>
              <a:rPr lang="en-US" dirty="0" smtClean="0"/>
              <a:t>What services/programs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effective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r>
              <a:rPr lang="en-US" dirty="0" smtClean="0"/>
              <a:t> (implementing, strategic, donor related)?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BRAC</a:t>
            </a:r>
            <a:r>
              <a:rPr lang="en-US" dirty="0" smtClean="0"/>
              <a:t> – Poverty reduction and Ultra Poor program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CGAP/Ford Foundation </a:t>
            </a:r>
            <a:r>
              <a:rPr lang="en-US" dirty="0" smtClean="0"/>
              <a:t>– Graduation Program: Targeting, Consumption Support, Savings, skills, asset transfer/loan. 24 months.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ACDI</a:t>
            </a:r>
            <a:r>
              <a:rPr lang="en-US" dirty="0" smtClean="0"/>
              <a:t> – Pathways out of Poverty Approach (no clear path out of poverty, HHs jump back and forth)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CARE</a:t>
            </a:r>
            <a:r>
              <a:rPr lang="en-US" dirty="0" smtClean="0"/>
              <a:t> – Pathways out of Poverty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Livelihood and Food Security Assistance (LIFT) </a:t>
            </a:r>
            <a:r>
              <a:rPr lang="en-US" dirty="0" smtClean="0"/>
              <a:t>– </a:t>
            </a:r>
            <a:r>
              <a:rPr lang="en-US" dirty="0" smtClean="0"/>
              <a:t>Several tools developed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Grameen</a:t>
            </a:r>
            <a:r>
              <a:rPr lang="en-US" dirty="0" smtClean="0">
                <a:solidFill>
                  <a:srgbClr val="FF0000"/>
                </a:solidFill>
              </a:rPr>
              <a:t> Foundation </a:t>
            </a:r>
            <a:r>
              <a:rPr lang="en-US" dirty="0" smtClean="0"/>
              <a:t>– Livelihood Pathways for the Poorest: Livelihoods and financial services, SH groups and savings, confidence building and linkage to welfare programs, supplemental earning opportunities, training. 24 months.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PSNP Plus and </a:t>
            </a:r>
            <a:r>
              <a:rPr lang="en-US" dirty="0" smtClean="0">
                <a:solidFill>
                  <a:srgbClr val="FF0000"/>
                </a:solidFill>
              </a:rPr>
              <a:t>GRAD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Key Interventions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1828800"/>
            <a:ext cx="5715000" cy="419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2514600"/>
            <a:ext cx="27432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Consumption </a:t>
            </a:r>
            <a:r>
              <a:rPr lang="en-US" dirty="0" smtClean="0"/>
              <a:t>support</a:t>
            </a:r>
          </a:p>
          <a:p>
            <a:pPr marL="342900" indent="-342900">
              <a:buAutoNum type="arabicPeriod"/>
            </a:pPr>
            <a:r>
              <a:rPr lang="en-US" dirty="0" smtClean="0"/>
              <a:t>PMA – </a:t>
            </a:r>
            <a:r>
              <a:rPr lang="en-US" dirty="0" smtClean="0">
                <a:solidFill>
                  <a:srgbClr val="C00000"/>
                </a:solidFill>
              </a:rPr>
              <a:t>Savings, IGAs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Confidence/leadership/solidarity</a:t>
            </a:r>
          </a:p>
          <a:p>
            <a:pPr marL="342900" indent="-342900">
              <a:buAutoNum type="arabicPeriod"/>
            </a:pPr>
            <a:r>
              <a:rPr lang="en-US" dirty="0" smtClean="0"/>
              <a:t>Business opportunities</a:t>
            </a:r>
          </a:p>
          <a:p>
            <a:pPr marL="342900" indent="-342900">
              <a:buAutoNum type="arabicPeriod"/>
            </a:pPr>
            <a:r>
              <a:rPr lang="en-US" dirty="0" smtClean="0"/>
              <a:t>Skills, TA</a:t>
            </a:r>
          </a:p>
          <a:p>
            <a:pPr marL="342900" indent="-342900">
              <a:buAutoNum type="arabicPeriod"/>
            </a:pPr>
            <a:r>
              <a:rPr lang="en-US" dirty="0" smtClean="0"/>
              <a:t> Asset transfer/loans</a:t>
            </a:r>
          </a:p>
          <a:p>
            <a:pPr marL="342900" indent="-342900">
              <a:buAutoNum type="arabicPeriod"/>
            </a:pPr>
            <a:r>
              <a:rPr lang="en-US" dirty="0" smtClean="0"/>
              <a:t>Market linkages </a:t>
            </a:r>
            <a:r>
              <a:rPr lang="en-US" dirty="0" smtClean="0">
                <a:solidFill>
                  <a:srgbClr val="FF0000"/>
                </a:solidFill>
              </a:rPr>
              <a:t>(production to sale)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057400"/>
            <a:ext cx="16866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Gender Primacy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581400"/>
            <a:ext cx="12270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Climate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Change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Adaptation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733800"/>
            <a:ext cx="10390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Nutrition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5486400"/>
            <a:ext cx="12293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Aspirations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057400"/>
            <a:ext cx="141558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C. Enabling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environment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934200" y="1676400"/>
            <a:ext cx="20574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086600" y="1905000"/>
            <a:ext cx="1895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Demand driven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Extension services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5562600"/>
            <a:ext cx="14216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Microfinance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Industry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Building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400" y="5486400"/>
            <a:ext cx="1905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81800" y="5029200"/>
            <a:ext cx="20574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092733" y="5257800"/>
            <a:ext cx="205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</a:t>
            </a:r>
          </a:p>
          <a:p>
            <a:r>
              <a:rPr lang="en-US" dirty="0" smtClean="0"/>
              <a:t>Management, </a:t>
            </a:r>
          </a:p>
          <a:p>
            <a:r>
              <a:rPr lang="en-US" dirty="0" smtClean="0"/>
              <a:t>Policy </a:t>
            </a:r>
          </a:p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7696200" y="3657600"/>
            <a:ext cx="124968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 Farmers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3276600"/>
            <a:ext cx="1219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Working closely together with HABP and Line agencies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9852425">
            <a:off x="2431919" y="1835013"/>
            <a:ext cx="138515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B. Resiliency Strategies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2514601"/>
            <a:ext cx="190584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A. Direct Services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884</Words>
  <Application>Microsoft Office PowerPoint</Application>
  <PresentationFormat>On-screen Show (4:3)</PresentationFormat>
  <Paragraphs>145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Picture</vt:lpstr>
      <vt:lpstr>Slide 1</vt:lpstr>
      <vt:lpstr>Slide 2</vt:lpstr>
      <vt:lpstr>General Perception About Pro-poor Value Chain</vt:lpstr>
      <vt:lpstr>What do we do  in VC development?</vt:lpstr>
      <vt:lpstr>USAID Tool: Pathways Out of Poverty</vt:lpstr>
      <vt:lpstr>World Vision: Integrating Very Poor into Value Chains Manual</vt:lpstr>
      <vt:lpstr>SEEP Network: Economic Strengthening Pathways for the Bottom Billion</vt:lpstr>
      <vt:lpstr>Other Programs</vt:lpstr>
      <vt:lpstr>PSNP Plus and GRAD: Key Interventions</vt:lpstr>
      <vt:lpstr> Linking Vulnerable HHs with Markets: Lessons from PSNP Plus </vt:lpstr>
      <vt:lpstr>PSNP Plus 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TOPS Learning Workshop</dc:title>
  <dc:creator>Jay Banjade</dc:creator>
  <cp:lastModifiedBy>Jay Banjade</cp:lastModifiedBy>
  <cp:revision>145</cp:revision>
  <dcterms:created xsi:type="dcterms:W3CDTF">2012-06-06T07:57:20Z</dcterms:created>
  <dcterms:modified xsi:type="dcterms:W3CDTF">2012-06-13T08:05:50Z</dcterms:modified>
</cp:coreProperties>
</file>